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4" r:id="rId2"/>
    <p:sldId id="296" r:id="rId3"/>
    <p:sldId id="329" r:id="rId4"/>
    <p:sldId id="339" r:id="rId5"/>
    <p:sldId id="330" r:id="rId6"/>
    <p:sldId id="340" r:id="rId7"/>
    <p:sldId id="341" r:id="rId8"/>
    <p:sldId id="342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BD00"/>
    <a:srgbClr val="FBCF0A"/>
    <a:srgbClr val="ECF613"/>
    <a:srgbClr val="D4D400"/>
    <a:srgbClr val="FFFF00"/>
    <a:srgbClr val="003C83"/>
    <a:srgbClr val="DCF600"/>
    <a:srgbClr val="FF3300"/>
    <a:srgbClr val="E200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70" autoAdjust="0"/>
    <p:restoredTop sz="96405" autoAdjust="0"/>
  </p:normalViewPr>
  <p:slideViewPr>
    <p:cSldViewPr>
      <p:cViewPr>
        <p:scale>
          <a:sx n="156" d="100"/>
          <a:sy n="156" d="100"/>
        </p:scale>
        <p:origin x="144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10/3/16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10/3/16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2" y="4793184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  <a:lvl2pPr>
              <a:defRPr>
                <a:latin typeface="Corbel"/>
                <a:cs typeface="Corbel"/>
              </a:defRPr>
            </a:lvl2pPr>
            <a:lvl3pPr>
              <a:defRPr>
                <a:latin typeface="Corbel"/>
                <a:cs typeface="Corbel"/>
              </a:defRPr>
            </a:lvl3pPr>
            <a:lvl4pPr>
              <a:defRPr>
                <a:latin typeface="Corbel"/>
                <a:cs typeface="Corbel"/>
              </a:defRPr>
            </a:lvl4pPr>
            <a:lvl5pPr>
              <a:defRPr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885950"/>
            <a:ext cx="8610600" cy="1402556"/>
          </a:xfrm>
        </p:spPr>
        <p:txBody>
          <a:bodyPr anchor="t">
            <a:normAutofit/>
          </a:bodyPr>
          <a:lstStyle>
            <a:lvl1pPr algn="ctr">
              <a:defRPr sz="3600" b="0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10/3/16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4114800" cy="479822"/>
          </a:xfrm>
          <a:solidFill>
            <a:schemeClr val="accent3">
              <a:lumMod val="75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742950"/>
            <a:ext cx="41148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3350"/>
            <a:ext cx="4343400" cy="457200"/>
          </a:xfrm>
          <a:solidFill>
            <a:srgbClr val="FF9900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742950"/>
            <a:ext cx="43434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6" r:id="rId5"/>
    <p:sldLayoutId id="2147483652" r:id="rId6"/>
    <p:sldLayoutId id="2147483653" r:id="rId7"/>
    <p:sldLayoutId id="2147483665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2" r:id="rId15"/>
    <p:sldLayoutId id="2147483663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orbel"/>
          <a:ea typeface="Segoe UI" pitchFamily="34" charset="0"/>
          <a:cs typeface="Corbel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orbel"/>
          <a:ea typeface="Segoe UI" pitchFamily="34" charset="0"/>
          <a:cs typeface="Corbel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orbel"/>
          <a:ea typeface="Segoe UI" pitchFamily="34" charset="0"/>
          <a:cs typeface="Corbel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85800" y="895350"/>
            <a:ext cx="7772400" cy="21336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lnSpc>
                <a:spcPct val="140000"/>
              </a:lnSpc>
            </a:pPr>
            <a:r>
              <a:rPr lang="en-US" sz="6000" dirty="0" smtClean="0">
                <a:solidFill>
                  <a:srgbClr val="7DBD00"/>
                </a:solidFill>
                <a:latin typeface="Corbel"/>
                <a:cs typeface="Corbel"/>
              </a:rPr>
              <a:t>Generics</a:t>
            </a:r>
          </a:p>
          <a:p>
            <a:pPr>
              <a:lnSpc>
                <a:spcPct val="140000"/>
              </a:lnSpc>
            </a:pPr>
            <a:endParaRPr lang="en-US" sz="6000" dirty="0">
              <a:solidFill>
                <a:srgbClr val="7DBD00"/>
              </a:solidFill>
              <a:latin typeface="Corbel"/>
              <a:cs typeface="Corbe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1400" y="4171950"/>
            <a:ext cx="213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http</a:t>
            </a:r>
            <a:r>
              <a:rPr lang="en-US" dirty="0">
                <a:solidFill>
                  <a:srgbClr val="FFFFFF"/>
                </a:solidFill>
              </a:rPr>
              <a:t>://</a:t>
            </a:r>
            <a:r>
              <a:rPr lang="en-US" dirty="0" err="1">
                <a:solidFill>
                  <a:srgbClr val="FFFFFF"/>
                </a:solidFill>
              </a:rPr>
              <a:t>techmaster.vn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4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9600" y="742950"/>
            <a:ext cx="6934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4400" dirty="0" smtClean="0">
                <a:solidFill>
                  <a:schemeClr val="bg1"/>
                </a:solidFill>
              </a:rPr>
              <a:t>Generic Functions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400" dirty="0" smtClean="0">
                <a:solidFill>
                  <a:schemeClr val="bg1"/>
                </a:solidFill>
              </a:rPr>
              <a:t>Extending a Generic Type</a:t>
            </a:r>
            <a:endParaRPr lang="en-US" sz="4400" dirty="0">
              <a:solidFill>
                <a:schemeClr val="bg1"/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4400" dirty="0" smtClean="0">
                <a:solidFill>
                  <a:schemeClr val="bg1"/>
                </a:solidFill>
              </a:rPr>
              <a:t>Type Constraints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400" dirty="0" smtClean="0">
                <a:solidFill>
                  <a:schemeClr val="bg1"/>
                </a:solidFill>
              </a:rPr>
              <a:t>Associated Types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400" dirty="0" smtClean="0">
                <a:solidFill>
                  <a:schemeClr val="bg1"/>
                </a:solidFill>
              </a:rPr>
              <a:t>Generic Where Clauses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72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Generic Functions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686800" cy="29718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tra</a:t>
            </a:r>
            <a:r>
              <a:rPr lang="en-US" sz="2800" dirty="0" smtClean="0"/>
              <a:t> </a:t>
            </a:r>
            <a:r>
              <a:rPr lang="en-US" sz="2800" dirty="0" err="1" smtClean="0"/>
              <a:t>kiểu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2 </a:t>
            </a:r>
            <a:r>
              <a:rPr lang="en-US" sz="2800" dirty="0" err="1" smtClean="0"/>
              <a:t>tham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Tối</a:t>
            </a:r>
            <a:r>
              <a:rPr lang="en-US" sz="2800" dirty="0" smtClean="0"/>
              <a:t> </a:t>
            </a:r>
            <a:r>
              <a:rPr lang="en-US" sz="2800" dirty="0" err="1" smtClean="0"/>
              <a:t>ưu</a:t>
            </a:r>
            <a:r>
              <a:rPr lang="en-US" sz="2800" dirty="0" smtClean="0"/>
              <a:t> </a:t>
            </a:r>
            <a:r>
              <a:rPr lang="en-US" sz="2800" dirty="0" err="1" smtClean="0"/>
              <a:t>bằng</a:t>
            </a:r>
            <a:r>
              <a:rPr lang="en-US" sz="2800" dirty="0" smtClean="0"/>
              <a:t> </a:t>
            </a:r>
            <a:r>
              <a:rPr lang="en-US" sz="2800" dirty="0" err="1" smtClean="0"/>
              <a:t>cách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Genenic</a:t>
            </a:r>
            <a:r>
              <a:rPr lang="en-US" sz="2800" dirty="0" smtClean="0"/>
              <a:t> type.</a:t>
            </a:r>
          </a:p>
          <a:p>
            <a:r>
              <a:rPr lang="en-US" sz="2800" dirty="0" smtClean="0"/>
              <a:t>Generic Classes </a:t>
            </a:r>
            <a:r>
              <a:rPr lang="en-US" sz="2800" dirty="0" err="1" smtClean="0"/>
              <a:t>và</a:t>
            </a:r>
            <a:r>
              <a:rPr lang="en-US" sz="2800" dirty="0" smtClean="0"/>
              <a:t> Structures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730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Generic Classes </a:t>
            </a:r>
            <a:r>
              <a:rPr lang="en-US" sz="4800" dirty="0" err="1" smtClean="0"/>
              <a:t>và</a:t>
            </a:r>
            <a:r>
              <a:rPr lang="en-US" sz="4800" dirty="0" smtClean="0"/>
              <a:t> Structures</a:t>
            </a:r>
            <a:endParaRPr lang="en-US" sz="4800" dirty="0"/>
          </a:p>
        </p:txBody>
      </p:sp>
      <p:sp>
        <p:nvSpPr>
          <p:cNvPr id="8" name="Rectangle 7"/>
          <p:cNvSpPr/>
          <p:nvPr/>
        </p:nvSpPr>
        <p:spPr>
          <a:xfrm>
            <a:off x="533400" y="941484"/>
            <a:ext cx="640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Tạo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một</a:t>
            </a:r>
            <a:r>
              <a:rPr lang="en-US" sz="2800" dirty="0">
                <a:solidFill>
                  <a:schemeClr val="bg1"/>
                </a:solidFill>
              </a:rPr>
              <a:t> queue(</a:t>
            </a:r>
            <a:r>
              <a:rPr lang="en-US" sz="2800" dirty="0" err="1">
                <a:solidFill>
                  <a:schemeClr val="bg1"/>
                </a:solidFill>
              </a:rPr>
              <a:t>enqueue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dequeue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811" y="1581150"/>
            <a:ext cx="5088377" cy="330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7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Extending a Generic Type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47750"/>
            <a:ext cx="8686800" cy="16764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Cũng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giống</a:t>
            </a:r>
            <a:r>
              <a:rPr lang="en-US" sz="2800" dirty="0" smtClean="0"/>
              <a:t> Stack </a:t>
            </a:r>
            <a:r>
              <a:rPr lang="en-US" sz="2800" dirty="0" err="1" smtClean="0"/>
              <a:t>và</a:t>
            </a:r>
            <a:r>
              <a:rPr lang="en-US" sz="2800" dirty="0" smtClean="0"/>
              <a:t> Class </a:t>
            </a:r>
            <a:r>
              <a:rPr lang="en-US" sz="2800" dirty="0" err="1" smtClean="0"/>
              <a:t>như</a:t>
            </a:r>
            <a:r>
              <a:rPr lang="en-US" sz="2800" dirty="0" smtClean="0"/>
              <a:t> </a:t>
            </a:r>
            <a:r>
              <a:rPr lang="en-US" sz="2800" dirty="0" err="1" smtClean="0"/>
              <a:t>bình</a:t>
            </a:r>
            <a:r>
              <a:rPr lang="en-US" sz="2800" dirty="0" smtClean="0"/>
              <a:t> </a:t>
            </a:r>
            <a:r>
              <a:rPr lang="en-US" sz="2800" dirty="0" err="1" smtClean="0"/>
              <a:t>thường</a:t>
            </a:r>
            <a:endParaRPr lang="en-US" sz="2800" dirty="0" smtClean="0"/>
          </a:p>
          <a:p>
            <a:r>
              <a:rPr lang="en-US" sz="2800" dirty="0" err="1" smtClean="0"/>
              <a:t>Thêm</a:t>
            </a:r>
            <a:r>
              <a:rPr lang="en-US" sz="2800" dirty="0" smtClean="0"/>
              <a:t> </a:t>
            </a:r>
            <a:r>
              <a:rPr lang="en-US" sz="2800" dirty="0" err="1" smtClean="0"/>
              <a:t>func</a:t>
            </a:r>
            <a:r>
              <a:rPr lang="en-US" sz="2800" dirty="0" smtClean="0"/>
              <a:t> </a:t>
            </a:r>
            <a:r>
              <a:rPr lang="en-US" sz="2800" dirty="0" err="1" smtClean="0"/>
              <a:t>printAllValues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233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Constraints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895350"/>
            <a:ext cx="6172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Để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xác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định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kiểu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hoặc</a:t>
            </a:r>
            <a:r>
              <a:rPr lang="en-US" sz="2800" dirty="0" smtClean="0">
                <a:solidFill>
                  <a:schemeClr val="bg1"/>
                </a:solidFill>
              </a:rPr>
              <a:t> protocol </a:t>
            </a:r>
            <a:r>
              <a:rPr lang="en-US" sz="2800" dirty="0" err="1">
                <a:solidFill>
                  <a:schemeClr val="bg1"/>
                </a:solidFill>
              </a:rPr>
              <a:t>mà</a:t>
            </a:r>
            <a:r>
              <a:rPr lang="en-US" sz="2800" dirty="0">
                <a:solidFill>
                  <a:schemeClr val="bg1"/>
                </a:solidFill>
              </a:rPr>
              <a:t> generic type </a:t>
            </a:r>
            <a:r>
              <a:rPr lang="en-US" sz="2800" dirty="0" err="1" smtClean="0">
                <a:solidFill>
                  <a:schemeClr val="bg1"/>
                </a:solidFill>
              </a:rPr>
              <a:t>tuân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thủ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theo</a:t>
            </a:r>
            <a:r>
              <a:rPr lang="en-US" sz="2800" dirty="0" smtClean="0">
                <a:solidFill>
                  <a:schemeClr val="bg1"/>
                </a:solidFill>
              </a:rPr>
              <a:t> 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Ví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dụ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findIndex</a:t>
            </a:r>
            <a:r>
              <a:rPr lang="en-US" sz="2800" dirty="0" smtClean="0">
                <a:solidFill>
                  <a:schemeClr val="bg1"/>
                </a:solidFill>
              </a:rPr>
              <a:t>  =&gt; </a:t>
            </a:r>
            <a:r>
              <a:rPr lang="en-US" sz="2800" dirty="0" err="1" smtClean="0">
                <a:solidFill>
                  <a:schemeClr val="bg1"/>
                </a:solidFill>
              </a:rPr>
              <a:t>Làm</a:t>
            </a:r>
            <a:r>
              <a:rPr lang="en-US" sz="2800" dirty="0" smtClean="0">
                <a:solidFill>
                  <a:schemeClr val="bg1"/>
                </a:solidFill>
              </a:rPr>
              <a:t> 2 </a:t>
            </a:r>
            <a:r>
              <a:rPr lang="en-US" sz="2800" dirty="0" err="1" smtClean="0">
                <a:solidFill>
                  <a:schemeClr val="bg1"/>
                </a:solidFill>
              </a:rPr>
              <a:t>cách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54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Associated Types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971550"/>
            <a:ext cx="7239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Được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sử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dụng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như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là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một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thuộc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tính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của</a:t>
            </a:r>
            <a:r>
              <a:rPr lang="en-US" sz="2800" dirty="0" smtClean="0">
                <a:solidFill>
                  <a:schemeClr val="bg1"/>
                </a:solidFill>
              </a:rPr>
              <a:t> protocol </a:t>
            </a:r>
            <a:r>
              <a:rPr lang="en-US" sz="2800" dirty="0" err="1" smtClean="0">
                <a:solidFill>
                  <a:schemeClr val="bg1"/>
                </a:solidFill>
              </a:rPr>
              <a:t>để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xác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định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kiểu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của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các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phần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tử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mà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tuân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thủ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theo</a:t>
            </a:r>
            <a:r>
              <a:rPr lang="en-US" sz="2800" dirty="0" smtClean="0">
                <a:solidFill>
                  <a:schemeClr val="bg1"/>
                </a:solidFill>
              </a:rPr>
              <a:t> Protocol </a:t>
            </a:r>
            <a:r>
              <a:rPr lang="en-US" sz="2800" dirty="0" err="1" smtClean="0">
                <a:solidFill>
                  <a:schemeClr val="bg1"/>
                </a:solidFill>
              </a:rPr>
              <a:t>đó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Ví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dụ</a:t>
            </a:r>
            <a:r>
              <a:rPr lang="en-US" sz="2800" dirty="0" smtClean="0">
                <a:solidFill>
                  <a:schemeClr val="bg1"/>
                </a:solidFill>
              </a:rPr>
              <a:t>: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482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Where Clauses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971550"/>
            <a:ext cx="800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Khi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muốn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xác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định</a:t>
            </a:r>
            <a:r>
              <a:rPr lang="en-US" sz="2800" dirty="0" smtClean="0">
                <a:solidFill>
                  <a:schemeClr val="bg1"/>
                </a:solidFill>
              </a:rPr>
              <a:t> associated type </a:t>
            </a:r>
            <a:r>
              <a:rPr lang="en-US" sz="2800" dirty="0" err="1" smtClean="0">
                <a:solidFill>
                  <a:schemeClr val="bg1"/>
                </a:solidFill>
              </a:rPr>
              <a:t>tuân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thủ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theo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một</a:t>
            </a:r>
            <a:r>
              <a:rPr lang="en-US" sz="2800" dirty="0" smtClean="0">
                <a:solidFill>
                  <a:schemeClr val="bg1"/>
                </a:solidFill>
              </a:rPr>
              <a:t> protocol </a:t>
            </a:r>
            <a:r>
              <a:rPr lang="en-US" sz="2800" dirty="0" err="1" smtClean="0">
                <a:solidFill>
                  <a:schemeClr val="bg1"/>
                </a:solidFill>
              </a:rPr>
              <a:t>nào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đó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Xác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định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kiểu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của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các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tham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số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có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giống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nhau</a:t>
            </a:r>
            <a:r>
              <a:rPr lang="en-US" sz="2800" dirty="0" smtClean="0">
                <a:solidFill>
                  <a:schemeClr val="bg1"/>
                </a:solidFill>
              </a:rPr>
              <a:t> hay </a:t>
            </a:r>
            <a:r>
              <a:rPr lang="en-US" sz="2800" dirty="0" err="1" smtClean="0">
                <a:solidFill>
                  <a:schemeClr val="bg1"/>
                </a:solidFill>
              </a:rPr>
              <a:t>không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895714"/>
      </p:ext>
    </p:extLst>
  </p:cSld>
  <p:clrMapOvr>
    <a:masterClrMapping/>
  </p:clrMapOvr>
</p:sld>
</file>

<file path=ppt/theme/theme1.xml><?xml version="1.0" encoding="utf-8"?>
<a:theme xmlns:a="http://schemas.openxmlformats.org/drawingml/2006/main" name="TechMaster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TechMasterBlack.potx</Template>
  <TotalTime>18945</TotalTime>
  <Words>148</Words>
  <Application>Microsoft Macintosh PowerPoint</Application>
  <PresentationFormat>On-screen Show (16:9)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Corbel</vt:lpstr>
      <vt:lpstr>Segoe UI</vt:lpstr>
      <vt:lpstr>Arial</vt:lpstr>
      <vt:lpstr>TechMasterBlack</vt:lpstr>
      <vt:lpstr>PowerPoint Presentation</vt:lpstr>
      <vt:lpstr>PowerPoint Presentation</vt:lpstr>
      <vt:lpstr>Generic Functions</vt:lpstr>
      <vt:lpstr>Generic Classes và Structures</vt:lpstr>
      <vt:lpstr>Extending a Generic Type</vt:lpstr>
      <vt:lpstr>Constraints</vt:lpstr>
      <vt:lpstr>Associated Types</vt:lpstr>
      <vt:lpstr>Where Clauses</vt:lpstr>
    </vt:vector>
  </TitlesOfParts>
  <Company>Microsoft Corporation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</dc:creator>
  <cp:lastModifiedBy>Microsoft Office User</cp:lastModifiedBy>
  <cp:revision>3716</cp:revision>
  <dcterms:created xsi:type="dcterms:W3CDTF">2010-08-13T13:59:12Z</dcterms:created>
  <dcterms:modified xsi:type="dcterms:W3CDTF">2016-10-03T09:10:33Z</dcterms:modified>
</cp:coreProperties>
</file>