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7" r:id="rId5"/>
    <p:sldId id="259" r:id="rId6"/>
    <p:sldId id="267" r:id="rId7"/>
    <p:sldId id="260" r:id="rId8"/>
    <p:sldId id="268" r:id="rId9"/>
    <p:sldId id="270" r:id="rId10"/>
    <p:sldId id="261" r:id="rId11"/>
    <p:sldId id="262" r:id="rId12"/>
    <p:sldId id="271" r:id="rId13"/>
    <p:sldId id="263" r:id="rId14"/>
    <p:sldId id="265" r:id="rId15"/>
    <p:sldId id="272" r:id="rId16"/>
    <p:sldId id="273"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p:scale>
          <a:sx n="120" d="100"/>
          <a:sy n="120"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CC354-B82E-40A8-9AC6-3E070DF9106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B72373A-66DA-4398-8BBC-25FEBA9C602E}">
      <dgm:prSet/>
      <dgm:spPr/>
      <dgm:t>
        <a:bodyPr/>
        <a:lstStyle/>
        <a:p>
          <a:r>
            <a:rPr lang="vi-VN" dirty="0"/>
            <a:t>I. khái niệm và các chức năng của thư viện được sử dụng</a:t>
          </a:r>
          <a:endParaRPr lang="en-US" dirty="0"/>
        </a:p>
      </dgm:t>
    </dgm:pt>
    <dgm:pt modelId="{468B623F-EA75-4AEB-899A-7B5C5E42F901}" type="parTrans" cxnId="{94F80FFA-6F84-4354-BAFC-1598F86B22CC}">
      <dgm:prSet/>
      <dgm:spPr/>
      <dgm:t>
        <a:bodyPr/>
        <a:lstStyle/>
        <a:p>
          <a:endParaRPr lang="en-US"/>
        </a:p>
      </dgm:t>
    </dgm:pt>
    <dgm:pt modelId="{B8479A15-9B6B-4355-8933-A3DE1B1B5B02}" type="sibTrans" cxnId="{94F80FFA-6F84-4354-BAFC-1598F86B22CC}">
      <dgm:prSet/>
      <dgm:spPr/>
      <dgm:t>
        <a:bodyPr/>
        <a:lstStyle/>
        <a:p>
          <a:endParaRPr lang="en-US"/>
        </a:p>
      </dgm:t>
    </dgm:pt>
    <dgm:pt modelId="{AEE80FF0-D407-48C1-A9E0-81D61345B70E}">
      <dgm:prSet/>
      <dgm:spPr/>
      <dgm:t>
        <a:bodyPr/>
        <a:lstStyle/>
        <a:p>
          <a:r>
            <a:rPr lang="vi-VN" dirty="0"/>
            <a:t>II. Phân tích thuật toán của phần mềm mở được dùng để phát triển</a:t>
          </a:r>
          <a:endParaRPr lang="en-US" dirty="0"/>
        </a:p>
      </dgm:t>
    </dgm:pt>
    <dgm:pt modelId="{59B20F54-DA94-43FB-966D-7BE27854548D}" type="parTrans" cxnId="{50A47E0E-8856-4A6B-AEC1-F90236FFC167}">
      <dgm:prSet/>
      <dgm:spPr/>
      <dgm:t>
        <a:bodyPr/>
        <a:lstStyle/>
        <a:p>
          <a:endParaRPr lang="en-US"/>
        </a:p>
      </dgm:t>
    </dgm:pt>
    <dgm:pt modelId="{AE8B9D38-901B-4A36-8935-FF0DDE7C9D01}" type="sibTrans" cxnId="{50A47E0E-8856-4A6B-AEC1-F90236FFC167}">
      <dgm:prSet/>
      <dgm:spPr/>
      <dgm:t>
        <a:bodyPr/>
        <a:lstStyle/>
        <a:p>
          <a:endParaRPr lang="en-US"/>
        </a:p>
      </dgm:t>
    </dgm:pt>
    <dgm:pt modelId="{5D1D69D4-461B-4A73-8A03-82E2264F9D71}">
      <dgm:prSet/>
      <dgm:spPr/>
      <dgm:t>
        <a:bodyPr/>
        <a:lstStyle/>
        <a:p>
          <a:r>
            <a:rPr lang="vi-VN" dirty="0"/>
            <a:t>III. Trình bày về ý tưởng cải tiến/phát triển thuật toán đã phân tích</a:t>
          </a:r>
          <a:endParaRPr lang="en-US" dirty="0"/>
        </a:p>
      </dgm:t>
    </dgm:pt>
    <dgm:pt modelId="{9A7D0E38-74B6-4E88-B15A-EA2317F1B08B}" type="parTrans" cxnId="{847FD9B1-411E-44FE-80A1-6B9D25A8B707}">
      <dgm:prSet/>
      <dgm:spPr/>
      <dgm:t>
        <a:bodyPr/>
        <a:lstStyle/>
        <a:p>
          <a:endParaRPr lang="en-US"/>
        </a:p>
      </dgm:t>
    </dgm:pt>
    <dgm:pt modelId="{F501E8C3-807B-496C-8FF9-32B96175A441}" type="sibTrans" cxnId="{847FD9B1-411E-44FE-80A1-6B9D25A8B707}">
      <dgm:prSet/>
      <dgm:spPr/>
      <dgm:t>
        <a:bodyPr/>
        <a:lstStyle/>
        <a:p>
          <a:endParaRPr lang="en-US"/>
        </a:p>
      </dgm:t>
    </dgm:pt>
    <dgm:pt modelId="{A5F4A2E3-0D2A-4A05-8966-0A1C84ECD158}" type="pres">
      <dgm:prSet presAssocID="{230CC354-B82E-40A8-9AC6-3E070DF91066}" presName="vert0" presStyleCnt="0">
        <dgm:presLayoutVars>
          <dgm:dir/>
          <dgm:animOne val="branch"/>
          <dgm:animLvl val="lvl"/>
        </dgm:presLayoutVars>
      </dgm:prSet>
      <dgm:spPr/>
    </dgm:pt>
    <dgm:pt modelId="{4D36EDD6-620B-4800-9A67-EFADD74F0330}" type="pres">
      <dgm:prSet presAssocID="{9B72373A-66DA-4398-8BBC-25FEBA9C602E}" presName="thickLine" presStyleLbl="alignNode1" presStyleIdx="0" presStyleCnt="3"/>
      <dgm:spPr/>
    </dgm:pt>
    <dgm:pt modelId="{02D4F4CF-66B4-4B27-A0B9-A643E09CE1A3}" type="pres">
      <dgm:prSet presAssocID="{9B72373A-66DA-4398-8BBC-25FEBA9C602E}" presName="horz1" presStyleCnt="0"/>
      <dgm:spPr/>
    </dgm:pt>
    <dgm:pt modelId="{7221E311-8E9C-48D4-8A0A-99023C990274}" type="pres">
      <dgm:prSet presAssocID="{9B72373A-66DA-4398-8BBC-25FEBA9C602E}" presName="tx1" presStyleLbl="revTx" presStyleIdx="0" presStyleCnt="3"/>
      <dgm:spPr/>
    </dgm:pt>
    <dgm:pt modelId="{EC76ED73-936A-4A8A-A8F0-67A8A2BB8D33}" type="pres">
      <dgm:prSet presAssocID="{9B72373A-66DA-4398-8BBC-25FEBA9C602E}" presName="vert1" presStyleCnt="0"/>
      <dgm:spPr/>
    </dgm:pt>
    <dgm:pt modelId="{F1C8C93A-D231-4C9D-9548-802C79C11C96}" type="pres">
      <dgm:prSet presAssocID="{AEE80FF0-D407-48C1-A9E0-81D61345B70E}" presName="thickLine" presStyleLbl="alignNode1" presStyleIdx="1" presStyleCnt="3"/>
      <dgm:spPr/>
    </dgm:pt>
    <dgm:pt modelId="{CBDCEF5E-CD9A-4519-9C42-B915805D835F}" type="pres">
      <dgm:prSet presAssocID="{AEE80FF0-D407-48C1-A9E0-81D61345B70E}" presName="horz1" presStyleCnt="0"/>
      <dgm:spPr/>
    </dgm:pt>
    <dgm:pt modelId="{55629E16-342F-4845-9F8A-8ACADF77AB93}" type="pres">
      <dgm:prSet presAssocID="{AEE80FF0-D407-48C1-A9E0-81D61345B70E}" presName="tx1" presStyleLbl="revTx" presStyleIdx="1" presStyleCnt="3"/>
      <dgm:spPr/>
    </dgm:pt>
    <dgm:pt modelId="{A5D02AE0-77E5-483B-8F4F-8CD85530EC17}" type="pres">
      <dgm:prSet presAssocID="{AEE80FF0-D407-48C1-A9E0-81D61345B70E}" presName="vert1" presStyleCnt="0"/>
      <dgm:spPr/>
    </dgm:pt>
    <dgm:pt modelId="{59EF07F1-DC86-4D0B-8BAF-D9A98501DD6C}" type="pres">
      <dgm:prSet presAssocID="{5D1D69D4-461B-4A73-8A03-82E2264F9D71}" presName="thickLine" presStyleLbl="alignNode1" presStyleIdx="2" presStyleCnt="3"/>
      <dgm:spPr/>
    </dgm:pt>
    <dgm:pt modelId="{DA6ECEC8-6190-487D-BCB1-E4F305AB6D47}" type="pres">
      <dgm:prSet presAssocID="{5D1D69D4-461B-4A73-8A03-82E2264F9D71}" presName="horz1" presStyleCnt="0"/>
      <dgm:spPr/>
    </dgm:pt>
    <dgm:pt modelId="{B392E332-74A2-4165-B873-99243813663A}" type="pres">
      <dgm:prSet presAssocID="{5D1D69D4-461B-4A73-8A03-82E2264F9D71}" presName="tx1" presStyleLbl="revTx" presStyleIdx="2" presStyleCnt="3"/>
      <dgm:spPr/>
    </dgm:pt>
    <dgm:pt modelId="{8947A681-BF5D-4D4A-A4EC-F66C64869690}" type="pres">
      <dgm:prSet presAssocID="{5D1D69D4-461B-4A73-8A03-82E2264F9D71}" presName="vert1" presStyleCnt="0"/>
      <dgm:spPr/>
    </dgm:pt>
  </dgm:ptLst>
  <dgm:cxnLst>
    <dgm:cxn modelId="{DAAA680A-8EDF-4CA8-9F62-CA493FA73E68}" type="presOf" srcId="{5D1D69D4-461B-4A73-8A03-82E2264F9D71}" destId="{B392E332-74A2-4165-B873-99243813663A}" srcOrd="0" destOrd="0" presId="urn:microsoft.com/office/officeart/2008/layout/LinedList"/>
    <dgm:cxn modelId="{50A47E0E-8856-4A6B-AEC1-F90236FFC167}" srcId="{230CC354-B82E-40A8-9AC6-3E070DF91066}" destId="{AEE80FF0-D407-48C1-A9E0-81D61345B70E}" srcOrd="1" destOrd="0" parTransId="{59B20F54-DA94-43FB-966D-7BE27854548D}" sibTransId="{AE8B9D38-901B-4A36-8935-FF0DDE7C9D01}"/>
    <dgm:cxn modelId="{E18B7556-670F-4892-BF11-30FA9A94D54E}" type="presOf" srcId="{9B72373A-66DA-4398-8BBC-25FEBA9C602E}" destId="{7221E311-8E9C-48D4-8A0A-99023C990274}" srcOrd="0" destOrd="0" presId="urn:microsoft.com/office/officeart/2008/layout/LinedList"/>
    <dgm:cxn modelId="{37472D85-3BF9-4EA2-8929-F403978EFF2A}" type="presOf" srcId="{230CC354-B82E-40A8-9AC6-3E070DF91066}" destId="{A5F4A2E3-0D2A-4A05-8966-0A1C84ECD158}" srcOrd="0" destOrd="0" presId="urn:microsoft.com/office/officeart/2008/layout/LinedList"/>
    <dgm:cxn modelId="{847FD9B1-411E-44FE-80A1-6B9D25A8B707}" srcId="{230CC354-B82E-40A8-9AC6-3E070DF91066}" destId="{5D1D69D4-461B-4A73-8A03-82E2264F9D71}" srcOrd="2" destOrd="0" parTransId="{9A7D0E38-74B6-4E88-B15A-EA2317F1B08B}" sibTransId="{F501E8C3-807B-496C-8FF9-32B96175A441}"/>
    <dgm:cxn modelId="{EA27F0D1-A337-458A-8459-B1A52B75ACEE}" type="presOf" srcId="{AEE80FF0-D407-48C1-A9E0-81D61345B70E}" destId="{55629E16-342F-4845-9F8A-8ACADF77AB93}" srcOrd="0" destOrd="0" presId="urn:microsoft.com/office/officeart/2008/layout/LinedList"/>
    <dgm:cxn modelId="{94F80FFA-6F84-4354-BAFC-1598F86B22CC}" srcId="{230CC354-B82E-40A8-9AC6-3E070DF91066}" destId="{9B72373A-66DA-4398-8BBC-25FEBA9C602E}" srcOrd="0" destOrd="0" parTransId="{468B623F-EA75-4AEB-899A-7B5C5E42F901}" sibTransId="{B8479A15-9B6B-4355-8933-A3DE1B1B5B02}"/>
    <dgm:cxn modelId="{EE182664-5D34-48C1-B203-6D02969DCE04}" type="presParOf" srcId="{A5F4A2E3-0D2A-4A05-8966-0A1C84ECD158}" destId="{4D36EDD6-620B-4800-9A67-EFADD74F0330}" srcOrd="0" destOrd="0" presId="urn:microsoft.com/office/officeart/2008/layout/LinedList"/>
    <dgm:cxn modelId="{8BC5C636-22B4-44B4-89A1-AFE85E5649E0}" type="presParOf" srcId="{A5F4A2E3-0D2A-4A05-8966-0A1C84ECD158}" destId="{02D4F4CF-66B4-4B27-A0B9-A643E09CE1A3}" srcOrd="1" destOrd="0" presId="urn:microsoft.com/office/officeart/2008/layout/LinedList"/>
    <dgm:cxn modelId="{C7416512-DC97-4406-A7E3-8D71697ED630}" type="presParOf" srcId="{02D4F4CF-66B4-4B27-A0B9-A643E09CE1A3}" destId="{7221E311-8E9C-48D4-8A0A-99023C990274}" srcOrd="0" destOrd="0" presId="urn:microsoft.com/office/officeart/2008/layout/LinedList"/>
    <dgm:cxn modelId="{65B20607-D822-4DB1-867E-104937CDD0C7}" type="presParOf" srcId="{02D4F4CF-66B4-4B27-A0B9-A643E09CE1A3}" destId="{EC76ED73-936A-4A8A-A8F0-67A8A2BB8D33}" srcOrd="1" destOrd="0" presId="urn:microsoft.com/office/officeart/2008/layout/LinedList"/>
    <dgm:cxn modelId="{E4CFEAB3-C9EE-4A87-988F-09784B59CD09}" type="presParOf" srcId="{A5F4A2E3-0D2A-4A05-8966-0A1C84ECD158}" destId="{F1C8C93A-D231-4C9D-9548-802C79C11C96}" srcOrd="2" destOrd="0" presId="urn:microsoft.com/office/officeart/2008/layout/LinedList"/>
    <dgm:cxn modelId="{83CA820C-CA3E-4C19-AE21-F2BFBCE21DAB}" type="presParOf" srcId="{A5F4A2E3-0D2A-4A05-8966-0A1C84ECD158}" destId="{CBDCEF5E-CD9A-4519-9C42-B915805D835F}" srcOrd="3" destOrd="0" presId="urn:microsoft.com/office/officeart/2008/layout/LinedList"/>
    <dgm:cxn modelId="{74F8BB72-CD78-45F8-A0EA-A0465089E4C8}" type="presParOf" srcId="{CBDCEF5E-CD9A-4519-9C42-B915805D835F}" destId="{55629E16-342F-4845-9F8A-8ACADF77AB93}" srcOrd="0" destOrd="0" presId="urn:microsoft.com/office/officeart/2008/layout/LinedList"/>
    <dgm:cxn modelId="{B1B58B8E-453D-4A58-80E7-78FFCB43B151}" type="presParOf" srcId="{CBDCEF5E-CD9A-4519-9C42-B915805D835F}" destId="{A5D02AE0-77E5-483B-8F4F-8CD85530EC17}" srcOrd="1" destOrd="0" presId="urn:microsoft.com/office/officeart/2008/layout/LinedList"/>
    <dgm:cxn modelId="{FB6FFBA0-45F0-487F-85EB-878A616D5F6B}" type="presParOf" srcId="{A5F4A2E3-0D2A-4A05-8966-0A1C84ECD158}" destId="{59EF07F1-DC86-4D0B-8BAF-D9A98501DD6C}" srcOrd="4" destOrd="0" presId="urn:microsoft.com/office/officeart/2008/layout/LinedList"/>
    <dgm:cxn modelId="{7FE1EAA6-90C4-4CA3-A5FF-F573B80C1C5A}" type="presParOf" srcId="{A5F4A2E3-0D2A-4A05-8966-0A1C84ECD158}" destId="{DA6ECEC8-6190-487D-BCB1-E4F305AB6D47}" srcOrd="5" destOrd="0" presId="urn:microsoft.com/office/officeart/2008/layout/LinedList"/>
    <dgm:cxn modelId="{7F81F4ED-B96E-452B-B402-7E0F2F5E6289}" type="presParOf" srcId="{DA6ECEC8-6190-487D-BCB1-E4F305AB6D47}" destId="{B392E332-74A2-4165-B873-99243813663A}" srcOrd="0" destOrd="0" presId="urn:microsoft.com/office/officeart/2008/layout/LinedList"/>
    <dgm:cxn modelId="{4D5DD486-D2EF-4375-B3CF-AFB7DAD7AC6F}" type="presParOf" srcId="{DA6ECEC8-6190-487D-BCB1-E4F305AB6D47}" destId="{8947A681-BF5D-4D4A-A4EC-F66C648696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47B41-87B2-4921-A060-88CD008B66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493AC19-4C00-44AF-8A30-8FA66751B2D5}">
      <dgm:prSet/>
      <dgm:spPr/>
      <dgm:t>
        <a:bodyPr/>
        <a:lstStyle/>
        <a:p>
          <a:r>
            <a:rPr lang="vi-VN" dirty="0" err="1"/>
            <a:t>Tkinter</a:t>
          </a:r>
          <a:endParaRPr lang="en-US" dirty="0"/>
        </a:p>
      </dgm:t>
    </dgm:pt>
    <dgm:pt modelId="{9AE40B5F-2AC1-45EB-8BC9-5B31681A1F4C}" type="parTrans" cxnId="{80DFBC87-CCAA-4D33-83F1-3E946A4E5DDD}">
      <dgm:prSet/>
      <dgm:spPr/>
      <dgm:t>
        <a:bodyPr/>
        <a:lstStyle/>
        <a:p>
          <a:endParaRPr lang="en-US"/>
        </a:p>
      </dgm:t>
    </dgm:pt>
    <dgm:pt modelId="{006B2042-E828-411D-9601-C7FBD685AFFA}" type="sibTrans" cxnId="{80DFBC87-CCAA-4D33-83F1-3E946A4E5DDD}">
      <dgm:prSet/>
      <dgm:spPr/>
      <dgm:t>
        <a:bodyPr/>
        <a:lstStyle/>
        <a:p>
          <a:endParaRPr lang="en-US"/>
        </a:p>
      </dgm:t>
    </dgm:pt>
    <dgm:pt modelId="{FA8EAA2F-F89A-4403-B864-17DB3904B094}">
      <dgm:prSet/>
      <dgm:spPr/>
      <dgm:t>
        <a:bodyPr/>
        <a:lstStyle/>
        <a:p>
          <a:r>
            <a:rPr lang="vi-VN" b="1" i="0" dirty="0" err="1"/>
            <a:t>filedialog</a:t>
          </a:r>
          <a:r>
            <a:rPr lang="vi-VN" b="1" i="0" dirty="0"/>
            <a:t>, </a:t>
          </a:r>
          <a:r>
            <a:rPr lang="vi-VN" b="1" i="0" dirty="0" err="1"/>
            <a:t>messagebox</a:t>
          </a:r>
          <a:r>
            <a:rPr lang="vi-VN" b="1" i="0" dirty="0"/>
            <a:t>, </a:t>
          </a:r>
          <a:r>
            <a:rPr lang="vi-VN" b="1" i="0" dirty="0" err="1"/>
            <a:t>simpledialog</a:t>
          </a:r>
          <a:r>
            <a:rPr lang="vi-VN" b="1" i="0" dirty="0"/>
            <a:t> (</a:t>
          </a:r>
          <a:r>
            <a:rPr lang="vi-VN" b="1" i="0" dirty="0" err="1"/>
            <a:t>tkinter</a:t>
          </a:r>
          <a:r>
            <a:rPr lang="vi-VN" b="1" i="0" dirty="0"/>
            <a:t>)</a:t>
          </a:r>
          <a:endParaRPr lang="en-US" dirty="0"/>
        </a:p>
      </dgm:t>
    </dgm:pt>
    <dgm:pt modelId="{8F9BAB54-378A-4B75-82B7-B388E016E648}" type="parTrans" cxnId="{17E099CB-1379-4124-9D98-5EE3A2AFA3FE}">
      <dgm:prSet/>
      <dgm:spPr/>
      <dgm:t>
        <a:bodyPr/>
        <a:lstStyle/>
        <a:p>
          <a:endParaRPr lang="en-US"/>
        </a:p>
      </dgm:t>
    </dgm:pt>
    <dgm:pt modelId="{8F678B3D-1F00-40F2-8BCA-8109E94437FA}" type="sibTrans" cxnId="{17E099CB-1379-4124-9D98-5EE3A2AFA3FE}">
      <dgm:prSet/>
      <dgm:spPr/>
      <dgm:t>
        <a:bodyPr/>
        <a:lstStyle/>
        <a:p>
          <a:endParaRPr lang="en-US"/>
        </a:p>
      </dgm:t>
    </dgm:pt>
    <dgm:pt modelId="{43523D62-0C6D-49ED-86FC-D364F74F1917}">
      <dgm:prSet/>
      <dgm:spPr/>
      <dgm:t>
        <a:bodyPr/>
        <a:lstStyle/>
        <a:p>
          <a:r>
            <a:rPr lang="vi-VN" dirty="0" err="1"/>
            <a:t>Matplotlib</a:t>
          </a:r>
          <a:endParaRPr lang="en-US" dirty="0"/>
        </a:p>
      </dgm:t>
    </dgm:pt>
    <dgm:pt modelId="{9804B09B-AC31-4476-866B-78DDCCBD1102}" type="parTrans" cxnId="{225B6A10-B7DA-4888-847F-FD4DBA93EE90}">
      <dgm:prSet/>
      <dgm:spPr/>
      <dgm:t>
        <a:bodyPr/>
        <a:lstStyle/>
        <a:p>
          <a:endParaRPr lang="en-US"/>
        </a:p>
      </dgm:t>
    </dgm:pt>
    <dgm:pt modelId="{A36E404E-B459-42ED-A7A4-B78DF53CF992}" type="sibTrans" cxnId="{225B6A10-B7DA-4888-847F-FD4DBA93EE90}">
      <dgm:prSet/>
      <dgm:spPr/>
      <dgm:t>
        <a:bodyPr/>
        <a:lstStyle/>
        <a:p>
          <a:endParaRPr lang="en-US"/>
        </a:p>
      </dgm:t>
    </dgm:pt>
    <dgm:pt modelId="{E211E97B-906E-4A32-BAA1-B90A54E38D3A}">
      <dgm:prSet/>
      <dgm:spPr/>
      <dgm:t>
        <a:bodyPr/>
        <a:lstStyle/>
        <a:p>
          <a:r>
            <a:rPr lang="vi-VN" dirty="0" err="1"/>
            <a:t>SymPy</a:t>
          </a:r>
          <a:endParaRPr lang="en-US" dirty="0"/>
        </a:p>
      </dgm:t>
    </dgm:pt>
    <dgm:pt modelId="{D2018F89-54CB-403E-8839-91470A6AF3D8}" type="parTrans" cxnId="{72FACECC-4FDD-42C1-A1DF-A32DB67A4D79}">
      <dgm:prSet/>
      <dgm:spPr/>
      <dgm:t>
        <a:bodyPr/>
        <a:lstStyle/>
        <a:p>
          <a:endParaRPr lang="en-US"/>
        </a:p>
      </dgm:t>
    </dgm:pt>
    <dgm:pt modelId="{D9F4E4DF-C18A-4030-9C2D-A4C3246C2507}" type="sibTrans" cxnId="{72FACECC-4FDD-42C1-A1DF-A32DB67A4D79}">
      <dgm:prSet/>
      <dgm:spPr/>
      <dgm:t>
        <a:bodyPr/>
        <a:lstStyle/>
        <a:p>
          <a:endParaRPr lang="en-US"/>
        </a:p>
      </dgm:t>
    </dgm:pt>
    <dgm:pt modelId="{6B0A2165-6DDA-4C66-8FDC-E15B2E881293}">
      <dgm:prSet/>
      <dgm:spPr/>
      <dgm:t>
        <a:bodyPr/>
        <a:lstStyle/>
        <a:p>
          <a:r>
            <a:rPr lang="vi-VN" dirty="0" err="1"/>
            <a:t>NumPy</a:t>
          </a:r>
          <a:endParaRPr lang="en-US" dirty="0"/>
        </a:p>
      </dgm:t>
    </dgm:pt>
    <dgm:pt modelId="{587ED958-8BE8-4483-97F9-3CCF3FE1CE63}" type="parTrans" cxnId="{BE7F39B4-E1B3-438D-B4B0-A39D5361E546}">
      <dgm:prSet/>
      <dgm:spPr/>
      <dgm:t>
        <a:bodyPr/>
        <a:lstStyle/>
        <a:p>
          <a:endParaRPr lang="en-US"/>
        </a:p>
      </dgm:t>
    </dgm:pt>
    <dgm:pt modelId="{29BC1BAF-967E-496D-A1CA-3526D79D9A28}" type="sibTrans" cxnId="{BE7F39B4-E1B3-438D-B4B0-A39D5361E546}">
      <dgm:prSet/>
      <dgm:spPr/>
      <dgm:t>
        <a:bodyPr/>
        <a:lstStyle/>
        <a:p>
          <a:endParaRPr lang="en-US"/>
        </a:p>
      </dgm:t>
    </dgm:pt>
    <dgm:pt modelId="{B1906B1B-7F68-432D-808C-4D5FDA251A04}">
      <dgm:prSet/>
      <dgm:spPr/>
      <dgm:t>
        <a:bodyPr/>
        <a:lstStyle/>
        <a:p>
          <a:r>
            <a:rPr lang="vi-VN" dirty="0" err="1"/>
            <a:t>Pandas</a:t>
          </a:r>
          <a:endParaRPr lang="en-US" dirty="0"/>
        </a:p>
      </dgm:t>
    </dgm:pt>
    <dgm:pt modelId="{56EB98CD-10E8-4BCC-921C-000CC11AEB1B}" type="parTrans" cxnId="{1390474A-41EA-41E4-9FBA-3E4A7B939D63}">
      <dgm:prSet/>
      <dgm:spPr/>
      <dgm:t>
        <a:bodyPr/>
        <a:lstStyle/>
        <a:p>
          <a:endParaRPr lang="en-US"/>
        </a:p>
      </dgm:t>
    </dgm:pt>
    <dgm:pt modelId="{F666A12F-CD1F-412D-A17A-8D44E50D6268}" type="sibTrans" cxnId="{1390474A-41EA-41E4-9FBA-3E4A7B939D63}">
      <dgm:prSet/>
      <dgm:spPr/>
      <dgm:t>
        <a:bodyPr/>
        <a:lstStyle/>
        <a:p>
          <a:endParaRPr lang="en-US"/>
        </a:p>
      </dgm:t>
    </dgm:pt>
    <dgm:pt modelId="{B979C228-A3EB-40A2-AD86-C01C41AC0C98}" type="pres">
      <dgm:prSet presAssocID="{D5A47B41-87B2-4921-A060-88CD008B6643}" presName="diagram" presStyleCnt="0">
        <dgm:presLayoutVars>
          <dgm:dir/>
          <dgm:resizeHandles val="exact"/>
        </dgm:presLayoutVars>
      </dgm:prSet>
      <dgm:spPr/>
    </dgm:pt>
    <dgm:pt modelId="{1783A425-DCA9-4566-8457-65AD9E79183E}" type="pres">
      <dgm:prSet presAssocID="{0493AC19-4C00-44AF-8A30-8FA66751B2D5}" presName="node" presStyleLbl="node1" presStyleIdx="0" presStyleCnt="6">
        <dgm:presLayoutVars>
          <dgm:bulletEnabled val="1"/>
        </dgm:presLayoutVars>
      </dgm:prSet>
      <dgm:spPr/>
    </dgm:pt>
    <dgm:pt modelId="{51EB427C-F1CC-44C6-8D11-C622AA16678B}" type="pres">
      <dgm:prSet presAssocID="{006B2042-E828-411D-9601-C7FBD685AFFA}" presName="sibTrans" presStyleCnt="0"/>
      <dgm:spPr/>
    </dgm:pt>
    <dgm:pt modelId="{941E0406-3073-4E28-82A5-E21F48427892}" type="pres">
      <dgm:prSet presAssocID="{FA8EAA2F-F89A-4403-B864-17DB3904B094}" presName="node" presStyleLbl="node1" presStyleIdx="1" presStyleCnt="6">
        <dgm:presLayoutVars>
          <dgm:bulletEnabled val="1"/>
        </dgm:presLayoutVars>
      </dgm:prSet>
      <dgm:spPr/>
    </dgm:pt>
    <dgm:pt modelId="{1B05B68C-6024-46B4-99B7-1FF2F731DB4A}" type="pres">
      <dgm:prSet presAssocID="{8F678B3D-1F00-40F2-8BCA-8109E94437FA}" presName="sibTrans" presStyleCnt="0"/>
      <dgm:spPr/>
    </dgm:pt>
    <dgm:pt modelId="{CDF6D628-6E2A-4DB8-A704-34B6CA0FB410}" type="pres">
      <dgm:prSet presAssocID="{43523D62-0C6D-49ED-86FC-D364F74F1917}" presName="node" presStyleLbl="node1" presStyleIdx="2" presStyleCnt="6">
        <dgm:presLayoutVars>
          <dgm:bulletEnabled val="1"/>
        </dgm:presLayoutVars>
      </dgm:prSet>
      <dgm:spPr/>
    </dgm:pt>
    <dgm:pt modelId="{1BB5F57A-159A-4CF4-80A0-84F359057218}" type="pres">
      <dgm:prSet presAssocID="{A36E404E-B459-42ED-A7A4-B78DF53CF992}" presName="sibTrans" presStyleCnt="0"/>
      <dgm:spPr/>
    </dgm:pt>
    <dgm:pt modelId="{98F0CA07-4CEF-491C-8B51-28954D001CF3}" type="pres">
      <dgm:prSet presAssocID="{E211E97B-906E-4A32-BAA1-B90A54E38D3A}" presName="node" presStyleLbl="node1" presStyleIdx="3" presStyleCnt="6">
        <dgm:presLayoutVars>
          <dgm:bulletEnabled val="1"/>
        </dgm:presLayoutVars>
      </dgm:prSet>
      <dgm:spPr/>
    </dgm:pt>
    <dgm:pt modelId="{0A10F7E0-B541-4B24-BA51-16B09C19BEEB}" type="pres">
      <dgm:prSet presAssocID="{D9F4E4DF-C18A-4030-9C2D-A4C3246C2507}" presName="sibTrans" presStyleCnt="0"/>
      <dgm:spPr/>
    </dgm:pt>
    <dgm:pt modelId="{E4B2A164-53B8-4F22-9AD2-2B0E080355C9}" type="pres">
      <dgm:prSet presAssocID="{6B0A2165-6DDA-4C66-8FDC-E15B2E881293}" presName="node" presStyleLbl="node1" presStyleIdx="4" presStyleCnt="6">
        <dgm:presLayoutVars>
          <dgm:bulletEnabled val="1"/>
        </dgm:presLayoutVars>
      </dgm:prSet>
      <dgm:spPr/>
    </dgm:pt>
    <dgm:pt modelId="{C5649CA2-33C3-4D2A-B077-5A33954CF6DE}" type="pres">
      <dgm:prSet presAssocID="{29BC1BAF-967E-496D-A1CA-3526D79D9A28}" presName="sibTrans" presStyleCnt="0"/>
      <dgm:spPr/>
    </dgm:pt>
    <dgm:pt modelId="{BB293F1F-CA01-4549-9718-6AB119534019}" type="pres">
      <dgm:prSet presAssocID="{B1906B1B-7F68-432D-808C-4D5FDA251A04}" presName="node" presStyleLbl="node1" presStyleIdx="5" presStyleCnt="6">
        <dgm:presLayoutVars>
          <dgm:bulletEnabled val="1"/>
        </dgm:presLayoutVars>
      </dgm:prSet>
      <dgm:spPr/>
    </dgm:pt>
  </dgm:ptLst>
  <dgm:cxnLst>
    <dgm:cxn modelId="{225B6A10-B7DA-4888-847F-FD4DBA93EE90}" srcId="{D5A47B41-87B2-4921-A060-88CD008B6643}" destId="{43523D62-0C6D-49ED-86FC-D364F74F1917}" srcOrd="2" destOrd="0" parTransId="{9804B09B-AC31-4476-866B-78DDCCBD1102}" sibTransId="{A36E404E-B459-42ED-A7A4-B78DF53CF992}"/>
    <dgm:cxn modelId="{FF5E6F11-32C0-4A89-9BEC-A22238425923}" type="presOf" srcId="{43523D62-0C6D-49ED-86FC-D364F74F1917}" destId="{CDF6D628-6E2A-4DB8-A704-34B6CA0FB410}" srcOrd="0" destOrd="0" presId="urn:microsoft.com/office/officeart/2005/8/layout/default"/>
    <dgm:cxn modelId="{37DC753C-03AB-44E4-B1D1-CC4DD0D7FBC0}" type="presOf" srcId="{FA8EAA2F-F89A-4403-B864-17DB3904B094}" destId="{941E0406-3073-4E28-82A5-E21F48427892}" srcOrd="0" destOrd="0" presId="urn:microsoft.com/office/officeart/2005/8/layout/default"/>
    <dgm:cxn modelId="{794ADD43-A33F-4194-97F3-2CBF8EA7BEEA}" type="presOf" srcId="{D5A47B41-87B2-4921-A060-88CD008B6643}" destId="{B979C228-A3EB-40A2-AD86-C01C41AC0C98}" srcOrd="0" destOrd="0" presId="urn:microsoft.com/office/officeart/2005/8/layout/default"/>
    <dgm:cxn modelId="{1390474A-41EA-41E4-9FBA-3E4A7B939D63}" srcId="{D5A47B41-87B2-4921-A060-88CD008B6643}" destId="{B1906B1B-7F68-432D-808C-4D5FDA251A04}" srcOrd="5" destOrd="0" parTransId="{56EB98CD-10E8-4BCC-921C-000CC11AEB1B}" sibTransId="{F666A12F-CD1F-412D-A17A-8D44E50D6268}"/>
    <dgm:cxn modelId="{32BE956D-C1EC-4998-90CD-B39E70BCE103}" type="presOf" srcId="{0493AC19-4C00-44AF-8A30-8FA66751B2D5}" destId="{1783A425-DCA9-4566-8457-65AD9E79183E}" srcOrd="0" destOrd="0" presId="urn:microsoft.com/office/officeart/2005/8/layout/default"/>
    <dgm:cxn modelId="{42AA137C-AD57-48B0-87D9-17B94B29B245}" type="presOf" srcId="{B1906B1B-7F68-432D-808C-4D5FDA251A04}" destId="{BB293F1F-CA01-4549-9718-6AB119534019}" srcOrd="0" destOrd="0" presId="urn:microsoft.com/office/officeart/2005/8/layout/default"/>
    <dgm:cxn modelId="{80DFBC87-CCAA-4D33-83F1-3E946A4E5DDD}" srcId="{D5A47B41-87B2-4921-A060-88CD008B6643}" destId="{0493AC19-4C00-44AF-8A30-8FA66751B2D5}" srcOrd="0" destOrd="0" parTransId="{9AE40B5F-2AC1-45EB-8BC9-5B31681A1F4C}" sibTransId="{006B2042-E828-411D-9601-C7FBD685AFFA}"/>
    <dgm:cxn modelId="{BE7F39B4-E1B3-438D-B4B0-A39D5361E546}" srcId="{D5A47B41-87B2-4921-A060-88CD008B6643}" destId="{6B0A2165-6DDA-4C66-8FDC-E15B2E881293}" srcOrd="4" destOrd="0" parTransId="{587ED958-8BE8-4483-97F9-3CCF3FE1CE63}" sibTransId="{29BC1BAF-967E-496D-A1CA-3526D79D9A28}"/>
    <dgm:cxn modelId="{17E099CB-1379-4124-9D98-5EE3A2AFA3FE}" srcId="{D5A47B41-87B2-4921-A060-88CD008B6643}" destId="{FA8EAA2F-F89A-4403-B864-17DB3904B094}" srcOrd="1" destOrd="0" parTransId="{8F9BAB54-378A-4B75-82B7-B388E016E648}" sibTransId="{8F678B3D-1F00-40F2-8BCA-8109E94437FA}"/>
    <dgm:cxn modelId="{72FACECC-4FDD-42C1-A1DF-A32DB67A4D79}" srcId="{D5A47B41-87B2-4921-A060-88CD008B6643}" destId="{E211E97B-906E-4A32-BAA1-B90A54E38D3A}" srcOrd="3" destOrd="0" parTransId="{D2018F89-54CB-403E-8839-91470A6AF3D8}" sibTransId="{D9F4E4DF-C18A-4030-9C2D-A4C3246C2507}"/>
    <dgm:cxn modelId="{A1618AD2-8333-479C-A570-06595BDA7515}" type="presOf" srcId="{6B0A2165-6DDA-4C66-8FDC-E15B2E881293}" destId="{E4B2A164-53B8-4F22-9AD2-2B0E080355C9}" srcOrd="0" destOrd="0" presId="urn:microsoft.com/office/officeart/2005/8/layout/default"/>
    <dgm:cxn modelId="{F964C9FC-BAE7-451A-9ACC-09F806D1FA65}" type="presOf" srcId="{E211E97B-906E-4A32-BAA1-B90A54E38D3A}" destId="{98F0CA07-4CEF-491C-8B51-28954D001CF3}" srcOrd="0" destOrd="0" presId="urn:microsoft.com/office/officeart/2005/8/layout/default"/>
    <dgm:cxn modelId="{16A598DD-8939-4238-BF75-FFE647C3E6BC}" type="presParOf" srcId="{B979C228-A3EB-40A2-AD86-C01C41AC0C98}" destId="{1783A425-DCA9-4566-8457-65AD9E79183E}" srcOrd="0" destOrd="0" presId="urn:microsoft.com/office/officeart/2005/8/layout/default"/>
    <dgm:cxn modelId="{88733034-A7B2-4346-8A4D-2CEE040781CD}" type="presParOf" srcId="{B979C228-A3EB-40A2-AD86-C01C41AC0C98}" destId="{51EB427C-F1CC-44C6-8D11-C622AA16678B}" srcOrd="1" destOrd="0" presId="urn:microsoft.com/office/officeart/2005/8/layout/default"/>
    <dgm:cxn modelId="{9F1851A2-3A4F-4316-8E8C-03225F3C8585}" type="presParOf" srcId="{B979C228-A3EB-40A2-AD86-C01C41AC0C98}" destId="{941E0406-3073-4E28-82A5-E21F48427892}" srcOrd="2" destOrd="0" presId="urn:microsoft.com/office/officeart/2005/8/layout/default"/>
    <dgm:cxn modelId="{268676C5-EE08-4141-AD78-843A4135DB00}" type="presParOf" srcId="{B979C228-A3EB-40A2-AD86-C01C41AC0C98}" destId="{1B05B68C-6024-46B4-99B7-1FF2F731DB4A}" srcOrd="3" destOrd="0" presId="urn:microsoft.com/office/officeart/2005/8/layout/default"/>
    <dgm:cxn modelId="{1FBFC0EA-85E6-4433-AEA3-46A7D5A9FF3A}" type="presParOf" srcId="{B979C228-A3EB-40A2-AD86-C01C41AC0C98}" destId="{CDF6D628-6E2A-4DB8-A704-34B6CA0FB410}" srcOrd="4" destOrd="0" presId="urn:microsoft.com/office/officeart/2005/8/layout/default"/>
    <dgm:cxn modelId="{E21819BA-6FD7-43B1-AEE5-3887DA3EE356}" type="presParOf" srcId="{B979C228-A3EB-40A2-AD86-C01C41AC0C98}" destId="{1BB5F57A-159A-4CF4-80A0-84F359057218}" srcOrd="5" destOrd="0" presId="urn:microsoft.com/office/officeart/2005/8/layout/default"/>
    <dgm:cxn modelId="{764465F7-5F3B-4A43-84EF-FF94CBF3238A}" type="presParOf" srcId="{B979C228-A3EB-40A2-AD86-C01C41AC0C98}" destId="{98F0CA07-4CEF-491C-8B51-28954D001CF3}" srcOrd="6" destOrd="0" presId="urn:microsoft.com/office/officeart/2005/8/layout/default"/>
    <dgm:cxn modelId="{A0F07AC2-C99F-42A5-8CC2-E6CCD9DBEF5E}" type="presParOf" srcId="{B979C228-A3EB-40A2-AD86-C01C41AC0C98}" destId="{0A10F7E0-B541-4B24-BA51-16B09C19BEEB}" srcOrd="7" destOrd="0" presId="urn:microsoft.com/office/officeart/2005/8/layout/default"/>
    <dgm:cxn modelId="{07DE362B-9211-4C6E-85FD-42736148E768}" type="presParOf" srcId="{B979C228-A3EB-40A2-AD86-C01C41AC0C98}" destId="{E4B2A164-53B8-4F22-9AD2-2B0E080355C9}" srcOrd="8" destOrd="0" presId="urn:microsoft.com/office/officeart/2005/8/layout/default"/>
    <dgm:cxn modelId="{658D124C-2D6D-4E5A-86F4-1FC73594636B}" type="presParOf" srcId="{B979C228-A3EB-40A2-AD86-C01C41AC0C98}" destId="{C5649CA2-33C3-4D2A-B077-5A33954CF6DE}" srcOrd="9" destOrd="0" presId="urn:microsoft.com/office/officeart/2005/8/layout/default"/>
    <dgm:cxn modelId="{23E7978D-14ED-4992-9842-5B2DAFD843F3}" type="presParOf" srcId="{B979C228-A3EB-40A2-AD86-C01C41AC0C98}" destId="{BB293F1F-CA01-4549-9718-6AB11953401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61D5-7ACC-454E-8963-F2679A690C05}" type="doc">
      <dgm:prSet loTypeId="urn:microsoft.com/office/officeart/2005/8/layout/hierarchy1" loCatId="hierarchy" qsTypeId="urn:microsoft.com/office/officeart/2005/8/quickstyle/simple2" qsCatId="simple" csTypeId="urn:microsoft.com/office/officeart/2005/8/colors/accent0_3" csCatId="mainScheme"/>
      <dgm:spPr/>
      <dgm:t>
        <a:bodyPr/>
        <a:lstStyle/>
        <a:p>
          <a:endParaRPr lang="en-US"/>
        </a:p>
      </dgm:t>
    </dgm:pt>
    <dgm:pt modelId="{798AC4F0-8780-4FE5-95A6-5F4CDD0A317D}">
      <dgm:prSet/>
      <dgm:spPr/>
      <dgm:t>
        <a:bodyPr/>
        <a:lstStyle/>
        <a:p>
          <a:r>
            <a:rPr lang="vi-VN" dirty="0"/>
            <a:t>Ý tưởng thiết kế</a:t>
          </a:r>
          <a:endParaRPr lang="en-US" dirty="0"/>
        </a:p>
      </dgm:t>
    </dgm:pt>
    <dgm:pt modelId="{D487F94C-CCAB-4C85-A4BE-95FCD310E511}" type="parTrans" cxnId="{4601B4B5-F6D0-4B2F-9B0A-CD7FC6862103}">
      <dgm:prSet/>
      <dgm:spPr/>
      <dgm:t>
        <a:bodyPr/>
        <a:lstStyle/>
        <a:p>
          <a:endParaRPr lang="en-US"/>
        </a:p>
      </dgm:t>
    </dgm:pt>
    <dgm:pt modelId="{FC6834F5-7FA9-42A2-AD3C-C09353784B4D}" type="sibTrans" cxnId="{4601B4B5-F6D0-4B2F-9B0A-CD7FC6862103}">
      <dgm:prSet/>
      <dgm:spPr/>
      <dgm:t>
        <a:bodyPr/>
        <a:lstStyle/>
        <a:p>
          <a:endParaRPr lang="en-US"/>
        </a:p>
      </dgm:t>
    </dgm:pt>
    <dgm:pt modelId="{692F2D9F-3BAB-43A5-AB8C-0235B38FABCB}">
      <dgm:prSet/>
      <dgm:spPr/>
      <dgm:t>
        <a:bodyPr/>
        <a:lstStyle/>
        <a:p>
          <a:r>
            <a:rPr lang="vi-VN" dirty="0"/>
            <a:t>Các chức năng cải tiến/phát triển</a:t>
          </a:r>
          <a:endParaRPr lang="en-US" dirty="0"/>
        </a:p>
      </dgm:t>
    </dgm:pt>
    <dgm:pt modelId="{FB1BD6BA-5CFB-44E6-9F4F-F870876851FE}" type="parTrans" cxnId="{93650211-EAFB-42F0-A766-BF9D76D211BF}">
      <dgm:prSet/>
      <dgm:spPr/>
      <dgm:t>
        <a:bodyPr/>
        <a:lstStyle/>
        <a:p>
          <a:endParaRPr lang="en-US"/>
        </a:p>
      </dgm:t>
    </dgm:pt>
    <dgm:pt modelId="{9CEDFD2C-3668-486B-BBB3-6957BD4CDE62}" type="sibTrans" cxnId="{93650211-EAFB-42F0-A766-BF9D76D211BF}">
      <dgm:prSet/>
      <dgm:spPr/>
      <dgm:t>
        <a:bodyPr/>
        <a:lstStyle/>
        <a:p>
          <a:endParaRPr lang="en-US"/>
        </a:p>
      </dgm:t>
    </dgm:pt>
    <dgm:pt modelId="{64CD2C08-6661-4589-891C-9AC9FAA79E1E}" type="pres">
      <dgm:prSet presAssocID="{AA9461D5-7ACC-454E-8963-F2679A690C05}" presName="hierChild1" presStyleCnt="0">
        <dgm:presLayoutVars>
          <dgm:chPref val="1"/>
          <dgm:dir/>
          <dgm:animOne val="branch"/>
          <dgm:animLvl val="lvl"/>
          <dgm:resizeHandles/>
        </dgm:presLayoutVars>
      </dgm:prSet>
      <dgm:spPr/>
    </dgm:pt>
    <dgm:pt modelId="{245938E9-19F8-4C8E-AA69-EA5C0980ADB1}" type="pres">
      <dgm:prSet presAssocID="{798AC4F0-8780-4FE5-95A6-5F4CDD0A317D}" presName="hierRoot1" presStyleCnt="0"/>
      <dgm:spPr/>
    </dgm:pt>
    <dgm:pt modelId="{E969FBD9-75A1-4405-A572-C39B0710B301}" type="pres">
      <dgm:prSet presAssocID="{798AC4F0-8780-4FE5-95A6-5F4CDD0A317D}" presName="composite" presStyleCnt="0"/>
      <dgm:spPr/>
    </dgm:pt>
    <dgm:pt modelId="{B4686810-243A-4485-850F-CF500C260608}" type="pres">
      <dgm:prSet presAssocID="{798AC4F0-8780-4FE5-95A6-5F4CDD0A317D}" presName="background" presStyleLbl="node0" presStyleIdx="0" presStyleCnt="2"/>
      <dgm:spPr/>
    </dgm:pt>
    <dgm:pt modelId="{9D967DE0-7AC1-47BA-AA37-A437E5CA602B}" type="pres">
      <dgm:prSet presAssocID="{798AC4F0-8780-4FE5-95A6-5F4CDD0A317D}" presName="text" presStyleLbl="fgAcc0" presStyleIdx="0" presStyleCnt="2">
        <dgm:presLayoutVars>
          <dgm:chPref val="3"/>
        </dgm:presLayoutVars>
      </dgm:prSet>
      <dgm:spPr/>
    </dgm:pt>
    <dgm:pt modelId="{FD4FA439-8DA7-4A04-8212-81FEBDAD18AB}" type="pres">
      <dgm:prSet presAssocID="{798AC4F0-8780-4FE5-95A6-5F4CDD0A317D}" presName="hierChild2" presStyleCnt="0"/>
      <dgm:spPr/>
    </dgm:pt>
    <dgm:pt modelId="{AFC25402-7E62-4B41-88F0-BD1F9BBC4821}" type="pres">
      <dgm:prSet presAssocID="{692F2D9F-3BAB-43A5-AB8C-0235B38FABCB}" presName="hierRoot1" presStyleCnt="0"/>
      <dgm:spPr/>
    </dgm:pt>
    <dgm:pt modelId="{79193532-E282-4D52-B054-AAE30481A65E}" type="pres">
      <dgm:prSet presAssocID="{692F2D9F-3BAB-43A5-AB8C-0235B38FABCB}" presName="composite" presStyleCnt="0"/>
      <dgm:spPr/>
    </dgm:pt>
    <dgm:pt modelId="{36806D78-5339-4AED-9816-9C07DAC091D7}" type="pres">
      <dgm:prSet presAssocID="{692F2D9F-3BAB-43A5-AB8C-0235B38FABCB}" presName="background" presStyleLbl="node0" presStyleIdx="1" presStyleCnt="2"/>
      <dgm:spPr/>
    </dgm:pt>
    <dgm:pt modelId="{4F5F57F2-FD2E-4D2E-991B-1E6D2B57B8D0}" type="pres">
      <dgm:prSet presAssocID="{692F2D9F-3BAB-43A5-AB8C-0235B38FABCB}" presName="text" presStyleLbl="fgAcc0" presStyleIdx="1" presStyleCnt="2">
        <dgm:presLayoutVars>
          <dgm:chPref val="3"/>
        </dgm:presLayoutVars>
      </dgm:prSet>
      <dgm:spPr/>
    </dgm:pt>
    <dgm:pt modelId="{0263AFF8-7925-4002-8A3F-33ACB2C685CD}" type="pres">
      <dgm:prSet presAssocID="{692F2D9F-3BAB-43A5-AB8C-0235B38FABCB}" presName="hierChild2" presStyleCnt="0"/>
      <dgm:spPr/>
    </dgm:pt>
  </dgm:ptLst>
  <dgm:cxnLst>
    <dgm:cxn modelId="{93650211-EAFB-42F0-A766-BF9D76D211BF}" srcId="{AA9461D5-7ACC-454E-8963-F2679A690C05}" destId="{692F2D9F-3BAB-43A5-AB8C-0235B38FABCB}" srcOrd="1" destOrd="0" parTransId="{FB1BD6BA-5CFB-44E6-9F4F-F870876851FE}" sibTransId="{9CEDFD2C-3668-486B-BBB3-6957BD4CDE62}"/>
    <dgm:cxn modelId="{5973D31F-020D-4D25-B5C8-B3987C2F4202}" type="presOf" srcId="{692F2D9F-3BAB-43A5-AB8C-0235B38FABCB}" destId="{4F5F57F2-FD2E-4D2E-991B-1E6D2B57B8D0}" srcOrd="0" destOrd="0" presId="urn:microsoft.com/office/officeart/2005/8/layout/hierarchy1"/>
    <dgm:cxn modelId="{A0617BAF-B7C8-4A64-826F-8FEA157726C6}" type="presOf" srcId="{798AC4F0-8780-4FE5-95A6-5F4CDD0A317D}" destId="{9D967DE0-7AC1-47BA-AA37-A437E5CA602B}" srcOrd="0" destOrd="0" presId="urn:microsoft.com/office/officeart/2005/8/layout/hierarchy1"/>
    <dgm:cxn modelId="{4601B4B5-F6D0-4B2F-9B0A-CD7FC6862103}" srcId="{AA9461D5-7ACC-454E-8963-F2679A690C05}" destId="{798AC4F0-8780-4FE5-95A6-5F4CDD0A317D}" srcOrd="0" destOrd="0" parTransId="{D487F94C-CCAB-4C85-A4BE-95FCD310E511}" sibTransId="{FC6834F5-7FA9-42A2-AD3C-C09353784B4D}"/>
    <dgm:cxn modelId="{4DADBBFF-10BF-4074-86E1-9836B137063F}" type="presOf" srcId="{AA9461D5-7ACC-454E-8963-F2679A690C05}" destId="{64CD2C08-6661-4589-891C-9AC9FAA79E1E}" srcOrd="0" destOrd="0" presId="urn:microsoft.com/office/officeart/2005/8/layout/hierarchy1"/>
    <dgm:cxn modelId="{139B6FCD-C275-43E2-AE47-7F6E83F64A18}" type="presParOf" srcId="{64CD2C08-6661-4589-891C-9AC9FAA79E1E}" destId="{245938E9-19F8-4C8E-AA69-EA5C0980ADB1}" srcOrd="0" destOrd="0" presId="urn:microsoft.com/office/officeart/2005/8/layout/hierarchy1"/>
    <dgm:cxn modelId="{4183C0BA-B36B-43FF-8893-6A8921679A82}" type="presParOf" srcId="{245938E9-19F8-4C8E-AA69-EA5C0980ADB1}" destId="{E969FBD9-75A1-4405-A572-C39B0710B301}" srcOrd="0" destOrd="0" presId="urn:microsoft.com/office/officeart/2005/8/layout/hierarchy1"/>
    <dgm:cxn modelId="{E9A9AEBB-DA6B-4A81-BEBC-D9F2BDA99C2B}" type="presParOf" srcId="{E969FBD9-75A1-4405-A572-C39B0710B301}" destId="{B4686810-243A-4485-850F-CF500C260608}" srcOrd="0" destOrd="0" presId="urn:microsoft.com/office/officeart/2005/8/layout/hierarchy1"/>
    <dgm:cxn modelId="{C0747E4D-13F5-48FD-B6C7-FE63BD037D62}" type="presParOf" srcId="{E969FBD9-75A1-4405-A572-C39B0710B301}" destId="{9D967DE0-7AC1-47BA-AA37-A437E5CA602B}" srcOrd="1" destOrd="0" presId="urn:microsoft.com/office/officeart/2005/8/layout/hierarchy1"/>
    <dgm:cxn modelId="{E183F6C4-1942-42D1-9AE4-541122F12E62}" type="presParOf" srcId="{245938E9-19F8-4C8E-AA69-EA5C0980ADB1}" destId="{FD4FA439-8DA7-4A04-8212-81FEBDAD18AB}" srcOrd="1" destOrd="0" presId="urn:microsoft.com/office/officeart/2005/8/layout/hierarchy1"/>
    <dgm:cxn modelId="{07ACB7D7-808F-42D5-AA46-C253CD902738}" type="presParOf" srcId="{64CD2C08-6661-4589-891C-9AC9FAA79E1E}" destId="{AFC25402-7E62-4B41-88F0-BD1F9BBC4821}" srcOrd="1" destOrd="0" presId="urn:microsoft.com/office/officeart/2005/8/layout/hierarchy1"/>
    <dgm:cxn modelId="{C491FD05-B2C2-4AA5-AE05-A470C8F95135}" type="presParOf" srcId="{AFC25402-7E62-4B41-88F0-BD1F9BBC4821}" destId="{79193532-E282-4D52-B054-AAE30481A65E}" srcOrd="0" destOrd="0" presId="urn:microsoft.com/office/officeart/2005/8/layout/hierarchy1"/>
    <dgm:cxn modelId="{73BED7BD-82B1-49B9-A062-E87EB9D2BA0C}" type="presParOf" srcId="{79193532-E282-4D52-B054-AAE30481A65E}" destId="{36806D78-5339-4AED-9816-9C07DAC091D7}" srcOrd="0" destOrd="0" presId="urn:microsoft.com/office/officeart/2005/8/layout/hierarchy1"/>
    <dgm:cxn modelId="{7CB5B3E5-0803-4AB1-8D4E-617A8F2D0D90}" type="presParOf" srcId="{79193532-E282-4D52-B054-AAE30481A65E}" destId="{4F5F57F2-FD2E-4D2E-991B-1E6D2B57B8D0}" srcOrd="1" destOrd="0" presId="urn:microsoft.com/office/officeart/2005/8/layout/hierarchy1"/>
    <dgm:cxn modelId="{965D52B2-79D9-4477-9CEA-6BF7D0642722}" type="presParOf" srcId="{AFC25402-7E62-4B41-88F0-BD1F9BBC4821}" destId="{0263AFF8-7925-4002-8A3F-33ACB2C685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8D156E-1C6E-4533-9E16-DA33460684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B135D1-754B-4DB4-9A0E-53E5483DCCE5}">
      <dgm:prSet/>
      <dgm:spPr/>
      <dgm:t>
        <a:bodyPr/>
        <a:lstStyle/>
        <a:p>
          <a:r>
            <a:rPr lang="vi-VN" dirty="0"/>
            <a:t>Các chức năng có thể cải tiến &amp; phát triển:</a:t>
          </a:r>
          <a:endParaRPr lang="en-US" dirty="0"/>
        </a:p>
      </dgm:t>
    </dgm:pt>
    <dgm:pt modelId="{C7A13BBF-9668-475B-BCDE-B4C3923C256B}" type="parTrans" cxnId="{2A578220-D3C3-4F8E-94F2-95DFADB02AE6}">
      <dgm:prSet/>
      <dgm:spPr/>
      <dgm:t>
        <a:bodyPr/>
        <a:lstStyle/>
        <a:p>
          <a:endParaRPr lang="en-US"/>
        </a:p>
      </dgm:t>
    </dgm:pt>
    <dgm:pt modelId="{5A7C6B18-E96A-46D1-A751-0EF67BFEBC8D}" type="sibTrans" cxnId="{2A578220-D3C3-4F8E-94F2-95DFADB02AE6}">
      <dgm:prSet/>
      <dgm:spPr/>
      <dgm:t>
        <a:bodyPr/>
        <a:lstStyle/>
        <a:p>
          <a:endParaRPr lang="en-US"/>
        </a:p>
      </dgm:t>
    </dgm:pt>
    <dgm:pt modelId="{BECF60D5-C1CE-4CE6-8945-E32E1240D53E}">
      <dgm:prSet/>
      <dgm:spPr/>
      <dgm:t>
        <a:bodyPr/>
        <a:lstStyle/>
        <a:p>
          <a:r>
            <a:rPr lang="vi-VN" dirty="0"/>
            <a:t>Giải Phương Trình</a:t>
          </a:r>
          <a:endParaRPr lang="en-US" dirty="0"/>
        </a:p>
      </dgm:t>
    </dgm:pt>
    <dgm:pt modelId="{3A8EEB12-07E9-4A91-996B-0EFAB4090D9B}" type="parTrans" cxnId="{2B894696-9855-4DD3-B728-F2FC35BACA9A}">
      <dgm:prSet/>
      <dgm:spPr/>
      <dgm:t>
        <a:bodyPr/>
        <a:lstStyle/>
        <a:p>
          <a:endParaRPr lang="en-US"/>
        </a:p>
      </dgm:t>
    </dgm:pt>
    <dgm:pt modelId="{779646BC-B782-4F6E-AC77-FA5917ADD8B9}" type="sibTrans" cxnId="{2B894696-9855-4DD3-B728-F2FC35BACA9A}">
      <dgm:prSet/>
      <dgm:spPr/>
      <dgm:t>
        <a:bodyPr/>
        <a:lstStyle/>
        <a:p>
          <a:endParaRPr lang="en-US"/>
        </a:p>
      </dgm:t>
    </dgm:pt>
    <dgm:pt modelId="{0E39E022-0AE5-402B-8792-0113C9E03C68}">
      <dgm:prSet/>
      <dgm:spPr/>
      <dgm:t>
        <a:bodyPr/>
        <a:lstStyle/>
        <a:p>
          <a:r>
            <a:rPr lang="vi-VN" dirty="0"/>
            <a:t>Tính Diện Tích Giữa Hàm Số và Đường Thẳng</a:t>
          </a:r>
          <a:endParaRPr lang="en-US" dirty="0"/>
        </a:p>
      </dgm:t>
    </dgm:pt>
    <dgm:pt modelId="{6DD24F85-3CC9-4C47-9F88-95E1989969B8}" type="parTrans" cxnId="{C083882E-840F-4EEC-B5FA-DDD4F9FA0621}">
      <dgm:prSet/>
      <dgm:spPr/>
      <dgm:t>
        <a:bodyPr/>
        <a:lstStyle/>
        <a:p>
          <a:endParaRPr lang="en-US"/>
        </a:p>
      </dgm:t>
    </dgm:pt>
    <dgm:pt modelId="{5BA0F0E1-9ACC-46B3-93B6-6532798844B3}" type="sibTrans" cxnId="{C083882E-840F-4EEC-B5FA-DDD4F9FA0621}">
      <dgm:prSet/>
      <dgm:spPr/>
      <dgm:t>
        <a:bodyPr/>
        <a:lstStyle/>
        <a:p>
          <a:endParaRPr lang="en-US"/>
        </a:p>
      </dgm:t>
    </dgm:pt>
    <dgm:pt modelId="{63670C34-944A-47F1-B20F-EB37777D6869}">
      <dgm:prSet/>
      <dgm:spPr/>
      <dgm:t>
        <a:bodyPr/>
        <a:lstStyle/>
        <a:p>
          <a:r>
            <a:rPr lang="vi-VN" dirty="0"/>
            <a:t>Tìm Điểm Cực Trị</a:t>
          </a:r>
          <a:endParaRPr lang="en-US" dirty="0"/>
        </a:p>
      </dgm:t>
    </dgm:pt>
    <dgm:pt modelId="{ECED2B55-33CA-4709-ACAC-2F2FDC0C7E79}" type="parTrans" cxnId="{2E4763F1-9DF0-4142-BC00-A652FD8B2D43}">
      <dgm:prSet/>
      <dgm:spPr/>
      <dgm:t>
        <a:bodyPr/>
        <a:lstStyle/>
        <a:p>
          <a:endParaRPr lang="en-US"/>
        </a:p>
      </dgm:t>
    </dgm:pt>
    <dgm:pt modelId="{732F5964-F07E-4706-B6C0-D10AAC75F848}" type="sibTrans" cxnId="{2E4763F1-9DF0-4142-BC00-A652FD8B2D43}">
      <dgm:prSet/>
      <dgm:spPr/>
      <dgm:t>
        <a:bodyPr/>
        <a:lstStyle/>
        <a:p>
          <a:endParaRPr lang="en-US"/>
        </a:p>
      </dgm:t>
    </dgm:pt>
    <dgm:pt modelId="{DF371123-B5BB-4C18-85EA-10B85B7721B1}">
      <dgm:prSet/>
      <dgm:spPr/>
      <dgm:t>
        <a:bodyPr/>
        <a:lstStyle/>
        <a:p>
          <a:r>
            <a:rPr lang="vi-VN" dirty="0"/>
            <a:t>Tính Diện Tích Giữa Hai Hàm Số</a:t>
          </a:r>
          <a:endParaRPr lang="en-US" dirty="0"/>
        </a:p>
      </dgm:t>
    </dgm:pt>
    <dgm:pt modelId="{A6221E38-F062-4D31-856C-CDF9475DF383}" type="parTrans" cxnId="{59701FD5-BCB3-47D4-9C0E-83C7A9AD0FDD}">
      <dgm:prSet/>
      <dgm:spPr/>
      <dgm:t>
        <a:bodyPr/>
        <a:lstStyle/>
        <a:p>
          <a:endParaRPr lang="en-US"/>
        </a:p>
      </dgm:t>
    </dgm:pt>
    <dgm:pt modelId="{F9E521DC-C2FF-473F-84D6-DBAA43DEBFA2}" type="sibTrans" cxnId="{59701FD5-BCB3-47D4-9C0E-83C7A9AD0FDD}">
      <dgm:prSet/>
      <dgm:spPr/>
      <dgm:t>
        <a:bodyPr/>
        <a:lstStyle/>
        <a:p>
          <a:endParaRPr lang="en-US"/>
        </a:p>
      </dgm:t>
    </dgm:pt>
    <dgm:pt modelId="{4E66275D-DD9D-4894-8FB4-A343875E18AA}">
      <dgm:prSet/>
      <dgm:spPr/>
      <dgm:t>
        <a:bodyPr/>
        <a:lstStyle/>
        <a:p>
          <a:r>
            <a:rPr lang="vi-VN" dirty="0"/>
            <a:t>Kiểm Tra Tính Liên Tục</a:t>
          </a:r>
          <a:endParaRPr lang="en-US" dirty="0"/>
        </a:p>
      </dgm:t>
    </dgm:pt>
    <dgm:pt modelId="{681CF5FE-9384-49F5-80CE-CB0961F44B18}" type="parTrans" cxnId="{0429EE17-4435-4F1D-B143-0FC38F591D0B}">
      <dgm:prSet/>
      <dgm:spPr/>
      <dgm:t>
        <a:bodyPr/>
        <a:lstStyle/>
        <a:p>
          <a:endParaRPr lang="en-US"/>
        </a:p>
      </dgm:t>
    </dgm:pt>
    <dgm:pt modelId="{41A06911-5C8C-4A10-B3C7-3258D57A4079}" type="sibTrans" cxnId="{0429EE17-4435-4F1D-B143-0FC38F591D0B}">
      <dgm:prSet/>
      <dgm:spPr/>
      <dgm:t>
        <a:bodyPr/>
        <a:lstStyle/>
        <a:p>
          <a:endParaRPr lang="en-US"/>
        </a:p>
      </dgm:t>
    </dgm:pt>
    <dgm:pt modelId="{656839F1-6E3E-4B93-9326-A828A04E2483}">
      <dgm:prSet/>
      <dgm:spPr/>
      <dgm:t>
        <a:bodyPr/>
        <a:lstStyle/>
        <a:p>
          <a:r>
            <a:rPr lang="vi-VN" dirty="0"/>
            <a:t>Đồ Thị Hàm Số</a:t>
          </a:r>
          <a:endParaRPr lang="en-US" dirty="0"/>
        </a:p>
      </dgm:t>
    </dgm:pt>
    <dgm:pt modelId="{FD33162B-7676-4983-B362-705B348C0086}" type="parTrans" cxnId="{2C985FA9-4157-44C4-A17F-59146321BD3F}">
      <dgm:prSet/>
      <dgm:spPr/>
      <dgm:t>
        <a:bodyPr/>
        <a:lstStyle/>
        <a:p>
          <a:endParaRPr lang="en-US"/>
        </a:p>
      </dgm:t>
    </dgm:pt>
    <dgm:pt modelId="{9B9691A2-B1B5-4D85-A741-8F9E23D77AA1}" type="sibTrans" cxnId="{2C985FA9-4157-44C4-A17F-59146321BD3F}">
      <dgm:prSet/>
      <dgm:spPr/>
      <dgm:t>
        <a:bodyPr/>
        <a:lstStyle/>
        <a:p>
          <a:endParaRPr lang="en-US"/>
        </a:p>
      </dgm:t>
    </dgm:pt>
    <dgm:pt modelId="{3A4B885D-9206-4FB7-B509-12F556175D15}">
      <dgm:prSet/>
      <dgm:spPr/>
      <dgm:t>
        <a:bodyPr/>
        <a:lstStyle/>
        <a:p>
          <a:r>
            <a:rPr lang="vi-VN" dirty="0"/>
            <a:t>Nhập dữ Liệu từ </a:t>
          </a:r>
          <a:r>
            <a:rPr lang="vi-VN" dirty="0" err="1"/>
            <a:t>file</a:t>
          </a:r>
          <a:r>
            <a:rPr lang="vi-VN" dirty="0"/>
            <a:t> Excel</a:t>
          </a:r>
          <a:endParaRPr lang="en-US" dirty="0"/>
        </a:p>
      </dgm:t>
    </dgm:pt>
    <dgm:pt modelId="{CAD4CB46-DD1C-4943-8304-574B4B99C397}" type="parTrans" cxnId="{1168A274-5202-4695-9BC7-600173402961}">
      <dgm:prSet/>
      <dgm:spPr/>
      <dgm:t>
        <a:bodyPr/>
        <a:lstStyle/>
        <a:p>
          <a:endParaRPr lang="vi-VN"/>
        </a:p>
      </dgm:t>
    </dgm:pt>
    <dgm:pt modelId="{EB731136-0264-4B90-910C-A6176625ECB3}" type="sibTrans" cxnId="{1168A274-5202-4695-9BC7-600173402961}">
      <dgm:prSet/>
      <dgm:spPr/>
      <dgm:t>
        <a:bodyPr/>
        <a:lstStyle/>
        <a:p>
          <a:endParaRPr lang="vi-VN"/>
        </a:p>
      </dgm:t>
    </dgm:pt>
    <dgm:pt modelId="{B949B02D-728E-4207-9D10-37CCD97851E5}">
      <dgm:prSet/>
      <dgm:spPr/>
      <dgm:t>
        <a:bodyPr/>
        <a:lstStyle/>
        <a:p>
          <a:r>
            <a:rPr lang="vi-VN" dirty="0"/>
            <a:t>Lưu Kết Quả</a:t>
          </a:r>
          <a:endParaRPr lang="en-US" dirty="0"/>
        </a:p>
      </dgm:t>
    </dgm:pt>
    <dgm:pt modelId="{ECCE502C-8923-4617-AAAA-1792313500C8}" type="parTrans" cxnId="{713F7702-9AF9-4228-B0CB-18AEAEF2FB20}">
      <dgm:prSet/>
      <dgm:spPr/>
      <dgm:t>
        <a:bodyPr/>
        <a:lstStyle/>
        <a:p>
          <a:endParaRPr lang="vi-VN"/>
        </a:p>
      </dgm:t>
    </dgm:pt>
    <dgm:pt modelId="{24C3A81D-D94B-4CF2-8179-81967AC0C842}" type="sibTrans" cxnId="{713F7702-9AF9-4228-B0CB-18AEAEF2FB20}">
      <dgm:prSet/>
      <dgm:spPr/>
      <dgm:t>
        <a:bodyPr/>
        <a:lstStyle/>
        <a:p>
          <a:endParaRPr lang="vi-VN"/>
        </a:p>
      </dgm:t>
    </dgm:pt>
    <dgm:pt modelId="{FA4F1AD8-4671-4CA9-8A5D-6441C603F943}">
      <dgm:prSet/>
      <dgm:spPr/>
      <dgm:t>
        <a:bodyPr/>
        <a:lstStyle/>
        <a:p>
          <a:r>
            <a:rPr lang="vi-VN" dirty="0"/>
            <a:t>Phát triển giao diện GUI</a:t>
          </a:r>
          <a:endParaRPr lang="en-US" dirty="0"/>
        </a:p>
      </dgm:t>
    </dgm:pt>
    <dgm:pt modelId="{75B249D3-41A2-4703-88B7-7781A0D80EBB}" type="parTrans" cxnId="{71BF0041-CA36-4C5D-9CFF-ABB8A14A3D12}">
      <dgm:prSet/>
      <dgm:spPr/>
      <dgm:t>
        <a:bodyPr/>
        <a:lstStyle/>
        <a:p>
          <a:endParaRPr lang="vi-VN"/>
        </a:p>
      </dgm:t>
    </dgm:pt>
    <dgm:pt modelId="{39B13220-87E0-45E4-B5A2-244CE2E084FB}" type="sibTrans" cxnId="{71BF0041-CA36-4C5D-9CFF-ABB8A14A3D12}">
      <dgm:prSet/>
      <dgm:spPr/>
      <dgm:t>
        <a:bodyPr/>
        <a:lstStyle/>
        <a:p>
          <a:endParaRPr lang="vi-VN"/>
        </a:p>
      </dgm:t>
    </dgm:pt>
    <dgm:pt modelId="{085671B4-68BB-43D9-A212-425667164407}" type="pres">
      <dgm:prSet presAssocID="{788D156E-1C6E-4533-9E16-DA3346068432}" presName="linear" presStyleCnt="0">
        <dgm:presLayoutVars>
          <dgm:animLvl val="lvl"/>
          <dgm:resizeHandles val="exact"/>
        </dgm:presLayoutVars>
      </dgm:prSet>
      <dgm:spPr/>
    </dgm:pt>
    <dgm:pt modelId="{8B8B9DFA-42C3-4C60-8C75-A046A26B71A6}" type="pres">
      <dgm:prSet presAssocID="{F7B135D1-754B-4DB4-9A0E-53E5483DCCE5}" presName="parentText" presStyleLbl="node1" presStyleIdx="0" presStyleCnt="1">
        <dgm:presLayoutVars>
          <dgm:chMax val="0"/>
          <dgm:bulletEnabled val="1"/>
        </dgm:presLayoutVars>
      </dgm:prSet>
      <dgm:spPr/>
    </dgm:pt>
    <dgm:pt modelId="{978CE772-A7CA-4497-9667-5C176E2E8931}" type="pres">
      <dgm:prSet presAssocID="{F7B135D1-754B-4DB4-9A0E-53E5483DCCE5}" presName="childText" presStyleLbl="revTx" presStyleIdx="0" presStyleCnt="1">
        <dgm:presLayoutVars>
          <dgm:bulletEnabled val="1"/>
        </dgm:presLayoutVars>
      </dgm:prSet>
      <dgm:spPr/>
    </dgm:pt>
  </dgm:ptLst>
  <dgm:cxnLst>
    <dgm:cxn modelId="{713F7702-9AF9-4228-B0CB-18AEAEF2FB20}" srcId="{F7B135D1-754B-4DB4-9A0E-53E5483DCCE5}" destId="{B949B02D-728E-4207-9D10-37CCD97851E5}" srcOrd="7" destOrd="0" parTransId="{ECCE502C-8923-4617-AAAA-1792313500C8}" sibTransId="{24C3A81D-D94B-4CF2-8179-81967AC0C842}"/>
    <dgm:cxn modelId="{0429EE17-4435-4F1D-B143-0FC38F591D0B}" srcId="{F7B135D1-754B-4DB4-9A0E-53E5483DCCE5}" destId="{4E66275D-DD9D-4894-8FB4-A343875E18AA}" srcOrd="4" destOrd="0" parTransId="{681CF5FE-9384-49F5-80CE-CB0961F44B18}" sibTransId="{41A06911-5C8C-4A10-B3C7-3258D57A4079}"/>
    <dgm:cxn modelId="{2A578220-D3C3-4F8E-94F2-95DFADB02AE6}" srcId="{788D156E-1C6E-4533-9E16-DA3346068432}" destId="{F7B135D1-754B-4DB4-9A0E-53E5483DCCE5}" srcOrd="0" destOrd="0" parTransId="{C7A13BBF-9668-475B-BCDE-B4C3923C256B}" sibTransId="{5A7C6B18-E96A-46D1-A751-0EF67BFEBC8D}"/>
    <dgm:cxn modelId="{C083882E-840F-4EEC-B5FA-DDD4F9FA0621}" srcId="{F7B135D1-754B-4DB4-9A0E-53E5483DCCE5}" destId="{0E39E022-0AE5-402B-8792-0113C9E03C68}" srcOrd="1" destOrd="0" parTransId="{6DD24F85-3CC9-4C47-9F88-95E1989969B8}" sibTransId="{5BA0F0E1-9ACC-46B3-93B6-6532798844B3}"/>
    <dgm:cxn modelId="{71BF0041-CA36-4C5D-9CFF-ABB8A14A3D12}" srcId="{F7B135D1-754B-4DB4-9A0E-53E5483DCCE5}" destId="{FA4F1AD8-4671-4CA9-8A5D-6441C603F943}" srcOrd="8" destOrd="0" parTransId="{75B249D3-41A2-4703-88B7-7781A0D80EBB}" sibTransId="{39B13220-87E0-45E4-B5A2-244CE2E084FB}"/>
    <dgm:cxn modelId="{5C8DA654-8812-491F-B512-D3B0E7769508}" type="presOf" srcId="{F7B135D1-754B-4DB4-9A0E-53E5483DCCE5}" destId="{8B8B9DFA-42C3-4C60-8C75-A046A26B71A6}" srcOrd="0" destOrd="0" presId="urn:microsoft.com/office/officeart/2005/8/layout/vList2"/>
    <dgm:cxn modelId="{3816A35B-E8D8-4285-9DA9-26FA091398CC}" type="presOf" srcId="{656839F1-6E3E-4B93-9326-A828A04E2483}" destId="{978CE772-A7CA-4497-9667-5C176E2E8931}" srcOrd="0" destOrd="5" presId="urn:microsoft.com/office/officeart/2005/8/layout/vList2"/>
    <dgm:cxn modelId="{FE6CE25E-22EE-4F23-A02E-C095830A0C40}" type="presOf" srcId="{4E66275D-DD9D-4894-8FB4-A343875E18AA}" destId="{978CE772-A7CA-4497-9667-5C176E2E8931}" srcOrd="0" destOrd="4" presId="urn:microsoft.com/office/officeart/2005/8/layout/vList2"/>
    <dgm:cxn modelId="{1168A274-5202-4695-9BC7-600173402961}" srcId="{F7B135D1-754B-4DB4-9A0E-53E5483DCCE5}" destId="{3A4B885D-9206-4FB7-B509-12F556175D15}" srcOrd="6" destOrd="0" parTransId="{CAD4CB46-DD1C-4943-8304-574B4B99C397}" sibTransId="{EB731136-0264-4B90-910C-A6176625ECB3}"/>
    <dgm:cxn modelId="{0860BB7F-7713-41EE-BC9D-FED3C28FE88E}" type="presOf" srcId="{63670C34-944A-47F1-B20F-EB37777D6869}" destId="{978CE772-A7CA-4497-9667-5C176E2E8931}" srcOrd="0" destOrd="2" presId="urn:microsoft.com/office/officeart/2005/8/layout/vList2"/>
    <dgm:cxn modelId="{8B48BC81-BFB7-4CAA-8707-3C0A99F84278}" type="presOf" srcId="{B949B02D-728E-4207-9D10-37CCD97851E5}" destId="{978CE772-A7CA-4497-9667-5C176E2E8931}" srcOrd="0" destOrd="7" presId="urn:microsoft.com/office/officeart/2005/8/layout/vList2"/>
    <dgm:cxn modelId="{2B894696-9855-4DD3-B728-F2FC35BACA9A}" srcId="{F7B135D1-754B-4DB4-9A0E-53E5483DCCE5}" destId="{BECF60D5-C1CE-4CE6-8945-E32E1240D53E}" srcOrd="0" destOrd="0" parTransId="{3A8EEB12-07E9-4A91-996B-0EFAB4090D9B}" sibTransId="{779646BC-B782-4F6E-AC77-FA5917ADD8B9}"/>
    <dgm:cxn modelId="{2C985FA9-4157-44C4-A17F-59146321BD3F}" srcId="{F7B135D1-754B-4DB4-9A0E-53E5483DCCE5}" destId="{656839F1-6E3E-4B93-9326-A828A04E2483}" srcOrd="5" destOrd="0" parTransId="{FD33162B-7676-4983-B362-705B348C0086}" sibTransId="{9B9691A2-B1B5-4D85-A741-8F9E23D77AA1}"/>
    <dgm:cxn modelId="{C3C362C3-5421-43A1-A944-08F5B0BAA03E}" type="presOf" srcId="{3A4B885D-9206-4FB7-B509-12F556175D15}" destId="{978CE772-A7CA-4497-9667-5C176E2E8931}" srcOrd="0" destOrd="6" presId="urn:microsoft.com/office/officeart/2005/8/layout/vList2"/>
    <dgm:cxn modelId="{5A91F7C3-97F4-4CFC-9DAE-22D6BDB28E2E}" type="presOf" srcId="{788D156E-1C6E-4533-9E16-DA3346068432}" destId="{085671B4-68BB-43D9-A212-425667164407}" srcOrd="0" destOrd="0" presId="urn:microsoft.com/office/officeart/2005/8/layout/vList2"/>
    <dgm:cxn modelId="{59701FD5-BCB3-47D4-9C0E-83C7A9AD0FDD}" srcId="{F7B135D1-754B-4DB4-9A0E-53E5483DCCE5}" destId="{DF371123-B5BB-4C18-85EA-10B85B7721B1}" srcOrd="3" destOrd="0" parTransId="{A6221E38-F062-4D31-856C-CDF9475DF383}" sibTransId="{F9E521DC-C2FF-473F-84D6-DBAA43DEBFA2}"/>
    <dgm:cxn modelId="{31E7A6DC-26B7-4AB5-9503-65CDABE59DA5}" type="presOf" srcId="{BECF60D5-C1CE-4CE6-8945-E32E1240D53E}" destId="{978CE772-A7CA-4497-9667-5C176E2E8931}" srcOrd="0" destOrd="0" presId="urn:microsoft.com/office/officeart/2005/8/layout/vList2"/>
    <dgm:cxn modelId="{D87139E9-4E9D-456F-AD3A-1DD6862B9E1B}" type="presOf" srcId="{0E39E022-0AE5-402B-8792-0113C9E03C68}" destId="{978CE772-A7CA-4497-9667-5C176E2E8931}" srcOrd="0" destOrd="1" presId="urn:microsoft.com/office/officeart/2005/8/layout/vList2"/>
    <dgm:cxn modelId="{2E4763F1-9DF0-4142-BC00-A652FD8B2D43}" srcId="{F7B135D1-754B-4DB4-9A0E-53E5483DCCE5}" destId="{63670C34-944A-47F1-B20F-EB37777D6869}" srcOrd="2" destOrd="0" parTransId="{ECED2B55-33CA-4709-ACAC-2F2FDC0C7E79}" sibTransId="{732F5964-F07E-4706-B6C0-D10AAC75F848}"/>
    <dgm:cxn modelId="{8D7120F3-4307-4080-84A3-6B692587CEE9}" type="presOf" srcId="{DF371123-B5BB-4C18-85EA-10B85B7721B1}" destId="{978CE772-A7CA-4497-9667-5C176E2E8931}" srcOrd="0" destOrd="3" presId="urn:microsoft.com/office/officeart/2005/8/layout/vList2"/>
    <dgm:cxn modelId="{DAB655F7-BAD4-45A4-BEED-9F11416C80FA}" type="presOf" srcId="{FA4F1AD8-4671-4CA9-8A5D-6441C603F943}" destId="{978CE772-A7CA-4497-9667-5C176E2E8931}" srcOrd="0" destOrd="8" presId="urn:microsoft.com/office/officeart/2005/8/layout/vList2"/>
    <dgm:cxn modelId="{649A1F99-93D2-49DA-B075-10AA8D3FA335}" type="presParOf" srcId="{085671B4-68BB-43D9-A212-425667164407}" destId="{8B8B9DFA-42C3-4C60-8C75-A046A26B71A6}" srcOrd="0" destOrd="0" presId="urn:microsoft.com/office/officeart/2005/8/layout/vList2"/>
    <dgm:cxn modelId="{1BAC99E3-C6B5-4634-B1B8-7379F653E10C}" type="presParOf" srcId="{085671B4-68BB-43D9-A212-425667164407}" destId="{978CE772-A7CA-4497-9667-5C176E2E89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6EDD6-620B-4800-9A67-EFADD74F0330}">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1E311-8E9C-48D4-8A0A-99023C990274}">
      <dsp:nvSpPr>
        <dsp:cNvPr id="0" name=""/>
        <dsp:cNvSpPr/>
      </dsp:nvSpPr>
      <dsp:spPr>
        <a:xfrm>
          <a:off x="0" y="2853"/>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I. khái niệm và các chức năng của thư viện được sử dụng</a:t>
          </a:r>
          <a:endParaRPr lang="en-US" sz="3600" kern="1200" dirty="0"/>
        </a:p>
      </dsp:txBody>
      <dsp:txXfrm>
        <a:off x="0" y="2853"/>
        <a:ext cx="6173409" cy="1945920"/>
      </dsp:txXfrm>
    </dsp:sp>
    <dsp:sp modelId="{F1C8C93A-D231-4C9D-9548-802C79C11C96}">
      <dsp:nvSpPr>
        <dsp:cNvPr id="0" name=""/>
        <dsp:cNvSpPr/>
      </dsp:nvSpPr>
      <dsp:spPr>
        <a:xfrm>
          <a:off x="0" y="1948774"/>
          <a:ext cx="617340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629E16-342F-4845-9F8A-8ACADF77AB93}">
      <dsp:nvSpPr>
        <dsp:cNvPr id="0" name=""/>
        <dsp:cNvSpPr/>
      </dsp:nvSpPr>
      <dsp:spPr>
        <a:xfrm>
          <a:off x="0" y="194877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II. Phân tích thuật toán của phần mềm mở được dùng để phát triển</a:t>
          </a:r>
          <a:endParaRPr lang="en-US" sz="3600" kern="1200" dirty="0"/>
        </a:p>
      </dsp:txBody>
      <dsp:txXfrm>
        <a:off x="0" y="1948774"/>
        <a:ext cx="6173409" cy="1945920"/>
      </dsp:txXfrm>
    </dsp:sp>
    <dsp:sp modelId="{59EF07F1-DC86-4D0B-8BAF-D9A98501DD6C}">
      <dsp:nvSpPr>
        <dsp:cNvPr id="0" name=""/>
        <dsp:cNvSpPr/>
      </dsp:nvSpPr>
      <dsp:spPr>
        <a:xfrm>
          <a:off x="0" y="3894694"/>
          <a:ext cx="617340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2E332-74A2-4165-B873-99243813663A}">
      <dsp:nvSpPr>
        <dsp:cNvPr id="0" name=""/>
        <dsp:cNvSpPr/>
      </dsp:nvSpPr>
      <dsp:spPr>
        <a:xfrm>
          <a:off x="0" y="389469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III. Trình bày về ý tưởng cải tiến/phát triển thuật toán đã phân tích</a:t>
          </a:r>
          <a:endParaRPr lang="en-US" sz="3600" kern="1200" dirty="0"/>
        </a:p>
      </dsp:txBody>
      <dsp:txXfrm>
        <a:off x="0" y="3894694"/>
        <a:ext cx="6173409" cy="194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3A425-DCA9-4566-8457-65AD9E79183E}">
      <dsp:nvSpPr>
        <dsp:cNvPr id="0" name=""/>
        <dsp:cNvSpPr/>
      </dsp:nvSpPr>
      <dsp:spPr>
        <a:xfrm>
          <a:off x="231653" y="1399"/>
          <a:ext cx="3287119" cy="19722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Tkinter</a:t>
          </a:r>
          <a:endParaRPr lang="en-US" sz="2800" kern="1200" dirty="0"/>
        </a:p>
      </dsp:txBody>
      <dsp:txXfrm>
        <a:off x="231653" y="1399"/>
        <a:ext cx="3287119" cy="1972271"/>
      </dsp:txXfrm>
    </dsp:sp>
    <dsp:sp modelId="{941E0406-3073-4E28-82A5-E21F48427892}">
      <dsp:nvSpPr>
        <dsp:cNvPr id="0" name=""/>
        <dsp:cNvSpPr/>
      </dsp:nvSpPr>
      <dsp:spPr>
        <a:xfrm>
          <a:off x="3847485" y="1399"/>
          <a:ext cx="3287119" cy="19722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b="1" i="0" kern="1200" dirty="0" err="1"/>
            <a:t>filedialog</a:t>
          </a:r>
          <a:r>
            <a:rPr lang="vi-VN" sz="2800" b="1" i="0" kern="1200" dirty="0"/>
            <a:t>, </a:t>
          </a:r>
          <a:r>
            <a:rPr lang="vi-VN" sz="2800" b="1" i="0" kern="1200" dirty="0" err="1"/>
            <a:t>messagebox</a:t>
          </a:r>
          <a:r>
            <a:rPr lang="vi-VN" sz="2800" b="1" i="0" kern="1200" dirty="0"/>
            <a:t>, </a:t>
          </a:r>
          <a:r>
            <a:rPr lang="vi-VN" sz="2800" b="1" i="0" kern="1200" dirty="0" err="1"/>
            <a:t>simpledialog</a:t>
          </a:r>
          <a:r>
            <a:rPr lang="vi-VN" sz="2800" b="1" i="0" kern="1200" dirty="0"/>
            <a:t> (</a:t>
          </a:r>
          <a:r>
            <a:rPr lang="vi-VN" sz="2800" b="1" i="0" kern="1200" dirty="0" err="1"/>
            <a:t>tkinter</a:t>
          </a:r>
          <a:r>
            <a:rPr lang="vi-VN" sz="2800" b="1" i="0" kern="1200" dirty="0"/>
            <a:t>)</a:t>
          </a:r>
          <a:endParaRPr lang="en-US" sz="2800" kern="1200" dirty="0"/>
        </a:p>
      </dsp:txBody>
      <dsp:txXfrm>
        <a:off x="3847485" y="1399"/>
        <a:ext cx="3287119" cy="1972271"/>
      </dsp:txXfrm>
    </dsp:sp>
    <dsp:sp modelId="{CDF6D628-6E2A-4DB8-A704-34B6CA0FB410}">
      <dsp:nvSpPr>
        <dsp:cNvPr id="0" name=""/>
        <dsp:cNvSpPr/>
      </dsp:nvSpPr>
      <dsp:spPr>
        <a:xfrm>
          <a:off x="7463316" y="1399"/>
          <a:ext cx="3287119" cy="19722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Matplotlib</a:t>
          </a:r>
          <a:endParaRPr lang="en-US" sz="2800" kern="1200" dirty="0"/>
        </a:p>
      </dsp:txBody>
      <dsp:txXfrm>
        <a:off x="7463316" y="1399"/>
        <a:ext cx="3287119" cy="1972271"/>
      </dsp:txXfrm>
    </dsp:sp>
    <dsp:sp modelId="{98F0CA07-4CEF-491C-8B51-28954D001CF3}">
      <dsp:nvSpPr>
        <dsp:cNvPr id="0" name=""/>
        <dsp:cNvSpPr/>
      </dsp:nvSpPr>
      <dsp:spPr>
        <a:xfrm>
          <a:off x="231653" y="2302383"/>
          <a:ext cx="3287119" cy="19722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SymPy</a:t>
          </a:r>
          <a:endParaRPr lang="en-US" sz="2800" kern="1200" dirty="0"/>
        </a:p>
      </dsp:txBody>
      <dsp:txXfrm>
        <a:off x="231653" y="2302383"/>
        <a:ext cx="3287119" cy="1972271"/>
      </dsp:txXfrm>
    </dsp:sp>
    <dsp:sp modelId="{E4B2A164-53B8-4F22-9AD2-2B0E080355C9}">
      <dsp:nvSpPr>
        <dsp:cNvPr id="0" name=""/>
        <dsp:cNvSpPr/>
      </dsp:nvSpPr>
      <dsp:spPr>
        <a:xfrm>
          <a:off x="3847485" y="2302383"/>
          <a:ext cx="3287119" cy="19722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NumPy</a:t>
          </a:r>
          <a:endParaRPr lang="en-US" sz="2800" kern="1200" dirty="0"/>
        </a:p>
      </dsp:txBody>
      <dsp:txXfrm>
        <a:off x="3847485" y="2302383"/>
        <a:ext cx="3287119" cy="1972271"/>
      </dsp:txXfrm>
    </dsp:sp>
    <dsp:sp modelId="{BB293F1F-CA01-4549-9718-6AB119534019}">
      <dsp:nvSpPr>
        <dsp:cNvPr id="0" name=""/>
        <dsp:cNvSpPr/>
      </dsp:nvSpPr>
      <dsp:spPr>
        <a:xfrm>
          <a:off x="7463316" y="2302383"/>
          <a:ext cx="3287119" cy="19722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Pandas</a:t>
          </a:r>
          <a:endParaRPr lang="en-US" sz="2800" kern="1200" dirty="0"/>
        </a:p>
      </dsp:txBody>
      <dsp:txXfrm>
        <a:off x="7463316" y="2302383"/>
        <a:ext cx="3287119" cy="1972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86810-243A-4485-850F-CF500C260608}">
      <dsp:nvSpPr>
        <dsp:cNvPr id="0" name=""/>
        <dsp:cNvSpPr/>
      </dsp:nvSpPr>
      <dsp:spPr>
        <a:xfrm>
          <a:off x="486" y="946122"/>
          <a:ext cx="1708773" cy="108507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967DE0-7AC1-47BA-AA37-A437E5CA602B}">
      <dsp:nvSpPr>
        <dsp:cNvPr id="0" name=""/>
        <dsp:cNvSpPr/>
      </dsp:nvSpPr>
      <dsp:spPr>
        <a:xfrm>
          <a:off x="190350" y="1126492"/>
          <a:ext cx="1708773" cy="10850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dirty="0"/>
            <a:t>Ý tưởng thiết kế</a:t>
          </a:r>
          <a:endParaRPr lang="en-US" sz="1800" kern="1200" dirty="0"/>
        </a:p>
      </dsp:txBody>
      <dsp:txXfrm>
        <a:off x="222131" y="1158273"/>
        <a:ext cx="1645211" cy="1021509"/>
      </dsp:txXfrm>
    </dsp:sp>
    <dsp:sp modelId="{36806D78-5339-4AED-9816-9C07DAC091D7}">
      <dsp:nvSpPr>
        <dsp:cNvPr id="0" name=""/>
        <dsp:cNvSpPr/>
      </dsp:nvSpPr>
      <dsp:spPr>
        <a:xfrm>
          <a:off x="2088987" y="946122"/>
          <a:ext cx="1708773" cy="108507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F5F57F2-FD2E-4D2E-991B-1E6D2B57B8D0}">
      <dsp:nvSpPr>
        <dsp:cNvPr id="0" name=""/>
        <dsp:cNvSpPr/>
      </dsp:nvSpPr>
      <dsp:spPr>
        <a:xfrm>
          <a:off x="2278851" y="1126492"/>
          <a:ext cx="1708773" cy="10850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dirty="0"/>
            <a:t>Các chức năng cải tiến/phát triển</a:t>
          </a:r>
          <a:endParaRPr lang="en-US" sz="1800" kern="1200" dirty="0"/>
        </a:p>
      </dsp:txBody>
      <dsp:txXfrm>
        <a:off x="2310632" y="1158273"/>
        <a:ext cx="1645211" cy="1021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B9DFA-42C3-4C60-8C75-A046A26B71A6}">
      <dsp:nvSpPr>
        <dsp:cNvPr id="0" name=""/>
        <dsp:cNvSpPr/>
      </dsp:nvSpPr>
      <dsp:spPr>
        <a:xfrm>
          <a:off x="0" y="67644"/>
          <a:ext cx="10515600" cy="694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dirty="0"/>
            <a:t>Các chức năng có thể cải tiến &amp; phát triển:</a:t>
          </a:r>
          <a:endParaRPr lang="en-US" sz="2700" kern="1200" dirty="0"/>
        </a:p>
      </dsp:txBody>
      <dsp:txXfrm>
        <a:off x="33926" y="101570"/>
        <a:ext cx="10447748" cy="627128"/>
      </dsp:txXfrm>
    </dsp:sp>
    <dsp:sp modelId="{978CE772-A7CA-4497-9667-5C176E2E8931}">
      <dsp:nvSpPr>
        <dsp:cNvPr id="0" name=""/>
        <dsp:cNvSpPr/>
      </dsp:nvSpPr>
      <dsp:spPr>
        <a:xfrm>
          <a:off x="0" y="762624"/>
          <a:ext cx="10515600" cy="352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kern="1200" dirty="0"/>
            <a:t>Giải Phương Trình</a:t>
          </a:r>
          <a:endParaRPr lang="en-US" sz="2100" kern="1200" dirty="0"/>
        </a:p>
        <a:p>
          <a:pPr marL="228600" lvl="1" indent="-228600" algn="l" defTabSz="933450">
            <a:lnSpc>
              <a:spcPct val="90000"/>
            </a:lnSpc>
            <a:spcBef>
              <a:spcPct val="0"/>
            </a:spcBef>
            <a:spcAft>
              <a:spcPct val="20000"/>
            </a:spcAft>
            <a:buChar char="•"/>
          </a:pPr>
          <a:r>
            <a:rPr lang="vi-VN" sz="2100" kern="1200" dirty="0"/>
            <a:t>Tính Diện Tích Giữa Hàm Số và Đường Thẳng</a:t>
          </a:r>
          <a:endParaRPr lang="en-US" sz="2100" kern="1200" dirty="0"/>
        </a:p>
        <a:p>
          <a:pPr marL="228600" lvl="1" indent="-228600" algn="l" defTabSz="933450">
            <a:lnSpc>
              <a:spcPct val="90000"/>
            </a:lnSpc>
            <a:spcBef>
              <a:spcPct val="0"/>
            </a:spcBef>
            <a:spcAft>
              <a:spcPct val="20000"/>
            </a:spcAft>
            <a:buChar char="•"/>
          </a:pPr>
          <a:r>
            <a:rPr lang="vi-VN" sz="2100" kern="1200" dirty="0"/>
            <a:t>Tìm Điểm Cực Trị</a:t>
          </a:r>
          <a:endParaRPr lang="en-US" sz="2100" kern="1200" dirty="0"/>
        </a:p>
        <a:p>
          <a:pPr marL="228600" lvl="1" indent="-228600" algn="l" defTabSz="933450">
            <a:lnSpc>
              <a:spcPct val="90000"/>
            </a:lnSpc>
            <a:spcBef>
              <a:spcPct val="0"/>
            </a:spcBef>
            <a:spcAft>
              <a:spcPct val="20000"/>
            </a:spcAft>
            <a:buChar char="•"/>
          </a:pPr>
          <a:r>
            <a:rPr lang="vi-VN" sz="2100" kern="1200" dirty="0"/>
            <a:t>Tính Diện Tích Giữa Hai Hàm Số</a:t>
          </a:r>
          <a:endParaRPr lang="en-US" sz="2100" kern="1200" dirty="0"/>
        </a:p>
        <a:p>
          <a:pPr marL="228600" lvl="1" indent="-228600" algn="l" defTabSz="933450">
            <a:lnSpc>
              <a:spcPct val="90000"/>
            </a:lnSpc>
            <a:spcBef>
              <a:spcPct val="0"/>
            </a:spcBef>
            <a:spcAft>
              <a:spcPct val="20000"/>
            </a:spcAft>
            <a:buChar char="•"/>
          </a:pPr>
          <a:r>
            <a:rPr lang="vi-VN" sz="2100" kern="1200" dirty="0"/>
            <a:t>Kiểm Tra Tính Liên Tục</a:t>
          </a:r>
          <a:endParaRPr lang="en-US" sz="2100" kern="1200" dirty="0"/>
        </a:p>
        <a:p>
          <a:pPr marL="228600" lvl="1" indent="-228600" algn="l" defTabSz="933450">
            <a:lnSpc>
              <a:spcPct val="90000"/>
            </a:lnSpc>
            <a:spcBef>
              <a:spcPct val="0"/>
            </a:spcBef>
            <a:spcAft>
              <a:spcPct val="20000"/>
            </a:spcAft>
            <a:buChar char="•"/>
          </a:pPr>
          <a:r>
            <a:rPr lang="vi-VN" sz="2100" kern="1200" dirty="0"/>
            <a:t>Đồ Thị Hàm Số</a:t>
          </a:r>
          <a:endParaRPr lang="en-US" sz="2100" kern="1200" dirty="0"/>
        </a:p>
        <a:p>
          <a:pPr marL="228600" lvl="1" indent="-228600" algn="l" defTabSz="933450">
            <a:lnSpc>
              <a:spcPct val="90000"/>
            </a:lnSpc>
            <a:spcBef>
              <a:spcPct val="0"/>
            </a:spcBef>
            <a:spcAft>
              <a:spcPct val="20000"/>
            </a:spcAft>
            <a:buChar char="•"/>
          </a:pPr>
          <a:r>
            <a:rPr lang="vi-VN" sz="2100" kern="1200" dirty="0"/>
            <a:t>Nhập dữ Liệu từ </a:t>
          </a:r>
          <a:r>
            <a:rPr lang="vi-VN" sz="2100" kern="1200" dirty="0" err="1"/>
            <a:t>file</a:t>
          </a:r>
          <a:r>
            <a:rPr lang="vi-VN" sz="2100" kern="1200" dirty="0"/>
            <a:t> Excel</a:t>
          </a:r>
          <a:endParaRPr lang="en-US" sz="2100" kern="1200" dirty="0"/>
        </a:p>
        <a:p>
          <a:pPr marL="228600" lvl="1" indent="-228600" algn="l" defTabSz="933450">
            <a:lnSpc>
              <a:spcPct val="90000"/>
            </a:lnSpc>
            <a:spcBef>
              <a:spcPct val="0"/>
            </a:spcBef>
            <a:spcAft>
              <a:spcPct val="20000"/>
            </a:spcAft>
            <a:buChar char="•"/>
          </a:pPr>
          <a:r>
            <a:rPr lang="vi-VN" sz="2100" kern="1200" dirty="0"/>
            <a:t>Lưu Kết Quả</a:t>
          </a:r>
          <a:endParaRPr lang="en-US" sz="2100" kern="1200" dirty="0"/>
        </a:p>
        <a:p>
          <a:pPr marL="228600" lvl="1" indent="-228600" algn="l" defTabSz="933450">
            <a:lnSpc>
              <a:spcPct val="90000"/>
            </a:lnSpc>
            <a:spcBef>
              <a:spcPct val="0"/>
            </a:spcBef>
            <a:spcAft>
              <a:spcPct val="20000"/>
            </a:spcAft>
            <a:buChar char="•"/>
          </a:pPr>
          <a:r>
            <a:rPr lang="vi-VN" sz="2100" kern="1200" dirty="0"/>
            <a:t>Phát triển giao diện GUI</a:t>
          </a:r>
          <a:endParaRPr lang="en-US" sz="2100" kern="1200" dirty="0"/>
        </a:p>
      </dsp:txBody>
      <dsp:txXfrm>
        <a:off x="0" y="762624"/>
        <a:ext cx="10515600" cy="3521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12/26/23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075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69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886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017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633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025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781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330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280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28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12/26/23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002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12/26/23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773162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2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3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5EFEC6-BE65-40CB-8A4C-0ECB978F40E5}"/>
              </a:ext>
            </a:extLst>
          </p:cNvPr>
          <p:cNvSpPr>
            <a:spLocks noGrp="1"/>
          </p:cNvSpPr>
          <p:nvPr>
            <p:ph type="ctrTitle"/>
          </p:nvPr>
        </p:nvSpPr>
        <p:spPr>
          <a:xfrm>
            <a:off x="1005654" y="744909"/>
            <a:ext cx="3776416" cy="3155419"/>
          </a:xfrm>
        </p:spPr>
        <p:txBody>
          <a:bodyPr anchor="b">
            <a:normAutofit/>
          </a:bodyPr>
          <a:lstStyle/>
          <a:p>
            <a:pPr algn="l"/>
            <a:r>
              <a:rPr lang="vi-VN" sz="5000" dirty="0"/>
              <a:t>Thiết kế ứng dụng hỗ trợ toán học</a:t>
            </a:r>
          </a:p>
        </p:txBody>
      </p:sp>
      <p:sp>
        <p:nvSpPr>
          <p:cNvPr id="3" name="Subtitle 2">
            <a:extLst>
              <a:ext uri="{FF2B5EF4-FFF2-40B4-BE49-F238E27FC236}">
                <a16:creationId xmlns:a16="http://schemas.microsoft.com/office/drawing/2014/main" id="{7BCC9005-CE53-39AB-D9BF-57F67C44B5C5}"/>
              </a:ext>
            </a:extLst>
          </p:cNvPr>
          <p:cNvSpPr>
            <a:spLocks noGrp="1"/>
          </p:cNvSpPr>
          <p:nvPr>
            <p:ph type="subTitle" idx="1"/>
          </p:nvPr>
        </p:nvSpPr>
        <p:spPr>
          <a:xfrm>
            <a:off x="1012785" y="4074784"/>
            <a:ext cx="3776415" cy="2054306"/>
          </a:xfrm>
        </p:spPr>
        <p:txBody>
          <a:bodyPr anchor="t">
            <a:normAutofit/>
          </a:bodyPr>
          <a:lstStyle/>
          <a:p>
            <a:pPr algn="l"/>
            <a:r>
              <a:rPr lang="vi-VN" sz="2200" dirty="0"/>
              <a:t>TEAM1: Nguyễn Tiến Đạt</a:t>
            </a:r>
          </a:p>
          <a:p>
            <a:pPr algn="l"/>
            <a:r>
              <a:rPr lang="vi-VN" sz="2200" dirty="0"/>
              <a:t>          	Trần Văn Hiếu</a:t>
            </a:r>
          </a:p>
          <a:p>
            <a:pPr algn="l"/>
            <a:r>
              <a:rPr lang="vi-VN" sz="2200" dirty="0"/>
              <a:t>       	Trần Anh Tú</a:t>
            </a:r>
          </a:p>
        </p:txBody>
      </p:sp>
      <p:grpSp>
        <p:nvGrpSpPr>
          <p:cNvPr id="56"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Picture 5">
            <a:extLst>
              <a:ext uri="{FF2B5EF4-FFF2-40B4-BE49-F238E27FC236}">
                <a16:creationId xmlns:a16="http://schemas.microsoft.com/office/drawing/2014/main" id="{FEF40227-6108-EE4F-DCDC-9D24FA5910B6}"/>
              </a:ext>
            </a:extLst>
          </p:cNvPr>
          <p:cNvPicPr>
            <a:picLocks noChangeAspect="1"/>
          </p:cNvPicPr>
          <p:nvPr/>
        </p:nvPicPr>
        <p:blipFill>
          <a:blip r:embed="rId2"/>
          <a:stretch>
            <a:fillRect/>
          </a:stretch>
        </p:blipFill>
        <p:spPr>
          <a:xfrm>
            <a:off x="4963068" y="1095528"/>
            <a:ext cx="6402214" cy="4577582"/>
          </a:xfrm>
          <a:prstGeom prst="rect">
            <a:avLst/>
          </a:prstGeom>
        </p:spPr>
      </p:pic>
      <p:grpSp>
        <p:nvGrpSpPr>
          <p:cNvPr id="60"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68555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F6E98FC-4163-3FB2-3E0A-B80EFE17AD42}"/>
              </a:ext>
            </a:extLst>
          </p:cNvPr>
          <p:cNvSpPr>
            <a:spLocks noGrp="1"/>
          </p:cNvSpPr>
          <p:nvPr>
            <p:ph type="title"/>
          </p:nvPr>
        </p:nvSpPr>
        <p:spPr>
          <a:xfrm>
            <a:off x="1198181" y="282433"/>
            <a:ext cx="9782566" cy="1425102"/>
          </a:xfrm>
        </p:spPr>
        <p:txBody>
          <a:bodyPr vert="horz" lIns="91440" tIns="45720" rIns="91440" bIns="45720" rtlCol="0" anchor="t">
            <a:normAutofit/>
          </a:bodyPr>
          <a:lstStyle/>
          <a:p>
            <a:pPr>
              <a:lnSpc>
                <a:spcPct val="90000"/>
              </a:lnSpc>
            </a:pPr>
            <a:r>
              <a:rPr lang="en-US" kern="1200" dirty="0">
                <a:solidFill>
                  <a:schemeClr val="tx2"/>
                </a:solidFill>
                <a:latin typeface="+mj-lt"/>
                <a:ea typeface="+mj-ea"/>
                <a:cs typeface="+mj-cs"/>
              </a:rPr>
              <a:t>I. </a:t>
            </a:r>
            <a:r>
              <a:rPr lang="en-US" kern="1200" dirty="0" err="1">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và</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các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thư</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sử</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dụng</a:t>
            </a:r>
            <a:endParaRPr lang="en-US" kern="1200" dirty="0">
              <a:solidFill>
                <a:schemeClr val="tx2"/>
              </a:solidFill>
              <a:latin typeface="+mj-lt"/>
              <a:ea typeface="+mj-ea"/>
              <a:cs typeface="+mj-cs"/>
            </a:endParaRPr>
          </a:p>
        </p:txBody>
      </p:sp>
      <p:grpSp>
        <p:nvGrpSpPr>
          <p:cNvPr id="50"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 name="Content Placeholder 3">
            <a:extLst>
              <a:ext uri="{FF2B5EF4-FFF2-40B4-BE49-F238E27FC236}">
                <a16:creationId xmlns:a16="http://schemas.microsoft.com/office/drawing/2014/main" id="{80B1F7DD-34A8-0257-3CB1-85DBA7831526}"/>
              </a:ext>
            </a:extLst>
          </p:cNvPr>
          <p:cNvSpPr>
            <a:spLocks/>
          </p:cNvSpPr>
          <p:nvPr/>
        </p:nvSpPr>
        <p:spPr>
          <a:xfrm>
            <a:off x="6172200" y="1825625"/>
            <a:ext cx="5181600" cy="4351338"/>
          </a:xfrm>
          <a:prstGeom prst="rect">
            <a:avLst/>
          </a:prstGeom>
        </p:spPr>
        <p:txBody>
          <a:bodyPr/>
          <a:lstStyle/>
          <a:p>
            <a:pPr>
              <a:spcAft>
                <a:spcPts val="600"/>
              </a:spcAft>
            </a:pPr>
            <a:r>
              <a:rPr lang="vi-VN" sz="1800" b="1" kern="1200" dirty="0" err="1">
                <a:latin typeface="+mn-lt"/>
                <a:ea typeface="+mn-ea"/>
                <a:cs typeface="+mn-cs"/>
              </a:rPr>
              <a:t>filedialog</a:t>
            </a:r>
            <a:r>
              <a:rPr lang="vi-VN" sz="1800" b="1" kern="1200" dirty="0">
                <a:latin typeface="+mn-lt"/>
                <a:ea typeface="+mn-ea"/>
                <a:cs typeface="+mn-cs"/>
              </a:rPr>
              <a:t>, </a:t>
            </a:r>
            <a:r>
              <a:rPr lang="vi-VN" sz="1800" b="1" kern="1200" dirty="0" err="1">
                <a:latin typeface="+mn-lt"/>
                <a:ea typeface="+mn-ea"/>
                <a:cs typeface="+mn-cs"/>
              </a:rPr>
              <a:t>messagebox</a:t>
            </a:r>
            <a:r>
              <a:rPr lang="vi-VN" sz="1800" b="1" kern="1200" dirty="0">
                <a:latin typeface="+mn-lt"/>
                <a:ea typeface="+mn-ea"/>
                <a:cs typeface="+mn-cs"/>
              </a:rPr>
              <a:t>, </a:t>
            </a:r>
            <a:r>
              <a:rPr lang="vi-VN" sz="1800" b="1" kern="1200" dirty="0" err="1">
                <a:latin typeface="+mn-lt"/>
                <a:ea typeface="+mn-ea"/>
                <a:cs typeface="+mn-cs"/>
              </a:rPr>
              <a:t>simpledialog</a:t>
            </a:r>
            <a:r>
              <a:rPr lang="vi-VN" sz="1800" b="1" kern="1200" dirty="0">
                <a:latin typeface="+mn-lt"/>
                <a:ea typeface="+mn-ea"/>
                <a:cs typeface="+mn-cs"/>
              </a:rPr>
              <a:t> (</a:t>
            </a:r>
            <a:r>
              <a:rPr lang="vi-VN" sz="1800" b="1" kern="1200" dirty="0" err="1">
                <a:latin typeface="+mn-lt"/>
                <a:ea typeface="+mn-ea"/>
                <a:cs typeface="+mn-cs"/>
              </a:rPr>
              <a:t>tkinter</a:t>
            </a:r>
            <a:r>
              <a:rPr lang="vi-VN" sz="1800" b="1" kern="1200" dirty="0">
                <a:latin typeface="+mn-lt"/>
                <a:ea typeface="+mn-ea"/>
                <a:cs typeface="+mn-cs"/>
              </a:rPr>
              <a:t>):</a:t>
            </a:r>
            <a:endParaRPr lang="vi-VN" sz="1800" kern="1200" dirty="0">
              <a:latin typeface="+mn-lt"/>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 </a:t>
            </a:r>
            <a:r>
              <a:rPr lang="vi-VN" sz="1800" kern="1200" dirty="0">
                <a:latin typeface="+mn-lt"/>
                <a:ea typeface="+mn-ea"/>
                <a:cs typeface="+mn-cs"/>
              </a:rPr>
              <a:t>: Là các mô-đun thuộc thư viện </a:t>
            </a:r>
            <a:r>
              <a:rPr lang="vi-VN" sz="1800" kern="1200" dirty="0" err="1">
                <a:latin typeface="+mn-lt"/>
                <a:ea typeface="+mn-ea"/>
                <a:cs typeface="+mn-cs"/>
              </a:rPr>
              <a:t>tkinter</a:t>
            </a:r>
            <a:r>
              <a:rPr lang="vi-VN" sz="1800" kern="1200" dirty="0">
                <a:latin typeface="+mn-lt"/>
                <a:ea typeface="+mn-ea"/>
                <a:cs typeface="+mn-cs"/>
              </a:rPr>
              <a:t> cung cấp các hộp thoại để tương tác với người dùng.</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mn-lt"/>
              <a:ea typeface="+mn-ea"/>
              <a:cs typeface="+mn-cs"/>
            </a:endParaRPr>
          </a:p>
          <a:p>
            <a:pPr marL="742950" lvl="1" indent="-285750">
              <a:spcAft>
                <a:spcPts val="600"/>
              </a:spcAft>
              <a:buFont typeface="Montserrat" panose="00000500000000000000" pitchFamily="2" charset="-93"/>
              <a:buChar char="-"/>
            </a:pPr>
            <a:r>
              <a:rPr lang="vi-VN" sz="1800" kern="1200" dirty="0" err="1">
                <a:latin typeface="Söhne"/>
                <a:ea typeface="+mn-ea"/>
                <a:cs typeface="+mn-cs"/>
              </a:rPr>
              <a:t>filedialog</a:t>
            </a:r>
            <a:r>
              <a:rPr lang="vi-VN" sz="1800" kern="1200" dirty="0">
                <a:latin typeface="Söhne"/>
                <a:ea typeface="+mn-ea"/>
                <a:cs typeface="+mn-cs"/>
              </a:rPr>
              <a:t>: Cho phép chọn tệp tin hoặc thư mục từ hệ thống tệp.</a:t>
            </a:r>
          </a:p>
          <a:p>
            <a:pPr marL="742950" lvl="1" indent="-285750">
              <a:spcAft>
                <a:spcPts val="600"/>
              </a:spcAft>
              <a:buFont typeface="Montserrat" panose="00000500000000000000" pitchFamily="2" charset="-93"/>
              <a:buChar char="-"/>
            </a:pPr>
            <a:r>
              <a:rPr lang="vi-VN" sz="1800" kern="1200" dirty="0" err="1">
                <a:latin typeface="Söhne"/>
                <a:ea typeface="+mn-ea"/>
                <a:cs typeface="+mn-cs"/>
              </a:rPr>
              <a:t>messagebox</a:t>
            </a:r>
            <a:r>
              <a:rPr lang="vi-VN" sz="1800" kern="1200" dirty="0">
                <a:latin typeface="Söhne"/>
                <a:ea typeface="+mn-ea"/>
                <a:cs typeface="+mn-cs"/>
              </a:rPr>
              <a:t>: Hiển thị hộp thoại thông báo hoặc cảnh báo cho người dùng.</a:t>
            </a:r>
          </a:p>
          <a:p>
            <a:pPr marL="742950" lvl="1" indent="-285750">
              <a:spcAft>
                <a:spcPts val="600"/>
              </a:spcAft>
              <a:buFont typeface="Montserrat" panose="00000500000000000000" pitchFamily="2" charset="-93"/>
              <a:buChar char="-"/>
            </a:pPr>
            <a:r>
              <a:rPr lang="vi-VN" sz="1800" kern="1200" dirty="0" err="1">
                <a:latin typeface="Söhne"/>
                <a:ea typeface="+mn-ea"/>
                <a:cs typeface="+mn-cs"/>
              </a:rPr>
              <a:t>simpledialog</a:t>
            </a:r>
            <a:r>
              <a:rPr lang="vi-VN" sz="1800" kern="1200" dirty="0">
                <a:latin typeface="Söhne"/>
                <a:ea typeface="+mn-ea"/>
                <a:cs typeface="+mn-cs"/>
              </a:rPr>
              <a:t>: Cung cấp hộp thoại đơn giản để nhập liệu từ người dùng.</a:t>
            </a:r>
          </a:p>
        </p:txBody>
      </p:sp>
      <p:pic>
        <p:nvPicPr>
          <p:cNvPr id="6" name="Picture 5">
            <a:extLst>
              <a:ext uri="{FF2B5EF4-FFF2-40B4-BE49-F238E27FC236}">
                <a16:creationId xmlns:a16="http://schemas.microsoft.com/office/drawing/2014/main" id="{F2DC97B0-8CC8-186C-CECB-166016B49130}"/>
              </a:ext>
            </a:extLst>
          </p:cNvPr>
          <p:cNvPicPr>
            <a:picLocks noChangeAspect="1"/>
          </p:cNvPicPr>
          <p:nvPr/>
        </p:nvPicPr>
        <p:blipFill>
          <a:blip r:embed="rId2"/>
          <a:stretch>
            <a:fillRect/>
          </a:stretch>
        </p:blipFill>
        <p:spPr>
          <a:xfrm>
            <a:off x="893473" y="2449370"/>
            <a:ext cx="5076825" cy="2066925"/>
          </a:xfrm>
          <a:prstGeom prst="rect">
            <a:avLst/>
          </a:prstGeom>
        </p:spPr>
      </p:pic>
      <p:cxnSp>
        <p:nvCxnSpPr>
          <p:cNvPr id="8" name="Straight Arrow Connector 7">
            <a:extLst>
              <a:ext uri="{FF2B5EF4-FFF2-40B4-BE49-F238E27FC236}">
                <a16:creationId xmlns:a16="http://schemas.microsoft.com/office/drawing/2014/main" id="{6EAC2DE1-ECFA-285F-C6AF-9BE25B73DEC1}"/>
              </a:ext>
            </a:extLst>
          </p:cNvPr>
          <p:cNvCxnSpPr/>
          <p:nvPr/>
        </p:nvCxnSpPr>
        <p:spPr>
          <a:xfrm flipH="1">
            <a:off x="5590095" y="2007909"/>
            <a:ext cx="582105" cy="65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 name="Freeform: Shape 2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 name="Freeform: Shape 2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4" name="Freeform: Shape 3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5" name="Title 4">
            <a:extLst>
              <a:ext uri="{FF2B5EF4-FFF2-40B4-BE49-F238E27FC236}">
                <a16:creationId xmlns:a16="http://schemas.microsoft.com/office/drawing/2014/main" id="{EAC9A9FC-8EBA-4BCA-4E49-B18D11704790}"/>
              </a:ext>
            </a:extLst>
          </p:cNvPr>
          <p:cNvSpPr>
            <a:spLocks noGrp="1"/>
          </p:cNvSpPr>
          <p:nvPr>
            <p:ph type="title"/>
          </p:nvPr>
        </p:nvSpPr>
        <p:spPr>
          <a:xfrm>
            <a:off x="152397" y="73196"/>
            <a:ext cx="12188952" cy="1342037"/>
          </a:xfrm>
        </p:spPr>
        <p:txBody>
          <a:bodyPr vert="horz" lIns="91440" tIns="45720" rIns="91440" bIns="45720" rtlCol="0" anchor="b">
            <a:normAutofit/>
          </a:bodyPr>
          <a:lstStyle/>
          <a:p>
            <a:pPr>
              <a:lnSpc>
                <a:spcPct val="90000"/>
              </a:lnSpc>
            </a:pPr>
            <a:r>
              <a:rPr lang="en-US" sz="3200" kern="1200" dirty="0">
                <a:solidFill>
                  <a:schemeClr val="tx2"/>
                </a:solidFill>
                <a:latin typeface="+mj-lt"/>
                <a:ea typeface="+mj-ea"/>
                <a:cs typeface="+mj-cs"/>
              </a:rPr>
              <a:t>II. </a:t>
            </a:r>
            <a:r>
              <a:rPr lang="en-US" sz="3200" kern="1200" dirty="0" err="1">
                <a:solidFill>
                  <a:schemeClr val="tx2"/>
                </a:solidFill>
                <a:latin typeface="+mj-lt"/>
                <a:ea typeface="+mj-ea"/>
                <a:cs typeface="+mj-cs"/>
              </a:rPr>
              <a:t>Phân</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tích</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thuật</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toán</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của</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phần</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mềm</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mở</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được</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dùng</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để</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phát</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triển</a:t>
            </a:r>
            <a:br>
              <a:rPr lang="en-US" sz="3200" kern="1200" dirty="0">
                <a:solidFill>
                  <a:schemeClr val="tx2"/>
                </a:solidFill>
                <a:latin typeface="+mj-lt"/>
                <a:ea typeface="+mj-ea"/>
                <a:cs typeface="+mj-cs"/>
              </a:rPr>
            </a:br>
            <a:endParaRPr lang="en-US" sz="3200" kern="1200" dirty="0">
              <a:solidFill>
                <a:schemeClr val="tx2"/>
              </a:solidFill>
              <a:latin typeface="+mj-lt"/>
              <a:ea typeface="+mj-ea"/>
              <a:cs typeface="+mj-cs"/>
            </a:endParaRPr>
          </a:p>
        </p:txBody>
      </p:sp>
      <p:grpSp>
        <p:nvGrpSpPr>
          <p:cNvPr id="56"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Content Placeholder 9" descr="Ảnh có chứa văn bản, ảnh chụp màn hình, màn hình, Phông chữ&#10;&#10;Description automatically generated">
            <a:extLst>
              <a:ext uri="{FF2B5EF4-FFF2-40B4-BE49-F238E27FC236}">
                <a16:creationId xmlns:a16="http://schemas.microsoft.com/office/drawing/2014/main" id="{72DE53DE-B88A-1E5F-4564-019E6624FE40}"/>
              </a:ext>
            </a:extLst>
          </p:cNvPr>
          <p:cNvPicPr>
            <a:picLocks noGrp="1" noChangeAspect="1"/>
          </p:cNvPicPr>
          <p:nvPr>
            <p:ph idx="1"/>
          </p:nvPr>
        </p:nvPicPr>
        <p:blipFill>
          <a:blip r:embed="rId2"/>
          <a:stretch>
            <a:fillRect/>
          </a:stretch>
        </p:blipFill>
        <p:spPr>
          <a:xfrm>
            <a:off x="732381" y="1191833"/>
            <a:ext cx="10801297" cy="5231811"/>
          </a:xfrm>
          <a:prstGeom prst="rect">
            <a:avLst/>
          </a:prstGeom>
        </p:spPr>
      </p:pic>
      <p:grpSp>
        <p:nvGrpSpPr>
          <p:cNvPr id="60"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6660654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 name="Freeform: Shape 20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6" name="Freeform: Shape 20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7" name="Freeform: Shape 20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8" name="Freeform: Shape 20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5" name="Freeform: Shape 21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2" name="Rectangle 2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3" name="Rectangle 2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4" name="Freeform: Shape 223">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5" name="Freeform: Shape 224">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98B479D-9750-DAB9-47A9-18B8D2BEB555}"/>
              </a:ext>
            </a:extLst>
          </p:cNvPr>
          <p:cNvSpPr>
            <a:spLocks noGrp="1"/>
          </p:cNvSpPr>
          <p:nvPr>
            <p:ph type="title"/>
          </p:nvPr>
        </p:nvSpPr>
        <p:spPr>
          <a:xfrm>
            <a:off x="0" y="527776"/>
            <a:ext cx="12368684" cy="515671"/>
          </a:xfrm>
        </p:spPr>
        <p:txBody>
          <a:bodyPr vert="horz" lIns="91440" tIns="45720" rIns="91440" bIns="45720" rtlCol="0" anchor="ctr">
            <a:normAutofit fontScale="90000"/>
          </a:bodyPr>
          <a:lstStyle/>
          <a:p>
            <a:pPr algn="ctr">
              <a:lnSpc>
                <a:spcPct val="90000"/>
              </a:lnSpc>
            </a:pPr>
            <a:r>
              <a:rPr lang="en-US" sz="2800" kern="1200" dirty="0">
                <a:solidFill>
                  <a:schemeClr val="tx2"/>
                </a:solidFill>
                <a:latin typeface="+mj-lt"/>
                <a:ea typeface="+mj-ea"/>
                <a:cs typeface="+mj-cs"/>
              </a:rPr>
              <a:t>II. </a:t>
            </a:r>
            <a:r>
              <a:rPr lang="en-US" sz="2800" kern="1200" dirty="0" err="1">
                <a:solidFill>
                  <a:schemeClr val="tx2"/>
                </a:solidFill>
                <a:latin typeface="+mj-lt"/>
                <a:ea typeface="+mj-ea"/>
                <a:cs typeface="+mj-cs"/>
              </a:rPr>
              <a:t>Phân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tích</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thuật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toán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của</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phần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mềm</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mở</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được</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dùng</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để</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phát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triển</a:t>
            </a:r>
            <a:br>
              <a:rPr lang="en-US" sz="2800" kern="1200" dirty="0">
                <a:solidFill>
                  <a:schemeClr val="tx2"/>
                </a:solidFill>
                <a:latin typeface="+mj-lt"/>
                <a:ea typeface="+mj-ea"/>
                <a:cs typeface="+mj-cs"/>
              </a:rPr>
            </a:br>
            <a:endParaRPr lang="en-US" sz="2800"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16259C32-87FB-2188-4DB1-DFC388D1162B}"/>
              </a:ext>
            </a:extLst>
          </p:cNvPr>
          <p:cNvSpPr>
            <a:spLocks noGrp="1"/>
          </p:cNvSpPr>
          <p:nvPr>
            <p:ph sz="half" idx="2"/>
          </p:nvPr>
        </p:nvSpPr>
        <p:spPr>
          <a:xfrm>
            <a:off x="259083" y="1187745"/>
            <a:ext cx="5604997" cy="4303772"/>
          </a:xfrm>
        </p:spPr>
        <p:txBody>
          <a:bodyPr vert="horz" lIns="91440" tIns="45720" rIns="91440" bIns="45720" rtlCol="0">
            <a:noAutofit/>
          </a:bodyPr>
          <a:lstStyle/>
          <a:p>
            <a:pPr>
              <a:lnSpc>
                <a:spcPct val="100000"/>
              </a:lnSpc>
              <a:buFont typeface="Arial" panose="020B0604020202020204" pitchFamily="34" charset="0"/>
              <a:buChar char="•"/>
            </a:pPr>
            <a:r>
              <a:rPr lang="vi-VN" sz="1400" dirty="0"/>
              <a:t>Mục Đích:</a:t>
            </a:r>
          </a:p>
          <a:p>
            <a:pPr marL="0" indent="0">
              <a:lnSpc>
                <a:spcPct val="100000"/>
              </a:lnSpc>
              <a:buNone/>
            </a:pPr>
            <a:r>
              <a:rPr lang="vi-VN" sz="1400" dirty="0"/>
              <a:t>Chương trình được thiết kế để tính đạo hàm và tích phân của một biểu thức toán học nhập từ người dùng.</a:t>
            </a:r>
          </a:p>
          <a:p>
            <a:pPr>
              <a:lnSpc>
                <a:spcPct val="100000"/>
              </a:lnSpc>
              <a:buFont typeface="Arial" panose="020B0604020202020204" pitchFamily="34" charset="0"/>
              <a:buChar char="•"/>
            </a:pPr>
            <a:r>
              <a:rPr lang="vi-VN" sz="1400" dirty="0"/>
              <a:t>Ngôn Ngữ Lập Trình và Thư Viện:</a:t>
            </a:r>
          </a:p>
          <a:p>
            <a:pPr>
              <a:lnSpc>
                <a:spcPct val="100000"/>
              </a:lnSpc>
              <a:buFont typeface="Montserrat" panose="00000500000000000000" pitchFamily="2" charset="-93"/>
              <a:buChar char="-"/>
            </a:pPr>
            <a:r>
              <a:rPr lang="vi-VN" sz="1400" dirty="0"/>
              <a:t>Ngôn ngữ: </a:t>
            </a:r>
            <a:r>
              <a:rPr lang="vi-VN" sz="1400" dirty="0" err="1"/>
              <a:t>Python</a:t>
            </a:r>
            <a:r>
              <a:rPr lang="vi-VN" sz="1400" dirty="0"/>
              <a:t>.</a:t>
            </a:r>
          </a:p>
          <a:p>
            <a:pPr>
              <a:lnSpc>
                <a:spcPct val="100000"/>
              </a:lnSpc>
              <a:buFont typeface="Montserrat" panose="00000500000000000000" pitchFamily="2" charset="-93"/>
              <a:buChar char="-"/>
            </a:pPr>
            <a:r>
              <a:rPr lang="vi-VN" sz="1400" dirty="0"/>
              <a:t>Thư viện chính: </a:t>
            </a:r>
            <a:r>
              <a:rPr lang="vi-VN" sz="1400" dirty="0" err="1"/>
              <a:t>sympy</a:t>
            </a:r>
            <a:r>
              <a:rPr lang="vi-VN" sz="1400" dirty="0"/>
              <a:t> để thực hiện các phép toán </a:t>
            </a:r>
            <a:r>
              <a:rPr lang="vi-VN" sz="1400" dirty="0" err="1"/>
              <a:t>toán</a:t>
            </a:r>
            <a:r>
              <a:rPr lang="vi-VN" sz="1400" dirty="0"/>
              <a:t> học ký thuật số.</a:t>
            </a:r>
          </a:p>
          <a:p>
            <a:pPr>
              <a:lnSpc>
                <a:spcPct val="100000"/>
              </a:lnSpc>
              <a:buFont typeface="Arial" panose="020B0604020202020204" pitchFamily="34" charset="0"/>
              <a:buChar char="•"/>
            </a:pPr>
            <a:r>
              <a:rPr lang="vi-VN" sz="1400" dirty="0"/>
              <a:t>Nhược Điểm và Cải Thiện:</a:t>
            </a:r>
          </a:p>
          <a:p>
            <a:pPr>
              <a:lnSpc>
                <a:spcPct val="100000"/>
              </a:lnSpc>
              <a:buFont typeface="Montserrat" panose="00000500000000000000" pitchFamily="2" charset="-93"/>
              <a:buChar char="-"/>
            </a:pPr>
            <a:r>
              <a:rPr lang="vi-VN" sz="1400" dirty="0"/>
              <a:t>Chương trình chỉ xử lý một biểu thức trong mỗi lần chạy.</a:t>
            </a:r>
          </a:p>
          <a:p>
            <a:pPr>
              <a:lnSpc>
                <a:spcPct val="100000"/>
              </a:lnSpc>
              <a:buFont typeface="Montserrat" panose="00000500000000000000" pitchFamily="2" charset="-93"/>
              <a:buChar char="-"/>
            </a:pPr>
            <a:r>
              <a:rPr lang="vi-VN" sz="1400" dirty="0"/>
              <a:t>Không có xử lý đặc biệt cho biểu thức phức tạp hoặc không xác định.</a:t>
            </a:r>
          </a:p>
          <a:p>
            <a:pPr>
              <a:lnSpc>
                <a:spcPct val="100000"/>
              </a:lnSpc>
              <a:buFont typeface="Montserrat" panose="00000500000000000000" pitchFamily="2" charset="-93"/>
              <a:buChar char="-"/>
            </a:pPr>
            <a:r>
              <a:rPr lang="vi-VN" sz="1400" dirty="0"/>
              <a:t>Có thể cải thiện bằng cách thêm tính năng nhập và xử lý nhiều biểu thức, xử lý lỗi cụ thể và cung cấp giải thích rõ ràng hơn cho kết quả.</a:t>
            </a:r>
            <a:endParaRPr lang="en-US" sz="1400" dirty="0"/>
          </a:p>
        </p:txBody>
      </p:sp>
      <p:pic>
        <p:nvPicPr>
          <p:cNvPr id="8" name="Picture 7">
            <a:extLst>
              <a:ext uri="{FF2B5EF4-FFF2-40B4-BE49-F238E27FC236}">
                <a16:creationId xmlns:a16="http://schemas.microsoft.com/office/drawing/2014/main" id="{3A72C10A-FF4E-F2CB-0007-986BD3E4B14F}"/>
              </a:ext>
            </a:extLst>
          </p:cNvPr>
          <p:cNvPicPr>
            <a:picLocks noChangeAspect="1"/>
          </p:cNvPicPr>
          <p:nvPr/>
        </p:nvPicPr>
        <p:blipFill>
          <a:blip r:embed="rId2"/>
          <a:stretch>
            <a:fillRect/>
          </a:stretch>
        </p:blipFill>
        <p:spPr>
          <a:xfrm>
            <a:off x="5819418" y="1674036"/>
            <a:ext cx="6285264" cy="3331190"/>
          </a:xfrm>
          <a:prstGeom prst="rect">
            <a:avLst/>
          </a:prstGeom>
        </p:spPr>
      </p:pic>
      <p:grpSp>
        <p:nvGrpSpPr>
          <p:cNvPr id="1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2" name="Freeform: Shape 23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0" name="Freeform: Shape 239">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874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 name="Freeform: Shape 20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6" name="Freeform: Shape 20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7" name="Freeform: Shape 20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8" name="Freeform: Shape 20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5" name="Freeform: Shape 21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2" name="Rectangle 2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3" name="Rectangle 2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4" name="Freeform: Shape 223">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5" name="Freeform: Shape 224">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98B479D-9750-DAB9-47A9-18B8D2BEB555}"/>
              </a:ext>
            </a:extLst>
          </p:cNvPr>
          <p:cNvSpPr>
            <a:spLocks noGrp="1"/>
          </p:cNvSpPr>
          <p:nvPr>
            <p:ph type="title"/>
          </p:nvPr>
        </p:nvSpPr>
        <p:spPr>
          <a:xfrm>
            <a:off x="989199" y="48977"/>
            <a:ext cx="10210553" cy="1664573"/>
          </a:xfrm>
        </p:spPr>
        <p:txBody>
          <a:bodyPr vert="horz" lIns="91440" tIns="45720" rIns="91440" bIns="45720" rtlCol="0" anchor="ctr">
            <a:normAutofit/>
          </a:bodyPr>
          <a:lstStyle/>
          <a:p>
            <a:pPr>
              <a:lnSpc>
                <a:spcPct val="90000"/>
              </a:lnSpc>
            </a:pPr>
            <a:r>
              <a:rPr lang="en-US" sz="2800" kern="1200" dirty="0">
                <a:solidFill>
                  <a:schemeClr val="tx2"/>
                </a:solidFill>
                <a:latin typeface="+mj-lt"/>
                <a:ea typeface="+mj-ea"/>
                <a:cs typeface="+mj-cs"/>
              </a:rPr>
              <a:t>II. </a:t>
            </a:r>
            <a:r>
              <a:rPr lang="en-US" sz="2800" kern="1200" dirty="0" err="1">
                <a:solidFill>
                  <a:schemeClr val="tx2"/>
                </a:solidFill>
                <a:latin typeface="+mj-lt"/>
                <a:ea typeface="+mj-ea"/>
                <a:cs typeface="+mj-cs"/>
              </a:rPr>
              <a:t>Phân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tích</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thuật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toán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của</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phần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mềm</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mở</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được</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dùng</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để</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phát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triển</a:t>
            </a:r>
            <a:br>
              <a:rPr lang="en-US" sz="2800" kern="1200" dirty="0">
                <a:solidFill>
                  <a:schemeClr val="tx2"/>
                </a:solidFill>
                <a:latin typeface="+mj-lt"/>
                <a:ea typeface="+mj-ea"/>
                <a:cs typeface="+mj-cs"/>
              </a:rPr>
            </a:br>
            <a:endParaRPr lang="en-US" sz="2800"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16259C32-87FB-2188-4DB1-DFC388D1162B}"/>
              </a:ext>
            </a:extLst>
          </p:cNvPr>
          <p:cNvSpPr>
            <a:spLocks noGrp="1"/>
          </p:cNvSpPr>
          <p:nvPr>
            <p:ph sz="half" idx="2"/>
          </p:nvPr>
        </p:nvSpPr>
        <p:spPr>
          <a:xfrm>
            <a:off x="328353" y="1225830"/>
            <a:ext cx="5604997" cy="4234730"/>
          </a:xfrm>
        </p:spPr>
        <p:txBody>
          <a:bodyPr vert="horz" lIns="91440" tIns="45720" rIns="91440" bIns="45720" rtlCol="0">
            <a:noAutofit/>
          </a:bodyPr>
          <a:lstStyle/>
          <a:p>
            <a:pPr marL="0" indent="0">
              <a:lnSpc>
                <a:spcPct val="100000"/>
              </a:lnSpc>
              <a:buNone/>
            </a:pPr>
            <a:r>
              <a:rPr lang="en-US" sz="1400" dirty="0" err="1"/>
              <a:t>Thuật</a:t>
            </a:r>
            <a:r>
              <a:rPr lang="en-US" sz="1400" dirty="0"/>
              <a:t> </a:t>
            </a:r>
            <a:r>
              <a:rPr lang="en-US" sz="1400" dirty="0" err="1"/>
              <a:t>toán</a:t>
            </a:r>
            <a:r>
              <a:rPr lang="en-US" sz="1400" dirty="0"/>
              <a:t>:</a:t>
            </a:r>
          </a:p>
          <a:p>
            <a:pPr>
              <a:lnSpc>
                <a:spcPct val="100000"/>
              </a:lnSpc>
              <a:buFont typeface="Arial" panose="020B0604020202020204" pitchFamily="34" charset="0"/>
              <a:buChar char="•"/>
            </a:pPr>
            <a:r>
              <a:rPr lang="vi-VN" sz="1400" dirty="0"/>
              <a:t>Nhập vào một biểu thức đại số từ bàn phím qua </a:t>
            </a:r>
            <a:r>
              <a:rPr lang="vi-VN" sz="1400" dirty="0" err="1"/>
              <a:t>command</a:t>
            </a:r>
            <a:r>
              <a:rPr lang="vi-VN" sz="1400" dirty="0"/>
              <a:t> và lưu vào biến </a:t>
            </a:r>
            <a:r>
              <a:rPr lang="vi-VN" sz="1400" dirty="0" err="1"/>
              <a:t>expression_str</a:t>
            </a:r>
            <a:r>
              <a:rPr lang="vi-VN" sz="1400" dirty="0"/>
              <a:t>.</a:t>
            </a:r>
          </a:p>
          <a:p>
            <a:pPr>
              <a:lnSpc>
                <a:spcPct val="100000"/>
              </a:lnSpc>
              <a:buFont typeface="Arial" panose="020B0604020202020204" pitchFamily="34" charset="0"/>
              <a:buChar char="•"/>
            </a:pPr>
            <a:r>
              <a:rPr lang="vi-VN" sz="1400" dirty="0"/>
              <a:t>Sử dụng hàm </a:t>
            </a:r>
            <a:r>
              <a:rPr lang="vi-VN" sz="1400" dirty="0" err="1"/>
              <a:t>sp.sympify</a:t>
            </a:r>
            <a:r>
              <a:rPr lang="vi-VN" sz="1400" dirty="0"/>
              <a:t> để chuyển biểu thức đại số thành một đối tượng </a:t>
            </a:r>
            <a:r>
              <a:rPr lang="vi-VN" sz="1400" dirty="0" err="1"/>
              <a:t>SymPy</a:t>
            </a:r>
            <a:r>
              <a:rPr lang="vi-VN" sz="1400" dirty="0"/>
              <a:t> và lưu vào biến </a:t>
            </a:r>
            <a:r>
              <a:rPr lang="vi-VN" sz="1400" dirty="0" err="1"/>
              <a:t>expression</a:t>
            </a:r>
            <a:r>
              <a:rPr lang="vi-VN" sz="1400" dirty="0"/>
              <a:t>.</a:t>
            </a:r>
          </a:p>
          <a:p>
            <a:pPr>
              <a:lnSpc>
                <a:spcPct val="100000"/>
              </a:lnSpc>
              <a:buFont typeface="Arial" panose="020B0604020202020204" pitchFamily="34" charset="0"/>
              <a:buChar char="•"/>
            </a:pPr>
            <a:r>
              <a:rPr lang="vi-VN" sz="1400" dirty="0"/>
              <a:t>Sử dụng hàm </a:t>
            </a:r>
            <a:r>
              <a:rPr lang="vi-VN" sz="1400" dirty="0" err="1"/>
              <a:t>sp.diff</a:t>
            </a:r>
            <a:r>
              <a:rPr lang="vi-VN" sz="1400" dirty="0"/>
              <a:t> để tính đạo hàm của biểu thức theo biến x và lưu vào biến </a:t>
            </a:r>
            <a:r>
              <a:rPr lang="vi-VN" sz="1400" dirty="0" err="1"/>
              <a:t>derivative</a:t>
            </a:r>
            <a:r>
              <a:rPr lang="vi-VN" sz="1400" dirty="0"/>
              <a:t>.</a:t>
            </a:r>
          </a:p>
          <a:p>
            <a:pPr>
              <a:lnSpc>
                <a:spcPct val="100000"/>
              </a:lnSpc>
              <a:buFont typeface="Arial" panose="020B0604020202020204" pitchFamily="34" charset="0"/>
              <a:buChar char="•"/>
            </a:pPr>
            <a:r>
              <a:rPr lang="vi-VN" sz="1400" dirty="0"/>
              <a:t>In ra kết quả đạo hàm của biểu thức với định dạng </a:t>
            </a:r>
            <a:r>
              <a:rPr lang="vi-VN" sz="1400" dirty="0" err="1"/>
              <a:t>derivative</a:t>
            </a:r>
            <a:r>
              <a:rPr lang="vi-VN" sz="1400" dirty="0"/>
              <a:t> </a:t>
            </a:r>
            <a:r>
              <a:rPr lang="vi-VN" sz="1400" dirty="0" err="1"/>
              <a:t>of</a:t>
            </a:r>
            <a:r>
              <a:rPr lang="vi-VN" sz="1400" dirty="0"/>
              <a:t> {</a:t>
            </a:r>
            <a:r>
              <a:rPr lang="vi-VN" sz="1400" dirty="0" err="1"/>
              <a:t>expression_str</a:t>
            </a:r>
            <a:r>
              <a:rPr lang="vi-VN" sz="1400" dirty="0"/>
              <a:t>}: {</a:t>
            </a:r>
            <a:r>
              <a:rPr lang="vi-VN" sz="1400" dirty="0" err="1"/>
              <a:t>derivative</a:t>
            </a:r>
            <a:r>
              <a:rPr lang="vi-VN" sz="1400" dirty="0"/>
              <a:t>}.</a:t>
            </a:r>
          </a:p>
          <a:p>
            <a:pPr>
              <a:lnSpc>
                <a:spcPct val="100000"/>
              </a:lnSpc>
              <a:buFont typeface="Arial" panose="020B0604020202020204" pitchFamily="34" charset="0"/>
              <a:buChar char="•"/>
            </a:pPr>
            <a:r>
              <a:rPr lang="vi-VN" sz="1400" dirty="0"/>
              <a:t>Sử dụng hàm </a:t>
            </a:r>
            <a:r>
              <a:rPr lang="vi-VN" sz="1400" dirty="0" err="1"/>
              <a:t>sp.integrate</a:t>
            </a:r>
            <a:r>
              <a:rPr lang="vi-VN" sz="1400" dirty="0"/>
              <a:t> để tính nguyên hàm của biểu thức theo biến x và lưu vào biến </a:t>
            </a:r>
            <a:r>
              <a:rPr lang="vi-VN" sz="1400" dirty="0" err="1"/>
              <a:t>original</a:t>
            </a:r>
            <a:r>
              <a:rPr lang="vi-VN" sz="1400" dirty="0"/>
              <a:t>.</a:t>
            </a:r>
          </a:p>
          <a:p>
            <a:pPr>
              <a:lnSpc>
                <a:spcPct val="100000"/>
              </a:lnSpc>
              <a:buFont typeface="Arial" panose="020B0604020202020204" pitchFamily="34" charset="0"/>
              <a:buChar char="•"/>
            </a:pPr>
            <a:r>
              <a:rPr lang="vi-VN" sz="1400" dirty="0"/>
              <a:t>In ra kết quả nguyên hàm của biểu thức với định dạng </a:t>
            </a:r>
            <a:r>
              <a:rPr lang="vi-VN" sz="1400" dirty="0" err="1"/>
              <a:t>original</a:t>
            </a:r>
            <a:r>
              <a:rPr lang="vi-VN" sz="1400" dirty="0"/>
              <a:t> </a:t>
            </a:r>
            <a:r>
              <a:rPr lang="vi-VN" sz="1400" dirty="0" err="1"/>
              <a:t>function</a:t>
            </a:r>
            <a:r>
              <a:rPr lang="vi-VN" sz="1400" dirty="0"/>
              <a:t> </a:t>
            </a:r>
            <a:r>
              <a:rPr lang="vi-VN" sz="1400" dirty="0" err="1"/>
              <a:t>of</a:t>
            </a:r>
            <a:r>
              <a:rPr lang="vi-VN" sz="1400" dirty="0"/>
              <a:t> {</a:t>
            </a:r>
            <a:r>
              <a:rPr lang="vi-VN" sz="1400" dirty="0" err="1"/>
              <a:t>expression_str</a:t>
            </a:r>
            <a:r>
              <a:rPr lang="vi-VN" sz="1400" dirty="0"/>
              <a:t>}: {</a:t>
            </a:r>
            <a:r>
              <a:rPr lang="vi-VN" sz="1400" dirty="0" err="1"/>
              <a:t>original</a:t>
            </a:r>
            <a:r>
              <a:rPr lang="vi-VN" sz="1400" dirty="0"/>
              <a:t>}.</a:t>
            </a:r>
          </a:p>
          <a:p>
            <a:pPr>
              <a:lnSpc>
                <a:spcPct val="100000"/>
              </a:lnSpc>
              <a:buFont typeface="Arial" panose="020B0604020202020204" pitchFamily="34" charset="0"/>
              <a:buChar char="•"/>
            </a:pPr>
            <a:r>
              <a:rPr lang="vi-VN" sz="1400" dirty="0"/>
              <a:t>Nếu có lỗi xảy ra trong quá trình chuyển biểu thức đại số thành đối tượng </a:t>
            </a:r>
            <a:r>
              <a:rPr lang="vi-VN" sz="1400" dirty="0" err="1"/>
              <a:t>SymPy</a:t>
            </a:r>
            <a:r>
              <a:rPr lang="vi-VN" sz="1400" dirty="0"/>
              <a:t>, bắt lỗi </a:t>
            </a:r>
            <a:r>
              <a:rPr lang="vi-VN" sz="1400" dirty="0" err="1"/>
              <a:t>sp.SympifyError</a:t>
            </a:r>
            <a:r>
              <a:rPr lang="vi-VN" sz="1400" dirty="0"/>
              <a:t> và in ra thông báo lỗi.</a:t>
            </a:r>
            <a:endParaRPr lang="en-US" sz="1400" dirty="0"/>
          </a:p>
        </p:txBody>
      </p:sp>
      <p:pic>
        <p:nvPicPr>
          <p:cNvPr id="8" name="Picture 7">
            <a:extLst>
              <a:ext uri="{FF2B5EF4-FFF2-40B4-BE49-F238E27FC236}">
                <a16:creationId xmlns:a16="http://schemas.microsoft.com/office/drawing/2014/main" id="{3A72C10A-FF4E-F2CB-0007-986BD3E4B14F}"/>
              </a:ext>
            </a:extLst>
          </p:cNvPr>
          <p:cNvPicPr>
            <a:picLocks noChangeAspect="1"/>
          </p:cNvPicPr>
          <p:nvPr/>
        </p:nvPicPr>
        <p:blipFill>
          <a:blip r:embed="rId2"/>
          <a:stretch>
            <a:fillRect/>
          </a:stretch>
        </p:blipFill>
        <p:spPr>
          <a:xfrm>
            <a:off x="6083695" y="1634221"/>
            <a:ext cx="5882046" cy="3323894"/>
          </a:xfrm>
          <a:prstGeom prst="rect">
            <a:avLst/>
          </a:prstGeom>
        </p:spPr>
      </p:pic>
      <p:grpSp>
        <p:nvGrpSpPr>
          <p:cNvPr id="1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2" name="Freeform: Shape 23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0" name="Freeform: Shape 239">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3601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2" name="Rectangle 108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4" name="Rectangle 108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6"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87" name="Freeform: Shape 1086">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8" name="Freeform: Shape 1087">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9" name="Freeform: Shape 1088">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0" name="Freeform: Shape 1089">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91" name="Freeform: Shape 1090">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2" name="Freeform: Shape 1091">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93" name="Freeform: Shape 1092">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4" name="Freeform: Shape 1093">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6BFAC39-A45A-448A-3226-58C0A1E4B5DA}"/>
              </a:ext>
            </a:extLst>
          </p:cNvPr>
          <p:cNvSpPr>
            <a:spLocks noGrp="1"/>
          </p:cNvSpPr>
          <p:nvPr>
            <p:ph type="title"/>
          </p:nvPr>
        </p:nvSpPr>
        <p:spPr>
          <a:xfrm>
            <a:off x="1198182" y="559813"/>
            <a:ext cx="3988369" cy="2236864"/>
          </a:xfrm>
        </p:spPr>
        <p:txBody>
          <a:bodyPr>
            <a:normAutofit/>
          </a:bodyPr>
          <a:lstStyle/>
          <a:p>
            <a:pPr>
              <a:lnSpc>
                <a:spcPct val="102000"/>
              </a:lnSpc>
            </a:pPr>
            <a:r>
              <a:rPr lang="vi-VN" sz="2800" dirty="0"/>
              <a:t>III. Trình bày về ý tưởng cải tiến/phát triển thuật toán đã phân tích</a:t>
            </a:r>
            <a:br>
              <a:rPr lang="vi-VN" sz="2800" dirty="0"/>
            </a:br>
            <a:endParaRPr lang="vi-VN" sz="2800" dirty="0"/>
          </a:p>
        </p:txBody>
      </p:sp>
      <p:pic>
        <p:nvPicPr>
          <p:cNvPr id="1028" name="Picture 4" descr="Kỹ Năng Tư Duy Là Gì? Phương Pháp Rèn Luyện Hiệu Quả">
            <a:extLst>
              <a:ext uri="{FF2B5EF4-FFF2-40B4-BE49-F238E27FC236}">
                <a16:creationId xmlns:a16="http://schemas.microsoft.com/office/drawing/2014/main" id="{F376EB69-7B7F-D1B5-BFB6-027E561203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7482" y="685430"/>
            <a:ext cx="6619779" cy="4992355"/>
          </a:xfrm>
          <a:prstGeom prst="rect">
            <a:avLst/>
          </a:prstGeom>
          <a:noFill/>
          <a:extLst>
            <a:ext uri="{909E8E84-426E-40DD-AFC4-6F175D3DCCD1}">
              <a14:hiddenFill xmlns:a14="http://schemas.microsoft.com/office/drawing/2010/main">
                <a:solidFill>
                  <a:srgbClr val="FFFFFF"/>
                </a:solidFill>
              </a14:hiddenFill>
            </a:ext>
          </a:extLst>
        </p:spPr>
      </p:pic>
      <p:grpSp>
        <p:nvGrpSpPr>
          <p:cNvPr id="1096"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97" name="Freeform: Shape 1096">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98"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00" name="Freeform: Shape 1099">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1" name="Freeform: Shape 1100">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2" name="Freeform: Shape 1101">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3" name="Freeform: Shape 1102">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4" name="Freeform: Shape 1103">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5" name="Freeform: Shape 1104">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6" name="Freeform: Shape 1105">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99" name="Freeform: Shape 1098">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 name="Content Placeholder 2">
            <a:extLst>
              <a:ext uri="{FF2B5EF4-FFF2-40B4-BE49-F238E27FC236}">
                <a16:creationId xmlns:a16="http://schemas.microsoft.com/office/drawing/2014/main" id="{F8DE6B7D-7D3C-B48F-3976-6558FE1B62C0}"/>
              </a:ext>
            </a:extLst>
          </p:cNvPr>
          <p:cNvGraphicFramePr>
            <a:graphicFrameLocks noGrp="1"/>
          </p:cNvGraphicFramePr>
          <p:nvPr>
            <p:ph idx="1"/>
            <p:extLst>
              <p:ext uri="{D42A27DB-BD31-4B8C-83A1-F6EECF244321}">
                <p14:modId xmlns:p14="http://schemas.microsoft.com/office/powerpoint/2010/main" val="3550997712"/>
              </p:ext>
            </p:extLst>
          </p:nvPr>
        </p:nvGraphicFramePr>
        <p:xfrm>
          <a:off x="1148373" y="2252591"/>
          <a:ext cx="3988112" cy="3157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3754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E54A7B28-A391-4BFC-953E-5DF24D6BD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7" name="Freeform: Shape 36">
              <a:extLst>
                <a:ext uri="{FF2B5EF4-FFF2-40B4-BE49-F238E27FC236}">
                  <a16:creationId xmlns:a16="http://schemas.microsoft.com/office/drawing/2014/main" id="{1E099992-3658-4D7B-ADFE-30B9096A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6BA2E6CA-C69C-4FEE-9299-386A47693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7492BAF-B8CE-4B92-A72A-3D486B38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60DC166-AACF-4EB9-AD76-13DD27343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EAFE36E-5B92-4BE0-92D0-9A8F3F22A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3BF7690-EEA3-425E-945F-F8A31735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0DD1082-823B-4665-9BCD-CCBD9D91E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11B73A85-A6CE-4C2D-9C5E-CB0407AE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45" name="Bottom Right">
            <a:extLst>
              <a:ext uri="{FF2B5EF4-FFF2-40B4-BE49-F238E27FC236}">
                <a16:creationId xmlns:a16="http://schemas.microsoft.com/office/drawing/2014/main" id="{10B150AD-0A98-4043-A011-ADCFE88E1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6" name="Freeform: Shape 45">
              <a:extLst>
                <a:ext uri="{FF2B5EF4-FFF2-40B4-BE49-F238E27FC236}">
                  <a16:creationId xmlns:a16="http://schemas.microsoft.com/office/drawing/2014/main" id="{D3790B0E-5CCB-49AE-8896-5D99203AA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CA57A2C9-FE59-4213-BC83-663D05E3D5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7" name="Freeform: Shape 46">
                <a:extLst>
                  <a:ext uri="{FF2B5EF4-FFF2-40B4-BE49-F238E27FC236}">
                    <a16:creationId xmlns:a16="http://schemas.microsoft.com/office/drawing/2014/main" id="{947B98F2-AF60-4CB9-AA64-B183A3873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02BB36E-6E6C-427A-B6B5-AA1D56D9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7B85CC2-7C75-48D3-B7C9-820072D42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5B74C54-0B43-4132-88D5-0506178A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04C071E-AAA7-47C0-8808-E3F7A98DC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07CDBFD-E921-4D96-97E3-CFBA71E0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49E8AC8C-0516-4380-9DE9-E3E34DF6C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8226F5B9-102D-4511-8F32-CE1A3211B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EA82854-7C24-A76B-1F73-AC43186E19E0}"/>
              </a:ext>
            </a:extLst>
          </p:cNvPr>
          <p:cNvSpPr>
            <a:spLocks noGrp="1"/>
          </p:cNvSpPr>
          <p:nvPr>
            <p:ph type="title"/>
          </p:nvPr>
        </p:nvSpPr>
        <p:spPr>
          <a:xfrm>
            <a:off x="509791" y="151911"/>
            <a:ext cx="11554840" cy="872116"/>
          </a:xfrm>
        </p:spPr>
        <p:txBody>
          <a:bodyPr anchor="t">
            <a:noAutofit/>
          </a:bodyPr>
          <a:lstStyle/>
          <a:p>
            <a:r>
              <a:rPr lang="vi-VN" sz="3200" dirty="0"/>
              <a:t>III. Trình bày về ý tưởng cải tiến/phát triển thuật toán đã phân tích</a:t>
            </a:r>
            <a:br>
              <a:rPr lang="vi-VN" sz="3200" dirty="0"/>
            </a:br>
            <a:endParaRPr lang="vi-VN" sz="3200" dirty="0"/>
          </a:p>
        </p:txBody>
      </p:sp>
      <p:sp>
        <p:nvSpPr>
          <p:cNvPr id="3" name="Content Placeholder 2">
            <a:extLst>
              <a:ext uri="{FF2B5EF4-FFF2-40B4-BE49-F238E27FC236}">
                <a16:creationId xmlns:a16="http://schemas.microsoft.com/office/drawing/2014/main" id="{CEE1D5ED-137B-486F-F26E-0FCE922502BB}"/>
              </a:ext>
            </a:extLst>
          </p:cNvPr>
          <p:cNvSpPr>
            <a:spLocks noGrp="1"/>
          </p:cNvSpPr>
          <p:nvPr>
            <p:ph idx="1"/>
          </p:nvPr>
        </p:nvSpPr>
        <p:spPr>
          <a:xfrm>
            <a:off x="242154" y="872144"/>
            <a:ext cx="5265171" cy="5396722"/>
          </a:xfrm>
        </p:spPr>
        <p:txBody>
          <a:bodyPr anchor="b">
            <a:normAutofit/>
          </a:bodyPr>
          <a:lstStyle/>
          <a:p>
            <a:pPr marL="0" indent="0">
              <a:buNone/>
            </a:pPr>
            <a:r>
              <a:rPr lang="vi-VN" sz="1800" b="1" dirty="0"/>
              <a:t>Ý tưởng thiết kế</a:t>
            </a:r>
          </a:p>
          <a:p>
            <a:pPr>
              <a:buFont typeface="Arial" panose="020B0604020202020204" pitchFamily="34" charset="0"/>
              <a:buChar char="•"/>
            </a:pPr>
            <a:r>
              <a:rPr lang="vi-VN" sz="1800" dirty="0"/>
              <a:t>Hỗ trợ cho nhiều mục đích khác nhau liên quan đến tính toán và phân tích hàm số. Cần có độ thuận lợi khi sử dụng, phân tích hàm số, tương tác dễ dàng, ứng dụng trong giáo dục và hỗ trợ học tập nhất là trong toán học</a:t>
            </a:r>
          </a:p>
          <a:p>
            <a:pPr>
              <a:buFont typeface="Arial" panose="020B0604020202020204" pitchFamily="34" charset="0"/>
              <a:buChar char="•"/>
            </a:pPr>
            <a:r>
              <a:rPr lang="vi-VN" sz="1800" dirty="0"/>
              <a:t>  Thiết kế ứng dụng GUI sử dụng thư viện </a:t>
            </a:r>
            <a:r>
              <a:rPr lang="vi-VN" sz="1800" dirty="0" err="1"/>
              <a:t>Tkinter</a:t>
            </a:r>
            <a:r>
              <a:rPr lang="vi-VN" sz="1800" dirty="0"/>
              <a:t> và </a:t>
            </a:r>
            <a:r>
              <a:rPr lang="vi-VN" sz="1800" dirty="0" err="1"/>
              <a:t>Matplotlib</a:t>
            </a:r>
            <a:r>
              <a:rPr lang="vi-VN" sz="1800" dirty="0"/>
              <a:t> để tạo một giao diện người dùng cho việc thực hiện các phép toán </a:t>
            </a:r>
            <a:r>
              <a:rPr lang="vi-VN" sz="1800" dirty="0" err="1"/>
              <a:t>toán</a:t>
            </a:r>
            <a:r>
              <a:rPr lang="vi-VN" sz="1800" dirty="0"/>
              <a:t> học trên hàm số</a:t>
            </a:r>
          </a:p>
          <a:p>
            <a:pPr>
              <a:buFont typeface="Arial" panose="020B0604020202020204" pitchFamily="34" charset="0"/>
              <a:buChar char="•"/>
            </a:pPr>
            <a:r>
              <a:rPr lang="vi-VN" sz="1800" dirty="0"/>
              <a:t>  Mỗi chức năng đều kiểm tra tính hợp lệ của biểu thức và biến trước khi thực hiện tính toán.</a:t>
            </a:r>
          </a:p>
          <a:p>
            <a:pPr>
              <a:buFont typeface="Arial" panose="020B0604020202020204" pitchFamily="34" charset="0"/>
              <a:buChar char="•"/>
            </a:pPr>
            <a:r>
              <a:rPr lang="vi-VN" sz="1800" dirty="0"/>
              <a:t>  </a:t>
            </a:r>
            <a:r>
              <a:rPr lang="vi-VN" sz="1800" dirty="0" err="1"/>
              <a:t>SymPy</a:t>
            </a:r>
            <a:r>
              <a:rPr lang="vi-VN" sz="1800" dirty="0"/>
              <a:t> được sử dụng để thực hiện các phép toán </a:t>
            </a:r>
            <a:r>
              <a:rPr lang="vi-VN" sz="1800" dirty="0" err="1"/>
              <a:t>toán</a:t>
            </a:r>
            <a:r>
              <a:rPr lang="vi-VN" sz="1800" dirty="0"/>
              <a:t> học và tính toán biểu thức.</a:t>
            </a:r>
          </a:p>
        </p:txBody>
      </p:sp>
      <p:pic>
        <p:nvPicPr>
          <p:cNvPr id="1026" name="Picture 2" descr="Dùng AI để điều tra, các nhà khoa học đã phát triển thuật toán dự đoán tội  phạm với độ chính xác lên đến 90% - Báo Quảng Ninh điện tử">
            <a:extLst>
              <a:ext uri="{FF2B5EF4-FFF2-40B4-BE49-F238E27FC236}">
                <a16:creationId xmlns:a16="http://schemas.microsoft.com/office/drawing/2014/main" id="{C23E7AFB-87E1-5340-A0B7-4D1AC2E4E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030" y="1502786"/>
            <a:ext cx="6032073" cy="477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4025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 calcmode="lin" valueType="num">
                                      <p:cBhvr additive="base">
                                        <p:cTn id="39" dur="500" fill="hold"/>
                                        <p:tgtEl>
                                          <p:spTgt spid="1026"/>
                                        </p:tgtEl>
                                        <p:attrNameLst>
                                          <p:attrName>ppt_x</p:attrName>
                                        </p:attrNameLst>
                                      </p:cBhvr>
                                      <p:tavLst>
                                        <p:tav tm="0">
                                          <p:val>
                                            <p:strVal val="#ppt_x"/>
                                          </p:val>
                                        </p:tav>
                                        <p:tav tm="100000">
                                          <p:val>
                                            <p:strVal val="#ppt_x"/>
                                          </p:val>
                                        </p:tav>
                                      </p:tavLst>
                                    </p:anim>
                                    <p:anim calcmode="lin" valueType="num">
                                      <p:cBhvr additive="base">
                                        <p:cTn id="4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1038-82B1-E11B-F7FD-375994105F8E}"/>
              </a:ext>
            </a:extLst>
          </p:cNvPr>
          <p:cNvSpPr>
            <a:spLocks noGrp="1"/>
          </p:cNvSpPr>
          <p:nvPr>
            <p:ph type="title"/>
          </p:nvPr>
        </p:nvSpPr>
        <p:spPr/>
        <p:txBody>
          <a:bodyPr/>
          <a:lstStyle/>
          <a:p>
            <a:r>
              <a:rPr lang="vi-VN" sz="4400" dirty="0"/>
              <a:t>III. Trình bày về ý tưởng cải tiến/phát triển thuật toán đã phân tích</a:t>
            </a:r>
            <a:endParaRPr lang="vi-VN" dirty="0"/>
          </a:p>
        </p:txBody>
      </p:sp>
      <p:graphicFrame>
        <p:nvGraphicFramePr>
          <p:cNvPr id="5" name="Content Placeholder 2">
            <a:extLst>
              <a:ext uri="{FF2B5EF4-FFF2-40B4-BE49-F238E27FC236}">
                <a16:creationId xmlns:a16="http://schemas.microsoft.com/office/drawing/2014/main" id="{FCF137B3-4B54-CA2E-5991-C34F97DFB9C2}"/>
              </a:ext>
            </a:extLst>
          </p:cNvPr>
          <p:cNvGraphicFramePr>
            <a:graphicFrameLocks noGrp="1"/>
          </p:cNvGraphicFramePr>
          <p:nvPr>
            <p:ph idx="1"/>
            <p:extLst>
              <p:ext uri="{D42A27DB-BD31-4B8C-83A1-F6EECF244321}">
                <p14:modId xmlns:p14="http://schemas.microsoft.com/office/powerpoint/2010/main" val="6076195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7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7" name="Rectangle 17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2"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8" name="Freeform: Shape 177">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9" name="Freeform: Shape 178">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B7461A6-292D-2D85-4F22-AFA5FAD0A722}"/>
              </a:ext>
            </a:extLst>
          </p:cNvPr>
          <p:cNvSpPr>
            <a:spLocks noGrp="1"/>
          </p:cNvSpPr>
          <p:nvPr>
            <p:ph type="title"/>
          </p:nvPr>
        </p:nvSpPr>
        <p:spPr>
          <a:xfrm>
            <a:off x="1198182" y="559813"/>
            <a:ext cx="10246090" cy="1471193"/>
          </a:xfrm>
        </p:spPr>
        <p:txBody>
          <a:bodyPr>
            <a:normAutofit/>
          </a:bodyPr>
          <a:lstStyle/>
          <a:p>
            <a:r>
              <a:rPr lang="vi-VN" dirty="0"/>
              <a:t>Tổng quan đề tài</a:t>
            </a:r>
          </a:p>
        </p:txBody>
      </p:sp>
      <p:sp>
        <p:nvSpPr>
          <p:cNvPr id="3" name="Content Placeholder 2">
            <a:extLst>
              <a:ext uri="{FF2B5EF4-FFF2-40B4-BE49-F238E27FC236}">
                <a16:creationId xmlns:a16="http://schemas.microsoft.com/office/drawing/2014/main" id="{11B26C79-D2F0-DAE9-51FD-952188CDEF81}"/>
              </a:ext>
            </a:extLst>
          </p:cNvPr>
          <p:cNvSpPr>
            <a:spLocks noGrp="1"/>
          </p:cNvSpPr>
          <p:nvPr>
            <p:ph idx="1"/>
          </p:nvPr>
        </p:nvSpPr>
        <p:spPr>
          <a:xfrm>
            <a:off x="362781" y="1648048"/>
            <a:ext cx="5149113" cy="4306186"/>
          </a:xfrm>
        </p:spPr>
        <p:txBody>
          <a:bodyPr>
            <a:noAutofit/>
          </a:bodyPr>
          <a:lstStyle/>
          <a:p>
            <a:pPr>
              <a:lnSpc>
                <a:spcPct val="103000"/>
              </a:lnSpc>
            </a:pPr>
            <a:endParaRPr lang="en-US" sz="1600" dirty="0">
              <a:latin typeface="Times New Roman" panose="02020603050405020304" pitchFamily="18" charset="0"/>
              <a:cs typeface="Times New Roman" panose="02020603050405020304" pitchFamily="18" charset="0"/>
            </a:endParaRPr>
          </a:p>
          <a:p>
            <a:pPr>
              <a:lnSpc>
                <a:spcPct val="103000"/>
              </a:lnSpc>
              <a:buFont typeface="Montserrat" panose="00000500000000000000" pitchFamily="2" charset="-93"/>
              <a:buChar char="-"/>
            </a:pPr>
            <a:r>
              <a:rPr lang="vi-VN" sz="1600" dirty="0">
                <a:latin typeface="Times New Roman" panose="02020603050405020304" pitchFamily="18" charset="0"/>
                <a:cs typeface="Times New Roman" panose="02020603050405020304" pitchFamily="18" charset="0"/>
              </a:rPr>
              <a:t>Toán học là một ngành khoa học cơ bản, có vai trò quan trọng trong việc phát triển các ngành khoa học khác. Toán học không chỉ là một công cụ để mô tả và giải quyết các bài toán trong thực tế, mà còn là một nguồn cảm hứng để sáng tạo ra những ứng dụng mới, mang lại những lợi ích cho con người và xã hội. Trong thời đại công nghệ số hiện nay, toán học đóng vai trò then chốt trong việc thiết kế và phát triển các ứng dụng toán học, như trí tuệ nhân tạo, máy học, xử lý ảnh, mã hóa, tối ưu hóa, … </a:t>
            </a:r>
            <a:endParaRPr lang="en-US" sz="1600" dirty="0">
              <a:latin typeface="Times New Roman" panose="02020603050405020304" pitchFamily="18" charset="0"/>
              <a:cs typeface="Times New Roman" panose="02020603050405020304" pitchFamily="18" charset="0"/>
            </a:endParaRPr>
          </a:p>
          <a:p>
            <a:pPr>
              <a:lnSpc>
                <a:spcPct val="103000"/>
              </a:lnSpc>
              <a:buFont typeface="Montserrat" panose="00000500000000000000" pitchFamily="2" charset="-93"/>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nguồn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github</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phêm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https://github.com/alexandree190/Basic-derivatives-and-primitives-using-the-sympy-library/tree/main</a:t>
            </a:r>
            <a:endParaRPr lang="vi-VN" sz="1600" dirty="0"/>
          </a:p>
        </p:txBody>
      </p:sp>
      <p:pic>
        <p:nvPicPr>
          <p:cNvPr id="4" name="Picture 3" descr="Ảnh có chứa Đồ họa&#10;&#10;Description automatically generated">
            <a:extLst>
              <a:ext uri="{FF2B5EF4-FFF2-40B4-BE49-F238E27FC236}">
                <a16:creationId xmlns:a16="http://schemas.microsoft.com/office/drawing/2014/main" id="{E16EF2CB-712F-5CBA-63A8-0E1B4CAF60FB}"/>
              </a:ext>
            </a:extLst>
          </p:cNvPr>
          <p:cNvPicPr>
            <a:picLocks noChangeAspect="1"/>
          </p:cNvPicPr>
          <p:nvPr/>
        </p:nvPicPr>
        <p:blipFill>
          <a:blip r:embed="rId2"/>
          <a:stretch>
            <a:fillRect/>
          </a:stretch>
        </p:blipFill>
        <p:spPr>
          <a:xfrm>
            <a:off x="5732172" y="1824644"/>
            <a:ext cx="6084440" cy="3328115"/>
          </a:xfrm>
          <a:prstGeom prst="rect">
            <a:avLst/>
          </a:prstGeom>
        </p:spPr>
      </p:pic>
      <p:grpSp>
        <p:nvGrpSpPr>
          <p:cNvPr id="142"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6" name="Freeform: Shape 185">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4"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7" name="Freeform: Shape 18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4" name="Freeform: Shape 19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614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2687329-7E48-49AA-BDE1-9BF0CE1D676D}"/>
              </a:ext>
            </a:extLst>
          </p:cNvPr>
          <p:cNvSpPr>
            <a:spLocks noGrp="1"/>
          </p:cNvSpPr>
          <p:nvPr>
            <p:ph type="title"/>
          </p:nvPr>
        </p:nvSpPr>
        <p:spPr>
          <a:xfrm>
            <a:off x="1198182" y="559813"/>
            <a:ext cx="3980254" cy="5577934"/>
          </a:xfrm>
        </p:spPr>
        <p:txBody>
          <a:bodyPr>
            <a:normAutofit/>
          </a:bodyPr>
          <a:lstStyle/>
          <a:p>
            <a:r>
              <a:rPr lang="vi-VN" dirty="0"/>
              <a:t>Thiết kế ứng dụng hỗ trợ toán học</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E689416-088A-5375-958A-9C89B90C5054}"/>
              </a:ext>
            </a:extLst>
          </p:cNvPr>
          <p:cNvGraphicFramePr>
            <a:graphicFrameLocks noGrp="1"/>
          </p:cNvGraphicFramePr>
          <p:nvPr>
            <p:ph idx="1"/>
            <p:extLst>
              <p:ext uri="{D42A27DB-BD31-4B8C-83A1-F6EECF244321}">
                <p14:modId xmlns:p14="http://schemas.microsoft.com/office/powerpoint/2010/main" val="1305567254"/>
              </p:ext>
            </p:extLst>
          </p:nvPr>
        </p:nvGraphicFramePr>
        <p:xfrm>
          <a:off x="5097889" y="545323"/>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9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2"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03" name="Freeform: Shape 102">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 name="Freeform: Shape 103">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Shape 104">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Shape 105">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Shape 106">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Shape 107">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Shape 108">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Shape 109">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FF8EE08A-4803-8798-1DF1-3072C044A4C0}"/>
              </a:ext>
            </a:extLst>
          </p:cNvPr>
          <p:cNvSpPr>
            <a:spLocks noGrp="1"/>
          </p:cNvSpPr>
          <p:nvPr>
            <p:ph type="title"/>
          </p:nvPr>
        </p:nvSpPr>
        <p:spPr>
          <a:xfrm>
            <a:off x="1198181" y="168425"/>
            <a:ext cx="9988166" cy="1499401"/>
          </a:xfrm>
        </p:spPr>
        <p:txBody>
          <a:bodyPr>
            <a:normAutofit/>
          </a:bodyPr>
          <a:lstStyle/>
          <a:p>
            <a:pPr algn="ctr">
              <a:lnSpc>
                <a:spcPct val="102000"/>
              </a:lnSpc>
            </a:pPr>
            <a:r>
              <a:rPr lang="vi-VN" sz="4100" dirty="0"/>
              <a:t>I. Khái niệm và chức năng của các thư viện được sử dụng</a:t>
            </a:r>
          </a:p>
        </p:txBody>
      </p:sp>
      <p:grpSp>
        <p:nvGrpSpPr>
          <p:cNvPr id="112"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13"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15" name="Freeform: Shape 114">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Shape 115">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Shape 116">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Shape 117">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Shape 118">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Shape 119">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Shape 120">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31" name="Freeform: Shape 230">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93" name="Content Placeholder 2">
            <a:extLst>
              <a:ext uri="{FF2B5EF4-FFF2-40B4-BE49-F238E27FC236}">
                <a16:creationId xmlns:a16="http://schemas.microsoft.com/office/drawing/2014/main" id="{F3443958-9D35-0F50-6EFE-39F9E987F4A0}"/>
              </a:ext>
            </a:extLst>
          </p:cNvPr>
          <p:cNvGraphicFramePr>
            <a:graphicFrameLocks noGrp="1"/>
          </p:cNvGraphicFramePr>
          <p:nvPr>
            <p:ph idx="1"/>
            <p:extLst>
              <p:ext uri="{D42A27DB-BD31-4B8C-83A1-F6EECF244321}">
                <p14:modId xmlns:p14="http://schemas.microsoft.com/office/powerpoint/2010/main" val="4044706665"/>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20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linds(horizontal)">
                                      <p:cBhvr>
                                        <p:cTn id="1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5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5"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910C5AC-9517-50AB-550A-EAFF5B6099C3}"/>
              </a:ext>
            </a:extLst>
          </p:cNvPr>
          <p:cNvSpPr>
            <a:spLocks noGrp="1"/>
          </p:cNvSpPr>
          <p:nvPr>
            <p:ph type="title"/>
          </p:nvPr>
        </p:nvSpPr>
        <p:spPr>
          <a:xfrm>
            <a:off x="1198181" y="168425"/>
            <a:ext cx="9988166" cy="1499401"/>
          </a:xfrm>
        </p:spPr>
        <p:txBody>
          <a:bodyPr vert="horz" lIns="91440" tIns="45720" rIns="91440" bIns="45720" rtlCol="0" anchor="ctr">
            <a:normAutofit/>
          </a:bodyPr>
          <a:lstStyle/>
          <a:p>
            <a:pPr>
              <a:lnSpc>
                <a:spcPct val="100000"/>
              </a:lnSpc>
            </a:pPr>
            <a:r>
              <a:rPr lang="en-US" kern="1200" dirty="0">
                <a:solidFill>
                  <a:schemeClr val="tx2"/>
                </a:solidFill>
                <a:latin typeface="+mj-lt"/>
                <a:ea typeface="+mj-ea"/>
                <a:cs typeface="+mj-cs"/>
              </a:rPr>
              <a:t>I. </a:t>
            </a:r>
            <a:r>
              <a:rPr lang="en-US" kern="1200" dirty="0" err="1">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và</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các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thư</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sử</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dụng</a:t>
            </a:r>
            <a:endParaRPr lang="en-US" kern="1200" dirty="0">
              <a:solidFill>
                <a:schemeClr val="tx2"/>
              </a:solidFill>
              <a:latin typeface="+mj-lt"/>
              <a:ea typeface="+mj-ea"/>
              <a:cs typeface="+mj-cs"/>
            </a:endParaRPr>
          </a:p>
        </p:txBody>
      </p:sp>
      <p:grpSp>
        <p:nvGrpSpPr>
          <p:cNvPr id="256"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2521DBAA-5E41-31AD-E7E4-FCA127EF0CCC}"/>
              </a:ext>
            </a:extLst>
          </p:cNvPr>
          <p:cNvSpPr>
            <a:spLocks/>
          </p:cNvSpPr>
          <p:nvPr/>
        </p:nvSpPr>
        <p:spPr>
          <a:xfrm>
            <a:off x="609956" y="1874754"/>
            <a:ext cx="5091952" cy="4276055"/>
          </a:xfrm>
          <a:prstGeom prst="rect">
            <a:avLst/>
          </a:prstGeom>
        </p:spPr>
        <p:txBody>
          <a:bodyPr/>
          <a:lstStyle/>
          <a:p>
            <a:pPr defTabSz="896112">
              <a:spcAft>
                <a:spcPts val="600"/>
              </a:spcAft>
            </a:pPr>
            <a:r>
              <a:rPr lang="vi-VN" sz="2000" b="1" dirty="0" err="1">
                <a:latin typeface="Söhne"/>
              </a:rPr>
              <a:t>Tkinter</a:t>
            </a:r>
            <a:endParaRPr lang="vi-VN" sz="2000" kern="1200" dirty="0">
              <a:solidFill>
                <a:schemeClr val="tx1"/>
              </a:solidFill>
              <a:latin typeface="Söhne"/>
              <a:ea typeface="+mn-ea"/>
              <a:cs typeface="+mn-cs"/>
            </a:endParaRPr>
          </a:p>
          <a:p>
            <a:pPr defTabSz="896112">
              <a:spcAft>
                <a:spcPts val="600"/>
              </a:spcAft>
              <a:buFont typeface="Arial" panose="020B0604020202020204" pitchFamily="34" charset="0"/>
              <a:buChar char="•"/>
            </a:pPr>
            <a:r>
              <a:rPr lang="vi-VN" sz="2000" b="1" kern="1200" dirty="0">
                <a:solidFill>
                  <a:schemeClr val="tx1"/>
                </a:solidFill>
                <a:latin typeface="Söhne"/>
                <a:ea typeface="+mn-ea"/>
                <a:cs typeface="+mn-cs"/>
              </a:rPr>
              <a:t>Khái Niệm:</a:t>
            </a:r>
            <a:r>
              <a:rPr lang="vi-VN" sz="2000" kern="1200" dirty="0">
                <a:solidFill>
                  <a:schemeClr val="tx1"/>
                </a:solidFill>
                <a:latin typeface="Söhne"/>
                <a:ea typeface="+mn-ea"/>
                <a:cs typeface="+mn-cs"/>
              </a:rPr>
              <a:t> </a:t>
            </a:r>
            <a:r>
              <a:rPr lang="vi-VN" sz="2000" dirty="0">
                <a:latin typeface="Söhne"/>
              </a:rPr>
              <a:t>T</a:t>
            </a:r>
            <a:r>
              <a:rPr lang="vi-VN" sz="2000" kern="1200" dirty="0">
                <a:solidFill>
                  <a:schemeClr val="tx1"/>
                </a:solidFill>
                <a:latin typeface="Söhne"/>
                <a:ea typeface="+mn-ea"/>
                <a:cs typeface="+mn-cs"/>
              </a:rPr>
              <a:t>kinter là một thư viện đồ họa người dùng cho Python, được sử dụng để xây dựng giao diện người dùng (GUI) cho các ứng dụng Python.</a:t>
            </a:r>
          </a:p>
          <a:p>
            <a:pPr defTabSz="896112">
              <a:spcAft>
                <a:spcPts val="600"/>
              </a:spcAft>
              <a:buFont typeface="Arial" panose="020B0604020202020204" pitchFamily="34" charset="0"/>
              <a:buChar char="•"/>
            </a:pPr>
            <a:r>
              <a:rPr lang="vi-VN" sz="2000" b="1" kern="1200" dirty="0">
                <a:solidFill>
                  <a:schemeClr val="tx1"/>
                </a:solidFill>
                <a:latin typeface="Söhne"/>
                <a:ea typeface="+mn-ea"/>
                <a:cs typeface="+mn-cs"/>
              </a:rPr>
              <a:t>Chức Năng:</a:t>
            </a:r>
            <a:endParaRPr lang="vi-VN" sz="2000" kern="1200" dirty="0">
              <a:solidFill>
                <a:schemeClr val="tx1"/>
              </a:solidFill>
              <a:latin typeface="Söhne"/>
              <a:ea typeface="+mn-ea"/>
              <a:cs typeface="+mn-cs"/>
            </a:endParaRPr>
          </a:p>
          <a:p>
            <a:pPr marL="448056" lvl="1" defTabSz="896112">
              <a:spcAft>
                <a:spcPts val="600"/>
              </a:spcAft>
              <a:buFont typeface="Montserrat" panose="00000500000000000000" pitchFamily="2" charset="-93"/>
              <a:buChar char="-"/>
            </a:pPr>
            <a:r>
              <a:rPr lang="vi-VN" sz="2000" kern="1200" dirty="0">
                <a:solidFill>
                  <a:schemeClr val="tx1"/>
                </a:solidFill>
                <a:latin typeface="Söhne"/>
                <a:ea typeface="+mn-ea"/>
                <a:cs typeface="+mn-cs"/>
              </a:rPr>
              <a:t>Tạo các cửa sổ, nút, ô nhập liệu và các thành phần giao diện khác.</a:t>
            </a:r>
          </a:p>
          <a:p>
            <a:pPr marL="448056" lvl="1" defTabSz="896112">
              <a:spcAft>
                <a:spcPts val="600"/>
              </a:spcAft>
              <a:buFont typeface="Montserrat" panose="00000500000000000000" pitchFamily="2" charset="-93"/>
              <a:buChar char="-"/>
            </a:pPr>
            <a:r>
              <a:rPr lang="vi-VN" sz="2000" kern="1200" dirty="0">
                <a:solidFill>
                  <a:schemeClr val="tx1"/>
                </a:solidFill>
                <a:latin typeface="Söhne"/>
                <a:ea typeface="+mn-ea"/>
                <a:cs typeface="+mn-cs"/>
              </a:rPr>
              <a:t>Xử lý sự kiện người dùng như nhấp chuột, nhập liệu và các thao tác tương tác khác.</a:t>
            </a:r>
          </a:p>
          <a:p>
            <a:pPr marL="448056" lvl="1" defTabSz="896112">
              <a:spcAft>
                <a:spcPts val="600"/>
              </a:spcAft>
            </a:pPr>
            <a:endParaRPr lang="vi-VN" sz="2000" kern="1200" dirty="0">
              <a:solidFill>
                <a:schemeClr val="tx1"/>
              </a:solidFill>
              <a:latin typeface="Söhne"/>
              <a:ea typeface="+mn-ea"/>
              <a:cs typeface="+mn-cs"/>
            </a:endParaRPr>
          </a:p>
          <a:p>
            <a:pPr marL="448056" lvl="1" defTabSz="896112">
              <a:spcAft>
                <a:spcPts val="600"/>
              </a:spcAft>
            </a:pPr>
            <a:endParaRPr lang="vi-VN" sz="2000" kern="1200" dirty="0">
              <a:solidFill>
                <a:schemeClr val="tx1"/>
              </a:solidFill>
              <a:latin typeface="Söhne"/>
              <a:ea typeface="+mn-ea"/>
              <a:cs typeface="+mn-cs"/>
            </a:endParaRPr>
          </a:p>
          <a:p>
            <a:pPr defTabSz="896112">
              <a:spcAft>
                <a:spcPts val="600"/>
              </a:spcAft>
            </a:pPr>
            <a:endParaRPr lang="vi-VN" sz="2000" kern="1200" dirty="0">
              <a:solidFill>
                <a:schemeClr val="tx1"/>
              </a:solidFill>
              <a:latin typeface="+mn-lt"/>
              <a:ea typeface="+mn-ea"/>
              <a:cs typeface="+mn-cs"/>
            </a:endParaRPr>
          </a:p>
          <a:p>
            <a:pPr marL="0" indent="0">
              <a:spcAft>
                <a:spcPts val="600"/>
              </a:spcAft>
              <a:buNone/>
            </a:pPr>
            <a:endParaRPr lang="vi-VN" sz="2000" dirty="0"/>
          </a:p>
        </p:txBody>
      </p:sp>
      <p:pic>
        <p:nvPicPr>
          <p:cNvPr id="8" name="Picture 7">
            <a:extLst>
              <a:ext uri="{FF2B5EF4-FFF2-40B4-BE49-F238E27FC236}">
                <a16:creationId xmlns:a16="http://schemas.microsoft.com/office/drawing/2014/main" id="{E23DEF97-135F-4E1F-12C3-ABBD3DE83682}"/>
              </a:ext>
            </a:extLst>
          </p:cNvPr>
          <p:cNvPicPr>
            <a:picLocks noChangeAspect="1"/>
          </p:cNvPicPr>
          <p:nvPr/>
        </p:nvPicPr>
        <p:blipFill>
          <a:blip r:embed="rId2"/>
          <a:stretch>
            <a:fillRect/>
          </a:stretch>
        </p:blipFill>
        <p:spPr>
          <a:xfrm>
            <a:off x="5954060" y="2191241"/>
            <a:ext cx="5967297" cy="3176572"/>
          </a:xfrm>
          <a:prstGeom prst="rect">
            <a:avLst/>
          </a:prstGeom>
        </p:spPr>
      </p:pic>
    </p:spTree>
    <p:extLst>
      <p:ext uri="{BB962C8B-B14F-4D97-AF65-F5344CB8AC3E}">
        <p14:creationId xmlns:p14="http://schemas.microsoft.com/office/powerpoint/2010/main" val="275382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C5AC-9517-50AB-550A-EAFF5B6099C3}"/>
              </a:ext>
            </a:extLst>
          </p:cNvPr>
          <p:cNvSpPr>
            <a:spLocks noGrp="1"/>
          </p:cNvSpPr>
          <p:nvPr>
            <p:ph type="title"/>
          </p:nvPr>
        </p:nvSpPr>
        <p:spPr>
          <a:xfrm>
            <a:off x="1198181" y="168425"/>
            <a:ext cx="9988166" cy="1499401"/>
          </a:xfrm>
        </p:spPr>
        <p:txBody>
          <a:bodyPr vert="horz" lIns="91440" tIns="45720" rIns="91440" bIns="45720" rtlCol="0" anchor="ctr">
            <a:normAutofit/>
          </a:bodyPr>
          <a:lstStyle/>
          <a:p>
            <a:pPr>
              <a:lnSpc>
                <a:spcPct val="100000"/>
              </a:lnSpc>
            </a:pPr>
            <a:r>
              <a:rPr lang="en-US" kern="1200" dirty="0">
                <a:solidFill>
                  <a:schemeClr val="tx2"/>
                </a:solidFill>
                <a:latin typeface="+mj-lt"/>
                <a:ea typeface="+mj-ea"/>
                <a:cs typeface="+mj-cs"/>
              </a:rPr>
              <a:t>I. </a:t>
            </a:r>
            <a:r>
              <a:rPr lang="en-US" kern="1200" dirty="0" err="1">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và</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các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thư</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sử</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dụng</a:t>
            </a:r>
            <a:endParaRPr lang="en-US"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D0674EFD-51CB-747A-933C-F38F356E7688}"/>
              </a:ext>
            </a:extLst>
          </p:cNvPr>
          <p:cNvSpPr>
            <a:spLocks/>
          </p:cNvSpPr>
          <p:nvPr/>
        </p:nvSpPr>
        <p:spPr>
          <a:xfrm>
            <a:off x="6166233" y="1847031"/>
            <a:ext cx="5091952" cy="4276055"/>
          </a:xfrm>
          <a:prstGeom prst="rect">
            <a:avLst/>
          </a:prstGeom>
        </p:spPr>
        <p:txBody>
          <a:bodyPr/>
          <a:lstStyle/>
          <a:p>
            <a:pPr defTabSz="896112">
              <a:spcAft>
                <a:spcPts val="600"/>
              </a:spcAft>
            </a:pPr>
            <a:r>
              <a:rPr lang="vi-VN" b="1">
                <a:latin typeface="Söhne"/>
              </a:rPr>
              <a:t>Matplotlib</a:t>
            </a:r>
            <a:endParaRPr lang="vi-VN" kern="1200">
              <a:solidFill>
                <a:schemeClr val="tx1"/>
              </a:solidFill>
              <a:latin typeface="Söhne"/>
              <a:ea typeface="+mn-ea"/>
              <a:cs typeface="+mn-cs"/>
            </a:endParaRPr>
          </a:p>
          <a:p>
            <a:pPr defTabSz="896112">
              <a:spcAft>
                <a:spcPts val="600"/>
              </a:spcAft>
              <a:buFont typeface="Arial" panose="020B0604020202020204" pitchFamily="34" charset="0"/>
              <a:buChar char="•"/>
            </a:pPr>
            <a:r>
              <a:rPr lang="vi-VN" b="1" kern="1200">
                <a:solidFill>
                  <a:schemeClr val="tx1"/>
                </a:solidFill>
                <a:latin typeface="Söhne"/>
                <a:ea typeface="+mn-ea"/>
                <a:cs typeface="+mn-cs"/>
              </a:rPr>
              <a:t>Khái Niệm:</a:t>
            </a:r>
            <a:r>
              <a:rPr lang="vi-VN" kern="1200">
                <a:solidFill>
                  <a:schemeClr val="tx1"/>
                </a:solidFill>
                <a:latin typeface="Söhne"/>
                <a:ea typeface="+mn-ea"/>
                <a:cs typeface="+mn-cs"/>
              </a:rPr>
              <a:t> </a:t>
            </a:r>
            <a:r>
              <a:rPr lang="vi-VN">
                <a:latin typeface="Söhne"/>
              </a:rPr>
              <a:t>M</a:t>
            </a:r>
            <a:r>
              <a:rPr lang="vi-VN" kern="1200">
                <a:solidFill>
                  <a:schemeClr val="tx1"/>
                </a:solidFill>
                <a:latin typeface="Söhne"/>
                <a:ea typeface="+mn-ea"/>
                <a:cs typeface="+mn-cs"/>
              </a:rPr>
              <a:t>atplotlib là một thư viện mạnh mẽ cho việc vẽ đồ thị và biểu đồ 2D/3D trong Python.</a:t>
            </a:r>
          </a:p>
          <a:p>
            <a:pPr defTabSz="896112">
              <a:spcAft>
                <a:spcPts val="600"/>
              </a:spcAft>
              <a:buFont typeface="Arial" panose="020B0604020202020204" pitchFamily="34" charset="0"/>
              <a:buChar char="•"/>
            </a:pPr>
            <a:r>
              <a:rPr lang="vi-VN" b="1" kern="1200">
                <a:solidFill>
                  <a:schemeClr val="tx1"/>
                </a:solidFill>
                <a:latin typeface="Söhne"/>
                <a:ea typeface="+mn-ea"/>
                <a:cs typeface="+mn-cs"/>
              </a:rPr>
              <a:t>Chức Năng:</a:t>
            </a:r>
            <a:endParaRPr lang="vi-VN" kern="1200">
              <a:solidFill>
                <a:schemeClr val="tx1"/>
              </a:solidFill>
              <a:latin typeface="Söhne"/>
              <a:ea typeface="+mn-ea"/>
              <a:cs typeface="+mn-cs"/>
            </a:endParaRP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Tạo và quản lý các đối tượng Figure và Axes để vẽ đồ thị.</a:t>
            </a: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Cung cấp giao diện để tùy chỉnh và điều chỉnh đồ thị và biểu đồ.</a:t>
            </a: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Hỗ trợ tích hợp với nhiều môi trường GUI, bao gồm cả tkinter.</a:t>
            </a:r>
          </a:p>
          <a:p>
            <a:pPr>
              <a:spcAft>
                <a:spcPts val="600"/>
              </a:spcAft>
            </a:pPr>
            <a:endParaRPr lang="vi-VN" dirty="0"/>
          </a:p>
        </p:txBody>
      </p:sp>
      <p:pic>
        <p:nvPicPr>
          <p:cNvPr id="6" name="Picture 5">
            <a:extLst>
              <a:ext uri="{FF2B5EF4-FFF2-40B4-BE49-F238E27FC236}">
                <a16:creationId xmlns:a16="http://schemas.microsoft.com/office/drawing/2014/main" id="{79FCBC95-CC17-3F61-92A0-6910AAD8756C}"/>
              </a:ext>
            </a:extLst>
          </p:cNvPr>
          <p:cNvPicPr>
            <a:picLocks noChangeAspect="1"/>
          </p:cNvPicPr>
          <p:nvPr/>
        </p:nvPicPr>
        <p:blipFill>
          <a:blip r:embed="rId2"/>
          <a:stretch>
            <a:fillRect/>
          </a:stretch>
        </p:blipFill>
        <p:spPr>
          <a:xfrm>
            <a:off x="948234" y="2395393"/>
            <a:ext cx="5077534" cy="2067213"/>
          </a:xfrm>
          <a:prstGeom prst="rect">
            <a:avLst/>
          </a:prstGeom>
        </p:spPr>
      </p:pic>
      <p:cxnSp>
        <p:nvCxnSpPr>
          <p:cNvPr id="8" name="Straight Arrow Connector 7">
            <a:extLst>
              <a:ext uri="{FF2B5EF4-FFF2-40B4-BE49-F238E27FC236}">
                <a16:creationId xmlns:a16="http://schemas.microsoft.com/office/drawing/2014/main" id="{E3042499-5599-DC80-4FA9-95634558593F}"/>
              </a:ext>
            </a:extLst>
          </p:cNvPr>
          <p:cNvCxnSpPr/>
          <p:nvPr/>
        </p:nvCxnSpPr>
        <p:spPr>
          <a:xfrm flipH="1">
            <a:off x="3864990" y="2045616"/>
            <a:ext cx="2301243" cy="801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6651B0-74D4-6279-A7BF-E9476142ADAE}"/>
              </a:ext>
            </a:extLst>
          </p:cNvPr>
          <p:cNvCxnSpPr/>
          <p:nvPr/>
        </p:nvCxnSpPr>
        <p:spPr>
          <a:xfrm flipH="1">
            <a:off x="4128940" y="2111604"/>
            <a:ext cx="2037293" cy="86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CF8655-683C-C3B3-6049-457F9561245F}"/>
              </a:ext>
            </a:extLst>
          </p:cNvPr>
          <p:cNvCxnSpPr/>
          <p:nvPr/>
        </p:nvCxnSpPr>
        <p:spPr>
          <a:xfrm flipH="1">
            <a:off x="3487918" y="2111604"/>
            <a:ext cx="2678315" cy="106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8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3" name="Freeform: Shape 16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4" name="Freeform: Shape 1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5" name="Freeform: Shape 16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8" name="Rectangle 16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Rectangle 1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112F1A4-567C-6B88-C12C-CD41883CADC8}"/>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a:solidFill>
                  <a:schemeClr val="tx2"/>
                </a:solidFill>
                <a:latin typeface="+mj-lt"/>
                <a:ea typeface="+mj-ea"/>
                <a:cs typeface="+mj-cs"/>
              </a:rPr>
              <a:t>I. Khái niệm và chức năng của các thư viện được sử dụng</a:t>
            </a:r>
          </a:p>
        </p:txBody>
      </p:sp>
      <p:grpSp>
        <p:nvGrpSpPr>
          <p:cNvPr id="171"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DB54351E-FCD6-D275-85E7-E0B2D117D53D}"/>
              </a:ext>
            </a:extLst>
          </p:cNvPr>
          <p:cNvSpPr>
            <a:spLocks/>
          </p:cNvSpPr>
          <p:nvPr/>
        </p:nvSpPr>
        <p:spPr>
          <a:xfrm>
            <a:off x="6303945" y="1882302"/>
            <a:ext cx="5181600" cy="4351338"/>
          </a:xfrm>
          <a:prstGeom prst="rect">
            <a:avLst/>
          </a:prstGeom>
        </p:spPr>
        <p:txBody>
          <a:bodyPr/>
          <a:lstStyle/>
          <a:p>
            <a:pPr>
              <a:spcAft>
                <a:spcPts val="600"/>
              </a:spcAft>
            </a:pPr>
            <a:r>
              <a:rPr lang="vi-VN" b="1" dirty="0" err="1">
                <a:latin typeface="Söhne"/>
              </a:rPr>
              <a:t>SymP</a:t>
            </a:r>
            <a:r>
              <a:rPr lang="vi-VN" sz="1800" b="1" kern="1200" dirty="0" err="1">
                <a:latin typeface="Söhne"/>
                <a:ea typeface="+mn-ea"/>
                <a:cs typeface="+mn-cs"/>
              </a:rPr>
              <a:t>y</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SymP</a:t>
            </a:r>
            <a:r>
              <a:rPr lang="vi-VN" sz="1800" kern="1200" dirty="0" err="1">
                <a:latin typeface="Söhne"/>
                <a:ea typeface="+mn-ea"/>
                <a:cs typeface="+mn-cs"/>
              </a:rPr>
              <a:t>y</a:t>
            </a:r>
            <a:r>
              <a:rPr lang="vi-VN" sz="1800" kern="1200" dirty="0">
                <a:latin typeface="Söhne"/>
                <a:ea typeface="+mn-ea"/>
                <a:cs typeface="+mn-cs"/>
              </a:rPr>
              <a:t> là một thư viện cho </a:t>
            </a:r>
            <a:r>
              <a:rPr lang="vi-VN" sz="1800" kern="1200" dirty="0" err="1">
                <a:latin typeface="Söhne"/>
                <a:ea typeface="+mn-ea"/>
                <a:cs typeface="+mn-cs"/>
              </a:rPr>
              <a:t>Python</a:t>
            </a:r>
            <a:r>
              <a:rPr lang="vi-VN" sz="1800" kern="1200" dirty="0">
                <a:latin typeface="Söhne"/>
                <a:ea typeface="+mn-ea"/>
                <a:cs typeface="+mn-cs"/>
              </a:rPr>
              <a:t> giúp thực hiện các phép toán đại số và tính toán biểu thức toán học.</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Söhne"/>
              <a:ea typeface="+mn-ea"/>
              <a:cs typeface="+mn-cs"/>
            </a:endParaRPr>
          </a:p>
          <a:p>
            <a:pPr marL="742950" lvl="1" indent="-285750">
              <a:spcAft>
                <a:spcPts val="600"/>
              </a:spcAft>
              <a:buFont typeface="Montserrat" panose="00000500000000000000" pitchFamily="2" charset="-93"/>
              <a:buChar char="-"/>
            </a:pPr>
            <a:r>
              <a:rPr lang="vi-VN" sz="1800" kern="1200" dirty="0">
                <a:latin typeface="Söhne"/>
                <a:ea typeface="+mn-ea"/>
                <a:cs typeface="+mn-cs"/>
              </a:rPr>
              <a:t>Định nghĩa và thao tác với biểu thức đại số và biểu thức toán học.</a:t>
            </a:r>
          </a:p>
          <a:p>
            <a:pPr marL="742950" lvl="1" indent="-285750">
              <a:spcAft>
                <a:spcPts val="600"/>
              </a:spcAft>
              <a:buFont typeface="Montserrat" panose="00000500000000000000" pitchFamily="2" charset="-93"/>
              <a:buChar char="-"/>
            </a:pPr>
            <a:r>
              <a:rPr lang="vi-VN" sz="1800" kern="1200" dirty="0">
                <a:latin typeface="Söhne"/>
                <a:ea typeface="+mn-ea"/>
                <a:cs typeface="+mn-cs"/>
              </a:rPr>
              <a:t>Thực hiện các phép toán như đạo hàm, nguyên hàm, giải phương trình và các tính toán đại số khác.</a:t>
            </a:r>
          </a:p>
          <a:p>
            <a:pPr>
              <a:spcAft>
                <a:spcPts val="600"/>
              </a:spcAft>
            </a:pPr>
            <a:endParaRPr lang="vi-VN" dirty="0"/>
          </a:p>
        </p:txBody>
      </p:sp>
      <p:pic>
        <p:nvPicPr>
          <p:cNvPr id="6" name="Picture 5">
            <a:extLst>
              <a:ext uri="{FF2B5EF4-FFF2-40B4-BE49-F238E27FC236}">
                <a16:creationId xmlns:a16="http://schemas.microsoft.com/office/drawing/2014/main" id="{756ECD05-76E5-A728-FE9C-3E4F58C1D02C}"/>
              </a:ext>
            </a:extLst>
          </p:cNvPr>
          <p:cNvPicPr>
            <a:picLocks noChangeAspect="1"/>
          </p:cNvPicPr>
          <p:nvPr/>
        </p:nvPicPr>
        <p:blipFill>
          <a:blip r:embed="rId2"/>
          <a:stretch>
            <a:fillRect/>
          </a:stretch>
        </p:blipFill>
        <p:spPr>
          <a:xfrm>
            <a:off x="1050429" y="2312969"/>
            <a:ext cx="5076825" cy="2066925"/>
          </a:xfrm>
          <a:prstGeom prst="rect">
            <a:avLst/>
          </a:prstGeom>
        </p:spPr>
      </p:pic>
      <p:cxnSp>
        <p:nvCxnSpPr>
          <p:cNvPr id="8" name="Straight Arrow Connector 7">
            <a:extLst>
              <a:ext uri="{FF2B5EF4-FFF2-40B4-BE49-F238E27FC236}">
                <a16:creationId xmlns:a16="http://schemas.microsoft.com/office/drawing/2014/main" id="{C074E7E1-C2E7-3AF7-0DEE-601AEDAF36CC}"/>
              </a:ext>
            </a:extLst>
          </p:cNvPr>
          <p:cNvCxnSpPr/>
          <p:nvPr/>
        </p:nvCxnSpPr>
        <p:spPr>
          <a:xfrm flipH="1">
            <a:off x="2564091" y="2083324"/>
            <a:ext cx="3739854" cy="143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3" name="Freeform: Shape 16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4" name="Freeform: Shape 1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5" name="Freeform: Shape 16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8" name="Rectangle 16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Rectangle 1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112F1A4-567C-6B88-C12C-CD41883CADC8}"/>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a:solidFill>
                  <a:schemeClr val="tx2"/>
                </a:solidFill>
                <a:latin typeface="+mj-lt"/>
                <a:ea typeface="+mj-ea"/>
                <a:cs typeface="+mj-cs"/>
              </a:rPr>
              <a:t>I. Khái niệm và chức năng của các thư viện được sử dụng</a:t>
            </a:r>
          </a:p>
        </p:txBody>
      </p:sp>
      <p:grpSp>
        <p:nvGrpSpPr>
          <p:cNvPr id="171"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 name="Content Placeholder 3">
            <a:extLst>
              <a:ext uri="{FF2B5EF4-FFF2-40B4-BE49-F238E27FC236}">
                <a16:creationId xmlns:a16="http://schemas.microsoft.com/office/drawing/2014/main" id="{5C81D17B-8D33-6BCF-BEA3-14623391E262}"/>
              </a:ext>
            </a:extLst>
          </p:cNvPr>
          <p:cNvSpPr>
            <a:spLocks/>
          </p:cNvSpPr>
          <p:nvPr/>
        </p:nvSpPr>
        <p:spPr>
          <a:xfrm>
            <a:off x="6089464" y="1827757"/>
            <a:ext cx="5181600" cy="4351338"/>
          </a:xfrm>
          <a:prstGeom prst="rect">
            <a:avLst/>
          </a:prstGeom>
        </p:spPr>
        <p:txBody>
          <a:bodyPr/>
          <a:lstStyle/>
          <a:p>
            <a:pPr>
              <a:spcAft>
                <a:spcPts val="600"/>
              </a:spcAft>
            </a:pPr>
            <a:r>
              <a:rPr lang="vi-VN" b="1" dirty="0" err="1">
                <a:latin typeface="Söhne"/>
              </a:rPr>
              <a:t>NumP</a:t>
            </a:r>
            <a:r>
              <a:rPr lang="vi-VN" sz="1800" b="1" kern="1200" dirty="0" err="1">
                <a:latin typeface="Söhne"/>
                <a:ea typeface="+mn-ea"/>
                <a:cs typeface="+mn-cs"/>
              </a:rPr>
              <a:t>y</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NumP</a:t>
            </a:r>
            <a:r>
              <a:rPr lang="vi-VN" sz="1800" kern="1200" dirty="0" err="1">
                <a:latin typeface="Söhne"/>
                <a:ea typeface="+mn-ea"/>
                <a:cs typeface="+mn-cs"/>
              </a:rPr>
              <a:t>y</a:t>
            </a:r>
            <a:r>
              <a:rPr lang="vi-VN" sz="1800" kern="1200" dirty="0">
                <a:latin typeface="Söhne"/>
                <a:ea typeface="+mn-ea"/>
                <a:cs typeface="+mn-cs"/>
              </a:rPr>
              <a:t> là thư viện </a:t>
            </a:r>
            <a:r>
              <a:rPr lang="vi-VN" sz="1800" kern="1200" dirty="0" err="1">
                <a:latin typeface="Söhne"/>
                <a:ea typeface="+mn-ea"/>
                <a:cs typeface="+mn-cs"/>
              </a:rPr>
              <a:t>Python</a:t>
            </a:r>
            <a:r>
              <a:rPr lang="vi-VN" sz="1800" kern="1200" dirty="0">
                <a:latin typeface="Söhne"/>
                <a:ea typeface="+mn-ea"/>
                <a:cs typeface="+mn-cs"/>
              </a:rPr>
              <a:t> cung cấp hỗ trợ cho xử lý mảng và ma trận, cũng như các hàm toán học trên chúng.</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Söhne"/>
              <a:ea typeface="+mn-ea"/>
              <a:cs typeface="+mn-cs"/>
            </a:endParaRPr>
          </a:p>
          <a:p>
            <a:pPr marL="742950" lvl="1" indent="-285750">
              <a:spcAft>
                <a:spcPts val="600"/>
              </a:spcAft>
              <a:buFont typeface="Montserrat" panose="00000500000000000000" pitchFamily="2" charset="-93"/>
              <a:buChar char="-"/>
            </a:pPr>
            <a:r>
              <a:rPr lang="vi-VN" sz="1800" kern="1200" dirty="0">
                <a:latin typeface="Söhne"/>
                <a:ea typeface="+mn-ea"/>
                <a:cs typeface="+mn-cs"/>
              </a:rPr>
              <a:t>Cung cấp đối tượng </a:t>
            </a:r>
            <a:r>
              <a:rPr lang="vi-VN" sz="1800" kern="1200" dirty="0" err="1">
                <a:latin typeface="Söhne"/>
                <a:ea typeface="+mn-ea"/>
                <a:cs typeface="+mn-cs"/>
              </a:rPr>
              <a:t>array</a:t>
            </a:r>
            <a:r>
              <a:rPr lang="vi-VN" sz="1800" kern="1200" dirty="0">
                <a:latin typeface="Söhne"/>
                <a:ea typeface="+mn-ea"/>
                <a:cs typeface="+mn-cs"/>
              </a:rPr>
              <a:t> cho phép thực hiện các phép toán mảng và ma trận hiệu quả.</a:t>
            </a:r>
          </a:p>
          <a:p>
            <a:pPr marL="742950" lvl="1" indent="-285750">
              <a:spcAft>
                <a:spcPts val="600"/>
              </a:spcAft>
              <a:buFont typeface="Montserrat" panose="00000500000000000000" pitchFamily="2" charset="-93"/>
              <a:buChar char="-"/>
            </a:pPr>
            <a:r>
              <a:rPr lang="vi-VN" sz="1800" kern="1200" dirty="0">
                <a:latin typeface="Söhne"/>
                <a:ea typeface="+mn-ea"/>
                <a:cs typeface="+mn-cs"/>
              </a:rPr>
              <a:t>Tích hợp với </a:t>
            </a:r>
            <a:r>
              <a:rPr lang="vi-VN" sz="1800" kern="1200" dirty="0" err="1">
                <a:latin typeface="Söhne"/>
                <a:ea typeface="+mn-ea"/>
                <a:cs typeface="+mn-cs"/>
              </a:rPr>
              <a:t>Python</a:t>
            </a:r>
            <a:r>
              <a:rPr lang="vi-VN" sz="1800" kern="1200" dirty="0">
                <a:latin typeface="Söhne"/>
                <a:ea typeface="+mn-ea"/>
                <a:cs typeface="+mn-cs"/>
              </a:rPr>
              <a:t> để cung cấp môi trường tính toán hiệu quả cao.</a:t>
            </a:r>
          </a:p>
          <a:p>
            <a:pPr>
              <a:spcAft>
                <a:spcPts val="600"/>
              </a:spcAft>
            </a:pPr>
            <a:endParaRPr lang="vi-VN" dirty="0"/>
          </a:p>
        </p:txBody>
      </p:sp>
      <p:pic>
        <p:nvPicPr>
          <p:cNvPr id="6" name="Picture 5">
            <a:extLst>
              <a:ext uri="{FF2B5EF4-FFF2-40B4-BE49-F238E27FC236}">
                <a16:creationId xmlns:a16="http://schemas.microsoft.com/office/drawing/2014/main" id="{A0937641-80D9-49D6-11E6-64CB2931C168}"/>
              </a:ext>
            </a:extLst>
          </p:cNvPr>
          <p:cNvPicPr>
            <a:picLocks noChangeAspect="1"/>
          </p:cNvPicPr>
          <p:nvPr/>
        </p:nvPicPr>
        <p:blipFill>
          <a:blip r:embed="rId2"/>
          <a:stretch>
            <a:fillRect/>
          </a:stretch>
        </p:blipFill>
        <p:spPr>
          <a:xfrm>
            <a:off x="755393" y="2312969"/>
            <a:ext cx="5076825" cy="2066925"/>
          </a:xfrm>
          <a:prstGeom prst="rect">
            <a:avLst/>
          </a:prstGeom>
        </p:spPr>
      </p:pic>
      <p:cxnSp>
        <p:nvCxnSpPr>
          <p:cNvPr id="8" name="Straight Arrow Connector 7">
            <a:extLst>
              <a:ext uri="{FF2B5EF4-FFF2-40B4-BE49-F238E27FC236}">
                <a16:creationId xmlns:a16="http://schemas.microsoft.com/office/drawing/2014/main" id="{774E54E0-021C-DFDD-4476-29D6374DBB51}"/>
              </a:ext>
            </a:extLst>
          </p:cNvPr>
          <p:cNvCxnSpPr/>
          <p:nvPr/>
        </p:nvCxnSpPr>
        <p:spPr>
          <a:xfrm flipH="1">
            <a:off x="2271860" y="2026763"/>
            <a:ext cx="3824140" cy="165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05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F6E98FC-4163-3FB2-3E0A-B80EFE17AD42}"/>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dirty="0">
                <a:solidFill>
                  <a:schemeClr val="tx2"/>
                </a:solidFill>
                <a:latin typeface="+mj-lt"/>
                <a:ea typeface="+mj-ea"/>
                <a:cs typeface="+mj-cs"/>
              </a:rPr>
              <a:t>I. </a:t>
            </a:r>
            <a:r>
              <a:rPr lang="en-US" kern="1200" dirty="0" err="1">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và</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các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thư</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sử</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dụng</a:t>
            </a:r>
            <a:endParaRPr lang="en-US" kern="1200" dirty="0">
              <a:solidFill>
                <a:schemeClr val="tx2"/>
              </a:solidFill>
              <a:latin typeface="+mj-lt"/>
              <a:ea typeface="+mj-ea"/>
              <a:cs typeface="+mj-cs"/>
            </a:endParaRPr>
          </a:p>
        </p:txBody>
      </p:sp>
      <p:grpSp>
        <p:nvGrpSpPr>
          <p:cNvPr id="50"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3C4DAD58-4022-A8CD-4A2C-167E0F342586}"/>
              </a:ext>
            </a:extLst>
          </p:cNvPr>
          <p:cNvSpPr>
            <a:spLocks/>
          </p:cNvSpPr>
          <p:nvPr/>
        </p:nvSpPr>
        <p:spPr>
          <a:xfrm>
            <a:off x="6293654" y="1882302"/>
            <a:ext cx="5181600" cy="4351338"/>
          </a:xfrm>
          <a:prstGeom prst="rect">
            <a:avLst/>
          </a:prstGeom>
        </p:spPr>
        <p:txBody>
          <a:bodyPr/>
          <a:lstStyle/>
          <a:p>
            <a:pPr>
              <a:spcAft>
                <a:spcPts val="600"/>
              </a:spcAft>
            </a:pPr>
            <a:r>
              <a:rPr lang="vi-VN" b="1" dirty="0" err="1">
                <a:latin typeface="Söhne"/>
              </a:rPr>
              <a:t>P</a:t>
            </a:r>
            <a:r>
              <a:rPr lang="vi-VN" sz="1800" b="1" kern="1200" dirty="0" err="1">
                <a:latin typeface="Söhne"/>
                <a:ea typeface="+mn-ea"/>
                <a:cs typeface="+mn-cs"/>
              </a:rPr>
              <a:t>andas</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P</a:t>
            </a:r>
            <a:r>
              <a:rPr lang="vi-VN" sz="1800" kern="1200" dirty="0" err="1">
                <a:latin typeface="Söhne"/>
                <a:ea typeface="+mn-ea"/>
                <a:cs typeface="+mn-cs"/>
              </a:rPr>
              <a:t>andas</a:t>
            </a:r>
            <a:r>
              <a:rPr lang="vi-VN" sz="1800" kern="1200" dirty="0">
                <a:latin typeface="Söhne"/>
                <a:ea typeface="+mn-ea"/>
                <a:cs typeface="+mn-cs"/>
              </a:rPr>
              <a:t> là một thư viện cho </a:t>
            </a:r>
            <a:r>
              <a:rPr lang="vi-VN" sz="1800" kern="1200" dirty="0" err="1">
                <a:latin typeface="Söhne"/>
                <a:ea typeface="+mn-ea"/>
                <a:cs typeface="+mn-cs"/>
              </a:rPr>
              <a:t>Python</a:t>
            </a:r>
            <a:r>
              <a:rPr lang="vi-VN" sz="1800" kern="1200" dirty="0">
                <a:latin typeface="Söhne"/>
                <a:ea typeface="+mn-ea"/>
                <a:cs typeface="+mn-cs"/>
              </a:rPr>
              <a:t> được sử dụng để làm việc với dữ liệu dạng bảng (</a:t>
            </a:r>
            <a:r>
              <a:rPr lang="vi-VN" sz="1800" kern="1200" dirty="0" err="1">
                <a:latin typeface="Söhne"/>
                <a:ea typeface="+mn-ea"/>
                <a:cs typeface="+mn-cs"/>
              </a:rPr>
              <a:t>data</a:t>
            </a:r>
            <a:r>
              <a:rPr lang="vi-VN" sz="1800" kern="1200" dirty="0">
                <a:latin typeface="Söhne"/>
                <a:ea typeface="+mn-ea"/>
                <a:cs typeface="+mn-cs"/>
              </a:rPr>
              <a:t> </a:t>
            </a:r>
            <a:r>
              <a:rPr lang="vi-VN" sz="1800" kern="1200" dirty="0" err="1">
                <a:latin typeface="Söhne"/>
                <a:ea typeface="+mn-ea"/>
                <a:cs typeface="+mn-cs"/>
              </a:rPr>
              <a:t>frame</a:t>
            </a:r>
            <a:r>
              <a:rPr lang="vi-VN" sz="1800" kern="1200" dirty="0">
                <a:latin typeface="Söhne"/>
                <a:ea typeface="+mn-ea"/>
                <a:cs typeface="+mn-cs"/>
              </a:rPr>
              <a:t>).</a:t>
            </a:r>
          </a:p>
          <a:p>
            <a:pPr>
              <a:spcAft>
                <a:spcPts val="600"/>
              </a:spcAft>
              <a:buFont typeface="Arial" panose="020B0604020202020204" pitchFamily="34" charset="0"/>
              <a:buChar char="•"/>
            </a:pPr>
            <a:r>
              <a:rPr lang="vi-VN" sz="1800" b="1" kern="1200" dirty="0">
                <a:latin typeface="Söhne"/>
                <a:ea typeface="+mn-ea"/>
                <a:cs typeface="+mn-cs"/>
              </a:rPr>
              <a:t>Chức Năng:</a:t>
            </a:r>
          </a:p>
          <a:p>
            <a:pPr marL="742950" lvl="1" indent="-285750">
              <a:spcAft>
                <a:spcPts val="600"/>
              </a:spcAft>
              <a:buFont typeface="Montserrat" panose="00000500000000000000" pitchFamily="2" charset="-93"/>
              <a:buChar char="-"/>
            </a:pPr>
            <a:r>
              <a:rPr lang="vi-VN" sz="1800" kern="1200" dirty="0">
                <a:latin typeface="Söhne"/>
                <a:ea typeface="+mn-ea"/>
                <a:cs typeface="+mn-cs"/>
              </a:rPr>
              <a:t>Cung cấp đối tượng </a:t>
            </a:r>
            <a:r>
              <a:rPr lang="vi-VN" sz="1800" kern="1200" dirty="0" err="1">
                <a:latin typeface="Söhne"/>
                <a:ea typeface="+mn-ea"/>
                <a:cs typeface="+mn-cs"/>
              </a:rPr>
              <a:t>DataFrame</a:t>
            </a:r>
            <a:r>
              <a:rPr lang="vi-VN" sz="1800" kern="1200" dirty="0">
                <a:latin typeface="Söhne"/>
                <a:ea typeface="+mn-ea"/>
                <a:cs typeface="+mn-cs"/>
              </a:rPr>
              <a:t> cho phép xử lý và phân tích dữ liệu dạng bảng.</a:t>
            </a:r>
          </a:p>
          <a:p>
            <a:pPr marL="742950" lvl="1" indent="-285750">
              <a:spcAft>
                <a:spcPts val="600"/>
              </a:spcAft>
              <a:buFont typeface="Montserrat" panose="00000500000000000000" pitchFamily="2" charset="-93"/>
              <a:buChar char="-"/>
            </a:pPr>
            <a:r>
              <a:rPr lang="vi-VN" sz="1800" kern="1200" dirty="0">
                <a:latin typeface="Söhne"/>
                <a:ea typeface="+mn-ea"/>
                <a:cs typeface="+mn-cs"/>
              </a:rPr>
              <a:t>Hỗ trợ các thao tác như lọc, nhóm và kết hợp dữ liệu.</a:t>
            </a:r>
          </a:p>
          <a:p>
            <a:pPr>
              <a:spcAft>
                <a:spcPts val="600"/>
              </a:spcAft>
            </a:pPr>
            <a:endParaRPr lang="vi-VN" dirty="0"/>
          </a:p>
        </p:txBody>
      </p:sp>
      <p:pic>
        <p:nvPicPr>
          <p:cNvPr id="6" name="Picture 5">
            <a:extLst>
              <a:ext uri="{FF2B5EF4-FFF2-40B4-BE49-F238E27FC236}">
                <a16:creationId xmlns:a16="http://schemas.microsoft.com/office/drawing/2014/main" id="{797AB177-C76A-E0FD-C592-82B09DBCAB4C}"/>
              </a:ext>
            </a:extLst>
          </p:cNvPr>
          <p:cNvPicPr>
            <a:picLocks noChangeAspect="1"/>
          </p:cNvPicPr>
          <p:nvPr/>
        </p:nvPicPr>
        <p:blipFill>
          <a:blip r:embed="rId2"/>
          <a:stretch>
            <a:fillRect/>
          </a:stretch>
        </p:blipFill>
        <p:spPr>
          <a:xfrm>
            <a:off x="1019175" y="2395537"/>
            <a:ext cx="5076825" cy="2066925"/>
          </a:xfrm>
          <a:prstGeom prst="rect">
            <a:avLst/>
          </a:prstGeom>
        </p:spPr>
      </p:pic>
      <p:cxnSp>
        <p:nvCxnSpPr>
          <p:cNvPr id="8" name="Straight Arrow Connector 7">
            <a:extLst>
              <a:ext uri="{FF2B5EF4-FFF2-40B4-BE49-F238E27FC236}">
                <a16:creationId xmlns:a16="http://schemas.microsoft.com/office/drawing/2014/main" id="{862677B2-EECB-89F2-A608-73AB4D1F0DAC}"/>
              </a:ext>
            </a:extLst>
          </p:cNvPr>
          <p:cNvCxnSpPr/>
          <p:nvPr/>
        </p:nvCxnSpPr>
        <p:spPr>
          <a:xfrm flipH="1">
            <a:off x="2639505" y="2073897"/>
            <a:ext cx="3572759" cy="187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1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itka Display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205</TotalTime>
  <Words>1378</Words>
  <Application>Microsoft Macintosh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Avenir Next LT Pro</vt:lpstr>
      <vt:lpstr>AvenirNext LT Pro Medium</vt:lpstr>
      <vt:lpstr>Montserrat</vt:lpstr>
      <vt:lpstr>Segoe UI</vt:lpstr>
      <vt:lpstr>Sitka Display Semibold</vt:lpstr>
      <vt:lpstr>Söhne</vt:lpstr>
      <vt:lpstr>Times New Roman</vt:lpstr>
      <vt:lpstr>ExploreVTI</vt:lpstr>
      <vt:lpstr>Thiết kế ứng dụng hỗ trợ toán học</vt:lpstr>
      <vt:lpstr>Tổng quan đề tài</vt:lpstr>
      <vt:lpstr>Thiết kế ứng dụng hỗ trợ toán học</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II. Phân tích thuật toán của phần mềm mở được dùng để phát triển </vt:lpstr>
      <vt:lpstr>II. Phân tích thuật toán của phần mềm mở được dùng để phát triển </vt:lpstr>
      <vt:lpstr>II. Phân tích thuật toán của phần mềm mở được dùng để phát triển </vt:lpstr>
      <vt:lpstr>III. Trình bày về ý tưởng cải tiến/phát triển thuật toán đã phân tích </vt:lpstr>
      <vt:lpstr>III. Trình bày về ý tưởng cải tiến/phát triển thuật toán đã phân tích </vt:lpstr>
      <vt:lpstr>III. Trình bày về ý tưởng cải tiến/phát triển thuật toán đã phân tích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ứng dụng hỗ trợ toán học</dc:title>
  <dc:creator>PITVN</dc:creator>
  <cp:lastModifiedBy>Microsoft Office User</cp:lastModifiedBy>
  <cp:revision>7</cp:revision>
  <dcterms:created xsi:type="dcterms:W3CDTF">2023-12-26T10:39:06Z</dcterms:created>
  <dcterms:modified xsi:type="dcterms:W3CDTF">2023-12-26T17:50:24Z</dcterms:modified>
</cp:coreProperties>
</file>