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62" r:id="rId2"/>
    <p:sldId id="272" r:id="rId3"/>
    <p:sldId id="269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3" r:id="rId18"/>
    <p:sldId id="288" r:id="rId19"/>
    <p:sldId id="261" r:id="rId20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0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B8F7E0-5FC4-4DC8-B484-0D40AE0D0008}" type="datetimeFigureOut">
              <a:rPr lang="zh-CN" altLang="en-US"/>
              <a:pPr>
                <a:defRPr/>
              </a:pPr>
              <a:t>2015/10/25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997C73-7457-410B-B141-D7A7C9BEF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A060-84EE-4941-82C2-3174D5B27253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F718-F19A-4EE1-845A-A0D2ECF0F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itchFamily="34" charset="0"/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75" y="414338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2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5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2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5"/>
            <a:ext cx="6608016" cy="3868813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0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1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csdn.net/detail/xiebaoyou/9083233" TargetMode="External"/><Relationship Id="rId2" Type="http://schemas.openxmlformats.org/officeDocument/2006/relationships/hyperlink" Target="https://www.kernel.org/pub/linux/kernel/people/paulmck/perfbook/perfbook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550" y="2820988"/>
            <a:ext cx="4478338" cy="13430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cs typeface="微软雅黑" pitchFamily="34" charset="-122"/>
              </a:rPr>
              <a:t>谢宝友    中兴通讯操作系统团队</a:t>
            </a:r>
            <a:endParaRPr lang="en-US" altLang="zh-CN" dirty="0" smtClean="0">
              <a:latin typeface="微软雅黑" pitchFamily="34" charset="-122"/>
              <a:cs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cs typeface="微软雅黑" pitchFamily="34" charset="-122"/>
              </a:rPr>
              <a:t>scxby@163.com</a:t>
            </a:r>
          </a:p>
        </p:txBody>
      </p:sp>
      <p:sp>
        <p:nvSpPr>
          <p:cNvPr id="8195" name="Subtitle 1"/>
          <p:cNvSpPr>
            <a:spLocks noGrp="1"/>
          </p:cNvSpPr>
          <p:nvPr>
            <p:ph type="subTitle" idx="1"/>
          </p:nvPr>
        </p:nvSpPr>
        <p:spPr>
          <a:xfrm>
            <a:off x="336550" y="1233488"/>
            <a:ext cx="6400800" cy="749300"/>
          </a:xfrm>
        </p:spPr>
        <p:txBody>
          <a:bodyPr/>
          <a:lstStyle/>
          <a:p>
            <a:r>
              <a:rPr lang="en-US" altLang="zh-CN" dirty="0" smtClean="0">
                <a:ea typeface="微软雅黑" pitchFamily="34" charset="-122"/>
              </a:rPr>
              <a:t>         ——</a:t>
            </a:r>
            <a:r>
              <a:rPr lang="zh-CN" altLang="en-US" dirty="0" smtClean="0">
                <a:ea typeface="微软雅黑" pitchFamily="34" charset="-122"/>
              </a:rPr>
              <a:t>并行编程的基石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8196" name="Title 3"/>
          <p:cNvSpPr>
            <a:spLocks noGrp="1"/>
          </p:cNvSpPr>
          <p:nvPr>
            <p:ph type="ctrTitle"/>
          </p:nvPr>
        </p:nvSpPr>
        <p:spPr>
          <a:xfrm>
            <a:off x="336550" y="542925"/>
            <a:ext cx="6400800" cy="592138"/>
          </a:xfrm>
        </p:spPr>
        <p:txBody>
          <a:bodyPr/>
          <a:lstStyle/>
          <a:p>
            <a:r>
              <a:rPr lang="en-US" altLang="zh-CN" sz="3200" dirty="0" smtClean="0">
                <a:ea typeface="微软雅黑" pitchFamily="34" charset="-122"/>
              </a:rPr>
              <a:t>Linux</a:t>
            </a:r>
            <a:r>
              <a:rPr lang="zh-CN" altLang="en-US" sz="3200" dirty="0" smtClean="0">
                <a:ea typeface="微软雅黑" pitchFamily="34" charset="-122"/>
              </a:rPr>
              <a:t>内存屏障</a:t>
            </a:r>
            <a:endParaRPr lang="en-US" sz="3200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smp_mb</a:t>
            </a:r>
            <a:r>
              <a:rPr kumimoji="1" lang="en-US" altLang="zh-CN" b="1" dirty="0" smtClean="0">
                <a:solidFill>
                  <a:srgbClr val="FF000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619500" y="100965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a = 1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中相应的缓存行是只读的，因此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的新值放入存储缓冲区，并发送一个“使无效”消息，这是为了使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的缓存中相应的缓存行失效。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，但是包含“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的缓存行不在缓存中，因此它发送一个“读”消息。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 </a:t>
            </a:r>
            <a:r>
              <a:rPr lang="en-US" altLang="zh-CN" sz="1200" dirty="0" smtClean="0"/>
              <a:t>CPU 0</a:t>
            </a:r>
            <a:r>
              <a:rPr lang="zh-CN" altLang="en-US" sz="1200" dirty="0" smtClean="0"/>
              <a:t>的“读”消息，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将它排队</a:t>
            </a:r>
            <a:r>
              <a:rPr lang="zh-CN" altLang="en-US" sz="1200" dirty="0" smtClean="0"/>
              <a:t>，并立即响应消息。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接收到来自于 </a:t>
            </a:r>
            <a:r>
              <a:rPr lang="en-US" altLang="zh-CN" sz="1200" dirty="0" smtClean="0"/>
              <a:t>CPU 1</a:t>
            </a:r>
            <a:r>
              <a:rPr lang="zh-CN" altLang="en-US" sz="1200" dirty="0" smtClean="0"/>
              <a:t>的响应消息，因此它放心的通过</a:t>
            </a:r>
            <a:r>
              <a:rPr lang="en-US" altLang="zh-CN" sz="1200" dirty="0" err="1" smtClean="0"/>
              <a:t>smp_mb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，从存储缓冲区移动“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的值到缓存行。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b = 1</a:t>
            </a:r>
            <a:r>
              <a:rPr lang="zh-CN" altLang="en-US" sz="1200" dirty="0" smtClean="0"/>
              <a:t>。它拥有这个缓存行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也就是说，缓存行已经处于 “</a:t>
            </a:r>
            <a:r>
              <a:rPr lang="en-US" altLang="zh-CN" sz="1200" dirty="0" smtClean="0"/>
              <a:t>modified”</a:t>
            </a:r>
            <a:r>
              <a:rPr lang="zh-CN" altLang="en-US" sz="1200" dirty="0" smtClean="0"/>
              <a:t>或者“</a:t>
            </a:r>
            <a:r>
              <a:rPr lang="en-US" altLang="zh-CN" sz="1200" dirty="0" smtClean="0"/>
              <a:t>exclusive”</a:t>
            </a:r>
            <a:r>
              <a:rPr lang="zh-CN" altLang="en-US" sz="1200" dirty="0" smtClean="0"/>
              <a:t>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，因此它将“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的新值存储到缓存行中。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接收到“读”消息，并且发送包含“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的新值的缓存行到</a:t>
            </a:r>
            <a:r>
              <a:rPr lang="en-US" altLang="zh-CN" sz="1200" dirty="0" smtClean="0"/>
              <a:t>CPU 1</a:t>
            </a:r>
            <a:r>
              <a:rPr lang="zh-CN" altLang="en-US" sz="1200" dirty="0" smtClean="0"/>
              <a:t>，也标记缓存行为“</a:t>
            </a:r>
            <a:r>
              <a:rPr lang="en-US" altLang="zh-CN" sz="1200" dirty="0" smtClean="0"/>
              <a:t>shared”</a:t>
            </a:r>
            <a:r>
              <a:rPr lang="zh-CN" altLang="en-US" sz="1200" dirty="0" smtClean="0"/>
              <a:t>状态。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的缓存行并且将其应用到本地缓存。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现在执行完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，因为它发现“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，接着处理下一条语句。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assert(a == 1)</a:t>
            </a:r>
            <a:r>
              <a:rPr lang="zh-CN" altLang="en-US" sz="1200" dirty="0" smtClean="0"/>
              <a:t>，由于旧的“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值还在</a:t>
            </a:r>
            <a:r>
              <a:rPr lang="en-US" altLang="zh-CN" sz="1200" dirty="0" smtClean="0"/>
              <a:t>CPU 1</a:t>
            </a:r>
            <a:r>
              <a:rPr lang="zh-CN" altLang="en-US" sz="1200" dirty="0" smtClean="0"/>
              <a:t>的缓存中，因此陷入错误。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虽然陷入错误，</a:t>
            </a: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处理已经排队的“使无效”消息，并且刷新包含“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值的缓冲行。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smp_mb</a:t>
            </a:r>
            <a:r>
              <a:rPr kumimoji="1" lang="en-US" altLang="zh-CN" b="1" dirty="0" smtClean="0">
                <a:solidFill>
                  <a:srgbClr val="FF000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smp_mb</a:t>
            </a:r>
            <a:r>
              <a:rPr kumimoji="1" lang="en-US" altLang="zh-CN" b="1" dirty="0" smtClean="0">
                <a:solidFill>
                  <a:srgbClr val="FF000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619500" y="100965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a = 1</a:t>
            </a:r>
            <a:r>
              <a:rPr lang="zh-CN" altLang="en-US" sz="1200" dirty="0" smtClean="0"/>
              <a:t>。相应的缓存行在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的缓存中是只读的，因此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的新值放入它的存储缓冲区，并且发送一个“使无效”消息以刷新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的缓存。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，但是包含“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的缓存行不在它的缓存中，因此它发送一个“读”消息。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 </a:t>
            </a:r>
            <a:r>
              <a:rPr lang="en-US" altLang="zh-CN" sz="1200" dirty="0" smtClean="0"/>
              <a:t>CPU 0</a:t>
            </a:r>
            <a:r>
              <a:rPr lang="zh-CN" altLang="en-US" sz="1200" dirty="0" smtClean="0"/>
              <a:t>的“使无效”消息，将它排队，并立即响应它。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的响应，因此它放心的通过</a:t>
            </a:r>
            <a:r>
              <a:rPr lang="en-US" altLang="zh-CN" sz="1200" dirty="0" err="1" smtClean="0"/>
              <a:t>smp_mb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语句，将“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从它的存储缓冲区移到缓存行。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b = 1</a:t>
            </a:r>
            <a:r>
              <a:rPr lang="zh-CN" altLang="en-US" sz="1200" dirty="0" smtClean="0"/>
              <a:t>。它已经拥有缓存行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换句话说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缓存行处于“</a:t>
            </a:r>
            <a:r>
              <a:rPr lang="en-US" altLang="zh-CN" sz="1200" dirty="0" smtClean="0"/>
              <a:t>modified” </a:t>
            </a:r>
            <a:r>
              <a:rPr lang="zh-CN" altLang="en-US" sz="1200" dirty="0" smtClean="0"/>
              <a:t>或者“</a:t>
            </a:r>
            <a:r>
              <a:rPr lang="en-US" altLang="zh-CN" sz="1200" dirty="0" smtClean="0"/>
              <a:t>exclusive”</a:t>
            </a:r>
            <a:r>
              <a:rPr lang="zh-CN" altLang="en-US" sz="1200" dirty="0" smtClean="0"/>
              <a:t>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，因此它存储“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的新值到缓存行。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接收“读”消息，并且发送包含新的“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值的缓存行给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，同时标记缓存行为“</a:t>
            </a:r>
            <a:r>
              <a:rPr lang="en-US" altLang="zh-CN" sz="1200" dirty="0" smtClean="0"/>
              <a:t>shared”</a:t>
            </a:r>
            <a:r>
              <a:rPr lang="zh-CN" altLang="en-US" sz="1200" dirty="0" smtClean="0"/>
              <a:t>状态。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的缓存行并更新到它的缓存中。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现在结束执行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，因为它发现“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的值为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，它处理下一条语句，这是一条内存屏障指令。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CPU 1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必须延迟，直到它处理使无效队列中的所有消息。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处理已经入队的“使无效”消息，从它的缓存中使无效包含“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assert(a == 1)</a:t>
            </a:r>
            <a:r>
              <a:rPr lang="zh-CN" altLang="en-US" sz="1200" dirty="0" smtClean="0"/>
              <a:t>，由于包含“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的缓存行已经不在它的缓存中，它发送一个“读”消息。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响应“读”消息，发送它的包含新的“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值的缓存行。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接收到缓存行，它包含新的“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的值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，因此不会陷入失败。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正确的做法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smp_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w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mb</a:t>
            </a:r>
            <a:r>
              <a:rPr kumimoji="1" lang="en-US" altLang="zh-CN" b="1" dirty="0" smtClean="0">
                <a:solidFill>
                  <a:srgbClr val="0070C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smp_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r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mb</a:t>
            </a:r>
            <a:r>
              <a:rPr kumimoji="1" lang="en-US" altLang="zh-CN" b="1" dirty="0" smtClean="0">
                <a:solidFill>
                  <a:srgbClr val="0070C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619500" y="1009650"/>
            <a:ext cx="4572000" cy="40666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 typeface="+mj-lt"/>
              <a:buAutoNum type="arabicPeriod"/>
            </a:pPr>
            <a:r>
              <a:rPr lang="en-US" altLang="zh-CN" sz="1600" dirty="0" err="1" smtClean="0"/>
              <a:t>foo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没有必要做使无效队列相关的任何操作，类似的，</a:t>
            </a:r>
            <a:r>
              <a:rPr lang="en-US" altLang="zh-CN" sz="1600" dirty="0" smtClean="0"/>
              <a:t>bar()</a:t>
            </a:r>
            <a:r>
              <a:rPr lang="zh-CN" altLang="en-US" sz="1600" dirty="0" smtClean="0"/>
              <a:t>也没有必要做与存储缓冲区相关的任何操作。 </a:t>
            </a:r>
          </a:p>
          <a:p>
            <a:pPr marL="228600" indent="-228600">
              <a:lnSpc>
                <a:spcPts val="2400"/>
              </a:lnSpc>
              <a:buFont typeface="+mj-lt"/>
              <a:buAutoNum type="arabicPeriod"/>
            </a:pPr>
            <a:r>
              <a:rPr lang="zh-CN" altLang="en-US" sz="1600" dirty="0" smtClean="0"/>
              <a:t>不准确的说，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一个“读内存屏障”仅仅标记它的使无效队列，一个“写内存屏障”仅仅标记它的存储缓冲区</a:t>
            </a:r>
            <a:r>
              <a:rPr lang="zh-CN" altLang="en-US" sz="1600" dirty="0" smtClean="0"/>
              <a:t>，完整的内存屏障同时标记无效队列及存储缓存缓冲区。</a:t>
            </a:r>
          </a:p>
          <a:p>
            <a:pPr marL="228600" indent="-228600">
              <a:lnSpc>
                <a:spcPts val="2400"/>
              </a:lnSpc>
              <a:buFont typeface="+mj-lt"/>
              <a:buAutoNum type="arabicPeriod"/>
            </a:pPr>
            <a:r>
              <a:rPr lang="zh-CN" altLang="en-US" sz="1600" dirty="0" smtClean="0"/>
              <a:t>读内存屏障仅仅保证装载顺序，因此所有在读内存屏障之前的装载将在所有之后的装载前完成。类似的，写内存屏障仅仅保证写之间的顺序。所有在内存屏障之前的存储操作将在其后的存储操作完成之前完成。完整的内存屏障同时保证写和读之间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锁的三个属性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/>
              <a:t>一个特定</a:t>
            </a:r>
            <a:r>
              <a:rPr lang="en-US" altLang="zh-CN" dirty="0"/>
              <a:t>CPU </a:t>
            </a:r>
            <a:r>
              <a:rPr lang="zh-CN" altLang="en-US" dirty="0"/>
              <a:t>或者线程必须以编程顺序看到自己的所有加载和存储操作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/>
              <a:t>申请、释放锁必须以全局顺序被看到</a:t>
            </a:r>
            <a:r>
              <a:rPr lang="zh-CN" altLang="en-US" dirty="0" smtClean="0"/>
              <a:t>。全局时间线的概念。 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如果</a:t>
            </a:r>
            <a:r>
              <a:rPr lang="zh-CN" altLang="en-US" dirty="0"/>
              <a:t>一个特定变量在临界区中还没有被存储，那么在临界区中执行的加载操作必须看到上一次存储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违反第二个属性的例子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if (p == NULL)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p = </a:t>
            </a:r>
            <a:r>
              <a:rPr lang="en-US" sz="2000" dirty="0" err="1"/>
              <a:t>kmalloc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(*p), GFP_KERNEL);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spin_unlock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结果：内存泄漏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违反第三个属性的例子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ctr</a:t>
            </a:r>
            <a:r>
              <a:rPr lang="en-US" sz="2000" dirty="0"/>
              <a:t> = </a:t>
            </a:r>
            <a:r>
              <a:rPr lang="en-US" sz="2000" dirty="0" err="1"/>
              <a:t>ctr</a:t>
            </a:r>
            <a:r>
              <a:rPr lang="en-US" sz="2000" dirty="0"/>
              <a:t> + 1;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spin_unlock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 smtClean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结果：计数倒退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void </a:t>
            </a:r>
            <a:r>
              <a:rPr lang="en-US" sz="2000" dirty="0" err="1"/>
              <a:t>spin_lock</a:t>
            </a:r>
            <a:r>
              <a:rPr lang="en-US" sz="2000" dirty="0"/>
              <a:t>(</a:t>
            </a:r>
            <a:r>
              <a:rPr lang="en-US" sz="2000" dirty="0" err="1"/>
              <a:t>spinlock_t</a:t>
            </a:r>
            <a:r>
              <a:rPr lang="en-US" sz="2000" dirty="0"/>
              <a:t> *</a:t>
            </a:r>
            <a:r>
              <a:rPr lang="en-US" sz="2000" dirty="0" err="1"/>
              <a:t>lck</a:t>
            </a:r>
            <a:r>
              <a:rPr lang="en-US" sz="2000" dirty="0"/>
              <a:t>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{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while (</a:t>
            </a:r>
            <a:r>
              <a:rPr lang="en-US" sz="2000" dirty="0" err="1"/>
              <a:t>atomic_xchg</a:t>
            </a:r>
            <a:r>
              <a:rPr lang="en-US" sz="2000" dirty="0"/>
              <a:t>(&amp;</a:t>
            </a:r>
            <a:r>
              <a:rPr lang="en-US" sz="2000" dirty="0" err="1"/>
              <a:t>lck</a:t>
            </a:r>
            <a:r>
              <a:rPr lang="en-US" sz="2000" dirty="0"/>
              <a:t>-&gt;a, 1) != 0</a:t>
            </a:r>
            <a:r>
              <a:rPr lang="en-US" sz="2000" dirty="0" smtClean="0"/>
              <a:t>)	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</a:rPr>
              <a:t>包含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smp_mb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实现第二个属性</a:t>
            </a:r>
            <a:endParaRPr lang="en-US" sz="2000" dirty="0">
              <a:solidFill>
                <a:srgbClr val="FF0000"/>
              </a:solidFill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  while (</a:t>
            </a:r>
            <a:r>
              <a:rPr lang="en-US" sz="2000" dirty="0" err="1"/>
              <a:t>atomic_read</a:t>
            </a:r>
            <a:r>
              <a:rPr lang="en-US" sz="2000" dirty="0"/>
              <a:t>(&amp;</a:t>
            </a:r>
            <a:r>
              <a:rPr lang="en-US" sz="2000" dirty="0" err="1"/>
              <a:t>lck</a:t>
            </a:r>
            <a:r>
              <a:rPr lang="en-US" sz="2000" dirty="0"/>
              <a:t>-&gt;a) != 0)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    continue;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}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000" dirty="0"/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void </a:t>
            </a:r>
            <a:r>
              <a:rPr lang="en-US" sz="2000" dirty="0" err="1"/>
              <a:t>spin_unlock</a:t>
            </a:r>
            <a:r>
              <a:rPr lang="en-US" sz="2000" dirty="0"/>
              <a:t>(</a:t>
            </a:r>
            <a:r>
              <a:rPr lang="en-US" sz="2000" dirty="0" err="1"/>
              <a:t>spinlock_t</a:t>
            </a:r>
            <a:r>
              <a:rPr lang="en-US" sz="2000" dirty="0"/>
              <a:t> </a:t>
            </a:r>
            <a:r>
              <a:rPr lang="en-US" sz="2000" dirty="0" err="1"/>
              <a:t>lck</a:t>
            </a:r>
            <a:r>
              <a:rPr lang="en-US" sz="2000" dirty="0"/>
              <a:t>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{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FF0000"/>
                </a:solidFill>
              </a:rPr>
              <a:t>smp_mb</a:t>
            </a:r>
            <a:r>
              <a:rPr lang="en-US" sz="2000" dirty="0" smtClean="0">
                <a:solidFill>
                  <a:srgbClr val="FF0000"/>
                </a:solidFill>
              </a:rPr>
              <a:t>();								//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实现第三个属性</a:t>
            </a:r>
            <a:endParaRPr lang="en-US" sz="2000" dirty="0">
              <a:solidFill>
                <a:srgbClr val="FF0000"/>
              </a:solidFill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</a:t>
            </a:r>
            <a:r>
              <a:rPr lang="en-US" sz="2000" dirty="0" err="1"/>
              <a:t>atomic_set</a:t>
            </a:r>
            <a:r>
              <a:rPr lang="en-US" sz="2000" dirty="0"/>
              <a:t>(&amp;</a:t>
            </a:r>
            <a:r>
              <a:rPr lang="en-US" sz="2000" dirty="0" err="1"/>
              <a:t>lck</a:t>
            </a:r>
            <a:r>
              <a:rPr lang="en-US" sz="2000" dirty="0"/>
              <a:t>-&gt;a, 0);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}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000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问题：</a:t>
            </a:r>
            <a:endParaRPr lang="en-US" altLang="zh-CN" sz="2000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>
                <a:solidFill>
                  <a:srgbClr val="008FD4"/>
                </a:solidFill>
              </a:rPr>
              <a:t>内核在实现锁的时候，如何解决编译乱序和指令乱序？？</a:t>
            </a:r>
            <a:endParaRPr lang="en-US" sz="2000" dirty="0">
              <a:solidFill>
                <a:srgbClr val="008F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感谢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36549" y="1047751"/>
            <a:ext cx="8188325" cy="385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感谢主办单位及在座各位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sym typeface="Wingdings" pitchFamily="2" charset="2"/>
              </a:rPr>
              <a:t>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感谢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Paul E.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McKenney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的著作：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《Is Parallel Programming Hard, And, If So, What Can You Do About It?》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hlinkClick r:id="rId2"/>
              </a:rPr>
              <a:t>https://www.kernel.org/pub/linux/kernel/people/paulmck/perfbook/perfbook.html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中文翻译文档：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hlinkClick r:id="rId3"/>
              </a:rPr>
              <a:t>http://download.csdn.net/detail/xiebaoyou/9083233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algn="ctr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rgbClr val="C00000"/>
              </a:solidFill>
              <a:latin typeface="+mn-lt"/>
              <a:ea typeface="微软雅黑"/>
            </a:endParaRPr>
          </a:p>
          <a:p>
            <a:pPr lvl="0" algn="ctr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C00000"/>
                </a:solidFill>
                <a:latin typeface="+mn-lt"/>
                <a:ea typeface="微软雅黑"/>
              </a:rPr>
              <a:t>题外话：嵌入式</a:t>
            </a:r>
            <a:r>
              <a:rPr kumimoji="1" lang="en-US" altLang="zh-CN" dirty="0" smtClean="0">
                <a:solidFill>
                  <a:srgbClr val="C00000"/>
                </a:solidFill>
                <a:latin typeface="+mn-lt"/>
                <a:ea typeface="微软雅黑"/>
              </a:rPr>
              <a:t>OS</a:t>
            </a:r>
            <a:r>
              <a:rPr kumimoji="1" lang="zh-CN" altLang="en-US" dirty="0" smtClean="0">
                <a:solidFill>
                  <a:srgbClr val="C00000"/>
                </a:solidFill>
                <a:latin typeface="+mn-lt"/>
                <a:ea typeface="微软雅黑"/>
              </a:rPr>
              <a:t>实时性测试</a:t>
            </a:r>
            <a:endParaRPr kumimoji="1" lang="en-US" altLang="zh-CN" dirty="0" smtClean="0">
              <a:solidFill>
                <a:srgbClr val="C00000"/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互动</a:t>
            </a:r>
            <a:endParaRPr lang="zh-CN" altLang="en-US" dirty="0"/>
          </a:p>
        </p:txBody>
      </p:sp>
      <p:pic>
        <p:nvPicPr>
          <p:cNvPr id="1026" name="Picture 2" descr="C:\Users\xie.baoyou\Desktop\935e917ejw1ex5mscfygfj20hs0npq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20728"/>
            <a:ext cx="4191000" cy="558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196975" y="2506663"/>
            <a:ext cx="6143625" cy="1485900"/>
          </a:xfrm>
        </p:spPr>
        <p:txBody>
          <a:bodyPr/>
          <a:lstStyle/>
          <a:p>
            <a:r>
              <a:rPr altLang="zh-CN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658938" y="1604963"/>
            <a:ext cx="6892925" cy="386873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dirty="0" smtClean="0"/>
              <a:t>从硬件说起</a:t>
            </a:r>
            <a:endParaRPr lang="en-US" altLang="zh-CN" dirty="0" smtClean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霍金提出的难题</a:t>
            </a:r>
            <a:endParaRPr lang="en-US" altLang="zh-CN" sz="1600" dirty="0" smtClean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硬件制造商的努力</a:t>
            </a: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1800" dirty="0" smtClean="0"/>
              <a:t>计数的难题</a:t>
            </a:r>
            <a:endParaRPr lang="zh-CN" altLang="en-US" sz="16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1800" dirty="0" smtClean="0"/>
              <a:t>缓存一致性协议及内存屏障</a:t>
            </a:r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为什么需要内存屏障</a:t>
            </a:r>
            <a:endParaRPr lang="en-US" altLang="zh-CN" sz="1600" dirty="0" smtClean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内存屏障在锁中的用法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1800" dirty="0" smtClean="0"/>
              <a:t>感谢</a:t>
            </a:r>
            <a:endParaRPr lang="en-US" b="1" dirty="0"/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1658938" y="679450"/>
            <a:ext cx="6892925" cy="801688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目</a:t>
            </a:r>
            <a:r>
              <a:rPr>
                <a:ea typeface="微软雅黑" pitchFamily="34" charset="-122"/>
              </a:rPr>
              <a:t> </a:t>
            </a:r>
            <a:r>
              <a:rPr lang="zh-CN" altLang="en-US">
                <a:ea typeface="微软雅黑" pitchFamily="34" charset="-122"/>
              </a:rPr>
              <a:t>录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sz="2400" b="1" dirty="0" smtClean="0"/>
              <a:t>A</a:t>
            </a:r>
            <a:r>
              <a:rPr lang="en-US" sz="2400" b="1" dirty="0" smtClean="0"/>
              <a:t>ccording </a:t>
            </a:r>
            <a:r>
              <a:rPr lang="en-US" sz="2400" b="1" dirty="0"/>
              <a:t>to Stephen </a:t>
            </a:r>
            <a:r>
              <a:rPr lang="en-US" sz="2400" b="1" dirty="0" smtClean="0"/>
              <a:t>Hawking</a:t>
            </a:r>
            <a:endParaRPr lang="en-US" sz="2400" b="1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the </a:t>
            </a:r>
            <a:r>
              <a:rPr lang="en-US" dirty="0"/>
              <a:t>finite speed of </a:t>
            </a:r>
            <a:r>
              <a:rPr lang="en-US" dirty="0" smtClean="0"/>
              <a:t>light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dirty="0" smtClean="0"/>
              <a:t>and </a:t>
            </a:r>
            <a:r>
              <a:rPr lang="en-US" altLang="zh-CN" dirty="0"/>
              <a:t>the atomic nature of </a:t>
            </a:r>
            <a:r>
              <a:rPr lang="en-US" altLang="zh-CN" dirty="0" smtClean="0"/>
              <a:t>matter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b="1" dirty="0" smtClean="0"/>
              <a:t>How about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/>
              <a:t>量子理论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弦论？</a:t>
            </a:r>
            <a:endParaRPr lang="en-US" altLang="zh-CN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从硬件说起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霍金提出的难题</a:t>
            </a:r>
            <a:endParaRPr lang="en-US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sz="2000" dirty="0"/>
              <a:t>3D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降低光程、减少能耗，但是制造、测试和散热（用钻石）？？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/>
              <a:t>新材料和新</a:t>
            </a:r>
            <a:r>
              <a:rPr lang="zh-CN" altLang="en-US" sz="2000" dirty="0" smtClean="0"/>
              <a:t>工艺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单个电子上存储多个比特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位，不稳定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用光代替电子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光速也有极限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专用加速器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GPU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、矢量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处理器、专用加密硬件，比较靠谱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从硬件说起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硬件制造商的努力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1310" y="4886325"/>
            <a:ext cx="5212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</a:rPr>
              <a:t>摩尔定律失效了</a:t>
            </a:r>
            <a:r>
              <a:rPr lang="zh-CN" altLang="en-US" sz="3200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551" y="1047751"/>
            <a:ext cx="3044824" cy="2857499"/>
          </a:xfrm>
        </p:spPr>
        <p:txBody>
          <a:bodyPr/>
          <a:lstStyle/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long  counter  =  0;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endParaRPr lang="en-US" altLang="zh-CN" dirty="0"/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void  </a:t>
            </a:r>
            <a:r>
              <a:rPr lang="en-US" altLang="zh-CN" dirty="0" err="1"/>
              <a:t>inc_count</a:t>
            </a:r>
            <a:r>
              <a:rPr lang="en-US" altLang="zh-CN" dirty="0"/>
              <a:t>(void)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{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    counter++;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}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endParaRPr lang="en-US" altLang="zh-CN" dirty="0"/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long  </a:t>
            </a:r>
            <a:r>
              <a:rPr lang="en-US" altLang="zh-CN" dirty="0" err="1"/>
              <a:t>read_count</a:t>
            </a:r>
            <a:r>
              <a:rPr lang="en-US" altLang="zh-CN" dirty="0"/>
              <a:t>(void)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{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    return  counter;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计数的难题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代码例子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962401" y="1047750"/>
            <a:ext cx="3600450" cy="285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atomic_t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counter = ATOMIC_INIT(0);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inc_count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atomic_inc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(&amp;counter);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long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read_count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   return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atomic_read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(&amp;counter);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  <a:endParaRPr kumimoji="1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551" y="4171950"/>
            <a:ext cx="2260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丢失计数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9426" y="4143375"/>
            <a:ext cx="2260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正确，但是性能？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计数的难题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硬件带来的困扰</a:t>
            </a:r>
            <a:endParaRPr lang="en-US" dirty="0" smtClean="0">
              <a:ea typeface="微软雅黑" pitchFamily="34" charset="-122"/>
            </a:endParaRPr>
          </a:p>
        </p:txBody>
      </p:sp>
      <p:pic>
        <p:nvPicPr>
          <p:cNvPr id="5" name="图片框 104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7" y="1924050"/>
            <a:ext cx="3267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框 104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" y="1924050"/>
            <a:ext cx="3267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36137" y="1171575"/>
            <a:ext cx="8513762" cy="5184422"/>
          </a:xfrm>
        </p:spPr>
        <p:txBody>
          <a:bodyPr/>
          <a:lstStyle/>
          <a:p>
            <a:r>
              <a:rPr lang="zh-CN" altLang="en-US" dirty="0" smtClean="0"/>
              <a:t>内存与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的速度差异超过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个数量级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框 112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7" y="1957387"/>
            <a:ext cx="32670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框 11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787" y="1957387"/>
            <a:ext cx="3267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974768" y="5800725"/>
            <a:ext cx="3194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MESI</a:t>
            </a:r>
            <a:r>
              <a:rPr lang="zh-CN" altLang="en-US" b="1" dirty="0" smtClean="0">
                <a:solidFill>
                  <a:srgbClr val="C00000"/>
                </a:solidFill>
              </a:rPr>
              <a:t>一致性协议消息是异步的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36137" y="1171575"/>
            <a:ext cx="8513762" cy="5184422"/>
          </a:xfrm>
        </p:spPr>
        <p:txBody>
          <a:bodyPr/>
          <a:lstStyle/>
          <a:p>
            <a:r>
              <a:rPr lang="zh-CN" altLang="en-US" dirty="0" smtClean="0"/>
              <a:t>内存乱序是如何形成的？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编译造成的乱序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执行乱序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内存乱序是什么？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根本原因还是光速的限制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存储缓冲和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使无效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队列是乱序产生的原因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可以按照编程顺序看到内存序（不考虑编译乱序及极个别情况）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之间无法按照编程顺序看到内存序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24225" y="981075"/>
            <a:ext cx="5238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 = 1</a:t>
            </a:r>
            <a:r>
              <a:rPr lang="zh-CN" altLang="en-US" sz="1200" dirty="0" smtClean="0"/>
              <a:t>。缓存行不在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的缓存中，因此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的新值放到存储缓冲区，并发送一个“读使无效”消息。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，但是包含“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的缓存行不在缓存中，它发送一个“读”消息。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b = 1</a:t>
            </a:r>
            <a:r>
              <a:rPr lang="zh-CN" altLang="en-US" sz="1200" dirty="0" smtClean="0"/>
              <a:t>，它已经在缓存行中有“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的值了 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换句话说，缓存行已经处于“</a:t>
            </a:r>
            <a:r>
              <a:rPr lang="en-US" altLang="zh-CN" sz="1200" dirty="0" smtClean="0"/>
              <a:t>modified”</a:t>
            </a:r>
            <a:r>
              <a:rPr lang="zh-CN" altLang="en-US" sz="1200" dirty="0" smtClean="0"/>
              <a:t>或者“</a:t>
            </a:r>
            <a:r>
              <a:rPr lang="en-US" altLang="zh-CN" sz="1200" dirty="0" smtClean="0"/>
              <a:t>exclusive”</a:t>
            </a:r>
            <a:r>
              <a:rPr lang="zh-CN" altLang="en-US" sz="1200" dirty="0" smtClean="0"/>
              <a:t>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，因此它存储新的“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值在它的缓存行中。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接收到“读”消息，并且发送缓存行中的最新的“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的值到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，同时将缓存行设置为“</a:t>
            </a:r>
            <a:r>
              <a:rPr lang="en-US" altLang="zh-CN" sz="1200" dirty="0" smtClean="0"/>
              <a:t>shared”</a:t>
            </a:r>
            <a:r>
              <a:rPr lang="zh-CN" altLang="en-US" sz="1200" dirty="0" smtClean="0"/>
              <a:t>状态。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值的缓存行，并将其值写到它的缓存行中。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现在结束执行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，因为它发现“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，它开始处理下一条语句。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assert(a == 1)</a:t>
            </a:r>
            <a:r>
              <a:rPr lang="zh-CN" altLang="en-US" sz="1200" dirty="0" smtClean="0"/>
              <a:t>，并且，由于 </a:t>
            </a: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工作在旧的“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的值，因此验证失败。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接收到“读使无效”消息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并且发送包含“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的缓存行到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，同时使它的缓存行变成无效。但是已经太迟了。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的缓存行，将且将存储缓冲区的数据保存到缓存行中，这使得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验证失败。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652</TotalTime>
  <Words>1690</Words>
  <Application>Microsoft Office PowerPoint</Application>
  <PresentationFormat>全屏显示(4:3)</PresentationFormat>
  <Paragraphs>221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blank</vt:lpstr>
      <vt:lpstr>Linux内存屏障</vt:lpstr>
      <vt:lpstr>目 录</vt:lpstr>
      <vt:lpstr>从硬件说起——霍金提出的难题</vt:lpstr>
      <vt:lpstr>从硬件说起——硬件制造商的努力</vt:lpstr>
      <vt:lpstr>计数的难题——代码例子</vt:lpstr>
      <vt:lpstr>计数的难题——硬件带来的困扰</vt:lpstr>
      <vt:lpstr>缓存一致性协议及内存屏障</vt:lpstr>
      <vt:lpstr>缓存一致性协议及内存屏障</vt:lpstr>
      <vt:lpstr>缓存一致性协议及内存屏障</vt:lpstr>
      <vt:lpstr>缓存一致性协议及内存屏障</vt:lpstr>
      <vt:lpstr>缓存一致性协议及内存屏障</vt:lpstr>
      <vt:lpstr>缓存一致性协议及内存屏障——正确的做法</vt:lpstr>
      <vt:lpstr>缓存一致性协议及内存屏障——锁的实现</vt:lpstr>
      <vt:lpstr>缓存一致性协议及内存屏障——锁的实现</vt:lpstr>
      <vt:lpstr>缓存一致性协议及内存屏障——锁的实现</vt:lpstr>
      <vt:lpstr>缓存一致性协议及内存屏障——锁的实现</vt:lpstr>
      <vt:lpstr>感谢</vt:lpstr>
      <vt:lpstr>互动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xie.baoyou</cp:lastModifiedBy>
  <cp:revision>13</cp:revision>
  <dcterms:created xsi:type="dcterms:W3CDTF">2015-02-13T10:00:03Z</dcterms:created>
  <dcterms:modified xsi:type="dcterms:W3CDTF">2015-10-25T03:40:43Z</dcterms:modified>
</cp:coreProperties>
</file>