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307" r:id="rId3"/>
    <p:sldId id="257" r:id="rId4"/>
    <p:sldId id="268" r:id="rId5"/>
    <p:sldId id="291" r:id="rId6"/>
    <p:sldId id="292" r:id="rId7"/>
    <p:sldId id="293" r:id="rId8"/>
    <p:sldId id="294" r:id="rId9"/>
    <p:sldId id="295" r:id="rId10"/>
    <p:sldId id="296" r:id="rId11"/>
    <p:sldId id="302" r:id="rId12"/>
    <p:sldId id="286" r:id="rId13"/>
    <p:sldId id="339" r:id="rId14"/>
    <p:sldId id="340" r:id="rId15"/>
    <p:sldId id="342" r:id="rId16"/>
    <p:sldId id="341" r:id="rId17"/>
    <p:sldId id="343" r:id="rId18"/>
    <p:sldId id="344" r:id="rId19"/>
    <p:sldId id="345" r:id="rId20"/>
    <p:sldId id="312" r:id="rId21"/>
    <p:sldId id="322" r:id="rId22"/>
    <p:sldId id="325" r:id="rId23"/>
    <p:sldId id="328" r:id="rId24"/>
    <p:sldId id="329" r:id="rId25"/>
    <p:sldId id="346" r:id="rId26"/>
    <p:sldId id="348" r:id="rId27"/>
    <p:sldId id="349" r:id="rId28"/>
    <p:sldId id="306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18" r:id="rId39"/>
  </p:sldIdLst>
  <p:sldSz cx="9144000" cy="5143500" type="screen16x9"/>
  <p:notesSz cx="6858000" cy="9144000"/>
  <p:embeddedFontLst>
    <p:embeddedFont>
      <p:font typeface="Lato" panose="020B0604020202020204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Raleway" panose="020B0604020202020204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36AE6-63B2-4DD6-672A-07AB6ADC3170}" v="1135" dt="2020-09-07T14:52:01.975"/>
  </p1510:revLst>
</p1510:revInfo>
</file>

<file path=ppt/tableStyles.xml><?xml version="1.0" encoding="utf-8"?>
<a:tblStyleLst xmlns:a="http://schemas.openxmlformats.org/drawingml/2006/main" def="{E950ADCE-695F-4ADB-9755-3883E1E7E43B}">
  <a:tblStyle styleId="{E950ADCE-695F-4ADB-9755-3883E1E7E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69700" autoAdjust="0"/>
  </p:normalViewPr>
  <p:slideViewPr>
    <p:cSldViewPr snapToGrid="0">
      <p:cViewPr varScale="1">
        <p:scale>
          <a:sx n="107" d="100"/>
          <a:sy n="107" d="100"/>
        </p:scale>
        <p:origin x="22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5468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5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768b1f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768b1f3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2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2436f5fb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2436f5fb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02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373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998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34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16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42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575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455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888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94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2436f5fb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2436f5fb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20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4768b1f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4768b1f3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83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4768b1f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4768b1f3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309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4768b1f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4768b1f3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86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8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55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42ed51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42ed51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398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919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35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90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909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410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403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304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601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582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5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768b1f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768b1f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5628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768b1f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4768b1f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06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768b1f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768b1f3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07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768b1f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768b1f3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170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768b1f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768b1f3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30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768b1f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768b1f3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74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768b1f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768b1f3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5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768b1f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768b1f3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4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인터렉티브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디자이너 취업을 위한 현실적인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최성일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6" y="1016908"/>
            <a:ext cx="2479806" cy="17526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50" y="1016908"/>
            <a:ext cx="2644808" cy="17526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153" y="1016908"/>
            <a:ext cx="2622149" cy="1752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726" y="3105013"/>
            <a:ext cx="24798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UI/UX </a:t>
            </a:r>
            <a:r>
              <a:rPr lang="ko-KR" altLang="en-US" b="1" dirty="0">
                <a:solidFill>
                  <a:schemeClr val="bg1"/>
                </a:solidFill>
              </a:rPr>
              <a:t>디자이너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집이 어떤 외관과 인테리어를 갖게 </a:t>
            </a:r>
            <a:r>
              <a:rPr lang="ko-KR" altLang="en-US" sz="1200" dirty="0" err="1">
                <a:solidFill>
                  <a:schemeClr val="bg1"/>
                </a:solidFill>
              </a:rPr>
              <a:t>될지설계</a:t>
            </a:r>
            <a:r>
              <a:rPr lang="ko-KR" altLang="en-US" sz="1200" dirty="0">
                <a:solidFill>
                  <a:schemeClr val="bg1"/>
                </a:solidFill>
              </a:rPr>
              <a:t> 및 조감도 작업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8579" y="3105013"/>
            <a:ext cx="2654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웹퍼블리셔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</a:rPr>
              <a:t>프론트엔드개발자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설계도를 통해 집의 외관과 인테리어 시공을 통해 실제 사용자가 거주할 수 있는 공간창조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3912" y="3105012"/>
            <a:ext cx="2654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백엔드개발자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시공이 완료된 집에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직접적으로 눈에 보이진 않지만 수도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전기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배관공사를 통해 집의 편의기능 추가</a:t>
            </a:r>
          </a:p>
        </p:txBody>
      </p:sp>
    </p:spTree>
    <p:extLst>
      <p:ext uri="{BB962C8B-B14F-4D97-AF65-F5344CB8AC3E}">
        <p14:creationId xmlns:p14="http://schemas.microsoft.com/office/powerpoint/2010/main" val="15637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7;p30"/>
          <p:cNvSpPr txBox="1">
            <a:spLocks/>
          </p:cNvSpPr>
          <p:nvPr/>
        </p:nvSpPr>
        <p:spPr>
          <a:xfrm>
            <a:off x="370447" y="511815"/>
            <a:ext cx="6789600" cy="65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ko-KR" altLang="en-US" sz="2600" dirty="0">
                <a:latin typeface="맑은 고딕"/>
                <a:ea typeface="맑은 고딕"/>
              </a:rPr>
              <a:t>IT </a:t>
            </a:r>
            <a:r>
              <a:rPr lang="ko-KR" altLang="en-US" sz="2600" dirty="0" err="1">
                <a:latin typeface="맑은 고딕"/>
                <a:ea typeface="맑은 고딕"/>
              </a:rPr>
              <a:t>직군별</a:t>
            </a:r>
            <a:r>
              <a:rPr lang="ko-KR" altLang="en-US" sz="2600" dirty="0">
                <a:latin typeface="맑은 고딕"/>
                <a:ea typeface="맑은 고딕"/>
              </a:rPr>
              <a:t> 향후 전망</a:t>
            </a:r>
            <a:endParaRPr lang="ko-KR" altLang="en-US" sz="2300" dirty="0">
              <a:latin typeface="맑은 고딕"/>
              <a:ea typeface="맑은 고딕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6803" y="1170960"/>
            <a:ext cx="2276132" cy="3236581"/>
            <a:chOff x="486803" y="1170960"/>
            <a:chExt cx="2276132" cy="3236581"/>
          </a:xfrm>
        </p:grpSpPr>
        <p:sp>
          <p:nvSpPr>
            <p:cNvPr id="3" name="직사각형 2"/>
            <p:cNvSpPr/>
            <p:nvPr/>
          </p:nvSpPr>
          <p:spPr>
            <a:xfrm>
              <a:off x="486803" y="1170960"/>
              <a:ext cx="2276132" cy="32365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1396" y="1361733"/>
              <a:ext cx="196694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</a:rPr>
                <a:t>백엔드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r>
                <a:rPr lang="ko-KR" altLang="en-US" sz="2000" b="1" dirty="0">
                  <a:solidFill>
                    <a:schemeClr val="bg1"/>
                  </a:solidFill>
                </a:rPr>
                <a:t>개발자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endParaRPr lang="en-US" altLang="ko-KR" dirty="0"/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처음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취업시</a:t>
              </a:r>
              <a:r>
                <a:rPr lang="ko-KR" altLang="en-US" sz="1200" dirty="0">
                  <a:solidFill>
                    <a:schemeClr val="bg1"/>
                  </a:solidFill>
                </a:rPr>
                <a:t> 준비기간과 진입 장벽 높음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기존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백엔드</a:t>
              </a:r>
              <a:r>
                <a:rPr lang="ko-KR" altLang="en-US" sz="1200" dirty="0">
                  <a:solidFill>
                    <a:schemeClr val="bg1"/>
                  </a:solidFill>
                </a:rPr>
                <a:t> 개발직군 포화상태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향후 인공지능에 의한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자동화기술로</a:t>
              </a:r>
              <a:r>
                <a:rPr lang="ko-KR" altLang="en-US" sz="1200" dirty="0">
                  <a:solidFill>
                    <a:schemeClr val="bg1"/>
                  </a:solidFill>
                </a:rPr>
                <a:t> 업무규모 축소예상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03465" y="1170960"/>
            <a:ext cx="2276132" cy="3236581"/>
            <a:chOff x="486803" y="1170960"/>
            <a:chExt cx="2276132" cy="3236581"/>
          </a:xfrm>
        </p:grpSpPr>
        <p:sp>
          <p:nvSpPr>
            <p:cNvPr id="12" name="직사각형 11"/>
            <p:cNvSpPr/>
            <p:nvPr/>
          </p:nvSpPr>
          <p:spPr>
            <a:xfrm>
              <a:off x="486803" y="1170960"/>
              <a:ext cx="2276132" cy="32365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396" y="1361733"/>
              <a:ext cx="1966946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</a:rPr>
                <a:t>프론트엔드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개발자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endParaRPr lang="en-US" altLang="ko-KR" dirty="0"/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신입 자체를 뽑지 않고 경력자 위주로 구인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업무 특성상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프론트</a:t>
              </a:r>
              <a:r>
                <a:rPr lang="ko-KR" altLang="en-US" sz="1200" dirty="0">
                  <a:solidFill>
                    <a:schemeClr val="bg1"/>
                  </a:solidFill>
                </a:rPr>
                <a:t> 뿐만 아니라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어느정도의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백엔드</a:t>
              </a:r>
              <a:r>
                <a:rPr lang="ko-KR" altLang="en-US" sz="1200" dirty="0">
                  <a:solidFill>
                    <a:schemeClr val="bg1"/>
                  </a:solidFill>
                </a:rPr>
                <a:t> 개발 지식도 필요로 하므로 취업준비 난이도가 높음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현업에서 부족한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직군으로</a:t>
              </a:r>
              <a:r>
                <a:rPr lang="ko-KR" altLang="en-US" sz="1200" dirty="0">
                  <a:solidFill>
                    <a:schemeClr val="bg1"/>
                  </a:solidFill>
                </a:rPr>
                <a:t> 직업군중의 하나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099278" y="1170959"/>
            <a:ext cx="2276132" cy="3236581"/>
            <a:chOff x="486803" y="1170960"/>
            <a:chExt cx="2276132" cy="3236581"/>
          </a:xfrm>
        </p:grpSpPr>
        <p:sp>
          <p:nvSpPr>
            <p:cNvPr id="15" name="직사각형 14"/>
            <p:cNvSpPr/>
            <p:nvPr/>
          </p:nvSpPr>
          <p:spPr>
            <a:xfrm>
              <a:off x="486803" y="1170960"/>
              <a:ext cx="2276132" cy="32365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396" y="1361733"/>
              <a:ext cx="1966946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UI/UX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인터랙션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r>
                <a:rPr lang="ko-KR" altLang="en-US" sz="2000" b="1" dirty="0">
                  <a:solidFill>
                    <a:schemeClr val="bg1"/>
                  </a:solidFill>
                </a:rPr>
                <a:t>개발자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endParaRPr lang="en-US" altLang="ko-KR" dirty="0"/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현업에서 제일 부족한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직군중의</a:t>
              </a:r>
              <a:r>
                <a:rPr lang="ko-KR" altLang="en-US" sz="1200" dirty="0">
                  <a:solidFill>
                    <a:schemeClr val="bg1"/>
                  </a:solidFill>
                </a:rPr>
                <a:t> 하나로 향후 전망 밝음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비전공자나 디자이너 전공자들이 접하기에 상대적으로 학습 난이도는 적으나 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해당 업무에 대한 정보와 체계화된 교육정보가 없음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5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143436" y="340662"/>
            <a:ext cx="4310700" cy="1410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비전공자가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프론트엔드개발자로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전향시의 장점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비교적 최근에 활성화된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직군이라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기존 개발자와의 격차를 줄이기가 상대적으로 수월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err="1" smtClean="0">
                <a:solidFill>
                  <a:srgbClr val="FFF2CC"/>
                </a:solidFill>
              </a:rPr>
              <a:t>백엔드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개발에 비해 전공자에 비해 비전공자가 갖추기 수월한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하이브리드적인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면이 강조됨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err="1" smtClean="0">
                <a:solidFill>
                  <a:srgbClr val="FFF2CC"/>
                </a:solidFill>
              </a:rPr>
              <a:t>프론트엔드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개발중에서도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일반 개발자가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갖추가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못한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스킬을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노력 여하에 따라 갖추어 경쟁력을 높이기 수월</a:t>
            </a:r>
            <a:endParaRPr lang="ko" altLang="en-US" sz="1800" b="1" dirty="0"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152401" y="340662"/>
            <a:ext cx="4310700" cy="1079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수포자인데도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될 수 있을까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생각보다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개발시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수학적인 사고를 요구하는 부분이 적음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오히려 사용자의 불편한 점을 이해하고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사용성을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개선하기 위한 노력이 요구되므로 문과적인 사고가 더 중요함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err="1" smtClean="0">
                <a:solidFill>
                  <a:srgbClr val="FFF2CC"/>
                </a:solidFill>
              </a:rPr>
              <a:t>사용성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개선을 위해 작업자간의  소통이 더 중요하므로 기존 개발자에겐 부족한 커뮤니케이션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스킬이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중요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기술에만 치우치지 않고 일반인의 관점에서의 문제해결 능력이 중요</a:t>
            </a:r>
            <a:endParaRPr lang="en-US" altLang="ko-KR" sz="1800" b="1" dirty="0" smtClean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179295" y="265295"/>
            <a:ext cx="4310700" cy="1657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요즘 인공지능이 뜨면서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파이썬이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대세라던데 취업은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800" b="1" dirty="0" err="1" smtClean="0">
                <a:solidFill>
                  <a:srgbClr val="FFF2CC"/>
                </a:solidFill>
              </a:rPr>
              <a:t>메스컴에서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흥미위주의 기사를 주로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뽑다보니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현실보다 과장된 부분이 많음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실제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인공지능쪽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개발자가 부족한 것은 맞으나 해당 업무는 전공자에  최소  석사</a:t>
            </a:r>
            <a:r>
              <a:rPr lang="en-US" altLang="ko-KR" sz="1800" b="1" dirty="0" smtClean="0">
                <a:solidFill>
                  <a:srgbClr val="FFF2CC"/>
                </a:solidFill>
              </a:rPr>
              <a:t>, 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박사 이상의 연구 경력을 필요로 함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실제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구직활동시에도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인공지능 관련 개발자를 뽑는 회사가 전체적인 비율로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봤을때는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현저히 적음</a:t>
            </a:r>
            <a:endParaRPr lang="en-US" altLang="ko-KR" sz="1800" b="1" dirty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143437" y="170329"/>
            <a:ext cx="4310700" cy="1608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서른이 넘은 나이에 지금 개발을 배우면 늦지 않을까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솔직히 </a:t>
            </a:r>
            <a:r>
              <a:rPr lang="en-US" altLang="ko-KR" sz="1800" b="1" dirty="0" smtClean="0">
                <a:solidFill>
                  <a:srgbClr val="FFF2CC"/>
                </a:solidFill>
              </a:rPr>
              <a:t>30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이 넘으면 어떤 분야이던 취업이 어려운 것은 사실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하지만 오히려 개발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직군이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스킬로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커버할 수 있는 부분이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많다보니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사무직보다 나이에 대한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패널티가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상대적으로 적음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다른 개발자가 못하는 업무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스킬이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있다는 강점이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있을때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 수요와 공급의 원칙에 의해 나이의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패널티가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있음에도 취업에 유리</a:t>
            </a:r>
            <a:endParaRPr lang="en-US" altLang="ko-KR" sz="1800" b="1" dirty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143437" y="170329"/>
            <a:ext cx="4310700" cy="1608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애매한 대기업 사무직보다 전문 기술직인 개발자의 장점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대기업 사무직이 초봉은 높으나 업무 강도와 스트레스는 높고 의외로 근속 연수가 낮음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대기업에 들어가도 불필요한 사내 정치와 임원급으로 올라가기는 하늘의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별따기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승진의 기회가 철저히 내 업무 성과에 따라 확실한 편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기술직은 경력이 쌓일수록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업무스킬의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높아질 수 밖에 없고 그에 따른 대우가 높아짐 </a:t>
            </a:r>
            <a:endParaRPr lang="en-US" altLang="ko-KR" sz="1800" b="1" dirty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143437" y="170329"/>
            <a:ext cx="4310700" cy="1608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서른 중반의 나이에 개발자로 전향하고 달라진 점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철저히 업무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스킬에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따른 평가를 받으므로 미래에 대한 불안감 감소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나이를 먹을 수록  축적되는 업무 노하우와 개발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스킬에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따라 회사에서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짤리거나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재취업에 대한 부담이 적음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프리랜서 및 창업에 대한 부담이 타 업종에 비해 현저히 낮음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돈을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벌기위해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일하는게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아닌 업무가 취미가 되는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덕업일치의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</a:t>
            </a:r>
            <a:r>
              <a:rPr lang="en-US" altLang="ko-KR" sz="1800" b="1" dirty="0" smtClean="0">
                <a:solidFill>
                  <a:srgbClr val="FFF2CC"/>
                </a:solidFill>
              </a:rPr>
              <a:t> 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순간을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겪게됨</a:t>
            </a:r>
            <a:endParaRPr lang="en-US" altLang="ko-KR" sz="1800" b="1" dirty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98614" y="555812"/>
            <a:ext cx="4310700" cy="1608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비전공자 출신에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중반인 지금  더 활발히 경력 개발을 할 수 있는 이유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수요와 공급의 법칙에 의해 </a:t>
            </a:r>
            <a:r>
              <a:rPr lang="en-US" altLang="ko-KR" sz="1800" b="1" dirty="0">
                <a:solidFill>
                  <a:srgbClr val="FFF2CC"/>
                </a:solidFill>
              </a:rPr>
              <a:t> 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나이가 많고 비전공자라고 하더라도 현업에서 내가 아니면 할 수 없는 업무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스킬에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의해 나름대로의 경쟁력을 확보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개발자에게 나이가 많아진다는 것은 개발 경력이 길어진다는 의미이고 그에 따른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업무스킬이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더 향상된다는 의미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업무 경력이 많아지면서 인맥이 많아지고 프리랜서 업무와 창업이 수월해짐</a:t>
            </a: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8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98614" y="555812"/>
            <a:ext cx="4310700" cy="1608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현실적으로 개발자는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연차별로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얼마의 연봉을 받을까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en-US" altLang="ko-KR" sz="1800" b="1" dirty="0" smtClean="0">
                <a:solidFill>
                  <a:srgbClr val="FFF2CC"/>
                </a:solidFill>
              </a:rPr>
              <a:t>1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년차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미만 </a:t>
            </a:r>
            <a:r>
              <a:rPr lang="en-US" altLang="ko-KR" sz="1800" b="1" dirty="0" smtClean="0">
                <a:solidFill>
                  <a:srgbClr val="FFF2CC"/>
                </a:solidFill>
              </a:rPr>
              <a:t>:  3000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</a:t>
            </a:r>
            <a:r>
              <a:rPr lang="en-US" altLang="ko-KR" sz="1800" b="1" dirty="0" smtClean="0">
                <a:solidFill>
                  <a:srgbClr val="FFF2CC"/>
                </a:solidFill>
              </a:rPr>
              <a:t>~ 4000</a:t>
            </a: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en-US" altLang="ko-KR" sz="1800" b="1" dirty="0" smtClean="0">
                <a:solidFill>
                  <a:srgbClr val="FFF2CC"/>
                </a:solidFill>
              </a:rPr>
              <a:t>2,3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년차</a:t>
            </a:r>
            <a:r>
              <a:rPr lang="en-US" altLang="ko-KR" sz="1800" b="1" dirty="0" smtClean="0">
                <a:solidFill>
                  <a:srgbClr val="FFF2CC"/>
                </a:solidFill>
              </a:rPr>
              <a:t> 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이상 </a:t>
            </a:r>
            <a:r>
              <a:rPr lang="en-US" altLang="ko-KR" sz="1800" b="1" dirty="0" smtClean="0">
                <a:solidFill>
                  <a:srgbClr val="FFF2CC"/>
                </a:solidFill>
              </a:rPr>
              <a:t>:  4000 ~ 5000</a:t>
            </a:r>
          </a:p>
          <a:p>
            <a:pPr marL="342900" algn="l">
              <a:buFontTx/>
              <a:buChar char="-"/>
            </a:pPr>
            <a:r>
              <a:rPr lang="en-US" altLang="ko-KR" sz="1800" b="1" dirty="0" smtClean="0">
                <a:solidFill>
                  <a:srgbClr val="FFF2CC"/>
                </a:solidFill>
              </a:rPr>
              <a:t>5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년차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이상 </a:t>
            </a:r>
            <a:r>
              <a:rPr lang="en-US" altLang="ko-KR" sz="1800" b="1" dirty="0" smtClean="0">
                <a:solidFill>
                  <a:srgbClr val="FFF2CC"/>
                </a:solidFill>
              </a:rPr>
              <a:t>:  6000 ~</a:t>
            </a: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보통 </a:t>
            </a:r>
            <a:r>
              <a:rPr lang="en-US" altLang="ko-KR" sz="1800" b="1" dirty="0" smtClean="0">
                <a:solidFill>
                  <a:srgbClr val="FFF2CC"/>
                </a:solidFill>
              </a:rPr>
              <a:t>5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년차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이상이 되면 회사에서 받는 고정 급여 말고도 외부 프로젝트나 프리랜서 업무를 병행하게 됨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경우에 따라서는 외주업무로 인한 수입이 고정 급여를 넘어섬</a:t>
            </a:r>
            <a:endParaRPr lang="en-US" altLang="ko-KR" sz="1800" b="1" dirty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3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학력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성균관대학교 예술학부 </a:t>
            </a:r>
            <a:r>
              <a:rPr lang="ko-KR" altLang="en-US" sz="14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써피스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 전공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경력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UI/UX </a:t>
            </a: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인터렉티브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14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웹에이전시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운영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고용노동부 지정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국비 취업 훈련기관 </a:t>
            </a: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디코드랩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운영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서울산업진흥원등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기업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공공기관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특강 및 </a:t>
            </a: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취업멘토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넥슨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출강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프로젝트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환경부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외교부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쌍용자동차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KT,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안산예술의 전당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손해보험등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인터랙티브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웹디자인북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 </a:t>
            </a: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한빛미디어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(2016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세종도서 학술부문 우수도서 선정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IT, </a:t>
            </a: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인터랙티브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 </a:t>
            </a:r>
            <a:r>
              <a:rPr lang="ko-KR" altLang="en-US" sz="1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이지스퍼블리싱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548" y="684155"/>
            <a:ext cx="1499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강연자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최성일</a:t>
            </a:r>
          </a:p>
        </p:txBody>
      </p:sp>
    </p:spTree>
    <p:extLst>
      <p:ext uri="{BB962C8B-B14F-4D97-AF65-F5344CB8AC3E}">
        <p14:creationId xmlns:p14="http://schemas.microsoft.com/office/powerpoint/2010/main" val="39872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경력 흐름</a:t>
            </a:r>
            <a:endParaRPr dirty="0">
              <a:solidFill>
                <a:schemeClr val="l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4" name="Google Shape;314;p42"/>
          <p:cNvGraphicFramePr/>
          <p:nvPr>
            <p:extLst>
              <p:ext uri="{D42A27DB-BD31-4B8C-83A1-F6EECF244321}">
                <p14:modId xmlns:p14="http://schemas.microsoft.com/office/powerpoint/2010/main" val="955267827"/>
              </p:ext>
            </p:extLst>
          </p:nvPr>
        </p:nvGraphicFramePr>
        <p:xfrm>
          <a:off x="323100" y="2393975"/>
          <a:ext cx="8428725" cy="719125"/>
        </p:xfrm>
        <a:graphic>
          <a:graphicData uri="http://schemas.openxmlformats.org/drawingml/2006/table">
            <a:tbl>
              <a:tblPr>
                <a:noFill/>
                <a:tableStyleId>{E950ADCE-695F-4ADB-9755-3883E1E7E43B}</a:tableStyleId>
              </a:tblPr>
              <a:tblGrid>
                <a:gridCol w="69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7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7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9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96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79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79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979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979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979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979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979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719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>
                          <a:solidFill>
                            <a:srgbClr val="FFFFFF"/>
                          </a:solidFill>
                        </a:rPr>
                        <a:t>웹디자인,웹퍼블리셔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rgbClr val="FFFFFF"/>
                          </a:solidFill>
                        </a:rPr>
                        <a:t>자스개발</a:t>
                      </a:r>
                      <a:r>
                        <a:rPr lang="ko" sz="1800" dirty="0">
                          <a:solidFill>
                            <a:srgbClr val="FFFFFF"/>
                          </a:solidFill>
                        </a:rPr>
                        <a:t>,     UI/UX 개발,       Front-end 개발</a:t>
                      </a:r>
                      <a:r>
                        <a:rPr lang="en-US" altLang="ko" sz="1800" dirty="0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FFFFFF"/>
                          </a:solidFill>
                        </a:rPr>
                        <a:t>창업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5" name="Google Shape;315;p42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646175" y="1158862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 smtClean="0">
                <a:solidFill>
                  <a:schemeClr val="dk1"/>
                </a:solidFill>
              </a:rPr>
              <a:t>201</a:t>
            </a:r>
            <a:r>
              <a:rPr lang="en-US" altLang="ko" sz="1800" dirty="0" smtClean="0">
                <a:solidFill>
                  <a:schemeClr val="dk1"/>
                </a:solidFill>
              </a:rPr>
              <a:t>1</a:t>
            </a:r>
            <a:r>
              <a:rPr lang="ko" sz="1800" dirty="0" smtClean="0">
                <a:solidFill>
                  <a:schemeClr val="dk1"/>
                </a:solidFill>
              </a:rPr>
              <a:t>년</a:t>
            </a:r>
            <a:r>
              <a:rPr lang="en-US" altLang="ko" sz="1800" dirty="0" smtClean="0">
                <a:solidFill>
                  <a:schemeClr val="dk1"/>
                </a:solidFill>
              </a:rPr>
              <a:t> (1600)</a:t>
            </a:r>
            <a:r>
              <a:rPr lang="ko" sz="1800" dirty="0" smtClean="0">
                <a:solidFill>
                  <a:schemeClr val="dk1"/>
                </a:solidFill>
              </a:rPr>
              <a:t>  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4294967295"/>
          </p:nvPr>
        </p:nvSpPr>
        <p:spPr>
          <a:xfrm>
            <a:off x="646175" y="1565925"/>
            <a:ext cx="23157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31살 웹디자이너 입사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32살 웹퍼블리셔 입사</a:t>
            </a:r>
            <a:endParaRPr sz="1400"/>
          </a:p>
        </p:txBody>
      </p:sp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3250998" y="3515925"/>
            <a:ext cx="2762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 smtClean="0">
                <a:solidFill>
                  <a:schemeClr val="dk1"/>
                </a:solidFill>
              </a:rPr>
              <a:t>201</a:t>
            </a:r>
            <a:r>
              <a:rPr lang="en-US" altLang="ko" sz="1800" dirty="0" smtClean="0">
                <a:solidFill>
                  <a:schemeClr val="dk1"/>
                </a:solidFill>
              </a:rPr>
              <a:t>3</a:t>
            </a:r>
            <a:r>
              <a:rPr lang="ko" sz="1800" dirty="0" smtClean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자바스크립트</a:t>
            </a:r>
            <a:r>
              <a:rPr lang="ko" sz="1800" dirty="0">
                <a:solidFill>
                  <a:schemeClr val="dk1"/>
                </a:solidFill>
              </a:rPr>
              <a:t> </a:t>
            </a:r>
            <a:r>
              <a:rPr lang="ko" sz="1800" dirty="0" smtClean="0">
                <a:solidFill>
                  <a:schemeClr val="dk1"/>
                </a:solidFill>
              </a:rPr>
              <a:t>개발</a:t>
            </a:r>
            <a:r>
              <a:rPr lang="en-US" altLang="ko" sz="1800" dirty="0" smtClean="0">
                <a:solidFill>
                  <a:schemeClr val="dk1"/>
                </a:solidFill>
              </a:rPr>
              <a:t> (3600)</a:t>
            </a:r>
            <a:r>
              <a:rPr lang="ko" sz="1800" dirty="0" smtClean="0">
                <a:solidFill>
                  <a:schemeClr val="dk1"/>
                </a:solidFill>
              </a:rPr>
              <a:t> 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4294967295"/>
          </p:nvPr>
        </p:nvSpPr>
        <p:spPr>
          <a:xfrm>
            <a:off x="3251000" y="3841350"/>
            <a:ext cx="3045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자바스크립트, Node.js, MongoDB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dirty="0"/>
              <a:t>하이브리드앱 서버개발</a:t>
            </a:r>
            <a:endParaRPr sz="1400" dirty="0"/>
          </a:p>
        </p:txBody>
      </p:sp>
      <p:sp>
        <p:nvSpPr>
          <p:cNvPr id="320" name="Google Shape;320;p42"/>
          <p:cNvSpPr txBox="1">
            <a:spLocks noGrp="1"/>
          </p:cNvSpPr>
          <p:nvPr>
            <p:ph type="title"/>
          </p:nvPr>
        </p:nvSpPr>
        <p:spPr>
          <a:xfrm>
            <a:off x="5091057" y="1158862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</a:rPr>
              <a:t>2015</a:t>
            </a:r>
            <a:r>
              <a:rPr lang="ko" sz="1800" dirty="0" smtClean="0">
                <a:solidFill>
                  <a:schemeClr val="dk1"/>
                </a:solidFill>
              </a:rPr>
              <a:t>년</a:t>
            </a:r>
            <a:r>
              <a:rPr lang="en-US" altLang="ko" sz="1800" dirty="0" smtClean="0">
                <a:solidFill>
                  <a:schemeClr val="dk1"/>
                </a:solidFill>
              </a:rPr>
              <a:t> (5000~6000</a:t>
            </a:r>
            <a:r>
              <a:rPr lang="ko-KR" altLang="en-US" sz="1800" dirty="0" smtClean="0">
                <a:solidFill>
                  <a:schemeClr val="dk1"/>
                </a:solidFill>
              </a:rPr>
              <a:t>중반</a:t>
            </a:r>
            <a:r>
              <a:rPr lang="en-US" altLang="ko" sz="1800" dirty="0" smtClean="0">
                <a:solidFill>
                  <a:schemeClr val="dk1"/>
                </a:solidFill>
              </a:rPr>
              <a:t>)</a:t>
            </a:r>
            <a:r>
              <a:rPr lang="ko" sz="1800" dirty="0" smtClean="0">
                <a:solidFill>
                  <a:schemeClr val="dk1"/>
                </a:solidFill>
              </a:rPr>
              <a:t> 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321" name="Google Shape;321;p42"/>
          <p:cNvSpPr txBox="1">
            <a:spLocks noGrp="1"/>
          </p:cNvSpPr>
          <p:nvPr>
            <p:ph type="body" idx="4294967295"/>
          </p:nvPr>
        </p:nvSpPr>
        <p:spPr>
          <a:xfrm>
            <a:off x="5091050" y="1560475"/>
            <a:ext cx="32079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인터랙티브 웹디자인북 출간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 dirty="0"/>
              <a:t>UI/UX 인터랙션 개발자</a:t>
            </a:r>
            <a:endParaRPr sz="1400" dirty="0"/>
          </a:p>
        </p:txBody>
      </p:sp>
      <p:sp>
        <p:nvSpPr>
          <p:cNvPr id="322" name="Google Shape;322;p42"/>
          <p:cNvSpPr txBox="1">
            <a:spLocks noGrp="1"/>
          </p:cNvSpPr>
          <p:nvPr>
            <p:ph type="title"/>
          </p:nvPr>
        </p:nvSpPr>
        <p:spPr>
          <a:xfrm>
            <a:off x="6854722" y="3515937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2018년 ~ 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323" name="Google Shape;323;p42"/>
          <p:cNvSpPr txBox="1">
            <a:spLocks noGrp="1"/>
          </p:cNvSpPr>
          <p:nvPr>
            <p:ph type="body" idx="4294967295"/>
          </p:nvPr>
        </p:nvSpPr>
        <p:spPr>
          <a:xfrm>
            <a:off x="6854725" y="3841350"/>
            <a:ext cx="2353200" cy="1564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ReactJS 프론트엔드 개발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ko" sz="1400" dirty="0"/>
              <a:t>1</a:t>
            </a:r>
            <a:r>
              <a:rPr lang="ko-KR" altLang="en-US" sz="1400" dirty="0"/>
              <a:t>인 웹 에이전시 운영</a:t>
            </a:r>
            <a:endParaRPr lang="en-US" altLang="ko-KR"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기업체 출강</a:t>
            </a:r>
            <a:endParaRPr sz="1400" dirty="0"/>
          </a:p>
        </p:txBody>
      </p:sp>
      <p:cxnSp>
        <p:nvCxnSpPr>
          <p:cNvPr id="324" name="Google Shape;324;p42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5" name="Google Shape;325;p42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6" name="Google Shape;326;p42"/>
          <p:cNvCxnSpPr/>
          <p:nvPr/>
        </p:nvCxnSpPr>
        <p:spPr>
          <a:xfrm>
            <a:off x="6778525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472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7;p30"/>
          <p:cNvSpPr txBox="1">
            <a:spLocks/>
          </p:cNvSpPr>
          <p:nvPr/>
        </p:nvSpPr>
        <p:spPr>
          <a:xfrm>
            <a:off x="370447" y="511815"/>
            <a:ext cx="8056506" cy="65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비전공자를 위한 현실적인 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취업 </a:t>
            </a:r>
            <a:r>
              <a:rPr lang="ko-KR" altLang="en-US" sz="2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로드맵</a:t>
            </a:r>
            <a:endParaRPr lang="ko-KR" altLang="en-US" sz="2300" dirty="0"/>
          </a:p>
        </p:txBody>
      </p:sp>
      <p:sp>
        <p:nvSpPr>
          <p:cNvPr id="3" name="직사각형 2"/>
          <p:cNvSpPr/>
          <p:nvPr/>
        </p:nvSpPr>
        <p:spPr>
          <a:xfrm>
            <a:off x="559164" y="1170959"/>
            <a:ext cx="2276132" cy="3236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3757" y="1320999"/>
            <a:ext cx="19669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</a:rPr>
              <a:t>단계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 err="1">
                <a:solidFill>
                  <a:schemeClr val="bg1"/>
                </a:solidFill>
              </a:rPr>
              <a:t>웹퍼블리셔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sz="1200" dirty="0">
                <a:solidFill>
                  <a:schemeClr val="bg1"/>
                </a:solidFill>
              </a:rPr>
              <a:t>현업에 있는 </a:t>
            </a:r>
            <a:r>
              <a:rPr lang="ko-KR" altLang="en-US" sz="1200" dirty="0" err="1">
                <a:solidFill>
                  <a:schemeClr val="bg1"/>
                </a:solidFill>
              </a:rPr>
              <a:t>경력급에</a:t>
            </a:r>
            <a:r>
              <a:rPr lang="ko-KR" altLang="en-US" sz="1200" dirty="0">
                <a:solidFill>
                  <a:schemeClr val="bg1"/>
                </a:solidFill>
              </a:rPr>
              <a:t> 준하는 </a:t>
            </a:r>
            <a:r>
              <a:rPr lang="ko-KR" altLang="en-US" sz="1200" dirty="0" err="1">
                <a:solidFill>
                  <a:schemeClr val="bg1"/>
                </a:solidFill>
              </a:rPr>
              <a:t>스킬업을</a:t>
            </a:r>
            <a:r>
              <a:rPr lang="ko-KR" altLang="en-US" sz="1200" dirty="0">
                <a:solidFill>
                  <a:schemeClr val="bg1"/>
                </a:solidFill>
              </a:rPr>
              <a:t> 하여 최대한 </a:t>
            </a:r>
            <a:r>
              <a:rPr lang="ko-KR" altLang="en-US" sz="1200" dirty="0" err="1">
                <a:solidFill>
                  <a:schemeClr val="bg1"/>
                </a:solidFill>
              </a:rPr>
              <a:t>단기간안에</a:t>
            </a:r>
            <a:r>
              <a:rPr lang="ko-KR" altLang="en-US" sz="1200" dirty="0">
                <a:solidFill>
                  <a:schemeClr val="bg1"/>
                </a:solidFill>
              </a:rPr>
              <a:t> 취업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err="1">
                <a:solidFill>
                  <a:schemeClr val="bg1"/>
                </a:solidFill>
              </a:rPr>
              <a:t>취업후</a:t>
            </a:r>
            <a:r>
              <a:rPr lang="ko-KR" altLang="en-US" sz="1200" dirty="0">
                <a:solidFill>
                  <a:schemeClr val="bg1"/>
                </a:solidFill>
              </a:rPr>
              <a:t> 경제적으로 </a:t>
            </a:r>
            <a:r>
              <a:rPr lang="ko-KR" altLang="en-US" sz="1200" dirty="0" err="1">
                <a:solidFill>
                  <a:schemeClr val="bg1"/>
                </a:solidFill>
              </a:rPr>
              <a:t>어느정도</a:t>
            </a:r>
            <a:r>
              <a:rPr lang="ko-KR" altLang="en-US" sz="1200" dirty="0">
                <a:solidFill>
                  <a:schemeClr val="bg1"/>
                </a:solidFill>
              </a:rPr>
              <a:t> 안정화된 상태에서 업무와 본인의 성향에 맞게 다음 단계로의 이직준비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03465" y="1170961"/>
            <a:ext cx="2276132" cy="1420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58058" y="1273714"/>
            <a:ext cx="1966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2</a:t>
            </a:r>
            <a:r>
              <a:rPr lang="ko-KR" altLang="en-US" sz="1800" b="1" dirty="0">
                <a:solidFill>
                  <a:schemeClr val="bg1"/>
                </a:solidFill>
              </a:rPr>
              <a:t>단계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ko-KR" altLang="en-US" sz="1800" b="1" dirty="0">
                <a:solidFill>
                  <a:schemeClr val="bg1"/>
                </a:solidFill>
              </a:rPr>
              <a:t>준 </a:t>
            </a:r>
            <a:r>
              <a:rPr lang="ko-KR" altLang="en-US" sz="1800" b="1" dirty="0" err="1">
                <a:solidFill>
                  <a:schemeClr val="bg1"/>
                </a:solidFill>
              </a:rPr>
              <a:t>프론트엔드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sz="1100" dirty="0">
                <a:solidFill>
                  <a:schemeClr val="bg1"/>
                </a:solidFill>
              </a:rPr>
              <a:t>개발 </a:t>
            </a:r>
            <a:r>
              <a:rPr lang="ko-KR" altLang="en-US" sz="1100" dirty="0" err="1">
                <a:solidFill>
                  <a:schemeClr val="bg1"/>
                </a:solidFill>
              </a:rPr>
              <a:t>로직구현에</a:t>
            </a:r>
            <a:r>
              <a:rPr lang="ko-KR" altLang="en-US" sz="1100" dirty="0">
                <a:solidFill>
                  <a:schemeClr val="bg1"/>
                </a:solidFill>
              </a:rPr>
              <a:t> 적성이 있을 경우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02906" y="2731144"/>
            <a:ext cx="2276132" cy="1676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57499" y="2873368"/>
            <a:ext cx="196694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2</a:t>
            </a:r>
            <a:r>
              <a:rPr lang="ko-KR" altLang="en-US" sz="1800" b="1" dirty="0">
                <a:solidFill>
                  <a:schemeClr val="bg1"/>
                </a:solidFill>
              </a:rPr>
              <a:t>단계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UI/UX </a:t>
            </a:r>
            <a:r>
              <a:rPr lang="ko-KR" altLang="en-US" sz="1800" b="1" dirty="0" err="1">
                <a:solidFill>
                  <a:schemeClr val="bg1"/>
                </a:solidFill>
              </a:rPr>
              <a:t>인터랙션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sz="1100" dirty="0">
                <a:solidFill>
                  <a:schemeClr val="bg1"/>
                </a:solidFill>
              </a:rPr>
              <a:t>눈에 보이는 화려한 웹 모션이나 사용성에 적성이 있을 경우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47766" y="1170961"/>
            <a:ext cx="2276132" cy="1420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02358" y="1273714"/>
            <a:ext cx="212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3</a:t>
            </a:r>
            <a:r>
              <a:rPr lang="ko-KR" altLang="en-US" sz="1800" b="1" dirty="0">
                <a:solidFill>
                  <a:schemeClr val="bg1"/>
                </a:solidFill>
              </a:rPr>
              <a:t>단계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ko-KR" altLang="en-US" sz="1800" b="1" dirty="0" err="1">
                <a:solidFill>
                  <a:schemeClr val="bg1"/>
                </a:solidFill>
              </a:rPr>
              <a:t>프론트엔드</a:t>
            </a:r>
            <a:r>
              <a:rPr lang="ko-KR" altLang="en-US" sz="1800" b="1" dirty="0">
                <a:solidFill>
                  <a:schemeClr val="bg1"/>
                </a:solidFill>
              </a:rPr>
              <a:t> 개발자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sz="1100" dirty="0">
                <a:solidFill>
                  <a:schemeClr val="bg1"/>
                </a:solidFill>
              </a:rPr>
              <a:t>백 </a:t>
            </a:r>
            <a:r>
              <a:rPr lang="ko-KR" altLang="en-US" sz="1100" dirty="0" err="1">
                <a:solidFill>
                  <a:schemeClr val="bg1"/>
                </a:solidFill>
              </a:rPr>
              <a:t>엔드</a:t>
            </a:r>
            <a:r>
              <a:rPr lang="ko-KR" altLang="en-US" sz="1100" dirty="0">
                <a:solidFill>
                  <a:schemeClr val="bg1"/>
                </a:solidFill>
              </a:rPr>
              <a:t> 개발을 추가적으로 공부하여 전문 개발자로 이직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47765" y="2731144"/>
            <a:ext cx="2276132" cy="1676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202358" y="2873368"/>
            <a:ext cx="1966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3</a:t>
            </a:r>
            <a:r>
              <a:rPr lang="ko-KR" altLang="en-US" sz="1800" b="1" dirty="0">
                <a:solidFill>
                  <a:schemeClr val="bg1"/>
                </a:solidFill>
              </a:rPr>
              <a:t>단계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이직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창업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프리전향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sz="1100" dirty="0">
                <a:solidFill>
                  <a:schemeClr val="bg1"/>
                </a:solidFill>
              </a:rPr>
              <a:t>계속 경력을 개발해서 더 높은 연봉으로 이직을 하거나 </a:t>
            </a:r>
            <a:r>
              <a:rPr lang="ko-KR" altLang="en-US" sz="1100" dirty="0" err="1">
                <a:solidFill>
                  <a:schemeClr val="bg1"/>
                </a:solidFill>
              </a:rPr>
              <a:t>프리로</a:t>
            </a:r>
            <a:r>
              <a:rPr lang="ko-KR" altLang="en-US" sz="1100" dirty="0">
                <a:solidFill>
                  <a:schemeClr val="bg1"/>
                </a:solidFill>
              </a:rPr>
              <a:t> 전향 혹은 창업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33974" y="2572161"/>
            <a:ext cx="296029" cy="3026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665667" y="1730124"/>
            <a:ext cx="296029" cy="3026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674439" y="3317105"/>
            <a:ext cx="296029" cy="3026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83100" y="659526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및 디자인 </a:t>
            </a:r>
            <a:r>
              <a:rPr lang="en-US" altLang="ko-KR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</a:t>
            </a:r>
            <a:r>
              <a:rPr lang="en-US" altLang="ko-KR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기획력 상승</a:t>
            </a:r>
            <a:r>
              <a:rPr lang="ko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100" dirty="0" err="1" smtClean="0">
                <a:solidFill>
                  <a:srgbClr val="FFFFFF"/>
                </a:solidFill>
                <a:latin typeface="맑은 고딕"/>
                <a:ea typeface="맑은 고딕"/>
              </a:rPr>
              <a:t>프론트엔드</a:t>
            </a:r>
            <a:r>
              <a:rPr lang="ko-KR" altLang="en-US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 개발은 단지 코딩만 하는 것이 아닌</a:t>
            </a:r>
            <a:r>
              <a:rPr lang="en-US" altLang="ko-KR" sz="3100" dirty="0">
                <a:solidFill>
                  <a:srgbClr val="FFFFFF"/>
                </a:solidFill>
                <a:latin typeface="맑은 고딕"/>
                <a:ea typeface="맑은 고딕"/>
              </a:rPr>
              <a:t/>
            </a:r>
            <a:br>
              <a:rPr lang="en-US" altLang="ko-KR" sz="3100" dirty="0">
                <a:solidFill>
                  <a:srgbClr val="FFFFFF"/>
                </a:solidFill>
                <a:latin typeface="맑은 고딕"/>
                <a:ea typeface="맑은 고딕"/>
              </a:rPr>
            </a:br>
            <a:r>
              <a:rPr lang="en-US" altLang="ko-KR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UI/UX</a:t>
            </a:r>
            <a:r>
              <a:rPr lang="ko-KR" altLang="en-US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환경을 클라이언트에게 </a:t>
            </a:r>
            <a:r>
              <a:rPr lang="ko-KR" altLang="en-US" sz="4500" dirty="0" smtClean="0">
                <a:solidFill>
                  <a:srgbClr val="FF9900"/>
                </a:solidFill>
                <a:latin typeface="맑은 고딕"/>
                <a:ea typeface="맑은 고딕"/>
              </a:rPr>
              <a:t>제안하고 설득하는 작업</a:t>
            </a:r>
            <a:endParaRPr sz="4500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83100" y="659526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개발자에게 </a:t>
            </a:r>
            <a:r>
              <a:rPr lang="ko-KR" altLang="en-US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기획력이란</a:t>
            </a:r>
            <a:r>
              <a:rPr lang="en-US" altLang="ko-KR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내 개발 </a:t>
            </a:r>
            <a:r>
              <a:rPr lang="ko-KR" altLang="en-US" sz="3100" dirty="0" err="1" smtClean="0">
                <a:solidFill>
                  <a:srgbClr val="FFFFFF"/>
                </a:solidFill>
                <a:latin typeface="맑은 고딕"/>
                <a:ea typeface="맑은 고딕"/>
              </a:rPr>
              <a:t>작업물을</a:t>
            </a:r>
            <a:r>
              <a:rPr lang="ko-KR" altLang="en-US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 설득력 </a:t>
            </a:r>
            <a:r>
              <a:rPr lang="ko-KR" altLang="en-US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있게 제안하고 팔 수 있는 능력</a:t>
            </a:r>
            <a:r>
              <a:rPr lang="en-US" altLang="ko-KR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/>
            </a:r>
            <a:br>
              <a:rPr lang="en-US" altLang="ko-KR" sz="3100" dirty="0" smtClean="0">
                <a:solidFill>
                  <a:srgbClr val="FFFFFF"/>
                </a:solidFill>
                <a:latin typeface="맑은 고딕"/>
                <a:ea typeface="맑은 고딕"/>
              </a:rPr>
            </a:br>
            <a:r>
              <a:rPr lang="en-US" altLang="ko-KR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/>
            </a:r>
            <a:br>
              <a:rPr lang="en-US" altLang="ko-KR" sz="3100" dirty="0" smtClean="0">
                <a:solidFill>
                  <a:srgbClr val="FFFFFF"/>
                </a:solidFill>
                <a:latin typeface="맑은 고딕"/>
                <a:ea typeface="맑은 고딕"/>
              </a:rPr>
            </a:br>
            <a:r>
              <a:rPr lang="ko-KR" altLang="en-US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연봉인상</a:t>
            </a:r>
            <a:r>
              <a:rPr lang="en-US" altLang="ko-KR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프리랜서</a:t>
            </a:r>
            <a:r>
              <a:rPr lang="en-US" altLang="ko-KR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창업</a:t>
            </a:r>
            <a:r>
              <a:rPr lang="en-US" altLang="ko-KR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3100" dirty="0" smtClean="0">
                <a:solidFill>
                  <a:srgbClr val="FFFFFF"/>
                </a:solidFill>
                <a:latin typeface="맑은 고딕"/>
                <a:ea typeface="맑은 고딕"/>
              </a:rPr>
              <a:t>가치개발</a:t>
            </a:r>
            <a:endParaRPr sz="3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83100" y="659526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dirty="0" err="1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언택트</a:t>
            </a:r>
            <a:r>
              <a:rPr lang="ko-KR" altLang="en-US" sz="66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시대 </a:t>
            </a:r>
            <a:r>
              <a:rPr lang="en-US" altLang="ko-KR" sz="370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370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오프라인</a:t>
            </a:r>
            <a:r>
              <a:rPr lang="en-US" altLang="ko-KR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온라인</a:t>
            </a:r>
            <a:r>
              <a:rPr lang="en-US" altLang="ko-KR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웹의 기능의 발달과 함께 </a:t>
            </a:r>
            <a:r>
              <a:rPr lang="en-US" altLang="ko-KR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UI/UX</a:t>
            </a:r>
            <a:r>
              <a:rPr lang="ko-KR" altLang="en-US" sz="3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수요가 폭발적으로 증가</a:t>
            </a:r>
            <a:r>
              <a:rPr lang="en-US" altLang="ko-KR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37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sz="3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32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98614" y="555812"/>
            <a:ext cx="4310700" cy="1608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강의 플랫폼 업체에서 알려주지 않는 온라인 강의로 취업이 힘든 이유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불특정 다수가 듣는 강의 특성상 현업에서 바로 활용 가능한 상세한 업무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스킬보다는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영상으로 제작하기 편한 문법위주의 강의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예제들도 실무에 필요한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작업물보단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영상으로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따라하기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편한 단편적이고 단순한 강의용 예제</a:t>
            </a:r>
            <a:endParaRPr lang="en-US" altLang="ko-KR" sz="18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8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800" b="1" dirty="0" smtClean="0">
                <a:solidFill>
                  <a:srgbClr val="FFF2CC"/>
                </a:solidFill>
              </a:rPr>
              <a:t>현업에서 유명한 강사가 온라인 강의를 </a:t>
            </a:r>
            <a:r>
              <a:rPr lang="ko-KR" altLang="en-US" sz="1800" b="1" dirty="0" err="1" smtClean="0">
                <a:solidFill>
                  <a:srgbClr val="FFF2CC"/>
                </a:solidFill>
              </a:rPr>
              <a:t>찍을때</a:t>
            </a:r>
            <a:r>
              <a:rPr lang="ko-KR" altLang="en-US" sz="1800" b="1" dirty="0" smtClean="0">
                <a:solidFill>
                  <a:srgbClr val="FFF2CC"/>
                </a:solidFill>
              </a:rPr>
              <a:t> 실제 자신의 핵심 기술 노하우를 모두 알려주지는 않음</a:t>
            </a:r>
            <a:endParaRPr lang="en-US" altLang="ko-KR" sz="1800" b="1" dirty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98614" y="591672"/>
            <a:ext cx="4310700" cy="1608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취득이나 공무원 시험준비와는 결이 전혀 다른 개발자 취업 준비과정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600" b="1" dirty="0" smtClean="0">
                <a:solidFill>
                  <a:srgbClr val="FFF2CC"/>
                </a:solidFill>
              </a:rPr>
              <a:t>공무원이나 자격증 시험은 특정 전문지식의 노하우 보다는 단순 반복 암기해서 절대평가로 합격의 여부가 결정</a:t>
            </a:r>
            <a:endParaRPr lang="en-US" altLang="ko-KR" sz="16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6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600" b="1" dirty="0" smtClean="0">
                <a:solidFill>
                  <a:srgbClr val="FFF2CC"/>
                </a:solidFill>
              </a:rPr>
              <a:t>개발자 취업은 실무에서 발생하는 문제점을 현업에 있는 개발자가 옆에서 하나부터 열까지 모든 케이스를 하나하나 알려줘야 함</a:t>
            </a:r>
            <a:endParaRPr lang="en-US" altLang="ko-KR" sz="16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6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6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600" b="1" dirty="0" smtClean="0">
                <a:solidFill>
                  <a:srgbClr val="FFF2CC"/>
                </a:solidFill>
              </a:rPr>
              <a:t>정해진 답을 풀면 되는 절대 평가가 아닌 더 실력이 좋은 개발자를 뽑는 상대평가이기에 취업시장에서 강점이 될 수 있는 </a:t>
            </a:r>
            <a:r>
              <a:rPr lang="ko-KR" altLang="en-US" sz="1600" b="1" dirty="0" err="1" smtClean="0">
                <a:solidFill>
                  <a:srgbClr val="FFF2CC"/>
                </a:solidFill>
              </a:rPr>
              <a:t>고유스킬을</a:t>
            </a:r>
            <a:r>
              <a:rPr lang="ko-KR" altLang="en-US" sz="1600" b="1" dirty="0" smtClean="0">
                <a:solidFill>
                  <a:srgbClr val="FFF2CC"/>
                </a:solidFill>
              </a:rPr>
              <a:t> 전문가에게 직접 </a:t>
            </a:r>
            <a:r>
              <a:rPr lang="en-US" altLang="ko-KR" sz="1600" b="1" dirty="0" smtClean="0">
                <a:solidFill>
                  <a:srgbClr val="FFF2CC"/>
                </a:solidFill>
              </a:rPr>
              <a:t>1</a:t>
            </a:r>
            <a:r>
              <a:rPr lang="ko-KR" altLang="en-US" sz="1600" b="1" dirty="0" smtClean="0">
                <a:solidFill>
                  <a:srgbClr val="FFF2CC"/>
                </a:solidFill>
              </a:rPr>
              <a:t>대</a:t>
            </a:r>
            <a:r>
              <a:rPr lang="en-US" altLang="ko-KR" sz="1600" b="1" dirty="0" smtClean="0">
                <a:solidFill>
                  <a:srgbClr val="FFF2CC"/>
                </a:solidFill>
              </a:rPr>
              <a:t>1</a:t>
            </a:r>
            <a:r>
              <a:rPr lang="ko-KR" altLang="en-US" sz="1600" b="1" dirty="0" smtClean="0">
                <a:solidFill>
                  <a:srgbClr val="FFF2CC"/>
                </a:solidFill>
              </a:rPr>
              <a:t>로 습득해야 함</a:t>
            </a:r>
            <a:endParaRPr lang="en-US" altLang="ko-KR" sz="1600" b="1" dirty="0" smtClean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98614" y="125506"/>
            <a:ext cx="4310700" cy="1608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주위 개발자 지인이 있는 경우 비전공자도 취업이 수월한 이유</a:t>
            </a:r>
            <a:endParaRPr lang="ko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1"/>
          </p:nvPr>
        </p:nvSpPr>
        <p:spPr>
          <a:xfrm>
            <a:off x="4811450" y="340662"/>
            <a:ext cx="40452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FontTx/>
              <a:buChar char="-"/>
            </a:pPr>
            <a:r>
              <a:rPr lang="ko-KR" altLang="en-US" sz="1400" b="1" dirty="0" smtClean="0">
                <a:solidFill>
                  <a:srgbClr val="FFF2CC"/>
                </a:solidFill>
              </a:rPr>
              <a:t>개발자 취업 시장은 누가 누가 정답을 많이 맞추는지에 대한 절대 평가가 아닌</a:t>
            </a:r>
            <a:r>
              <a:rPr lang="en-US" altLang="ko-KR" sz="1400" b="1" dirty="0" smtClean="0">
                <a:solidFill>
                  <a:srgbClr val="FFF2CC"/>
                </a:solidFill>
              </a:rPr>
              <a:t> 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회사에서 </a:t>
            </a:r>
            <a:r>
              <a:rPr lang="ko-KR" altLang="en-US" sz="1400" b="1" dirty="0" err="1" smtClean="0">
                <a:solidFill>
                  <a:srgbClr val="FFF2CC"/>
                </a:solidFill>
              </a:rPr>
              <a:t>필요로하는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 업무 능력과 타 개발자는 못하는데 나만 할 수 있는 경쟁력 있는 업무 </a:t>
            </a:r>
            <a:r>
              <a:rPr lang="ko-KR" altLang="en-US" sz="1400" b="1" dirty="0" err="1" smtClean="0">
                <a:solidFill>
                  <a:srgbClr val="FFF2CC"/>
                </a:solidFill>
              </a:rPr>
              <a:t>스킬을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  얼마나 가지고 있는지에 따른 상대평가</a:t>
            </a:r>
            <a:endParaRPr lang="en-US" altLang="ko-KR" sz="14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4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400" b="1" dirty="0" smtClean="0">
                <a:solidFill>
                  <a:srgbClr val="FFF2CC"/>
                </a:solidFill>
              </a:rPr>
              <a:t>자신의 노하우를 기꺼이 알려줄 수 있는 개발자 지인이 있는 경우 </a:t>
            </a:r>
            <a:r>
              <a:rPr lang="en-US" altLang="ko-KR" sz="1400" b="1" dirty="0">
                <a:solidFill>
                  <a:srgbClr val="FFF2CC"/>
                </a:solidFill>
              </a:rPr>
              <a:t> 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취업에 필요한 현실적인 </a:t>
            </a:r>
            <a:r>
              <a:rPr lang="ko-KR" altLang="en-US" sz="1400" b="1" dirty="0" err="1" smtClean="0">
                <a:solidFill>
                  <a:srgbClr val="FFF2CC"/>
                </a:solidFill>
              </a:rPr>
              <a:t>스킬을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 </a:t>
            </a:r>
            <a:r>
              <a:rPr lang="en-US" altLang="ko-KR" sz="1400" b="1" dirty="0" smtClean="0">
                <a:solidFill>
                  <a:srgbClr val="FFF2CC"/>
                </a:solidFill>
              </a:rPr>
              <a:t>A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부터 </a:t>
            </a:r>
            <a:r>
              <a:rPr lang="en-US" altLang="ko-KR" sz="1400" b="1" dirty="0" smtClean="0">
                <a:solidFill>
                  <a:srgbClr val="FFF2CC"/>
                </a:solidFill>
              </a:rPr>
              <a:t>Z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까지 빠르게 학습 가능</a:t>
            </a:r>
            <a:endParaRPr lang="en-US" altLang="ko-KR" sz="14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4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r>
              <a:rPr lang="ko-KR" altLang="en-US" sz="1400" b="1" dirty="0" smtClean="0">
                <a:solidFill>
                  <a:srgbClr val="FFF2CC"/>
                </a:solidFill>
              </a:rPr>
              <a:t>개발은 학문이 아닌 특정 업무를 수행하기 위한 기술에 불과하기에 </a:t>
            </a:r>
            <a:r>
              <a:rPr lang="ko-KR" altLang="en-US" sz="1400" b="1" dirty="0" err="1" smtClean="0">
                <a:solidFill>
                  <a:srgbClr val="FFF2CC"/>
                </a:solidFill>
              </a:rPr>
              <a:t>도제식으로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 실무 </a:t>
            </a:r>
            <a:r>
              <a:rPr lang="ko-KR" altLang="en-US" sz="1400" b="1" dirty="0" err="1" smtClean="0">
                <a:solidFill>
                  <a:srgbClr val="FFF2CC"/>
                </a:solidFill>
              </a:rPr>
              <a:t>스킬만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 </a:t>
            </a:r>
            <a:r>
              <a:rPr lang="en-US" altLang="ko-KR" sz="1400" b="1" dirty="0" smtClean="0">
                <a:solidFill>
                  <a:srgbClr val="FFF2CC"/>
                </a:solidFill>
              </a:rPr>
              <a:t>1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대</a:t>
            </a:r>
            <a:r>
              <a:rPr lang="en-US" altLang="ko-KR" sz="1400" b="1" dirty="0" smtClean="0">
                <a:solidFill>
                  <a:srgbClr val="FFF2CC"/>
                </a:solidFill>
              </a:rPr>
              <a:t>1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로 익히면 굳이 전공자가 아니더라도 </a:t>
            </a:r>
            <a:r>
              <a:rPr lang="ko-KR" altLang="en-US" sz="1400" b="1" dirty="0" err="1" smtClean="0">
                <a:solidFill>
                  <a:srgbClr val="FFF2CC"/>
                </a:solidFill>
              </a:rPr>
              <a:t>경력급의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FFF2CC"/>
                </a:solidFill>
              </a:rPr>
              <a:t>스킬을</a:t>
            </a:r>
            <a:r>
              <a:rPr lang="ko-KR" altLang="en-US" sz="1400" b="1" dirty="0" smtClean="0">
                <a:solidFill>
                  <a:srgbClr val="FFF2CC"/>
                </a:solidFill>
              </a:rPr>
              <a:t> 익힐 수 있음</a:t>
            </a:r>
            <a:endParaRPr lang="en-US" altLang="ko-KR" sz="14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6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600" b="1" dirty="0" smtClean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600" b="1" dirty="0">
              <a:solidFill>
                <a:srgbClr val="FFF2CC"/>
              </a:solidFill>
            </a:endParaRPr>
          </a:p>
          <a:p>
            <a:pPr marL="342900" algn="l">
              <a:buFontTx/>
              <a:buChar char="-"/>
            </a:pPr>
            <a:endParaRPr lang="en-US" altLang="ko-KR" sz="1600" b="1" dirty="0" smtClean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630225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기술에만 </a:t>
            </a:r>
            <a:r>
              <a:rPr lang="ko-KR" alt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함몰되는것이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아닌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사용성과 기획력에 포커스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2122861"/>
            <a:ext cx="6107100" cy="27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내 코딩 실력을  전공자나 전문 프로그래머와 비교하지 않기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처음부터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전문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개발자만큼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코딩을 할 필요는 없음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기존 개발자를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따라가기 위한 코딩은 지양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일반 개발자가 불가능한 기획력과 코딩을 결합한 개발을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지향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늦게 시작할수록 기존의 경력자를 따라가기 보단 나만의 강점을 연구</a:t>
            </a:r>
            <a:endParaRPr lang="en-US" altLang="ko-KR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altLang="ko-KR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비전공자가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코딩을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효율적으로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배우기 위한 현실적인 팁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16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630225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스스로에게 너그러워지고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적용해보기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2122861"/>
            <a:ext cx="6107100" cy="27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배우는 모든 내용들을 다 이해할 필요는 없음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지금 당장 내게 필요한 업무를 선별적으로 학습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모르는 내용은 그냥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쿨하게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넘어가기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내가 못하는 것에 집착하기 보단 내가 할 수 있는 것에 집중하기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altLang="ko-KR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비전공자가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코딩을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효율적으로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배우기 위한 현실적인 팁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52400" y="712150"/>
            <a:ext cx="8763651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비전공자가 개발자로 취업이 어려운 이유</a:t>
            </a:r>
            <a:endParaRPr sz="3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Google Shape;79;p14" descr="Made To Stick'이라는 제목의 책을 세로 방향으로 세워 둔 이미지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8941" y="1909482"/>
            <a:ext cx="7225553" cy="269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 smtClean="0"/>
              <a:t>기존에 비전공자가 개발자로 취업한 사례가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적음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 smtClean="0"/>
              <a:t>비전공자 출신이 아닌 개발강사가 진행하는 전공자 맞춤 강의 </a:t>
            </a:r>
            <a:r>
              <a:rPr lang="ko-KR" altLang="en-US" b="1" dirty="0" err="1" smtClean="0"/>
              <a:t>커리큐럼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 smtClean="0"/>
              <a:t>비전공자가 전공자 출신의 개발자와 같은 경력 관리 </a:t>
            </a:r>
            <a:r>
              <a:rPr lang="ko-KR" altLang="en-US" b="1" dirty="0" err="1" smtClean="0"/>
              <a:t>로드맵의</a:t>
            </a:r>
            <a:r>
              <a:rPr lang="ko-KR" altLang="en-US" b="1" dirty="0" smtClean="0"/>
              <a:t> 문제점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 smtClean="0"/>
              <a:t>개개인의 강점 및 성향을 무시한 무조건적인 </a:t>
            </a:r>
            <a:r>
              <a:rPr lang="en-US" altLang="ko-KR" b="1" dirty="0" smtClean="0"/>
              <a:t>IT </a:t>
            </a:r>
            <a:r>
              <a:rPr lang="ko-KR" altLang="en-US" b="1" dirty="0" smtClean="0"/>
              <a:t>개발자 최고 마인드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 smtClean="0"/>
              <a:t>현업에서 비전공자에 국비 교육원 출신 신입 개발자에 대한 </a:t>
            </a:r>
            <a:r>
              <a:rPr lang="ko-KR" altLang="en-US" b="1" dirty="0" err="1" smtClean="0"/>
              <a:t>안좋은</a:t>
            </a:r>
            <a:r>
              <a:rPr lang="ko-KR" altLang="en-US" b="1" dirty="0" smtClean="0"/>
              <a:t> 인식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630225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프로그래밍은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미터 달리기가 아닌 마라톤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2122861"/>
            <a:ext cx="6107100" cy="27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코딩을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얼마정도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배우면 잘할 수 있어요</a:t>
            </a:r>
            <a:r>
              <a:rPr lang="en-US" altLang="ko-KR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내가 배운 아주 사소한 내용이라도 프로젝트에 조금씩 적용해보기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마치 합격을 목표로 수능이나 공무원 시험 같은 수험공부가 아닌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내 업무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스킬을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계속해서 조금씩 업그레이드해나가는 과정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스킬이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하나 추가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될때마다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내가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기획할 수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있는 것들이 늘어남</a:t>
            </a: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altLang="ko-KR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비전공자가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코딩을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효율적으로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배우기 위한 현실적인 팁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55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630225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수준까지만 도달하면 러닝커브가 현격히 줄어드는 코딩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1935668"/>
            <a:ext cx="6107100" cy="312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일정 수준까지 도달하기만 하면 그 이후부터는 수월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꾸준히만 하면 충분히 도달할 수 있는 영역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어느정도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기본 지식만 잘 습득해도 추후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프론트</a:t>
            </a:r>
            <a:r>
              <a:rPr lang="en-US" altLang="ko-KR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백엔드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개발까지 영역을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확장하는게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수월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디자인은 하면 할수록 점점 어려워지는데 반해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프로그래밍은 하면 할 수록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레퍼런스가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쌓여 쉬워짐</a:t>
            </a:r>
            <a:endParaRPr lang="en-US" altLang="ko-KR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비전공자가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코딩을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효율적으로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배우기 위한 현실적인 팁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0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630225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내용으로 당장 뭔가를 만들어 보기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2249434"/>
            <a:ext cx="6107100" cy="312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새로운 무언가를 효율적으로 배우기 위해서는 자신이 좋아하고 잘하는 업무와 연결고리를 만들어서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매칭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디자인과 코딩은 서로 매칭하기 편한 분야</a:t>
            </a: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디자이너는 코딩을 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배울시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동기부여하기 참 좋은 직군</a:t>
            </a:r>
            <a:endParaRPr lang="en-US" altLang="ko-KR" sz="1600" b="1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비전공자가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코딩을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효율적으로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배우기 위한 현실적인 팁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66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630225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비슷한 수준과 경험을 한 사람들과 </a:t>
            </a:r>
            <a:r>
              <a:rPr lang="ko-KR" alt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스터디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오프라인 교육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2249434"/>
            <a:ext cx="6107100" cy="312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전공자 혹은 현업에 있는 개발자들과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스터디시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자칫 프로그래밍에 대한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트라우마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가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생길 수 있음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비슷한 수준과 공통의 목적을 가지고 있는 사람들과의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스터디나</a:t>
            </a:r>
            <a:r>
              <a:rPr lang="ko-KR" altLang="en-US" sz="16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오프라인 교육이 </a:t>
            </a:r>
            <a:r>
              <a:rPr lang="ko-KR" altLang="en-US" sz="16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보다 활발한 정보공유와 학습효율이 높음</a:t>
            </a: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비전공자가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코딩을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효율적으로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배우기 위한 현실적인 팁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96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630225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문법보다는 예제위주로 프로그래밍을 공부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2249434"/>
            <a:ext cx="6107100" cy="312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비전공자에게는 딱딱한 문법위주의 공부보다는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예제위주의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시각적인 성취도를 확인할 수 학습이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효율적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두꺼운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개발서를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통해 모든 문법을 먼저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쭈욱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학습한 이후에 해당 내용을 토대로 마지막에 무언가를 만드는 연역법적 접근보다는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일단은 실무에서 활용도가 높은 예제를 직접 만들어보면서 해당 예제를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만들기 위해서는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어떤 문법들이 필요한지를 알아보는 귀납법적 학습방식 추천 </a:t>
            </a: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비전공자가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코딩을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효율적으로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배우기 위한 현실적인 팁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1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495751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업무형태로의 개발 영역을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확장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1568824"/>
            <a:ext cx="6107100" cy="380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회사에서 받는 월급이 전부가 아니다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프론트엔드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개발시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월급 외에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얻을 수 있는 수익구조가 상당히 많음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요즘같은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융합시대에 회사라는 조직의 일원으로서 단지 회사에서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버티기위한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스펙쌓기를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지양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스스로의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스펙을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쌓아서 회사라는 조직의 울타리 없이도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개발자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자체가 </a:t>
            </a:r>
            <a:r>
              <a:rPr lang="en-US" altLang="ko-KR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인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회사의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퍼포먼스를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낼수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있는 전문성을 지향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코딩을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배우는것은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단지 회사에서 연봉을 더 받기 위함이 아닌 나의 전문성을 갖춰서 나만의 가치창출을 하기 위함 </a:t>
            </a: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마지막으로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0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630225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회사는 나의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 BED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1568824"/>
            <a:ext cx="6107100" cy="380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회사에서 안정적인 월급을 받으며 인맥 형성과 나만의 전문성 확보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단기간의 연봉인상보다는 장기적인 전문성 향상에 포커스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대기업이나 대형 에이전시에 취업하여 회사의 울타리 안에서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짤리지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않기를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바라는것보다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스스로의 전문성을  키워서  독립적인 </a:t>
            </a:r>
            <a:r>
              <a:rPr lang="en-US" altLang="ko-KR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인 기업 체제 역량을 갖추는 것이 훨씬 안정적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마지막으로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87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2396600" y="630225"/>
            <a:ext cx="678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무언가를 </a:t>
            </a:r>
            <a:r>
              <a:rPr lang="ko-KR" alt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배우는것에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열린마음을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가지기</a:t>
            </a:r>
            <a:endParaRPr sz="32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2420045" y="2052920"/>
            <a:ext cx="6107100" cy="380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개발자에 무엇인가를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하나 둘씩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새롭게 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배운다는 것은</a:t>
            </a: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하기 싫은 것을 억지로 하는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시험공부같은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것이 아니라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최첨단의 고급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스마트폰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을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장만해서 나에게 도움이 될만한 새로운 기능을 하나씩 발견해 나가는 즐거움</a:t>
            </a: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08" y="640866"/>
            <a:ext cx="181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마지막으로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75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363151" y="2022764"/>
            <a:ext cx="8198957" cy="58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dirty="0">
                <a:solidFill>
                  <a:srgbClr val="FFFFFF"/>
                </a:solidFill>
                <a:latin typeface="Malgun Gothic"/>
                <a:ea typeface="Malgun Gothic"/>
                <a:cs typeface="Lato"/>
                <a:sym typeface="Malgun Gothic"/>
              </a:rPr>
              <a:t>감사합니다</a:t>
            </a:r>
            <a:r>
              <a:rPr lang="en-US" altLang="ko-KR" sz="2250" b="1" dirty="0">
                <a:solidFill>
                  <a:srgbClr val="FFFFFF"/>
                </a:solidFill>
                <a:latin typeface="Malgun Gothic"/>
                <a:ea typeface="Malgun Gothic"/>
                <a:cs typeface="Lato"/>
                <a:sym typeface="Malgun Gothic"/>
              </a:rPr>
              <a:t>.</a:t>
            </a:r>
            <a:endParaRPr sz="23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6428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4545000" y="827200"/>
            <a:ext cx="1737300" cy="402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기획자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4545000" y="1389250"/>
            <a:ext cx="1737300" cy="402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UI/UX디자이너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3014425" y="2141975"/>
            <a:ext cx="1781700" cy="402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웹퍼블리셔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3014425" y="2751575"/>
            <a:ext cx="1781700" cy="402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프론트엔드 개발자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3013973" y="3380550"/>
            <a:ext cx="1781700" cy="402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백엔드 개발자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6138625" y="2218175"/>
            <a:ext cx="1781700" cy="402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Android / ios개발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6138173" y="2847150"/>
            <a:ext cx="1781700" cy="402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모바일 서버 개발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4" name="Google Shape;154;p25"/>
          <p:cNvCxnSpPr/>
          <p:nvPr/>
        </p:nvCxnSpPr>
        <p:spPr>
          <a:xfrm>
            <a:off x="5469700" y="2146925"/>
            <a:ext cx="0" cy="2442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2871325" y="4134175"/>
            <a:ext cx="2222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웹, 하이브리드앱 개발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071725" y="4134175"/>
            <a:ext cx="22227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네이티브앱 개발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93325" y="617150"/>
            <a:ext cx="2380602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프로젝트 </a:t>
            </a:r>
            <a:endParaRPr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업무 프로세스</a:t>
            </a:r>
            <a:endParaRPr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93324" y="617149"/>
            <a:ext cx="2035435" cy="219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웹기획자</a:t>
            </a:r>
            <a:endParaRPr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269" y="651269"/>
            <a:ext cx="6012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전반적인 웹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앱</a:t>
            </a:r>
            <a:r>
              <a:rPr lang="ko-KR" altLang="en-US" sz="2000" dirty="0">
                <a:solidFill>
                  <a:schemeClr val="bg1"/>
                </a:solidFill>
              </a:rPr>
              <a:t> 서비스의 기획 및 클라이언트와 개발부서간의 의견을 조율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스토리보드 제작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74" y="1513036"/>
            <a:ext cx="5221071" cy="31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93324" y="617150"/>
            <a:ext cx="2035435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UI/UX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디자이너</a:t>
            </a:r>
            <a:endParaRPr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269" y="809145"/>
            <a:ext cx="601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스토리보드를 기반으로 사용성과 </a:t>
            </a:r>
            <a:r>
              <a:rPr lang="ko-KR" altLang="en-US" sz="2000" dirty="0" err="1">
                <a:solidFill>
                  <a:schemeClr val="bg1"/>
                </a:solidFill>
              </a:rPr>
              <a:t>접근성을</a:t>
            </a:r>
            <a:r>
              <a:rPr lang="ko-KR" altLang="en-US" sz="2000" dirty="0">
                <a:solidFill>
                  <a:schemeClr val="bg1"/>
                </a:solidFill>
              </a:rPr>
              <a:t> 고려하여 웹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 err="1">
                <a:solidFill>
                  <a:schemeClr val="bg1"/>
                </a:solidFill>
              </a:rPr>
              <a:t>앱등</a:t>
            </a:r>
            <a:r>
              <a:rPr lang="ko-KR" altLang="en-US" sz="2000" dirty="0">
                <a:solidFill>
                  <a:schemeClr val="bg1"/>
                </a:solidFill>
              </a:rPr>
              <a:t> 다양한 </a:t>
            </a:r>
            <a:r>
              <a:rPr lang="en-US" altLang="ko-KR" sz="2000" dirty="0">
                <a:solidFill>
                  <a:schemeClr val="bg1"/>
                </a:solidFill>
              </a:rPr>
              <a:t>UI </a:t>
            </a:r>
            <a:r>
              <a:rPr lang="ko-KR" altLang="en-US" sz="2000" dirty="0">
                <a:solidFill>
                  <a:schemeClr val="bg1"/>
                </a:solidFill>
              </a:rPr>
              <a:t>를 디자인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(Sketch, </a:t>
            </a:r>
            <a:r>
              <a:rPr lang="en-US" altLang="ko-KR" sz="2000" dirty="0" err="1">
                <a:solidFill>
                  <a:schemeClr val="bg1"/>
                </a:solidFill>
              </a:rPr>
              <a:t>AdobeXD</a:t>
            </a:r>
            <a:r>
              <a:rPr lang="en-US" altLang="ko-KR" sz="2000" dirty="0">
                <a:solidFill>
                  <a:schemeClr val="bg1"/>
                </a:solidFill>
              </a:rPr>
              <a:t>, Framer, </a:t>
            </a:r>
            <a:r>
              <a:rPr lang="en-US" altLang="ko-KR" sz="2000" dirty="0" err="1">
                <a:solidFill>
                  <a:schemeClr val="bg1"/>
                </a:solidFill>
              </a:rPr>
              <a:t>Protopie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95" y="1972916"/>
            <a:ext cx="3874687" cy="25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93324" y="617150"/>
            <a:ext cx="2035435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웹퍼블리셔</a:t>
            </a:r>
            <a:endParaRPr lang="en-US" altLang="ko-KR"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UI/UX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Developer</a:t>
            </a:r>
            <a:endParaRPr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269" y="809145"/>
            <a:ext cx="601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완성된 </a:t>
            </a:r>
            <a:r>
              <a:rPr lang="en-US" altLang="ko-KR" sz="2000" dirty="0">
                <a:solidFill>
                  <a:schemeClr val="bg1"/>
                </a:solidFill>
              </a:rPr>
              <a:t>UI </a:t>
            </a:r>
            <a:r>
              <a:rPr lang="ko-KR" altLang="en-US" sz="2000" dirty="0">
                <a:solidFill>
                  <a:schemeClr val="bg1"/>
                </a:solidFill>
              </a:rPr>
              <a:t>디자인 </a:t>
            </a:r>
            <a:r>
              <a:rPr lang="ko-KR" altLang="en-US" sz="2000" dirty="0" err="1">
                <a:solidFill>
                  <a:schemeClr val="bg1"/>
                </a:solidFill>
              </a:rPr>
              <a:t>작업물을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웹상에</a:t>
            </a:r>
            <a:r>
              <a:rPr lang="ko-KR" altLang="en-US" sz="2000" dirty="0">
                <a:solidFill>
                  <a:schemeClr val="bg1"/>
                </a:solidFill>
              </a:rPr>
              <a:t> 출력될 수 있도록 </a:t>
            </a:r>
            <a:r>
              <a:rPr lang="ko-KR" altLang="en-US" sz="2000" dirty="0" err="1">
                <a:solidFill>
                  <a:schemeClr val="bg1"/>
                </a:solidFill>
              </a:rPr>
              <a:t>화면단을</a:t>
            </a:r>
            <a:r>
              <a:rPr lang="ko-KR" altLang="en-US" sz="2000" dirty="0">
                <a:solidFill>
                  <a:schemeClr val="bg1"/>
                </a:solidFill>
              </a:rPr>
              <a:t> 코딩하고 </a:t>
            </a:r>
            <a:r>
              <a:rPr lang="en-US" altLang="ko-KR" sz="2000" dirty="0">
                <a:solidFill>
                  <a:schemeClr val="bg1"/>
                </a:solidFill>
              </a:rPr>
              <a:t>UI </a:t>
            </a:r>
            <a:r>
              <a:rPr lang="ko-KR" altLang="en-US" sz="2000" dirty="0" err="1">
                <a:solidFill>
                  <a:schemeClr val="bg1"/>
                </a:solidFill>
              </a:rPr>
              <a:t>인터렉션</a:t>
            </a:r>
            <a:r>
              <a:rPr lang="ko-KR" altLang="en-US" sz="2000" dirty="0">
                <a:solidFill>
                  <a:schemeClr val="bg1"/>
                </a:solidFill>
              </a:rPr>
              <a:t> 작업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(HTML, CSS, </a:t>
            </a:r>
            <a:r>
              <a:rPr lang="en-US" altLang="ko-KR" sz="2000" dirty="0" err="1">
                <a:solidFill>
                  <a:schemeClr val="bg1"/>
                </a:solidFill>
              </a:rPr>
              <a:t>Javascript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343" y="1966946"/>
            <a:ext cx="4948150" cy="25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93324" y="617150"/>
            <a:ext cx="2035435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Front-end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프론트엔드개발자</a:t>
            </a:r>
            <a:endParaRPr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269" y="710474"/>
            <a:ext cx="60126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눈에 보이는 앞쪽의 </a:t>
            </a:r>
            <a:r>
              <a:rPr lang="ko-KR" altLang="en-US" sz="2000" dirty="0" err="1">
                <a:solidFill>
                  <a:schemeClr val="bg1"/>
                </a:solidFill>
              </a:rPr>
              <a:t>화면단을</a:t>
            </a:r>
            <a:r>
              <a:rPr lang="ko-KR" altLang="en-US" sz="2000" dirty="0">
                <a:solidFill>
                  <a:schemeClr val="bg1"/>
                </a:solidFill>
              </a:rPr>
              <a:t> 기능별로 분리하고 구조화해서 대단위 프로젝트에서 재사용 및 브라우저 성능 최적화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</a:rPr>
              <a:t>Javascript</a:t>
            </a:r>
            <a:r>
              <a:rPr lang="en-US" altLang="ko-KR" sz="2000" dirty="0">
                <a:solidFill>
                  <a:schemeClr val="bg1"/>
                </a:solidFill>
              </a:rPr>
              <a:t>, React, </a:t>
            </a:r>
            <a:r>
              <a:rPr lang="en-US" altLang="ko-KR" sz="2000" dirty="0" err="1">
                <a:solidFill>
                  <a:schemeClr val="bg1"/>
                </a:solidFill>
              </a:rPr>
              <a:t>Vue</a:t>
            </a:r>
            <a:r>
              <a:rPr lang="en-US" altLang="ko-KR" sz="2000" dirty="0">
                <a:solidFill>
                  <a:schemeClr val="bg1"/>
                </a:solidFill>
              </a:rPr>
              <a:t>, Angular)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15" y="2015764"/>
            <a:ext cx="4914078" cy="25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93324" y="617150"/>
            <a:ext cx="2035435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Back-end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백엔드</a:t>
            </a:r>
            <a:endParaRPr lang="en-US" altLang="ko-KR"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개발자</a:t>
            </a:r>
            <a:endParaRPr sz="25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9269" y="710474"/>
            <a:ext cx="601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화면 뒤쪽에 있는 데이터베이스에 접근하여 자료의 제어와 기능을 개발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(Java, Python, Node, </a:t>
            </a:r>
            <a:r>
              <a:rPr lang="en-US" altLang="ko-KR" sz="2000" dirty="0" err="1">
                <a:solidFill>
                  <a:schemeClr val="bg1"/>
                </a:solidFill>
              </a:rPr>
              <a:t>Php</a:t>
            </a:r>
            <a:r>
              <a:rPr lang="en-US" altLang="ko-KR" sz="2000" dirty="0">
                <a:solidFill>
                  <a:schemeClr val="bg1"/>
                </a:solidFill>
              </a:rPr>
              <a:t>, Ruby)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14" y="1834270"/>
            <a:ext cx="5768313" cy="28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1551</Words>
  <Application>Microsoft Office PowerPoint</Application>
  <PresentationFormat>화면 슬라이드 쇼(16:9)</PresentationFormat>
  <Paragraphs>336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Lato</vt:lpstr>
      <vt:lpstr>Arial</vt:lpstr>
      <vt:lpstr>Wingdings</vt:lpstr>
      <vt:lpstr>맑은 고딕</vt:lpstr>
      <vt:lpstr>Raleway</vt:lpstr>
      <vt:lpstr>맑은 고딕</vt:lpstr>
      <vt:lpstr>Swiss</vt:lpstr>
      <vt:lpstr>UI/UX 인터렉티브 디자이너 취업을 위한 현실적인 로드맵</vt:lpstr>
      <vt:lpstr>학력 서울 성균관대학교 예술학부 써피스 디자인 전공  경력 프론트엔드 개발, UI/UX 인터렉티브 디자인 1인 웹에이전시 운영  고용노동부 지정 IT 국비 취업 훈련기관 디코드랩 운영 서울산업진흥원등 기업, 공공기관 IT 개발 특강 및 취업멘토 넥슨 프론트엔드 개발 출강  수행 프로젝트 환경부, 외교부, 쌍용자동차, KT, 안산예술의 전당, DB손해보험등  저서 인터랙티브 웹디자인북 -2015 한빛미디어 (2016 세종도서 학술부문 우수도서 선정) DO IT, 인터랙티브 웹페이지 만들기 -2021 이지스퍼블리싱    </vt:lpstr>
      <vt:lpstr>비전공자가 개발자로 취업이 어려운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비전공자가 프론트엔드개발자로 전향시의 장점</vt:lpstr>
      <vt:lpstr>수포자인데도  개발자가 될 수 있을까?</vt:lpstr>
      <vt:lpstr>요즘 인공지능이 뜨면서 파이썬이 대세라던데 취업은?</vt:lpstr>
      <vt:lpstr>서른이 넘은 나이에 지금 개발을 배우면 늦지 않을까?</vt:lpstr>
      <vt:lpstr>애매한 대기업 사무직보다 전문 기술직인 개발자의 장점</vt:lpstr>
      <vt:lpstr>서른 중반의 나이에 개발자로 전향하고 달라진 점</vt:lpstr>
      <vt:lpstr>비전공자 출신에 40대 중반인 지금  더 활발히 경력 개발을 할 수 있는 이유</vt:lpstr>
      <vt:lpstr>현실적으로 개발자는 연차별로 얼마의 연봉을 받을까?</vt:lpstr>
      <vt:lpstr>업무 경력 흐름</vt:lpstr>
      <vt:lpstr>PowerPoint 프레젠테이션</vt:lpstr>
      <vt:lpstr>기획 및 디자인 + 코딩  -&gt; 제안, 기획력 상승  프론트엔드 개발은 단지 코딩만 하는 것이 아닌 UI/UX환경을 클라이언트에게 제안하고 설득하는 작업 </vt:lpstr>
      <vt:lpstr>개발자에게 기획력이란?  내 개발 작업물을 설득력 있게 제안하고 팔 수 있는 능력  연봉인상, 프리랜서, 창업, 가치개발</vt:lpstr>
      <vt:lpstr>언택트 시대  오프라인온라인 웹의 기능의 발달과 함께  UI/UX의 수요가 폭발적으로 증가   </vt:lpstr>
      <vt:lpstr>온라인 강의 플랫폼 업체에서 알려주지 않는 온라인 강의로 취업이 힘든 이유</vt:lpstr>
      <vt:lpstr>자격증 취득이나 공무원 시험준비와는 결이 전혀 다른 개발자 취업 준비과정</vt:lpstr>
      <vt:lpstr>주위 개발자 지인이 있는 경우 비전공자도 취업이 수월한 이유</vt:lpstr>
      <vt:lpstr>단순 기술에만 함몰되는것이 아닌 사용성과 기획력에 포커스</vt:lpstr>
      <vt:lpstr>스스로에게 너그러워지고 직접 적용해보기</vt:lpstr>
      <vt:lpstr>프로그래밍은 100미터 달리기가 아닌 마라톤</vt:lpstr>
      <vt:lpstr>일정 수준까지만 도달하면 러닝커브가 현격히 줄어드는 코딩</vt:lpstr>
      <vt:lpstr>오늘 배운 내용으로 당장 뭔가를 만들어 보기</vt:lpstr>
      <vt:lpstr>나와 비슷한 수준과 경험을 한 사람들과 스터디 및 오프라인 교육</vt:lpstr>
      <vt:lpstr>문법보다는 예제위주로 프로그래밍을 공부</vt:lpstr>
      <vt:lpstr>다양한 업무형태로의 개발 영역을 확장</vt:lpstr>
      <vt:lpstr>회사는 나의 TEST BED</vt:lpstr>
      <vt:lpstr>새로운 무언가를 배우는것에 열린마음을 가지기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비전공자를 위한  현실적인 IT 취업준비</dc:title>
  <dc:creator>i</dc:creator>
  <cp:lastModifiedBy>Microsoft 계정</cp:lastModifiedBy>
  <cp:revision>319</cp:revision>
  <dcterms:modified xsi:type="dcterms:W3CDTF">2023-03-15T13:46:39Z</dcterms:modified>
</cp:coreProperties>
</file>