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77" r:id="rId6"/>
    <p:sldId id="266" r:id="rId7"/>
    <p:sldId id="278" r:id="rId8"/>
    <p:sldId id="267" r:id="rId9"/>
    <p:sldId id="264" r:id="rId10"/>
    <p:sldId id="268" r:id="rId11"/>
    <p:sldId id="269" r:id="rId12"/>
    <p:sldId id="270" r:id="rId13"/>
    <p:sldId id="271" r:id="rId14"/>
    <p:sldId id="279" r:id="rId15"/>
    <p:sldId id="274" r:id="rId16"/>
    <p:sldId id="276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BF8-B325-477A-BF15-5913E930EC74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8675-F039-4363-A008-737AFC88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BF8-B325-477A-BF15-5913E930EC74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8675-F039-4363-A008-737AFC88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BF8-B325-477A-BF15-5913E930EC74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8675-F039-4363-A008-737AFC88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BF8-B325-477A-BF15-5913E930EC74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8675-F039-4363-A008-737AFC88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BF8-B325-477A-BF15-5913E930EC74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8675-F039-4363-A008-737AFC88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BF8-B325-477A-BF15-5913E930EC74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8675-F039-4363-A008-737AFC88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BF8-B325-477A-BF15-5913E930EC74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8675-F039-4363-A008-737AFC88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BF8-B325-477A-BF15-5913E930EC74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8675-F039-4363-A008-737AFC88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BF8-B325-477A-BF15-5913E930EC74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8675-F039-4363-A008-737AFC88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BF8-B325-477A-BF15-5913E930EC74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8675-F039-4363-A008-737AFC88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BF8-B325-477A-BF15-5913E930EC74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8675-F039-4363-A008-737AFC88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0BF8-B325-477A-BF15-5913E930EC74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8675-F039-4363-A008-737AFC88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Conodonts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Conflicts Between Fish Phylogeny and Fossil Record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Jamoytius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Anaspidiformes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1506" name="Picture 2" descr="http://www.btinternet.com/~vendian/FOSSILWEB/images/qq-willisjamoyti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219200"/>
            <a:ext cx="4019550" cy="5495925"/>
          </a:xfrm>
          <a:prstGeom prst="rect">
            <a:avLst/>
          </a:prstGeom>
          <a:noFill/>
        </p:spPr>
      </p:pic>
      <p:pic>
        <p:nvPicPr>
          <p:cNvPr id="21508" name="Picture 4" descr="file0004lw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3795377" cy="407370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5867400"/>
            <a:ext cx="4142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Some believe this to be lineage that gave </a:t>
            </a:r>
          </a:p>
          <a:p>
            <a:r>
              <a:rPr lang="en-US" b="1" dirty="0" smtClean="0"/>
              <a:t>rise to lampreys.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Gnathostomes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Placoderms</a:t>
            </a:r>
            <a:r>
              <a:rPr lang="en-US" dirty="0" smtClean="0"/>
              <a:t> considered the oldest jawed craniates, </a:t>
            </a:r>
            <a:r>
              <a:rPr lang="en-US" dirty="0" err="1" smtClean="0"/>
              <a:t>phylogenetically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sh_phyl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2087"/>
            <a:ext cx="7467600" cy="6361113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518848" y="685800"/>
            <a:ext cx="277504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5143500" y="4686301"/>
            <a:ext cx="457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Gnathostomes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Placoderms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considered the oldest jawed craniates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phylogenetically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/>
              <a:t>Oldest fossil </a:t>
            </a:r>
            <a:r>
              <a:rPr lang="en-US" dirty="0" err="1" smtClean="0"/>
              <a:t>placoderm</a:t>
            </a:r>
            <a:r>
              <a:rPr lang="en-US" dirty="0" smtClean="0"/>
              <a:t> is from mid-Silurian (450 </a:t>
            </a:r>
            <a:r>
              <a:rPr lang="en-US" dirty="0" err="1" smtClean="0"/>
              <a:t>mya</a:t>
            </a:r>
            <a:r>
              <a:rPr lang="en-US" dirty="0" smtClean="0"/>
              <a:t>) </a:t>
            </a:r>
          </a:p>
          <a:p>
            <a:r>
              <a:rPr lang="en-US" dirty="0" smtClean="0"/>
              <a:t>Oldest fossil </a:t>
            </a:r>
            <a:r>
              <a:rPr lang="en-US" dirty="0" err="1" smtClean="0"/>
              <a:t>gnathostomes</a:t>
            </a:r>
            <a:r>
              <a:rPr lang="en-US" dirty="0" smtClean="0"/>
              <a:t> (teeth) are </a:t>
            </a:r>
            <a:r>
              <a:rPr lang="en-US" dirty="0" err="1" smtClean="0"/>
              <a:t>Chondrichthyans</a:t>
            </a:r>
            <a:r>
              <a:rPr lang="en-US" dirty="0" smtClean="0"/>
              <a:t> (Ordovician).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ebsite.nbm-mnb.ca/Doliodus/sh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81200"/>
            <a:ext cx="1876425" cy="3086101"/>
          </a:xfrm>
          <a:prstGeom prst="rect">
            <a:avLst/>
          </a:prstGeom>
          <a:noFill/>
        </p:spPr>
      </p:pic>
      <p:pic>
        <p:nvPicPr>
          <p:cNvPr id="11268" name="Picture 4" descr="http://website.nbm-mnb.ca/Doliodus/shark%20line%20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9900" y="1981200"/>
            <a:ext cx="2324100" cy="3057526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Doliodus</a:t>
            </a:r>
            <a:r>
              <a:rPr lang="en-US" b="1" i="1" dirty="0"/>
              <a:t> </a:t>
            </a:r>
            <a:r>
              <a:rPr lang="en-US" b="1" i="1" dirty="0" err="1"/>
              <a:t>problematicus</a:t>
            </a:r>
            <a:r>
              <a:rPr lang="en-US" b="1" i="1" dirty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191000" cy="4267200"/>
          </a:xfrm>
        </p:spPr>
        <p:txBody>
          <a:bodyPr/>
          <a:lstStyle/>
          <a:p>
            <a:r>
              <a:rPr lang="en-US" dirty="0" smtClean="0"/>
              <a:t>Oldest </a:t>
            </a:r>
            <a:r>
              <a:rPr lang="en-US" dirty="0"/>
              <a:t>known, reasonably complete, shark fossil in the world. </a:t>
            </a:r>
            <a:endParaRPr lang="en-US" dirty="0" smtClean="0"/>
          </a:p>
          <a:p>
            <a:r>
              <a:rPr lang="en-US" dirty="0" smtClean="0"/>
              <a:t>Found </a:t>
            </a:r>
            <a:r>
              <a:rPr lang="en-US" dirty="0"/>
              <a:t>in </a:t>
            </a:r>
            <a:r>
              <a:rPr lang="en-US" dirty="0" smtClean="0"/>
              <a:t>Devonian aged rocks.</a:t>
            </a:r>
          </a:p>
          <a:p>
            <a:r>
              <a:rPr lang="en-US" dirty="0" smtClean="0"/>
              <a:t>Teeth and dermal </a:t>
            </a:r>
            <a:r>
              <a:rPr lang="en-US" dirty="0" err="1" smtClean="0"/>
              <a:t>denticles</a:t>
            </a:r>
            <a:r>
              <a:rPr lang="en-US" dirty="0" smtClean="0"/>
              <a:t> from this and other sharks known from </a:t>
            </a:r>
            <a:r>
              <a:rPr lang="en-US" dirty="0" smtClean="0"/>
              <a:t>late Ordovician </a:t>
            </a:r>
            <a:r>
              <a:rPr lang="en-US" dirty="0" smtClean="0"/>
              <a:t>(418 </a:t>
            </a:r>
            <a:r>
              <a:rPr lang="en-US" dirty="0" err="1" smtClean="0"/>
              <a:t>mya</a:t>
            </a:r>
            <a:r>
              <a:rPr lang="en-US" dirty="0" smtClean="0"/>
              <a:t>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 descr="fish_evolu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7265988" cy="6173788"/>
          </a:xfrm>
          <a:prstGeom prst="rect">
            <a:avLst/>
          </a:prstGeom>
          <a:noFill/>
        </p:spPr>
      </p:pic>
      <p:sp>
        <p:nvSpPr>
          <p:cNvPr id="3" name="Oval 2"/>
          <p:cNvSpPr/>
          <p:nvPr/>
        </p:nvSpPr>
        <p:spPr>
          <a:xfrm>
            <a:off x="2971800" y="2438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90800" y="53340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Gnathostomes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Placoderms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considered the oldest jawed craniates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phylogenetically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Oldest fossil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placoderm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is from mid-Silurian (450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mya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Oldest fossil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gnathostomes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(teeth) are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Chondrichthyans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(Ordovician)</a:t>
            </a:r>
          </a:p>
          <a:p>
            <a:r>
              <a:rPr lang="en-US" dirty="0" err="1" smtClean="0"/>
              <a:t>Chondrichthyans</a:t>
            </a:r>
            <a:r>
              <a:rPr lang="en-US" dirty="0" smtClean="0"/>
              <a:t> older than </a:t>
            </a:r>
            <a:r>
              <a:rPr lang="en-US" dirty="0" err="1" smtClean="0"/>
              <a:t>Placoderms</a:t>
            </a:r>
            <a:r>
              <a:rPr lang="en-US" dirty="0" smtClean="0"/>
              <a:t> and Acanthodians?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Teleostomes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Acanthodians (once considered oldest </a:t>
            </a:r>
            <a:r>
              <a:rPr lang="en-US" dirty="0" err="1" smtClean="0"/>
              <a:t>gnathostomes</a:t>
            </a:r>
            <a:r>
              <a:rPr lang="en-US" dirty="0" smtClean="0"/>
              <a:t>) </a:t>
            </a:r>
            <a:r>
              <a:rPr lang="en-US" dirty="0" smtClean="0"/>
              <a:t>now believed </a:t>
            </a:r>
            <a:r>
              <a:rPr lang="en-US" dirty="0" smtClean="0"/>
              <a:t>to be sister group to bony fishes and </a:t>
            </a:r>
            <a:r>
              <a:rPr lang="en-US" dirty="0" err="1" smtClean="0"/>
              <a:t>tetrapods</a:t>
            </a:r>
            <a:r>
              <a:rPr lang="en-US" dirty="0" smtClean="0"/>
              <a:t>, </a:t>
            </a:r>
            <a:r>
              <a:rPr lang="en-US" dirty="0" err="1" smtClean="0"/>
              <a:t>phylogenetically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true, basal divergence of </a:t>
            </a:r>
            <a:r>
              <a:rPr lang="en-US" dirty="0" err="1" smtClean="0"/>
              <a:t>teleostomes</a:t>
            </a:r>
            <a:r>
              <a:rPr lang="en-US" dirty="0" smtClean="0"/>
              <a:t> occurred earlier than previously thought.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sh_phyl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0"/>
            <a:ext cx="7467600" cy="63611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990600" y="6172200"/>
            <a:ext cx="7351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Grade Teleostomi (</a:t>
            </a:r>
            <a:r>
              <a:rPr lang="en-US" sz="2000">
                <a:solidFill>
                  <a:schemeClr val="tx2"/>
                </a:solidFill>
                <a:cs typeface="Arial" charset="0"/>
              </a:rPr>
              <a:t>†</a:t>
            </a:r>
            <a:r>
              <a:rPr lang="en-US" sz="2000">
                <a:solidFill>
                  <a:schemeClr val="tx2"/>
                </a:solidFill>
              </a:rPr>
              <a:t>Acanthodii + Sarcopterygii + Actinopterygii)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429000" y="1371600"/>
            <a:ext cx="22860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200106" y="1332706"/>
            <a:ext cx="2209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228600"/>
            <a:ext cx="3733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419600" y="2667000"/>
            <a:ext cx="1524000" cy="1219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5791200" y="2438400"/>
            <a:ext cx="2514600" cy="1600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99296" y="609600"/>
            <a:ext cx="3810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5867401" y="3886202"/>
            <a:ext cx="457200" cy="152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00800" y="3962400"/>
            <a:ext cx="269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age for origin of </a:t>
            </a:r>
          </a:p>
          <a:p>
            <a:r>
              <a:rPr lang="en-US" dirty="0" err="1" smtClean="0"/>
              <a:t>Teleostomes</a:t>
            </a:r>
            <a:r>
              <a:rPr lang="en-US" dirty="0" smtClean="0"/>
              <a:t> is Silurian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 descr="fish_evolu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7265988" cy="6173788"/>
          </a:xfrm>
          <a:prstGeom prst="rect">
            <a:avLst/>
          </a:prstGeom>
          <a:noFill/>
        </p:spPr>
      </p:pic>
      <p:sp>
        <p:nvSpPr>
          <p:cNvPr id="3" name="Oval 2"/>
          <p:cNvSpPr/>
          <p:nvPr/>
        </p:nvSpPr>
        <p:spPr>
          <a:xfrm>
            <a:off x="3352800" y="2772696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789904" y="2239296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fossils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Fossils provide only clues we have about early history of organisms.</a:t>
            </a:r>
          </a:p>
          <a:p>
            <a:r>
              <a:rPr lang="en-US" dirty="0" smtClean="0"/>
              <a:t>Reveal details about early anatomy and origin of modern anatomical features.</a:t>
            </a:r>
          </a:p>
          <a:p>
            <a:r>
              <a:rPr lang="en-US" dirty="0" smtClean="0"/>
              <a:t>Useful for calibrating ages of groups in </a:t>
            </a:r>
            <a:r>
              <a:rPr lang="en-US" dirty="0" err="1" smtClean="0"/>
              <a:t>phylogenetic</a:t>
            </a:r>
            <a:r>
              <a:rPr lang="en-US" dirty="0" smtClean="0"/>
              <a:t> trees.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fossils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Fossil record is incomplete.</a:t>
            </a:r>
          </a:p>
          <a:p>
            <a:r>
              <a:rPr lang="en-US" dirty="0" smtClean="0"/>
              <a:t>Fossil preservation is environment dependent.</a:t>
            </a:r>
          </a:p>
          <a:p>
            <a:r>
              <a:rPr lang="en-US" dirty="0" smtClean="0"/>
              <a:t>When </a:t>
            </a:r>
            <a:r>
              <a:rPr lang="en-US" dirty="0" smtClean="0"/>
              <a:t>independent data used to calibrate </a:t>
            </a:r>
            <a:r>
              <a:rPr lang="en-US" dirty="0" smtClean="0"/>
              <a:t>phylogenies, group ages always older than oldest fossil.</a:t>
            </a:r>
          </a:p>
          <a:p>
            <a:r>
              <a:rPr lang="en-US" dirty="0" smtClean="0"/>
              <a:t>Oldest fossil almost never from the group believed most primitive.</a:t>
            </a:r>
          </a:p>
          <a:p>
            <a:r>
              <a:rPr lang="en-US" dirty="0" smtClean="0"/>
              <a:t>Great examples of this among fishes.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Jawless Fishes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Earliest group of fishes </a:t>
            </a:r>
            <a:r>
              <a:rPr lang="en-US" dirty="0" smtClean="0"/>
              <a:t>believed to </a:t>
            </a:r>
            <a:r>
              <a:rPr lang="en-US" dirty="0" smtClean="0"/>
              <a:t>have originated </a:t>
            </a:r>
            <a:r>
              <a:rPr lang="en-US" dirty="0" smtClean="0"/>
              <a:t>in </a:t>
            </a:r>
            <a:r>
              <a:rPr lang="en-US" dirty="0" smtClean="0"/>
              <a:t>the late Cambrian </a:t>
            </a:r>
            <a:r>
              <a:rPr lang="en-US" dirty="0" smtClean="0"/>
              <a:t>period (600 </a:t>
            </a:r>
            <a:r>
              <a:rPr lang="en-US" dirty="0" err="1" smtClean="0"/>
              <a:t>mya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Oldest fossil jawless fish dates to Ordovician (500 </a:t>
            </a:r>
            <a:r>
              <a:rPr lang="en-US" dirty="0" err="1" smtClean="0"/>
              <a:t>mya</a:t>
            </a:r>
            <a:r>
              <a:rPr lang="en-US" dirty="0" smtClean="0"/>
              <a:t>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 descr="fish_evolu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7265988" cy="6173788"/>
          </a:xfrm>
          <a:prstGeom prst="rect">
            <a:avLst/>
          </a:prstGeom>
          <a:noFill/>
        </p:spPr>
      </p:pic>
      <p:sp>
        <p:nvSpPr>
          <p:cNvPr id="3" name="Oval 2"/>
          <p:cNvSpPr/>
          <p:nvPr/>
        </p:nvSpPr>
        <p:spPr>
          <a:xfrm>
            <a:off x="2209800" y="8382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Jawless Fishes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Earliest group of fishes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believed to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have originated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late Cambrian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period (600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mya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).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Oldest fossil jawless fish dates to Ordovician (500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mya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).  </a:t>
            </a:r>
          </a:p>
          <a:p>
            <a:r>
              <a:rPr lang="en-US" dirty="0" smtClean="0"/>
              <a:t>Hagfishes considered oldest fishes in </a:t>
            </a:r>
            <a:r>
              <a:rPr lang="en-US" dirty="0" err="1" smtClean="0"/>
              <a:t>phylogenetic</a:t>
            </a:r>
            <a:r>
              <a:rPr lang="en-US" dirty="0" smtClean="0"/>
              <a:t> sense, but fossil record only extends back to late carboniferous.</a:t>
            </a:r>
          </a:p>
          <a:p>
            <a:r>
              <a:rPr lang="en-US" dirty="0" smtClean="0"/>
              <a:t>Similar problem with lampreys.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sh_phyl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2087"/>
            <a:ext cx="7467600" cy="6361113"/>
          </a:xfrm>
          <a:prstGeom prst="rect">
            <a:avLst/>
          </a:prstGeom>
          <a:noFill/>
        </p:spPr>
      </p:pic>
      <p:cxnSp>
        <p:nvCxnSpPr>
          <p:cNvPr id="4" name="Straight Arrow Connector 3"/>
          <p:cNvCxnSpPr/>
          <p:nvPr/>
        </p:nvCxnSpPr>
        <p:spPr>
          <a:xfrm rot="16200000" flipV="1">
            <a:off x="3505200" y="57912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66800" y="381000"/>
            <a:ext cx="381000" cy="236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 descr="fish_evolu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7265988" cy="6173788"/>
          </a:xfrm>
          <a:prstGeom prst="rect">
            <a:avLst/>
          </a:prstGeom>
          <a:noFill/>
        </p:spPr>
      </p:pic>
      <p:sp>
        <p:nvSpPr>
          <p:cNvPr id="3" name="Oval 2"/>
          <p:cNvSpPr/>
          <p:nvPr/>
        </p:nvSpPr>
        <p:spPr>
          <a:xfrm>
            <a:off x="4392304" y="990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04648" y="15240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Conodonts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648200" cy="4602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Term assigned to teeth, long known in fossil record.</a:t>
            </a:r>
          </a:p>
          <a:p>
            <a:r>
              <a:rPr lang="en-US" dirty="0" smtClean="0"/>
              <a:t>Trace fossils found later, purported to be from eel-like bearers of the teeth.</a:t>
            </a:r>
          </a:p>
          <a:p>
            <a:r>
              <a:rPr lang="en-US" dirty="0" smtClean="0"/>
              <a:t>Unclear what the organism is.</a:t>
            </a:r>
          </a:p>
          <a:p>
            <a:r>
              <a:rPr lang="en-US" dirty="0" smtClean="0"/>
              <a:t>Most experts consider them chordates; some consider them jawless fishes.</a:t>
            </a:r>
          </a:p>
          <a:p>
            <a:r>
              <a:rPr lang="en-US" dirty="0" smtClean="0"/>
              <a:t>Could be ancestors to living jawless fishes, but little support for this. </a:t>
            </a:r>
            <a:endParaRPr lang="en-US" dirty="0"/>
          </a:p>
        </p:txBody>
      </p:sp>
      <p:pic>
        <p:nvPicPr>
          <p:cNvPr id="14338" name="Picture 2" descr="http://www.le.ac.uk/gl/map2/abstractsetc/conanima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352800"/>
            <a:ext cx="3333750" cy="3333750"/>
          </a:xfrm>
          <a:prstGeom prst="rect">
            <a:avLst/>
          </a:prstGeom>
          <a:noFill/>
        </p:spPr>
      </p:pic>
      <p:pic>
        <p:nvPicPr>
          <p:cNvPr id="14342" name="Picture 6" descr="http://upload.wikimedia.org/wikipedia/commons/thumb/a/a6/Conodonts.jpg/250px-Conodonts.jpg">
            <a:hlinkClick r:id="rId3" tooltip="Conodont elements from the Deer Valley Member of the Mauch Chunk Forma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81000"/>
            <a:ext cx="2381250" cy="291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415</Words>
  <Application>Microsoft Office PowerPoint</Application>
  <PresentationFormat>On-screen Show (4:3)</PresentationFormat>
  <Paragraphs>49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Conflicts Between Fish Phylogeny and Fossil Record</vt:lpstr>
      <vt:lpstr>Importance of fossils </vt:lpstr>
      <vt:lpstr>Problems with fossils</vt:lpstr>
      <vt:lpstr>Jawless Fishes</vt:lpstr>
      <vt:lpstr>Slide 5</vt:lpstr>
      <vt:lpstr>Jawless Fishes</vt:lpstr>
      <vt:lpstr>Slide 7</vt:lpstr>
      <vt:lpstr>Slide 8</vt:lpstr>
      <vt:lpstr>Conodonts</vt:lpstr>
      <vt:lpstr>Jamoytius (Anaspidiformes)</vt:lpstr>
      <vt:lpstr>Gnathostomes</vt:lpstr>
      <vt:lpstr>Slide 12</vt:lpstr>
      <vt:lpstr>Gnathostomes</vt:lpstr>
      <vt:lpstr>Doliodus problematicus </vt:lpstr>
      <vt:lpstr>Slide 15</vt:lpstr>
      <vt:lpstr>Gnathostomes</vt:lpstr>
      <vt:lpstr>Teleostomes</vt:lpstr>
      <vt:lpstr>Slide 18</vt:lpstr>
      <vt:lpstr>Slide 19</vt:lpstr>
    </vt:vector>
  </TitlesOfParts>
  <Company> Tulane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with Fish Fossil Record</dc:title>
  <dc:creator> Hank Bart</dc:creator>
  <cp:lastModifiedBy> Hank Bart</cp:lastModifiedBy>
  <cp:revision>15</cp:revision>
  <dcterms:created xsi:type="dcterms:W3CDTF">2009-09-04T01:26:29Z</dcterms:created>
  <dcterms:modified xsi:type="dcterms:W3CDTF">2011-09-07T12:32:54Z</dcterms:modified>
</cp:coreProperties>
</file>