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130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130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35000"/>
            <a:ext cx="9720000" cy="945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5130000"/>
            <a:ext cx="2520000" cy="405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5130000"/>
            <a:ext cx="6480000" cy="405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848"/>
              </a:spcAft>
            </a:pPr>
            <a:r>
              <a:rPr b="0" lang="en-US" sz="165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US" sz="165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635"/>
              </a:spcAft>
            </a:pPr>
            <a:r>
              <a:rPr b="0" lang="en-US" sz="135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US" sz="135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425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US" sz="12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US" sz="12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US" sz="12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US" sz="12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5130000"/>
            <a:ext cx="2340000" cy="39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5130000"/>
            <a:ext cx="32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5130000"/>
            <a:ext cx="5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6739CA92-EC6C-4675-9307-D6BCD080928E}" type="slidenum"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2362320"/>
            <a:ext cx="9720000" cy="945000"/>
          </a:xfrm>
          <a:prstGeom prst="rect">
            <a:avLst/>
          </a:prstGeom>
          <a:solidFill>
            <a:srgbClr val="e74c3c"/>
          </a:solidFill>
          <a:ln w="547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249732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3510000"/>
            <a:ext cx="9180000" cy="189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848"/>
              </a:spcAft>
            </a:pPr>
            <a:r>
              <a:rPr b="0" lang="en-US" sz="165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US" sz="165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635"/>
              </a:spcAft>
            </a:pPr>
            <a:r>
              <a:rPr b="0" lang="en-US" sz="135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US" sz="135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425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US" sz="12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US" sz="12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US" sz="12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US" sz="12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5130000"/>
            <a:ext cx="23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1800" spc="-1" strike="noStrike">
                <a:solidFill>
                  <a:srgbClr val="e74c3c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5130000"/>
            <a:ext cx="32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5130000"/>
            <a:ext cx="540000" cy="405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0AE8D90-9DD7-4726-B07C-14A6B0FAD969}" type="slidenum">
              <a:rPr b="1" lang="en-US" sz="1800" spc="-1" strike="noStrike">
                <a:solidFill>
                  <a:srgbClr val="e74c3c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tubri/bahadir_presentations/raw/main/11.07.20022_presentation_tubri.pptx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249732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Noto Sans Black"/>
              </a:rPr>
              <a:t>TRAIT EXTRACTION</a:t>
            </a:r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3510000"/>
            <a:ext cx="9180000" cy="189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1" lang="en-US" sz="1650" spc="-1" strike="noStrike">
                <a:solidFill>
                  <a:srgbClr val="1c1c1c"/>
                </a:solidFill>
                <a:latin typeface="Noto Sans Light"/>
              </a:rPr>
              <a:t>Tulane Group</a:t>
            </a:r>
            <a:endParaRPr b="0" lang="en-US" sz="1650" spc="-1" strike="noStrike">
              <a:solidFill>
                <a:srgbClr val="1c1c1c"/>
              </a:solidFill>
              <a:latin typeface="Noto Sans Light"/>
            </a:endParaRPr>
          </a:p>
          <a:p>
            <a:pPr algn="ctr"/>
            <a:r>
              <a:rPr b="0" lang="en-US" sz="1650" spc="-1" strike="noStrike">
                <a:solidFill>
                  <a:srgbClr val="1c1c1c"/>
                </a:solidFill>
                <a:latin typeface="Noto Sans Light"/>
              </a:rPr>
              <a:t>Henry L. Bart Jr.</a:t>
            </a:r>
            <a:endParaRPr b="0" lang="en-US" sz="1650" spc="-1" strike="noStrike">
              <a:solidFill>
                <a:srgbClr val="1c1c1c"/>
              </a:solidFill>
              <a:latin typeface="Noto Sans Light"/>
            </a:endParaRPr>
          </a:p>
          <a:p>
            <a:pPr algn="ctr"/>
            <a:r>
              <a:rPr b="0" lang="en-US" sz="1650" spc="-1" strike="noStrike">
                <a:solidFill>
                  <a:srgbClr val="1c1c1c"/>
                </a:solidFill>
                <a:latin typeface="Noto Sans Light"/>
              </a:rPr>
              <a:t>Yasin Bakis</a:t>
            </a:r>
            <a:endParaRPr b="0" lang="en-US" sz="1650" spc="-1" strike="noStrike">
              <a:solidFill>
                <a:srgbClr val="1c1c1c"/>
              </a:solidFill>
              <a:latin typeface="Noto Sans Light"/>
            </a:endParaRPr>
          </a:p>
          <a:p>
            <a:pPr algn="ctr"/>
            <a:r>
              <a:rPr b="0" lang="en-US" sz="1650" spc="-1" strike="noStrike">
                <a:solidFill>
                  <a:srgbClr val="1c1c1c"/>
                </a:solidFill>
                <a:latin typeface="Noto Sans Light"/>
              </a:rPr>
              <a:t>Bahadir Altintas</a:t>
            </a:r>
            <a:endParaRPr b="0" lang="en-US" sz="1650" spc="-1" strike="noStrike">
              <a:solidFill>
                <a:srgbClr val="1c1c1c"/>
              </a:solidFill>
              <a:latin typeface="Noto Sans Light"/>
            </a:endParaRPr>
          </a:p>
          <a:p>
            <a:pPr algn="ctr"/>
            <a:r>
              <a:rPr b="0" lang="en-US" sz="1650" spc="-1" strike="noStrike">
                <a:solidFill>
                  <a:srgbClr val="1c1c1c"/>
                </a:solidFill>
                <a:latin typeface="Noto Sans Light"/>
              </a:rPr>
              <a:t>Xiaojun Wang</a:t>
            </a:r>
            <a:endParaRPr b="0" lang="en-US" sz="1650" spc="-1" strike="noStrike">
              <a:solidFill>
                <a:srgbClr val="1c1c1c"/>
              </a:solidFill>
              <a:latin typeface="Noto Sans Light"/>
            </a:endParaRPr>
          </a:p>
          <a:p>
            <a:pPr algn="ctr"/>
            <a:endParaRPr b="0" lang="en-US" sz="165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Noto Sans Black"/>
              </a:rPr>
              <a:t>INHS Dataset</a:t>
            </a:r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2926080" y="4503240"/>
            <a:ext cx="7040880" cy="80028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2400" spc="-1" strike="noStrike">
                <a:latin typeface="Noto Sans Regular"/>
              </a:rPr>
              <a:t>INHS : ~ 20K</a:t>
            </a:r>
            <a:r>
              <a:rPr b="0" lang="en-US" sz="2400" spc="-1" strike="noStrike">
                <a:latin typeface="Noto Sans Regular"/>
              </a:rPr>
              <a:t>	</a:t>
            </a:r>
            <a:r>
              <a:rPr b="0" lang="en-US" sz="2400" spc="-1" strike="noStrike">
                <a:latin typeface="Noto Sans Regular"/>
              </a:rPr>
              <a:t>FMNH: ~2700 OSUM:~1500</a:t>
            </a:r>
            <a:endParaRPr b="0" lang="en-US" sz="2400" spc="-1" strike="noStrike">
              <a:latin typeface="Noto Sans Regular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44360" y="1128240"/>
            <a:ext cx="7993800" cy="3992400"/>
          </a:xfrm>
          <a:prstGeom prst="rect">
            <a:avLst/>
          </a:prstGeom>
          <a:ln w="109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Noto Sans Black"/>
              </a:rPr>
              <a:t>POSSIBLE TRAITS</a:t>
            </a:r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640080" y="1463040"/>
            <a:ext cx="6492240" cy="62100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Noto Sans Regular"/>
              </a:rPr>
              <a:t>Total number of landmarks(including centroids),n: 35</a:t>
            </a:r>
            <a:endParaRPr b="0" lang="en-US" sz="1800" spc="-1" strike="noStrike">
              <a:latin typeface="Noto Sans Regular"/>
            </a:endParaRPr>
          </a:p>
        </p:txBody>
      </p:sp>
      <p:graphicFrame>
        <p:nvGraphicFramePr>
          <p:cNvPr id="111" name="Table 3"/>
          <p:cNvGraphicFramePr/>
          <p:nvPr/>
        </p:nvGraphicFramePr>
        <p:xfrm>
          <a:off x="2649600" y="1935360"/>
          <a:ext cx="3997080" cy="2974680"/>
        </p:xfrm>
        <a:graphic>
          <a:graphicData uri="http://schemas.openxmlformats.org/drawingml/2006/table">
            <a:tbl>
              <a:tblPr/>
              <a:tblGrid>
                <a:gridCol w="1332360"/>
                <a:gridCol w="1332360"/>
                <a:gridCol w="1332720"/>
              </a:tblGrid>
              <a:tr h="111780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Noto Sans Regular"/>
                        </a:rPr>
                        <a:t>Trait type</a:t>
                      </a:r>
                      <a:endParaRPr b="0" lang="en-US" sz="18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Landmarks needed(min)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Num. Of Traits</a:t>
                      </a:r>
                      <a:endParaRPr b="1" lang="en-US" sz="1800" spc="-1" strike="noStrike">
                        <a:latin typeface="Arial"/>
                      </a:endParaRPr>
                    </a:p>
                    <a:p>
                      <a:pPr algn="ctr"/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640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Distance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595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4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Angle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6545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4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Area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3….n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?????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36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Ratio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Noto Sans Black"/>
              </a:rPr>
              <a:t>Area based trait discovery</a:t>
            </a:r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365760" y="1178640"/>
            <a:ext cx="2743200" cy="3438000"/>
          </a:xfrm>
          <a:prstGeom prst="rect">
            <a:avLst/>
          </a:prstGeom>
          <a:ln w="109800"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6583680" y="1280160"/>
            <a:ext cx="2743200" cy="3173040"/>
          </a:xfrm>
          <a:prstGeom prst="rect">
            <a:avLst/>
          </a:prstGeom>
          <a:ln w="109800"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3612960" y="1188720"/>
            <a:ext cx="2743200" cy="3237120"/>
          </a:xfrm>
          <a:prstGeom prst="rect">
            <a:avLst/>
          </a:prstGeom>
          <a:ln w="109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Noto Sans Black"/>
              </a:rPr>
              <a:t>Problems with landmarking</a:t>
            </a:r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599760" y="1732680"/>
            <a:ext cx="8544240" cy="3055320"/>
          </a:xfrm>
          <a:prstGeom prst="rect">
            <a:avLst/>
          </a:prstGeom>
          <a:ln w="109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Noto Sans Black"/>
              </a:rPr>
              <a:t>..more</a:t>
            </a:r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661320" y="1645920"/>
            <a:ext cx="8665560" cy="2537640"/>
          </a:xfrm>
          <a:prstGeom prst="rect">
            <a:avLst/>
          </a:prstGeom>
          <a:ln w="109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Noto Sans Black"/>
              </a:rPr>
              <a:t>Result statistics </a:t>
            </a:r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68400" y="1188720"/>
            <a:ext cx="9898560" cy="3790080"/>
          </a:xfrm>
          <a:prstGeom prst="rect">
            <a:avLst/>
          </a:prstGeom>
          <a:ln w="109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Noto Sans Black"/>
              </a:rPr>
              <a:t>Credits</a:t>
            </a:r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99800" y="2482920"/>
            <a:ext cx="9218520" cy="46584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Noto Sans Regular"/>
                <a:hlinkClick r:id="rId1"/>
              </a:rPr>
              <a:t>https://github.com/tubri/bahadir_presentations/raw/main/11.07.20022_presentation_tubri.pptx</a:t>
            </a:r>
            <a:endParaRPr b="0" lang="en-US" sz="1500" spc="-1" strike="noStrike">
              <a:latin typeface="Noto Sans Regular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640080" y="1234440"/>
            <a:ext cx="5577840" cy="28836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350" spc="-1" strike="noStrike">
                <a:latin typeface="Noto Sans Regular"/>
              </a:rPr>
              <a:t>Credits &amp; contributers will be here</a:t>
            </a:r>
            <a:endParaRPr b="0" lang="en-US" sz="1350" spc="-1" strike="noStrike">
              <a:latin typeface="Noto Sans Regular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1478160" y="3566160"/>
            <a:ext cx="7757280" cy="1202040"/>
          </a:xfrm>
          <a:prstGeom prst="rect">
            <a:avLst/>
          </a:prstGeom>
          <a:ln w="109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Noto Sans Black"/>
              </a:rPr>
              <a:t>AIM</a:t>
            </a:r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485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Noto Sans Black"/>
              </a:rPr>
              <a:t>COLOR based data extraction</a:t>
            </a:r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371240" y="1210320"/>
            <a:ext cx="6492600" cy="3740040"/>
          </a:xfrm>
          <a:prstGeom prst="rect">
            <a:avLst/>
          </a:prstGeom>
          <a:ln w="109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Noto Sans Black"/>
              </a:rPr>
              <a:t>Histograms</a:t>
            </a:r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005840" y="1119240"/>
            <a:ext cx="7406640" cy="3955680"/>
          </a:xfrm>
          <a:prstGeom prst="rect">
            <a:avLst/>
          </a:prstGeom>
          <a:ln w="109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Noto Sans Black"/>
              </a:rPr>
              <a:t>Color pattern ?????? should we add this</a:t>
            </a:r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403200" y="2031480"/>
            <a:ext cx="9289440" cy="1603440"/>
          </a:xfrm>
          <a:prstGeom prst="rect">
            <a:avLst/>
          </a:prstGeom>
          <a:ln w="109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Noto Sans Black"/>
              </a:rPr>
              <a:t>Workflow</a:t>
            </a:r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920240" y="274320"/>
            <a:ext cx="7932960" cy="4980240"/>
          </a:xfrm>
          <a:prstGeom prst="rect">
            <a:avLst/>
          </a:prstGeom>
          <a:ln w="109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Noto Sans Black"/>
              </a:rPr>
              <a:t>Our Workflow</a:t>
            </a:r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81520" y="1171800"/>
            <a:ext cx="9411120" cy="3575520"/>
          </a:xfrm>
          <a:prstGeom prst="rect">
            <a:avLst/>
          </a:prstGeom>
          <a:ln w="109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270000"/>
            <a:ext cx="960696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Noto Sans Black"/>
              </a:rPr>
              <a:t>Centroids</a:t>
            </a:r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rcRect l="7045" t="5079" r="1957" b="11037"/>
          <a:stretch/>
        </p:blipFill>
        <p:spPr>
          <a:xfrm>
            <a:off x="150120" y="1188720"/>
            <a:ext cx="9542520" cy="3291840"/>
          </a:xfrm>
          <a:prstGeom prst="rect">
            <a:avLst/>
          </a:prstGeom>
          <a:ln w="109800">
            <a:noFill/>
          </a:ln>
        </p:spPr>
      </p:pic>
      <p:sp>
        <p:nvSpPr>
          <p:cNvPr id="103" name="TextShape 2"/>
          <p:cNvSpPr txBox="1"/>
          <p:nvPr/>
        </p:nvSpPr>
        <p:spPr>
          <a:xfrm>
            <a:off x="457200" y="4490640"/>
            <a:ext cx="9166320" cy="35568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c9211e"/>
                </a:solidFill>
                <a:latin typeface="Noto Sans Regular"/>
              </a:rPr>
              <a:t>*</a:t>
            </a:r>
            <a:r>
              <a:rPr b="1" lang="en-US" sz="1800" spc="-1" strike="noStrike">
                <a:latin typeface="Noto Sans Regular"/>
              </a:rPr>
              <a:t>Bounding box &amp; Se</a:t>
            </a:r>
            <a:r>
              <a:rPr b="1" lang="en-US" sz="1800" spc="-1" strike="noStrike">
                <a:latin typeface="Noto Sans Regular"/>
              </a:rPr>
              <a:t>gmentation images are provided by Karpatne Lab</a:t>
            </a:r>
            <a:endParaRPr b="0" lang="en-US" sz="18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Noto Sans Black"/>
              </a:rPr>
              <a:t>Landmarks</a:t>
            </a:r>
            <a:endParaRPr b="1" lang="en-US" sz="24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74320" y="1097280"/>
            <a:ext cx="9418320" cy="3891600"/>
          </a:xfrm>
          <a:prstGeom prst="rect">
            <a:avLst/>
          </a:prstGeom>
          <a:ln w="109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2022-11-03T14:32:27Z</dcterms:created>
  <dc:creator/>
  <dc:description/>
  <dc:language>en-US</dc:language>
  <cp:lastModifiedBy/>
  <dcterms:modified xsi:type="dcterms:W3CDTF">2022-11-04T16:18:28Z</dcterms:modified>
  <cp:revision>20</cp:revision>
  <dc:subject/>
  <dc:title>Alizarin</dc:title>
</cp:coreProperties>
</file>