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600" spc="-1" strike="noStrike">
              <a:solidFill>
                <a:srgbClr val="1c1c1c"/>
              </a:solidFill>
              <a:latin typeface="Noto Sans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600" spc="-1" strike="noStrike">
              <a:solidFill>
                <a:srgbClr val="1c1c1c"/>
              </a:solidFill>
              <a:latin typeface="Noto Sans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600" spc="-1" strike="noStrike">
              <a:solidFill>
                <a:srgbClr val="1c1c1c"/>
              </a:solidFill>
              <a:latin typeface="Noto Sans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600" spc="-1" strike="noStrike">
              <a:solidFill>
                <a:srgbClr val="1c1c1c"/>
              </a:solidFill>
              <a:latin typeface="Noto Sans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Click to edit the title text format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Click to edit the outline text format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Noto Sans Light"/>
              </a:rPr>
              <a:t>Second Outline Level</a:t>
            </a:r>
            <a:endParaRPr b="0" lang="en-US" sz="2200" spc="-1" strike="noStrike">
              <a:solidFill>
                <a:srgbClr val="1c1c1c"/>
              </a:solidFill>
              <a:latin typeface="Noto Sans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Noto Sans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latin typeface="Noto Sans Light"/>
            </a:endParaRPr>
          </a:p>
          <a:p>
            <a:pPr lvl="3" marL="864000">
              <a:spcAft>
                <a:spcPts val="567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Noto Sans Light"/>
              </a:rPr>
              <a:t>Fourth Outline Level</a:t>
            </a:r>
            <a:endParaRPr b="0" lang="en-US" sz="1600" spc="-1" strike="noStrike">
              <a:solidFill>
                <a:srgbClr val="1c1c1c"/>
              </a:solidFill>
              <a:latin typeface="Noto Sans Light"/>
            </a:endParaRPr>
          </a:p>
          <a:p>
            <a:pPr lvl="4" marL="1152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Noto Sans Light"/>
              </a:rPr>
              <a:t>Fifth Outline Level</a:t>
            </a:r>
            <a:endParaRPr b="0" lang="en-US" sz="1600" spc="-1" strike="noStrike">
              <a:solidFill>
                <a:srgbClr val="1c1c1c"/>
              </a:solidFill>
              <a:latin typeface="Noto Sans Light"/>
            </a:endParaRPr>
          </a:p>
          <a:p>
            <a:pPr lvl="5" marL="1440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Noto Sans Light"/>
              </a:rPr>
              <a:t>Sixth Outline Level</a:t>
            </a:r>
            <a:endParaRPr b="0" lang="en-US" sz="1600" spc="-1" strike="noStrike">
              <a:solidFill>
                <a:srgbClr val="1c1c1c"/>
              </a:solidFill>
              <a:latin typeface="Noto Sans Light"/>
            </a:endParaRPr>
          </a:p>
          <a:p>
            <a:pPr lvl="6" marL="1728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Noto Sans Light"/>
              </a:rPr>
              <a:t>Seventh Outline Level</a:t>
            </a:r>
            <a:endParaRPr b="0" lang="en-US" sz="1600" spc="-1" strike="noStrike">
              <a:solidFill>
                <a:srgbClr val="1c1c1c"/>
              </a:solidFill>
              <a:latin typeface="Noto Sans Ligh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r>
              <a:rPr b="1" lang="en-US" sz="1800" spc="-1" strike="noStrike">
                <a:solidFill>
                  <a:srgbClr val="ffffff"/>
                </a:solidFill>
                <a:latin typeface="Noto Sans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Noto Sans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fld id="{CE57318E-1AE4-4A4F-8F95-A2E7724B01F5}" type="slidenum">
              <a:rPr b="1" lang="en-US" sz="1800" spc="-1" strike="noStrike">
                <a:solidFill>
                  <a:srgbClr val="ffffff"/>
                </a:solidFill>
                <a:latin typeface="Noto Sans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Noto Sans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 w="5472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Click to edit the title text format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Click to edit the outline text format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 lvl="1" marL="288000">
              <a:spcAft>
                <a:spcPts val="1131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Noto Sans Light"/>
              </a:rPr>
              <a:t>Second Outline Level</a:t>
            </a:r>
            <a:endParaRPr b="0" lang="en-US" sz="2200" spc="-1" strike="noStrike">
              <a:solidFill>
                <a:srgbClr val="1c1c1c"/>
              </a:solidFill>
              <a:latin typeface="Noto Sans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Noto Sans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latin typeface="Noto Sans Light"/>
            </a:endParaRPr>
          </a:p>
          <a:p>
            <a:pPr lvl="3" marL="864000">
              <a:spcAft>
                <a:spcPts val="567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Noto Sans Light"/>
              </a:rPr>
              <a:t>Fourth Outline Level</a:t>
            </a:r>
            <a:endParaRPr b="0" lang="en-US" sz="1600" spc="-1" strike="noStrike">
              <a:solidFill>
                <a:srgbClr val="1c1c1c"/>
              </a:solidFill>
              <a:latin typeface="Noto Sans Light"/>
            </a:endParaRPr>
          </a:p>
          <a:p>
            <a:pPr lvl="4" marL="1152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Noto Sans Light"/>
              </a:rPr>
              <a:t>Fifth Outline Level</a:t>
            </a:r>
            <a:endParaRPr b="0" lang="en-US" sz="1600" spc="-1" strike="noStrike">
              <a:solidFill>
                <a:srgbClr val="1c1c1c"/>
              </a:solidFill>
              <a:latin typeface="Noto Sans Light"/>
            </a:endParaRPr>
          </a:p>
          <a:p>
            <a:pPr lvl="5" marL="1440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Noto Sans Light"/>
              </a:rPr>
              <a:t>Sixth Outline Level</a:t>
            </a:r>
            <a:endParaRPr b="0" lang="en-US" sz="1600" spc="-1" strike="noStrike">
              <a:solidFill>
                <a:srgbClr val="1c1c1c"/>
              </a:solidFill>
              <a:latin typeface="Noto Sans Light"/>
            </a:endParaRPr>
          </a:p>
          <a:p>
            <a:pPr lvl="6" marL="1728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Noto Sans Light"/>
              </a:rPr>
              <a:t>Seventh Outline Level</a:t>
            </a:r>
            <a:endParaRPr b="0" lang="en-US" sz="1600" spc="-1" strike="noStrike">
              <a:solidFill>
                <a:srgbClr val="1c1c1c"/>
              </a:solidFill>
              <a:latin typeface="Noto Sans Ligh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en-US" sz="1800" spc="-1" strike="noStrike">
                <a:solidFill>
                  <a:srgbClr val="e74c3c"/>
                </a:solidFill>
                <a:latin typeface="Noto Sans Black"/>
              </a:rPr>
              <a:t>&lt;date/time&gt;</a:t>
            </a:r>
            <a:endParaRPr b="1" lang="en-US" sz="1800" spc="-1" strike="noStrike">
              <a:solidFill>
                <a:srgbClr val="e74c3c"/>
              </a:solidFill>
              <a:latin typeface="Noto Sans Black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en-US" sz="1800" spc="-1" strike="noStrike">
                <a:solidFill>
                  <a:srgbClr val="e74c3c"/>
                </a:solidFill>
                <a:latin typeface="Noto Sans Black"/>
              </a:rPr>
              <a:t>&lt;footer&gt;</a:t>
            </a:r>
            <a:endParaRPr b="1" lang="en-US" sz="1800" spc="-1" strike="noStrike">
              <a:solidFill>
                <a:srgbClr val="e74c3c"/>
              </a:solidFill>
              <a:latin typeface="Noto Sans Black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34D2CFED-38B9-4195-9B86-554274D715FC}" type="slidenum">
              <a:rPr b="1" lang="en-US" sz="1800" spc="-1" strike="noStrike">
                <a:solidFill>
                  <a:srgbClr val="e74c3c"/>
                </a:solidFill>
                <a:latin typeface="Noto Sans Black"/>
              </a:rPr>
              <a:t>&lt;number&gt;</a:t>
            </a:fld>
            <a:endParaRPr b="1" lang="en-US" sz="1800" spc="-1" strike="noStrike">
              <a:solidFill>
                <a:srgbClr val="e74c3c"/>
              </a:solidFill>
              <a:latin typeface="Noto Sans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github.com/tubri/bahadir_presentations/raw/main/11.07.20022_presentation_tubri.pptx" TargetMode="External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TRAIT EXTRACTION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ctr"/>
            <a:r>
              <a:rPr b="1" lang="en-US" sz="2200" spc="-1" strike="noStrike">
                <a:solidFill>
                  <a:srgbClr val="1c1c1c"/>
                </a:solidFill>
                <a:latin typeface="Noto Sans Light"/>
              </a:rPr>
              <a:t>Tulane Group</a:t>
            </a:r>
            <a:endParaRPr b="0" lang="en-US" sz="2200" spc="-1" strike="noStrike">
              <a:solidFill>
                <a:srgbClr val="1c1c1c"/>
              </a:solidFill>
              <a:latin typeface="Noto Sans Light"/>
            </a:endParaRPr>
          </a:p>
          <a:p>
            <a:pPr algn="ctr"/>
            <a:r>
              <a:rPr b="0" lang="en-US" sz="2200" spc="-1" strike="noStrike">
                <a:solidFill>
                  <a:srgbClr val="1c1c1c"/>
                </a:solidFill>
                <a:latin typeface="Noto Sans Light"/>
              </a:rPr>
              <a:t>Henry L. Bart Jr.</a:t>
            </a:r>
            <a:endParaRPr b="0" lang="en-US" sz="2200" spc="-1" strike="noStrike">
              <a:solidFill>
                <a:srgbClr val="1c1c1c"/>
              </a:solidFill>
              <a:latin typeface="Noto Sans Light"/>
            </a:endParaRPr>
          </a:p>
          <a:p>
            <a:pPr algn="ctr"/>
            <a:r>
              <a:rPr b="0" lang="en-US" sz="2200" spc="-1" strike="noStrike">
                <a:solidFill>
                  <a:srgbClr val="1c1c1c"/>
                </a:solidFill>
                <a:latin typeface="Noto Sans Light"/>
              </a:rPr>
              <a:t>Yasin Bakis</a:t>
            </a:r>
            <a:endParaRPr b="0" lang="en-US" sz="2200" spc="-1" strike="noStrike">
              <a:solidFill>
                <a:srgbClr val="1c1c1c"/>
              </a:solidFill>
              <a:latin typeface="Noto Sans Light"/>
            </a:endParaRPr>
          </a:p>
          <a:p>
            <a:pPr algn="ctr"/>
            <a:r>
              <a:rPr b="0" lang="en-US" sz="2200" spc="-1" strike="noStrike">
                <a:solidFill>
                  <a:srgbClr val="1c1c1c"/>
                </a:solidFill>
                <a:latin typeface="Noto Sans Light"/>
              </a:rPr>
              <a:t>Bahadir Altintas</a:t>
            </a:r>
            <a:endParaRPr b="0" lang="en-US" sz="2200" spc="-1" strike="noStrike">
              <a:solidFill>
                <a:srgbClr val="1c1c1c"/>
              </a:solidFill>
              <a:latin typeface="Noto Sans Light"/>
            </a:endParaRPr>
          </a:p>
          <a:p>
            <a:pPr algn="ctr"/>
            <a:r>
              <a:rPr b="0" lang="en-US" sz="2200" spc="-1" strike="noStrike">
                <a:solidFill>
                  <a:srgbClr val="1c1c1c"/>
                </a:solidFill>
                <a:latin typeface="Noto Sans Light"/>
              </a:rPr>
              <a:t>Xiaojun wang</a:t>
            </a:r>
            <a:endParaRPr b="0" lang="en-US" sz="2200" spc="-1" strike="noStrike">
              <a:solidFill>
                <a:srgbClr val="1c1c1c"/>
              </a:solidFill>
              <a:latin typeface="Noto Sans Light"/>
            </a:endParaRPr>
          </a:p>
          <a:p>
            <a:pPr algn="ctr"/>
            <a:endParaRPr b="0" lang="en-US" sz="2200" spc="-1" strike="noStrike">
              <a:solidFill>
                <a:srgbClr val="1c1c1c"/>
              </a:solidFill>
              <a:latin typeface="Noto Sans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INHS Dataset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4297680" y="1503720"/>
            <a:ext cx="5388120" cy="2153880"/>
          </a:xfrm>
          <a:prstGeom prst="rect">
            <a:avLst/>
          </a:prstGeom>
          <a:ln w="109800">
            <a:noFill/>
          </a:ln>
        </p:spPr>
      </p:pic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2103120" y="3749040"/>
            <a:ext cx="7547400" cy="3017520"/>
          </a:xfrm>
          <a:prstGeom prst="rect">
            <a:avLst/>
          </a:prstGeom>
          <a:ln w="109800">
            <a:noFill/>
          </a:ln>
        </p:spPr>
      </p:pic>
      <p:sp>
        <p:nvSpPr>
          <p:cNvPr id="110" name="TextShape 2"/>
          <p:cNvSpPr txBox="1"/>
          <p:nvPr/>
        </p:nvSpPr>
        <p:spPr>
          <a:xfrm>
            <a:off x="274320" y="1645920"/>
            <a:ext cx="3383280" cy="35568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Noto Sans Regular"/>
              </a:rPr>
              <a:t>19999 images</a:t>
            </a:r>
            <a:endParaRPr b="0" lang="en-US" sz="1800" spc="-1" strike="noStrike"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FNHM dataset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4299120" y="1496880"/>
            <a:ext cx="5393520" cy="2160720"/>
          </a:xfrm>
          <a:prstGeom prst="rect">
            <a:avLst/>
          </a:prstGeom>
          <a:ln w="109800">
            <a:noFill/>
          </a:ln>
        </p:spPr>
      </p:pic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2286000" y="3749040"/>
            <a:ext cx="7397640" cy="2963520"/>
          </a:xfrm>
          <a:prstGeom prst="rect">
            <a:avLst/>
          </a:prstGeom>
          <a:ln w="109800">
            <a:noFill/>
          </a:ln>
        </p:spPr>
      </p:pic>
      <p:sp>
        <p:nvSpPr>
          <p:cNvPr id="114" name="TextShape 2"/>
          <p:cNvSpPr txBox="1"/>
          <p:nvPr/>
        </p:nvSpPr>
        <p:spPr>
          <a:xfrm>
            <a:off x="640080" y="1645920"/>
            <a:ext cx="1920240" cy="35568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Noto Sans Regular"/>
              </a:rPr>
              <a:t>2698 images</a:t>
            </a:r>
            <a:endParaRPr b="0" lang="en-US" sz="1800" spc="-1" strike="noStrike"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OSUM dataset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2011680" y="3749040"/>
            <a:ext cx="7619760" cy="3047760"/>
          </a:xfrm>
          <a:prstGeom prst="rect">
            <a:avLst/>
          </a:prstGeom>
          <a:ln w="109800">
            <a:noFill/>
          </a:ln>
        </p:spPr>
      </p:pic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4267440" y="1463040"/>
            <a:ext cx="5425200" cy="2170080"/>
          </a:xfrm>
          <a:prstGeom prst="rect">
            <a:avLst/>
          </a:prstGeom>
          <a:ln w="109800">
            <a:noFill/>
          </a:ln>
        </p:spPr>
      </p:pic>
      <p:sp>
        <p:nvSpPr>
          <p:cNvPr id="118" name="TextShape 2"/>
          <p:cNvSpPr txBox="1"/>
          <p:nvPr/>
        </p:nvSpPr>
        <p:spPr>
          <a:xfrm>
            <a:off x="365760" y="1645920"/>
            <a:ext cx="2743200" cy="35568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Noto Sans Regular"/>
              </a:rPr>
              <a:t>1429 images</a:t>
            </a:r>
            <a:endParaRPr b="0" lang="en-US" sz="1800" spc="-1" strike="noStrike"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Problems with landmarking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599760" y="2310480"/>
            <a:ext cx="8544240" cy="4073760"/>
          </a:xfrm>
          <a:prstGeom prst="rect">
            <a:avLst/>
          </a:prstGeom>
          <a:ln w="109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..more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661320" y="2194560"/>
            <a:ext cx="8665560" cy="3383280"/>
          </a:xfrm>
          <a:prstGeom prst="rect">
            <a:avLst/>
          </a:prstGeom>
          <a:ln w="109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Result statistics 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Statistical fail and success results will  here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Credits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199800" y="3310920"/>
            <a:ext cx="9218520" cy="62100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500" spc="-1" strike="noStrike">
                <a:latin typeface="Noto Sans Regular"/>
                <a:hlinkClick r:id="rId1"/>
              </a:rPr>
              <a:t>https://github.com/tubri/bahadir_presentations/raw/main/11.07.20022_presentation_tubri.pptx</a:t>
            </a:r>
            <a:endParaRPr b="0" lang="en-US" sz="1500" spc="-1" strike="noStrike">
              <a:latin typeface="Noto Sans Regular"/>
            </a:endParaRPr>
          </a:p>
        </p:txBody>
      </p:sp>
      <p:sp>
        <p:nvSpPr>
          <p:cNvPr id="127" name="TextShape 3"/>
          <p:cNvSpPr txBox="1"/>
          <p:nvPr/>
        </p:nvSpPr>
        <p:spPr>
          <a:xfrm>
            <a:off x="640080" y="1645920"/>
            <a:ext cx="5577840" cy="355680"/>
          </a:xfrm>
          <a:prstGeom prst="rect">
            <a:avLst/>
          </a:prstGeom>
          <a:noFill/>
          <a:ln w="5472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Noto Sans Regular"/>
              </a:rPr>
              <a:t>Credits &amp; contributers will be here</a:t>
            </a:r>
            <a:endParaRPr b="0" lang="en-US" sz="1800" spc="-1" strike="noStrike">
              <a:latin typeface="Noto Sans Regular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2"/>
          <a:stretch/>
        </p:blipFill>
        <p:spPr>
          <a:xfrm>
            <a:off x="1478160" y="4754880"/>
            <a:ext cx="7757280" cy="1602720"/>
          </a:xfrm>
          <a:prstGeom prst="rect">
            <a:avLst/>
          </a:prstGeom>
          <a:ln w="109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AIM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COLOR based data extraction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1371240" y="1613880"/>
            <a:ext cx="6492600" cy="4986720"/>
          </a:xfrm>
          <a:prstGeom prst="rect">
            <a:avLst/>
          </a:prstGeom>
          <a:ln w="109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Histograms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1005840" y="1492560"/>
            <a:ext cx="7406640" cy="5274000"/>
          </a:xfrm>
          <a:prstGeom prst="rect">
            <a:avLst/>
          </a:prstGeom>
          <a:ln w="109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Color pattern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403200" y="2708640"/>
            <a:ext cx="9289440" cy="2137680"/>
          </a:xfrm>
          <a:prstGeom prst="rect">
            <a:avLst/>
          </a:prstGeom>
          <a:ln w="109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Our Workflow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281520" y="1562760"/>
            <a:ext cx="9411120" cy="4767480"/>
          </a:xfrm>
          <a:prstGeom prst="rect">
            <a:avLst/>
          </a:prstGeom>
          <a:ln w="109800">
            <a:noFill/>
          </a:ln>
        </p:spPr>
      </p:pic>
      <p:sp>
        <p:nvSpPr>
          <p:cNvPr id="99" name="CustomShape 2"/>
          <p:cNvSpPr/>
          <p:nvPr/>
        </p:nvSpPr>
        <p:spPr>
          <a:xfrm>
            <a:off x="4352400" y="2110680"/>
            <a:ext cx="2834640" cy="2834640"/>
          </a:xfrm>
          <a:prstGeom prst="ellipse">
            <a:avLst/>
          </a:prstGeom>
          <a:noFill/>
          <a:ln w="54720">
            <a:solidFill>
              <a:srgbClr val="ff0000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Our workflow</a:t>
            </a:r>
            <a:br/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91440" y="1323000"/>
            <a:ext cx="9601200" cy="5443560"/>
          </a:xfrm>
          <a:prstGeom prst="rect">
            <a:avLst/>
          </a:prstGeom>
          <a:ln w="109800">
            <a:noFill/>
          </a:ln>
        </p:spPr>
      </p:pic>
      <p:pic>
        <p:nvPicPr>
          <p:cNvPr id="102" name="" descr=""/>
          <p:cNvPicPr/>
          <p:nvPr/>
        </p:nvPicPr>
        <p:blipFill>
          <a:blip r:embed="rId2"/>
          <a:stretch/>
        </p:blipFill>
        <p:spPr>
          <a:xfrm>
            <a:off x="2834640" y="2286000"/>
            <a:ext cx="4305960" cy="4305960"/>
          </a:xfrm>
          <a:prstGeom prst="rect">
            <a:avLst/>
          </a:prstGeom>
          <a:ln w="109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Centroids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rcRect l="7045" t="5079" r="1957" b="11037"/>
          <a:stretch/>
        </p:blipFill>
        <p:spPr>
          <a:xfrm>
            <a:off x="365760" y="2194560"/>
            <a:ext cx="9326880" cy="3810600"/>
          </a:xfrm>
          <a:prstGeom prst="rect">
            <a:avLst/>
          </a:prstGeom>
          <a:ln w="109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Landmarks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274320" y="1645920"/>
            <a:ext cx="9418320" cy="5005800"/>
          </a:xfrm>
          <a:prstGeom prst="rect">
            <a:avLst/>
          </a:prstGeom>
          <a:ln w="109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2022-11-03T14:32:27Z</dcterms:created>
  <dc:creator/>
  <dc:description/>
  <dc:language>en-US</dc:language>
  <cp:lastModifiedBy/>
  <dcterms:modified xsi:type="dcterms:W3CDTF">2022-11-03T15:23:49Z</dcterms:modified>
  <cp:revision>7</cp:revision>
  <dc:subject/>
  <dc:title>Alizarin</dc:title>
</cp:coreProperties>
</file>