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86022"/>
  </p:normalViewPr>
  <p:slideViewPr>
    <p:cSldViewPr snapToGrid="0" snapToObjects="1">
      <p:cViewPr varScale="1">
        <p:scale>
          <a:sx n="124" d="100"/>
          <a:sy n="124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4170-0120-6E4D-AA20-33A68C04DADA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A77C-6348-5946-8FB0-2B27E377DF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숫자로 변경 </a:t>
            </a:r>
            <a:r>
              <a:rPr lang="en-US" altLang="ko-KR" dirty="0"/>
              <a:t>.  </a:t>
            </a:r>
            <a:r>
              <a:rPr lang="ko-KR" altLang="en-US" dirty="0"/>
              <a:t>특수문자는 제거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439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학습에는 </a:t>
            </a:r>
            <a:r>
              <a:rPr lang="en-US" altLang="ko-KR" dirty="0"/>
              <a:t>Train set</a:t>
            </a:r>
            <a:r>
              <a:rPr lang="ko-KR" altLang="en-US" dirty="0"/>
              <a:t>만 사용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Test set</a:t>
            </a:r>
            <a:r>
              <a:rPr lang="ko-KR" altLang="en-US" dirty="0" err="1"/>
              <a:t>으로</a:t>
            </a:r>
            <a:r>
              <a:rPr lang="ko-KR" altLang="en-US" dirty="0"/>
              <a:t> 모델의 정확성 테스트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504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밑의 사이트와 </a:t>
            </a:r>
            <a:r>
              <a:rPr lang="en-US" altLang="ko-KR" dirty="0" err="1"/>
              <a:t>yoon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ko-KR" altLang="en-US" dirty="0"/>
              <a:t>의 논문을 참고하여 </a:t>
            </a:r>
            <a:r>
              <a:rPr lang="ko-KR" altLang="en-US" dirty="0" err="1"/>
              <a:t>뉴럴</a:t>
            </a:r>
            <a:r>
              <a:rPr lang="ko-KR" altLang="en-US" dirty="0"/>
              <a:t> 넷을 구성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KR" dirty="0"/>
              <a:t>onv-maxpool-3 </a:t>
            </a:r>
            <a:r>
              <a:rPr lang="ko-KR" altLang="en-US" dirty="0"/>
              <a:t>은 필터가 단어 </a:t>
            </a:r>
            <a:r>
              <a:rPr lang="en-US" altLang="ko-KR" dirty="0"/>
              <a:t>3</a:t>
            </a:r>
            <a:r>
              <a:rPr lang="ko-KR" altLang="en-US" dirty="0"/>
              <a:t>개를 한 번에 보면서 슬라이딩 </a:t>
            </a:r>
            <a:br>
              <a:rPr lang="en-US" altLang="ko-KR" dirty="0"/>
            </a:br>
            <a:r>
              <a:rPr lang="en-US" dirty="0"/>
              <a:t>C</a:t>
            </a:r>
            <a:r>
              <a:rPr lang="en-KR" dirty="0"/>
              <a:t>onv-maxpool-</a:t>
            </a:r>
            <a:r>
              <a:rPr lang="en-US" altLang="ko-KR" dirty="0"/>
              <a:t>4</a:t>
            </a:r>
            <a:r>
              <a:rPr lang="ko-KR" altLang="en-US" dirty="0"/>
              <a:t> 는 필터가 단어 </a:t>
            </a:r>
            <a:r>
              <a:rPr lang="en-US" altLang="ko-KR" dirty="0"/>
              <a:t>4</a:t>
            </a:r>
            <a:r>
              <a:rPr lang="ko-KR" altLang="en-US" dirty="0"/>
              <a:t>개를 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서로 다른 형태의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생성하기 때문에 이를 반복하고 각각의 레이어를 생성한 다음 결과를 하나의 큰 피처 벡터로 병합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399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배치는 모델의 가중치를 한번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업데이트시킬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사용되는 샘플들의 묶음을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훈련 샘플이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 사이즈가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샘플 단위마다 모델의 가중치를 한번씩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업데이트시킵니다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그러니까 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(=1000/20)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업데이트되겠죠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배치로 나눠서 훈련을 진행했다고 보면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사전적 의미는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사건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변화들이 일어난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에포크는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학습의 횟수를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에포크가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배치 사이즈가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업데이트하는 것을 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 데이터 샘플이 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번씩 사용되는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 가중치가 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업데이트되죠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Evaluate_every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마다 한 번씩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훈련이 잘 되었나 평가하겠다는 의미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즉 배치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번마다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해보겠다는 뜻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132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Batch 100</a:t>
            </a:r>
            <a:r>
              <a:rPr lang="ko-KR" altLang="en-US" dirty="0"/>
              <a:t>번당 한 번씩 </a:t>
            </a:r>
            <a:r>
              <a:rPr lang="en-US" altLang="ko-KR" dirty="0"/>
              <a:t>test</a:t>
            </a:r>
            <a:r>
              <a:rPr lang="ko-KR" altLang="en-US" dirty="0"/>
              <a:t> 데이터로 예측한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85~90</a:t>
            </a:r>
            <a:r>
              <a:rPr lang="ko-KR" altLang="en-US" dirty="0"/>
              <a:t> 퍼 정도로 수렴하는 모습 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529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A77C-6348-5946-8FB0-2B27E377DF2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239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EA30-BD24-2046-8669-309963BD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BEFE7-872B-A748-91B9-772E796F2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00CE-A89F-BF4D-B7FA-E9A3D926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FA82-BE43-8B46-B9DD-D8B2B6E1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AE4A-329D-4E40-A929-961469A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10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716E-4295-1646-B5AC-D6CFE24A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9EC84-0951-7D42-9D70-0804E7ED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90FB-B9E4-5D4A-BEB4-249D6D2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0A33-35A0-234F-B60D-BB90FD9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EC09-D538-B34C-9B63-2C3C7992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258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08564-4C78-4D4F-91F3-C6AF3AFF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FC08A-6908-B84B-A21E-42C82CE67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7B70-187D-E74E-9130-34C1BA94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8BF4-87AD-BC40-9244-94210FA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8F96-133B-DA41-97D4-97F6F3FE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175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5CA1-4EF3-BA46-9795-F7E9895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9E22-537E-AC47-A21C-FE071135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644D-8830-6D4A-81D1-D410400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DD2E-0C31-D248-A900-4138964B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330E-44A9-9942-BA14-B6BF543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838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2CFB-DAE1-6C42-A2FA-D093EC86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7F04-8D87-DF42-B51F-774AADF8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836D-F1CE-2D4D-9887-C1BF8AE1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6837-DDF2-9746-92EC-4964D095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85DD-1839-0647-A4FE-5C001766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94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E84A-8B10-9945-A913-50A8DDD7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F706-3A4D-9046-8948-7A8EC3247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F216-165E-4A42-9659-6C3A4B28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57C9-2838-0E4C-BC0C-A05FE08C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5300-CC7D-744D-8C7D-BC7BE36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E7AF-69AD-8C4A-9401-55FB177A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620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C7CB-F7C9-3A4F-B061-D657728C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ABCC-4B04-E44A-A692-353D3910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FAD7-6D83-A94E-8BC3-60384E40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D8B33-FB21-F044-8E58-F67C2D2B2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07-B711-9D46-A7C5-21FF29FFE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12F60-9140-7D4C-8C57-F09E5E26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B83EB-54DA-6346-B6F6-5B3C7466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5326-4C7A-494B-BBFB-83375AA6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43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F53-F43F-E243-BF0E-4821336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66209-08FA-5F4D-97FD-E61878D2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5C40-EF9C-8D4C-8168-229CA00A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32489-882E-3549-B7F6-E5EF289F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74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B0244-B788-BC40-A2DB-D4E9D63C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F3745-BCEB-FD43-B0C7-551E1816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409B5-C40B-364A-AA93-AFB4BC7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506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4242-78A9-CA41-99FE-3D37F063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7127-7BBA-544D-90F8-6E80CD00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D709-B443-1743-9019-05C23D292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45AE-F7E3-D747-92F6-CC2078E3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0251-D1EA-254C-8B70-B9D31AC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7BB3-1F12-4E43-9001-A1C12119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869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355-560E-9043-9EAF-50722B9B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E441-2B7A-AD4F-96E2-77EC989CD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89E9E-49D8-6345-923A-7B04667D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78C62-C74C-674A-9E3B-CABAFF2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B148-0AF8-1147-B4D3-240595A3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2DB7-5D2A-6A40-8689-41A2DF9E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244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8B20-EC91-394C-BC7A-7F2E89BC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B8AE-B635-4D40-B04B-46DCC743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03C0-CACF-3944-8D36-C035A70B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E15C-69EF-A84B-8C3C-928897E3EA99}" type="datetimeFigureOut">
              <a:rPr lang="en-KR" smtClean="0"/>
              <a:t>2021/05/23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F8CC-0238-7B47-862B-F0CD78185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3092-595E-954A-B162-E5748B8BD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368E-8618-094C-BDD4-DD912CE27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6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ldml.com/2015/12/implementing-a-cnn-for-text-classification-in-tensorflo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23115" y="198125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CA0C002-ABD2-B64B-8F21-6E089E43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2" y="2041641"/>
            <a:ext cx="5072425" cy="2827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5D539-9C83-5F40-84E3-C4135015D991}"/>
              </a:ext>
            </a:extLst>
          </p:cNvPr>
          <p:cNvSpPr txBox="1"/>
          <p:nvPr/>
        </p:nvSpPr>
        <p:spPr>
          <a:xfrm>
            <a:off x="510792" y="1571946"/>
            <a:ext cx="247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119,280</a:t>
            </a:r>
            <a:r>
              <a:rPr lang="ko-KR" altLang="en-US" dirty="0"/>
              <a:t>개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6758D-A72D-5C4E-81A9-FB38AFAC857E}"/>
              </a:ext>
            </a:extLst>
          </p:cNvPr>
          <p:cNvSpPr txBox="1"/>
          <p:nvPr/>
        </p:nvSpPr>
        <p:spPr>
          <a:xfrm>
            <a:off x="6567689" y="1756612"/>
            <a:ext cx="4990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label 2 : </a:t>
            </a:r>
            <a:r>
              <a:rPr lang="en-US" altLang="ko-KR" dirty="0"/>
              <a:t>2511</a:t>
            </a:r>
            <a:r>
              <a:rPr lang="ko-KR" altLang="en-US" dirty="0"/>
              <a:t>개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label 2</a:t>
            </a:r>
            <a:r>
              <a:rPr lang="ko-KR" altLang="en-US" dirty="0"/>
              <a:t>의 개수가 너무 적어서 임의로 중복해서 개수를 늘림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Label 2 : 5022</a:t>
            </a:r>
            <a:r>
              <a:rPr lang="ko-KR" altLang="en-US" dirty="0"/>
              <a:t>개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2511</a:t>
            </a:r>
            <a:r>
              <a:rPr lang="ko-KR" altLang="en-US" dirty="0"/>
              <a:t> *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label 1, label 3</a:t>
            </a:r>
            <a:r>
              <a:rPr lang="ko-KR" altLang="en-US" dirty="0"/>
              <a:t> 에서 </a:t>
            </a:r>
            <a:r>
              <a:rPr lang="en-US" altLang="ko-KR" dirty="0"/>
              <a:t>5022</a:t>
            </a:r>
            <a:r>
              <a:rPr lang="ko-KR" altLang="en-US" dirty="0"/>
              <a:t>개씩 랜덤으로 뽑아서 </a:t>
            </a:r>
            <a:r>
              <a:rPr lang="ko-KR" altLang="en-US" dirty="0">
                <a:solidFill>
                  <a:srgbClr val="FF0000"/>
                </a:solidFill>
              </a:rPr>
              <a:t>총 </a:t>
            </a:r>
            <a:r>
              <a:rPr lang="en-US" altLang="ko-KR" dirty="0">
                <a:solidFill>
                  <a:srgbClr val="FF0000"/>
                </a:solidFill>
              </a:rPr>
              <a:t>5022</a:t>
            </a:r>
            <a:r>
              <a:rPr lang="ko-KR" altLang="en-US" dirty="0">
                <a:solidFill>
                  <a:srgbClr val="FF0000"/>
                </a:solidFill>
              </a:rPr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15066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ko-KR" altLang="en-US" dirty="0"/>
              <a:t>데이터셋으로 구성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9189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269B0-F212-1A42-BD29-C34685E8E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" r="43793"/>
          <a:stretch/>
        </p:blipFill>
        <p:spPr>
          <a:xfrm>
            <a:off x="6575018" y="1452683"/>
            <a:ext cx="5508150" cy="406934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688ED05-16FB-7B4C-A418-61B14BCA6A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57" r="19601" b="34009"/>
          <a:stretch/>
        </p:blipFill>
        <p:spPr>
          <a:xfrm>
            <a:off x="478702" y="1797422"/>
            <a:ext cx="4864302" cy="32631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119DA8-749C-3C4B-B08A-995EB65813DB}"/>
              </a:ext>
            </a:extLst>
          </p:cNvPr>
          <p:cNvCxnSpPr/>
          <p:nvPr/>
        </p:nvCxnSpPr>
        <p:spPr>
          <a:xfrm>
            <a:off x="5640512" y="3308279"/>
            <a:ext cx="636998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9EBAAE-146A-E842-9B4F-5B97E85ACB88}"/>
              </a:ext>
            </a:extLst>
          </p:cNvPr>
          <p:cNvSpPr txBox="1"/>
          <p:nvPr/>
        </p:nvSpPr>
        <p:spPr>
          <a:xfrm>
            <a:off x="478702" y="976045"/>
            <a:ext cx="2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5477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EBAAE-146A-E842-9B4F-5B97E85ACB88}"/>
              </a:ext>
            </a:extLst>
          </p:cNvPr>
          <p:cNvSpPr txBox="1"/>
          <p:nvPr/>
        </p:nvSpPr>
        <p:spPr>
          <a:xfrm>
            <a:off x="1937632" y="1140432"/>
            <a:ext cx="2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en-KR" dirty="0"/>
          </a:p>
        </p:txBody>
      </p:sp>
      <p:pic>
        <p:nvPicPr>
          <p:cNvPr id="5" name="Picture 4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06B0EB78-5080-A147-85E0-99485780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32" y="1625672"/>
            <a:ext cx="5848161" cy="4117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6ADF4-86DE-3240-AA60-EAF759B84A8B}"/>
              </a:ext>
            </a:extLst>
          </p:cNvPr>
          <p:cNvSpPr txBox="1"/>
          <p:nvPr/>
        </p:nvSpPr>
        <p:spPr>
          <a:xfrm>
            <a:off x="8866597" y="1625672"/>
            <a:ext cx="179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0 : </a:t>
            </a:r>
            <a:r>
              <a:rPr lang="ko-KR" altLang="en-US" dirty="0"/>
              <a:t>호재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악재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900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EBAAE-146A-E842-9B4F-5B97E85ACB88}"/>
              </a:ext>
            </a:extLst>
          </p:cNvPr>
          <p:cNvSpPr txBox="1"/>
          <p:nvPr/>
        </p:nvSpPr>
        <p:spPr>
          <a:xfrm>
            <a:off x="365685" y="1114745"/>
            <a:ext cx="412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dataset : test dataset  =  8 : 2</a:t>
            </a:r>
            <a:endParaRPr lang="en-KR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8CF743-9415-EA46-9B33-7F87EBA1B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" r="54669"/>
          <a:stretch/>
        </p:blipFill>
        <p:spPr>
          <a:xfrm>
            <a:off x="1235123" y="2051913"/>
            <a:ext cx="3449894" cy="3201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1D012-E993-7546-9FFA-71BFCB591192}"/>
              </a:ext>
            </a:extLst>
          </p:cNvPr>
          <p:cNvSpPr txBox="1"/>
          <p:nvPr/>
        </p:nvSpPr>
        <p:spPr>
          <a:xfrm>
            <a:off x="13610" y="3283336"/>
            <a:ext cx="88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15066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30961CD-065A-4742-B258-CFA3821F6F09}"/>
              </a:ext>
            </a:extLst>
          </p:cNvPr>
          <p:cNvSpPr/>
          <p:nvPr/>
        </p:nvSpPr>
        <p:spPr>
          <a:xfrm>
            <a:off x="852756" y="2305026"/>
            <a:ext cx="246580" cy="2739586"/>
          </a:xfrm>
          <a:custGeom>
            <a:avLst/>
            <a:gdLst>
              <a:gd name="connsiteX0" fmla="*/ 369916 w 431561"/>
              <a:gd name="connsiteY0" fmla="*/ 0 h 3251358"/>
              <a:gd name="connsiteX1" fmla="*/ 46 w 431561"/>
              <a:gd name="connsiteY1" fmla="*/ 1510301 h 3251358"/>
              <a:gd name="connsiteX2" fmla="*/ 390464 w 431561"/>
              <a:gd name="connsiteY2" fmla="*/ 3082247 h 3251358"/>
              <a:gd name="connsiteX3" fmla="*/ 431561 w 431561"/>
              <a:gd name="connsiteY3" fmla="*/ 3226085 h 325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61" h="3251358">
                <a:moveTo>
                  <a:pt x="369916" y="0"/>
                </a:moveTo>
                <a:cubicBezTo>
                  <a:pt x="183268" y="498296"/>
                  <a:pt x="-3379" y="996593"/>
                  <a:pt x="46" y="1510301"/>
                </a:cubicBezTo>
                <a:cubicBezTo>
                  <a:pt x="3471" y="2024009"/>
                  <a:pt x="318545" y="2796283"/>
                  <a:pt x="390464" y="3082247"/>
                </a:cubicBezTo>
                <a:cubicBezTo>
                  <a:pt x="462383" y="3368211"/>
                  <a:pt x="402451" y="3198687"/>
                  <a:pt x="431561" y="3226085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B21E4-A898-464D-B6F9-E5C23C2B9EA1}"/>
              </a:ext>
            </a:extLst>
          </p:cNvPr>
          <p:cNvCxnSpPr/>
          <p:nvPr/>
        </p:nvCxnSpPr>
        <p:spPr>
          <a:xfrm flipV="1">
            <a:off x="5650787" y="2300874"/>
            <a:ext cx="1181528" cy="91440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BF203C-844D-6743-80B5-809FBA004E36}"/>
              </a:ext>
            </a:extLst>
          </p:cNvPr>
          <p:cNvSpPr/>
          <p:nvPr/>
        </p:nvSpPr>
        <p:spPr>
          <a:xfrm>
            <a:off x="7870005" y="1484077"/>
            <a:ext cx="2506894" cy="1422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Train set</a:t>
            </a:r>
          </a:p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12053 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B11645-53C2-4346-A7E3-BFE5650F1A76}"/>
              </a:ext>
            </a:extLst>
          </p:cNvPr>
          <p:cNvSpPr/>
          <p:nvPr/>
        </p:nvSpPr>
        <p:spPr>
          <a:xfrm>
            <a:off x="7870005" y="4044151"/>
            <a:ext cx="2506894" cy="1422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Test set</a:t>
            </a:r>
          </a:p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3013 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2FCEE1-C2AC-3F46-972E-479D3F6F393A}"/>
              </a:ext>
            </a:extLst>
          </p:cNvPr>
          <p:cNvCxnSpPr>
            <a:cxnSpLocks/>
          </p:cNvCxnSpPr>
          <p:nvPr/>
        </p:nvCxnSpPr>
        <p:spPr>
          <a:xfrm>
            <a:off x="5650787" y="4243432"/>
            <a:ext cx="1335640" cy="66707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09D7-8059-5241-83F7-DC1D9D8780D2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</a:t>
            </a:r>
            <a:endParaRPr lang="en-KR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001CDB-7423-7D43-B770-4AAF802D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35" y="969830"/>
            <a:ext cx="8038576" cy="4918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F3AF85-EB11-4C49-85E8-BC0B2517110A}"/>
              </a:ext>
            </a:extLst>
          </p:cNvPr>
          <p:cNvSpPr txBox="1"/>
          <p:nvPr/>
        </p:nvSpPr>
        <p:spPr>
          <a:xfrm>
            <a:off x="5631571" y="6035238"/>
            <a:ext cx="634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http://www.wildml.com/2015/12/implementing-a-cnn-for-text-classification-in-tensorflow/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085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CC89E-D197-7D4F-B48C-C289B380D0D9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Parameter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46362-0799-5445-9734-E152136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5" y="1761129"/>
            <a:ext cx="11315700" cy="1298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3F32B-234E-2548-B0B4-DCA4E7725F1F}"/>
              </a:ext>
            </a:extLst>
          </p:cNvPr>
          <p:cNvSpPr txBox="1"/>
          <p:nvPr/>
        </p:nvSpPr>
        <p:spPr>
          <a:xfrm>
            <a:off x="623085" y="3629805"/>
            <a:ext cx="220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 : Adam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076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CC89E-D197-7D4F-B48C-C289B380D0D9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KR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CE96ECD-7970-A44C-BD3F-3EA0A377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42" y="833848"/>
            <a:ext cx="6717515" cy="51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DCC89E-D197-7D4F-B48C-C289B380D0D9}"/>
              </a:ext>
            </a:extLst>
          </p:cNvPr>
          <p:cNvSpPr txBox="1"/>
          <p:nvPr/>
        </p:nvSpPr>
        <p:spPr>
          <a:xfrm>
            <a:off x="211132" y="177577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정확도를 높일 방안에 대한 고민</a:t>
            </a:r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DB428-0338-6444-97E0-0365E9842FD8}"/>
              </a:ext>
            </a:extLst>
          </p:cNvPr>
          <p:cNvSpPr txBox="1"/>
          <p:nvPr/>
        </p:nvSpPr>
        <p:spPr>
          <a:xfrm>
            <a:off x="729465" y="1231453"/>
            <a:ext cx="490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문장에 중요한 특수문자가 포함될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 err="1"/>
              <a:t>솔본</a:t>
            </a:r>
            <a:r>
              <a:rPr lang="en-US" altLang="ko-KR" dirty="0"/>
              <a:t>, </a:t>
            </a:r>
            <a:r>
              <a:rPr lang="ko-KR" altLang="en-US" dirty="0"/>
              <a:t>거래량↑</a:t>
            </a:r>
            <a:endParaRPr lang="en-KR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E2D4C-DB33-3C46-9717-1DD605EA9F18}"/>
              </a:ext>
            </a:extLst>
          </p:cNvPr>
          <p:cNvSpPr txBox="1"/>
          <p:nvPr/>
        </p:nvSpPr>
        <p:spPr>
          <a:xfrm>
            <a:off x="729465" y="2466640"/>
            <a:ext cx="49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종목이름을</a:t>
            </a:r>
            <a:r>
              <a:rPr lang="ko-KR" altLang="en-US" dirty="0"/>
              <a:t> 하나로 치환</a:t>
            </a:r>
            <a:r>
              <a:rPr lang="en-US" altLang="ko-KR" dirty="0"/>
              <a:t>?</a:t>
            </a:r>
            <a:endParaRPr lang="en-KR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0BCA8-777E-A84B-8D2B-C1DEC47D14F1}"/>
              </a:ext>
            </a:extLst>
          </p:cNvPr>
          <p:cNvSpPr txBox="1"/>
          <p:nvPr/>
        </p:nvSpPr>
        <p:spPr>
          <a:xfrm>
            <a:off x="832207" y="2870292"/>
            <a:ext cx="246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솔본</a:t>
            </a:r>
            <a:r>
              <a:rPr lang="en-US" altLang="ko-KR" dirty="0"/>
              <a:t>,</a:t>
            </a:r>
            <a:r>
              <a:rPr lang="ko-KR" altLang="en-US" dirty="0"/>
              <a:t> 주가 폭락 예상  </a:t>
            </a:r>
            <a:endParaRPr lang="en-US" altLang="ko-KR" dirty="0"/>
          </a:p>
          <a:p>
            <a:r>
              <a:rPr lang="ko-KR" altLang="en-US" dirty="0"/>
              <a:t>삼성전자</a:t>
            </a:r>
            <a:r>
              <a:rPr lang="en-US" altLang="ko-KR" dirty="0"/>
              <a:t>,</a:t>
            </a:r>
            <a:r>
              <a:rPr lang="ko-KR" altLang="en-US" dirty="0"/>
              <a:t> 공매도 폭발 </a:t>
            </a:r>
            <a:endParaRPr lang="en-US" altLang="ko-KR" dirty="0"/>
          </a:p>
          <a:p>
            <a:r>
              <a:rPr lang="ko-KR" altLang="en-US" dirty="0"/>
              <a:t>네이버</a:t>
            </a:r>
            <a:r>
              <a:rPr lang="en-US" altLang="ko-KR" dirty="0"/>
              <a:t>,</a:t>
            </a:r>
            <a:r>
              <a:rPr lang="ko-KR" altLang="en-US" dirty="0"/>
              <a:t> 주가 폭등 예상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7D1C0-F347-F14E-A53D-44571B0AF380}"/>
              </a:ext>
            </a:extLst>
          </p:cNvPr>
          <p:cNvSpPr txBox="1"/>
          <p:nvPr/>
        </p:nvSpPr>
        <p:spPr>
          <a:xfrm>
            <a:off x="4397339" y="2875540"/>
            <a:ext cx="246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★,</a:t>
            </a:r>
            <a:r>
              <a:rPr lang="ko-KR" altLang="en-US" dirty="0"/>
              <a:t> 주가 폭락 예상  </a:t>
            </a:r>
            <a:endParaRPr lang="en-US" altLang="ko-KR" dirty="0"/>
          </a:p>
          <a:p>
            <a:r>
              <a:rPr lang="ko-KR" altLang="en-US" dirty="0"/>
              <a:t>★</a:t>
            </a:r>
            <a:r>
              <a:rPr lang="en-US" altLang="ko-KR" dirty="0"/>
              <a:t>,</a:t>
            </a:r>
            <a:r>
              <a:rPr lang="ko-KR" altLang="en-US" dirty="0"/>
              <a:t> 공매도 폭발 </a:t>
            </a:r>
            <a:endParaRPr lang="en-US" altLang="ko-KR" dirty="0"/>
          </a:p>
          <a:p>
            <a:r>
              <a:rPr lang="ko-KR" altLang="en-US" dirty="0"/>
              <a:t>★</a:t>
            </a:r>
            <a:r>
              <a:rPr lang="en-US" altLang="ko-KR" dirty="0"/>
              <a:t>,</a:t>
            </a:r>
            <a:r>
              <a:rPr lang="ko-KR" altLang="en-US" dirty="0"/>
              <a:t> 주가 폭등 예상</a:t>
            </a:r>
            <a:endParaRPr lang="en-K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DD7C0-0D36-5E48-8BF8-BD3247AC852C}"/>
              </a:ext>
            </a:extLst>
          </p:cNvPr>
          <p:cNvCxnSpPr/>
          <p:nvPr/>
        </p:nvCxnSpPr>
        <p:spPr>
          <a:xfrm>
            <a:off x="3657600" y="3331957"/>
            <a:ext cx="45206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404</Words>
  <Application>Microsoft Macintosh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최정헌(***4***299)</dc:creator>
  <cp:lastModifiedBy>최정헌(***4***299)</cp:lastModifiedBy>
  <cp:revision>9</cp:revision>
  <dcterms:created xsi:type="dcterms:W3CDTF">2021-05-23T06:55:33Z</dcterms:created>
  <dcterms:modified xsi:type="dcterms:W3CDTF">2021-05-23T08:47:34Z</dcterms:modified>
</cp:coreProperties>
</file>