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64" r:id="rId3"/>
    <p:sldId id="28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3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86022"/>
  </p:normalViewPr>
  <p:slideViewPr>
    <p:cSldViewPr snapToGrid="0" snapToObjects="1">
      <p:cViewPr varScale="1">
        <p:scale>
          <a:sx n="65" d="100"/>
          <a:sy n="65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4170-0120-6E4D-AA20-33A68C04DADA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8A77C-6348-5946-8FB0-2B27E377DF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18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개미팀</a:t>
            </a:r>
            <a:r>
              <a:rPr lang="ko-KR" altLang="en-US" dirty="0"/>
              <a:t>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A4E704-C0A4-46C5-9A7C-BA5352EB3DE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7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439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504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밑의 사이트와 </a:t>
            </a:r>
            <a:r>
              <a:rPr lang="en-US" altLang="ko-KR" dirty="0" err="1"/>
              <a:t>yoon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ko-KR" altLang="en-US" dirty="0"/>
              <a:t>의 논문을 참고하여 </a:t>
            </a:r>
            <a:r>
              <a:rPr lang="ko-KR" altLang="en-US" dirty="0" err="1"/>
              <a:t>뉴럴</a:t>
            </a:r>
            <a:r>
              <a:rPr lang="ko-KR" altLang="en-US" dirty="0"/>
              <a:t> 넷을 구성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KR" dirty="0"/>
              <a:t>onv-maxpool-3 </a:t>
            </a:r>
            <a:r>
              <a:rPr lang="ko-KR" altLang="en-US" dirty="0"/>
              <a:t>은 필터가 단어 </a:t>
            </a:r>
            <a:r>
              <a:rPr lang="en-US" altLang="ko-KR" dirty="0"/>
              <a:t>3</a:t>
            </a:r>
            <a:r>
              <a:rPr lang="ko-KR" altLang="en-US" dirty="0"/>
              <a:t>개를 한 번에 보면서 슬라이딩 </a:t>
            </a:r>
            <a:br>
              <a:rPr lang="en-US" altLang="ko-KR" dirty="0"/>
            </a:br>
            <a:r>
              <a:rPr lang="en-US" dirty="0"/>
              <a:t>C</a:t>
            </a:r>
            <a:r>
              <a:rPr lang="en-KR" dirty="0"/>
              <a:t>onv-maxpool-</a:t>
            </a:r>
            <a:r>
              <a:rPr lang="en-US" altLang="ko-KR" dirty="0"/>
              <a:t>4</a:t>
            </a:r>
            <a:r>
              <a:rPr lang="ko-KR" altLang="en-US" dirty="0"/>
              <a:t> 는 필터가 단어 </a:t>
            </a:r>
            <a:r>
              <a:rPr lang="en-US" altLang="ko-KR" dirty="0"/>
              <a:t>4</a:t>
            </a:r>
            <a:r>
              <a:rPr lang="ko-KR" altLang="en-US" dirty="0"/>
              <a:t>개를 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서로 다른 형태의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생성하기 때문에 이를 반복하고 각각의 레이어를 생성한 다음 결과를 하나의 큰 피처 벡터로 병합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399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132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529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239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EA30-BD24-2046-8669-309963BD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BEFE7-872B-A748-91B9-772E796F2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00CE-A89F-BF4D-B7FA-E9A3D926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FA82-BE43-8B46-B9DD-D8B2B6E1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AE4A-329D-4E40-A929-961469A6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10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716E-4295-1646-B5AC-D6CFE24A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9EC84-0951-7D42-9D70-0804E7ED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90FB-B9E4-5D4A-BEB4-249D6D2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0A33-35A0-234F-B60D-BB90FD9A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EC09-D538-B34C-9B63-2C3C7992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258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08564-4C78-4D4F-91F3-C6AF3AFF0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FC08A-6908-B84B-A21E-42C82CE67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7B70-187D-E74E-9130-34C1BA94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8BF4-87AD-BC40-9244-94210FAB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8F96-133B-DA41-97D4-97F6F3FE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175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51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3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40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0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9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82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5CA1-4EF3-BA46-9795-F7E9895B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9E22-537E-AC47-A21C-FE071135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644D-8830-6D4A-81D1-D4104002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DD2E-0C31-D248-A900-4138964B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330E-44A9-9942-BA14-B6BF5432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8383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28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83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2CFB-DAE1-6C42-A2FA-D093EC86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7F04-8D87-DF42-B51F-774AADF8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836D-F1CE-2D4D-9887-C1BF8AE1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6837-DDF2-9746-92EC-4964D095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85DD-1839-0647-A4FE-5C001766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941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E84A-8B10-9945-A913-50A8DDD7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F706-3A4D-9046-8948-7A8EC3247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DF216-165E-4A42-9659-6C3A4B28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57C9-2838-0E4C-BC0C-A05FE08C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A5300-CC7D-744D-8C7D-BC7BE367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E7AF-69AD-8C4A-9401-55FB177A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620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C7CB-F7C9-3A4F-B061-D657728C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ABCC-4B04-E44A-A692-353D3910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FAD7-6D83-A94E-8BC3-60384E40E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D8B33-FB21-F044-8E58-F67C2D2B2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12707-B711-9D46-A7C5-21FF29FFE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12F60-9140-7D4C-8C57-F09E5E26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B83EB-54DA-6346-B6F6-5B3C7466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F5326-4C7A-494B-BBFB-83375AA6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439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DF53-F43F-E243-BF0E-48213364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66209-08FA-5F4D-97FD-E61878D2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5C40-EF9C-8D4C-8168-229CA00A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32489-882E-3549-B7F6-E5EF289F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74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B0244-B788-BC40-A2DB-D4E9D63C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F3745-BCEB-FD43-B0C7-551E1816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409B5-C40B-364A-AA93-AFB4BC7B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506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4242-78A9-CA41-99FE-3D37F063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7127-7BBA-544D-90F8-6E80CD00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CD709-B443-1743-9019-05C23D292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45AE-F7E3-D747-92F6-CC2078E3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00251-D1EA-254C-8B70-B9D31AC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67BB3-1F12-4E43-9001-A1C12119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869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5355-560E-9043-9EAF-50722B9B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1E441-2B7A-AD4F-96E2-77EC989CD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89E9E-49D8-6345-923A-7B04667DC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78C62-C74C-674A-9E3B-CABAFF2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B148-0AF8-1147-B4D3-240595A3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2DB7-5D2A-6A40-8689-41A2DF9E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244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8B20-EC91-394C-BC7A-7F2E89BC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6B8AE-B635-4D40-B04B-46DCC743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03C0-CACF-3944-8D36-C035A70B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8E15C-69EF-A84B-8C3C-928897E3EA99}" type="datetimeFigureOut">
              <a:rPr lang="en-KR" smtClean="0"/>
              <a:t>05/24/2021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F8CC-0238-7B47-862B-F0CD78185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3092-595E-954A-B162-E5748B8BD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866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주식 뉴스 알림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1F6-6052-49B0-B6FD-90600DC8C415}"/>
              </a:ext>
            </a:extLst>
          </p:cNvPr>
          <p:cNvSpPr txBox="1"/>
          <p:nvPr/>
        </p:nvSpPr>
        <p:spPr>
          <a:xfrm>
            <a:off x="4708996" y="1914525"/>
            <a:ext cx="2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진행 상황 보고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2021. 03 ~ 2021.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융합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CApstone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Design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708996" y="3996986"/>
            <a:ext cx="36018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2014122299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최정헌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팀리더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2016125058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이재혁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2014122029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김동호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2016125082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홍순재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2017125084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정시욱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DCC89E-D197-7D4F-B48C-C289B380D0D9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정확도를 높일 방안에 대한 고민</a:t>
            </a:r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DB428-0338-6444-97E0-0365E9842FD8}"/>
              </a:ext>
            </a:extLst>
          </p:cNvPr>
          <p:cNvSpPr txBox="1"/>
          <p:nvPr/>
        </p:nvSpPr>
        <p:spPr>
          <a:xfrm>
            <a:off x="729465" y="1231453"/>
            <a:ext cx="490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문장에 중요한 특수문자가 포함될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 err="1"/>
              <a:t>솔본</a:t>
            </a:r>
            <a:r>
              <a:rPr lang="en-US" altLang="ko-KR" dirty="0"/>
              <a:t>, </a:t>
            </a:r>
            <a:r>
              <a:rPr lang="ko-KR" altLang="en-US" dirty="0"/>
              <a:t>거래량↑</a:t>
            </a:r>
            <a:endParaRPr lang="en-KR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E2D4C-DB33-3C46-9717-1DD605EA9F18}"/>
              </a:ext>
            </a:extLst>
          </p:cNvPr>
          <p:cNvSpPr txBox="1"/>
          <p:nvPr/>
        </p:nvSpPr>
        <p:spPr>
          <a:xfrm>
            <a:off x="729465" y="2466640"/>
            <a:ext cx="49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종목이름을</a:t>
            </a:r>
            <a:r>
              <a:rPr lang="ko-KR" altLang="en-US" dirty="0"/>
              <a:t> 하나로 치환</a:t>
            </a:r>
            <a:r>
              <a:rPr lang="en-US" altLang="ko-KR" dirty="0"/>
              <a:t>?</a:t>
            </a:r>
            <a:endParaRPr lang="en-KR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0BCA8-777E-A84B-8D2B-C1DEC47D14F1}"/>
              </a:ext>
            </a:extLst>
          </p:cNvPr>
          <p:cNvSpPr txBox="1"/>
          <p:nvPr/>
        </p:nvSpPr>
        <p:spPr>
          <a:xfrm>
            <a:off x="832207" y="2870292"/>
            <a:ext cx="246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솔본</a:t>
            </a:r>
            <a:r>
              <a:rPr lang="en-US" altLang="ko-KR" dirty="0"/>
              <a:t>,</a:t>
            </a:r>
            <a:r>
              <a:rPr lang="ko-KR" altLang="en-US" dirty="0"/>
              <a:t> 주가 폭락 예상  </a:t>
            </a:r>
            <a:endParaRPr lang="en-US" altLang="ko-KR" dirty="0"/>
          </a:p>
          <a:p>
            <a:r>
              <a:rPr lang="ko-KR" altLang="en-US" dirty="0"/>
              <a:t>삼성전자</a:t>
            </a:r>
            <a:r>
              <a:rPr lang="en-US" altLang="ko-KR" dirty="0"/>
              <a:t>,</a:t>
            </a:r>
            <a:r>
              <a:rPr lang="ko-KR" altLang="en-US" dirty="0"/>
              <a:t> 공매도 폭발 </a:t>
            </a:r>
            <a:endParaRPr lang="en-US" altLang="ko-KR" dirty="0"/>
          </a:p>
          <a:p>
            <a:r>
              <a:rPr lang="ko-KR" altLang="en-US" dirty="0"/>
              <a:t>네이버</a:t>
            </a:r>
            <a:r>
              <a:rPr lang="en-US" altLang="ko-KR" dirty="0"/>
              <a:t>,</a:t>
            </a:r>
            <a:r>
              <a:rPr lang="ko-KR" altLang="en-US" dirty="0"/>
              <a:t> 주가 폭등 예상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7D1C0-F347-F14E-A53D-44571B0AF380}"/>
              </a:ext>
            </a:extLst>
          </p:cNvPr>
          <p:cNvSpPr txBox="1"/>
          <p:nvPr/>
        </p:nvSpPr>
        <p:spPr>
          <a:xfrm>
            <a:off x="4397339" y="2875540"/>
            <a:ext cx="246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★,</a:t>
            </a:r>
            <a:r>
              <a:rPr lang="ko-KR" altLang="en-US" dirty="0"/>
              <a:t> 주가 폭락 예상  </a:t>
            </a:r>
            <a:endParaRPr lang="en-US" altLang="ko-KR" dirty="0"/>
          </a:p>
          <a:p>
            <a:r>
              <a:rPr lang="ko-KR" altLang="en-US" dirty="0"/>
              <a:t>★</a:t>
            </a:r>
            <a:r>
              <a:rPr lang="en-US" altLang="ko-KR" dirty="0"/>
              <a:t>,</a:t>
            </a:r>
            <a:r>
              <a:rPr lang="ko-KR" altLang="en-US" dirty="0"/>
              <a:t> 공매도 폭발 </a:t>
            </a:r>
            <a:endParaRPr lang="en-US" altLang="ko-KR" dirty="0"/>
          </a:p>
          <a:p>
            <a:r>
              <a:rPr lang="ko-KR" altLang="en-US" dirty="0"/>
              <a:t>★</a:t>
            </a:r>
            <a:r>
              <a:rPr lang="en-US" altLang="ko-KR" dirty="0"/>
              <a:t>,</a:t>
            </a:r>
            <a:r>
              <a:rPr lang="ko-KR" altLang="en-US" dirty="0"/>
              <a:t> 주가 폭등 예상</a:t>
            </a:r>
            <a:endParaRPr lang="en-K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DD7C0-0D36-5E48-8BF8-BD3247AC852C}"/>
              </a:ext>
            </a:extLst>
          </p:cNvPr>
          <p:cNvCxnSpPr/>
          <p:nvPr/>
        </p:nvCxnSpPr>
        <p:spPr>
          <a:xfrm>
            <a:off x="3657600" y="3331957"/>
            <a:ext cx="45206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4415638" y="2061686"/>
            <a:ext cx="3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QnA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4F87E-7D70-4342-B9CF-DCF95BF0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3051340"/>
            <a:ext cx="2263817" cy="22638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16E3DA-CB23-4E54-96F2-A85E9CFF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704744">
            <a:off x="1573528" y="82413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41BF0F3-1C27-4F46-83CB-F79E75691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9860699">
            <a:off x="2941200" y="30176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4EB1BD4-61AF-487E-B642-FB960B03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531885">
            <a:off x="6816434" y="27792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B99A006-0FF0-4BA5-A1DB-17E5B15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187291">
            <a:off x="8867292" y="3383005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BE7A296-3739-4CBE-8151-1463A70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179415">
            <a:off x="10515600" y="5215283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74D23C8-C821-468E-9EF1-493CFFBAE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612939">
            <a:off x="1152365" y="510743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00AB2BB-693F-4F23-8417-3A09712E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500633">
            <a:off x="10341221" y="127384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99140C9-C2C6-4F1B-9A61-E649E195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>
            <a:off x="6592925" y="53459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0E29B-81B3-49DA-B9C9-000B42E8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5" y="844061"/>
            <a:ext cx="10806294" cy="5545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7FC58-36E4-4754-82F7-C22C7590D9DA}"/>
              </a:ext>
            </a:extLst>
          </p:cNvPr>
          <p:cNvSpPr txBox="1"/>
          <p:nvPr/>
        </p:nvSpPr>
        <p:spPr>
          <a:xfrm>
            <a:off x="223115" y="198125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레이블링 </a:t>
            </a:r>
            <a:r>
              <a:rPr lang="en-US" altLang="ko-KR" dirty="0"/>
              <a:t>(3</a:t>
            </a:r>
            <a:r>
              <a:rPr lang="ko-KR" altLang="en-US" dirty="0"/>
              <a:t>만개 추가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645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23115" y="198125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KR" dirty="0"/>
          </a:p>
        </p:txBody>
      </p:sp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CA0C002-ABD2-B64B-8F21-6E089E43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2" y="2041641"/>
            <a:ext cx="5072425" cy="2827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5D539-9C83-5F40-84E3-C4135015D991}"/>
              </a:ext>
            </a:extLst>
          </p:cNvPr>
          <p:cNvSpPr txBox="1"/>
          <p:nvPr/>
        </p:nvSpPr>
        <p:spPr>
          <a:xfrm>
            <a:off x="510792" y="1571946"/>
            <a:ext cx="247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라벨링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119,280</a:t>
            </a:r>
            <a:r>
              <a:rPr lang="ko-KR" altLang="en-US" dirty="0"/>
              <a:t>개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6758D-A72D-5C4E-81A9-FB38AFAC857E}"/>
              </a:ext>
            </a:extLst>
          </p:cNvPr>
          <p:cNvSpPr txBox="1"/>
          <p:nvPr/>
        </p:nvSpPr>
        <p:spPr>
          <a:xfrm>
            <a:off x="6567689" y="1756612"/>
            <a:ext cx="4990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label 2 : </a:t>
            </a:r>
            <a:r>
              <a:rPr lang="en-US" altLang="ko-KR" dirty="0"/>
              <a:t>2511</a:t>
            </a:r>
            <a:r>
              <a:rPr lang="ko-KR" altLang="en-US" dirty="0"/>
              <a:t>개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label 2</a:t>
            </a:r>
            <a:r>
              <a:rPr lang="ko-KR" altLang="en-US" dirty="0"/>
              <a:t>의 개수가 너무 적어서 임의로 중복해서 개수를 늘림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Label 2 : 5022</a:t>
            </a:r>
            <a:r>
              <a:rPr lang="ko-KR" altLang="en-US" dirty="0"/>
              <a:t>개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2511</a:t>
            </a:r>
            <a:r>
              <a:rPr lang="ko-KR" altLang="en-US" dirty="0"/>
              <a:t> *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label 1, label 3</a:t>
            </a:r>
            <a:r>
              <a:rPr lang="ko-KR" altLang="en-US" dirty="0"/>
              <a:t> 에서 </a:t>
            </a:r>
            <a:r>
              <a:rPr lang="en-US" altLang="ko-KR" dirty="0"/>
              <a:t>5022</a:t>
            </a:r>
            <a:r>
              <a:rPr lang="ko-KR" altLang="en-US" dirty="0"/>
              <a:t>개씩 랜덤으로 뽑아서 </a:t>
            </a:r>
            <a:r>
              <a:rPr lang="ko-KR" altLang="en-US" dirty="0">
                <a:solidFill>
                  <a:srgbClr val="FF0000"/>
                </a:solidFill>
              </a:rPr>
              <a:t>총 </a:t>
            </a:r>
            <a:r>
              <a:rPr lang="en-US" altLang="ko-KR" dirty="0">
                <a:solidFill>
                  <a:srgbClr val="FF0000"/>
                </a:solidFill>
              </a:rPr>
              <a:t>5022</a:t>
            </a:r>
            <a:r>
              <a:rPr lang="ko-KR" altLang="en-US" dirty="0">
                <a:solidFill>
                  <a:srgbClr val="FF0000"/>
                </a:solidFill>
              </a:rPr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15066</a:t>
            </a:r>
            <a:r>
              <a:rPr lang="ko-KR" altLang="en-US" dirty="0">
                <a:solidFill>
                  <a:srgbClr val="FF0000"/>
                </a:solidFill>
              </a:rPr>
              <a:t>개 </a:t>
            </a:r>
            <a:r>
              <a:rPr lang="ko-KR" altLang="en-US" dirty="0"/>
              <a:t>데이터셋으로 구성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918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KR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269B0-F212-1A42-BD29-C34685E8E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5" r="43793"/>
          <a:stretch/>
        </p:blipFill>
        <p:spPr>
          <a:xfrm>
            <a:off x="6575018" y="1452683"/>
            <a:ext cx="5508150" cy="406934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688ED05-16FB-7B4C-A418-61B14BCA6A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57" r="19601" b="34009"/>
          <a:stretch/>
        </p:blipFill>
        <p:spPr>
          <a:xfrm>
            <a:off x="478702" y="1797422"/>
            <a:ext cx="4864302" cy="32631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119DA8-749C-3C4B-B08A-995EB65813DB}"/>
              </a:ext>
            </a:extLst>
          </p:cNvPr>
          <p:cNvCxnSpPr/>
          <p:nvPr/>
        </p:nvCxnSpPr>
        <p:spPr>
          <a:xfrm>
            <a:off x="5640512" y="3308279"/>
            <a:ext cx="636998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9EBAAE-146A-E842-9B4F-5B97E85ACB88}"/>
              </a:ext>
            </a:extLst>
          </p:cNvPr>
          <p:cNvSpPr txBox="1"/>
          <p:nvPr/>
        </p:nvSpPr>
        <p:spPr>
          <a:xfrm>
            <a:off x="478702" y="976045"/>
            <a:ext cx="2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5477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EBAAE-146A-E842-9B4F-5B97E85ACB88}"/>
              </a:ext>
            </a:extLst>
          </p:cNvPr>
          <p:cNvSpPr txBox="1"/>
          <p:nvPr/>
        </p:nvSpPr>
        <p:spPr>
          <a:xfrm>
            <a:off x="1937632" y="1140432"/>
            <a:ext cx="2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en-KR" dirty="0"/>
          </a:p>
        </p:txBody>
      </p:sp>
      <p:pic>
        <p:nvPicPr>
          <p:cNvPr id="5" name="Picture 4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06B0EB78-5080-A147-85E0-99485780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32" y="1625672"/>
            <a:ext cx="5848161" cy="4117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6ADF4-86DE-3240-AA60-EAF759B84A8B}"/>
              </a:ext>
            </a:extLst>
          </p:cNvPr>
          <p:cNvSpPr txBox="1"/>
          <p:nvPr/>
        </p:nvSpPr>
        <p:spPr>
          <a:xfrm>
            <a:off x="8866597" y="1625672"/>
            <a:ext cx="1797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0 : </a:t>
            </a:r>
            <a:r>
              <a:rPr lang="ko-KR" altLang="en-US" dirty="0"/>
              <a:t>호재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악재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기타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9004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EBAAE-146A-E842-9B4F-5B97E85ACB88}"/>
              </a:ext>
            </a:extLst>
          </p:cNvPr>
          <p:cNvSpPr txBox="1"/>
          <p:nvPr/>
        </p:nvSpPr>
        <p:spPr>
          <a:xfrm>
            <a:off x="365685" y="1114745"/>
            <a:ext cx="412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dataset : test dataset  =  8 : 2</a:t>
            </a:r>
            <a:endParaRPr lang="en-KR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8CF743-9415-EA46-9B33-7F87EBA1B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5" r="54669"/>
          <a:stretch/>
        </p:blipFill>
        <p:spPr>
          <a:xfrm>
            <a:off x="1235123" y="2051913"/>
            <a:ext cx="3449894" cy="3201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1D012-E993-7546-9FFA-71BFCB591192}"/>
              </a:ext>
            </a:extLst>
          </p:cNvPr>
          <p:cNvSpPr txBox="1"/>
          <p:nvPr/>
        </p:nvSpPr>
        <p:spPr>
          <a:xfrm>
            <a:off x="13610" y="3283336"/>
            <a:ext cx="88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15066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30961CD-065A-4742-B258-CFA3821F6F09}"/>
              </a:ext>
            </a:extLst>
          </p:cNvPr>
          <p:cNvSpPr/>
          <p:nvPr/>
        </p:nvSpPr>
        <p:spPr>
          <a:xfrm>
            <a:off x="852756" y="2305026"/>
            <a:ext cx="246580" cy="2739586"/>
          </a:xfrm>
          <a:custGeom>
            <a:avLst/>
            <a:gdLst>
              <a:gd name="connsiteX0" fmla="*/ 369916 w 431561"/>
              <a:gd name="connsiteY0" fmla="*/ 0 h 3251358"/>
              <a:gd name="connsiteX1" fmla="*/ 46 w 431561"/>
              <a:gd name="connsiteY1" fmla="*/ 1510301 h 3251358"/>
              <a:gd name="connsiteX2" fmla="*/ 390464 w 431561"/>
              <a:gd name="connsiteY2" fmla="*/ 3082247 h 3251358"/>
              <a:gd name="connsiteX3" fmla="*/ 431561 w 431561"/>
              <a:gd name="connsiteY3" fmla="*/ 3226085 h 325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61" h="3251358">
                <a:moveTo>
                  <a:pt x="369916" y="0"/>
                </a:moveTo>
                <a:cubicBezTo>
                  <a:pt x="183268" y="498296"/>
                  <a:pt x="-3379" y="996593"/>
                  <a:pt x="46" y="1510301"/>
                </a:cubicBezTo>
                <a:cubicBezTo>
                  <a:pt x="3471" y="2024009"/>
                  <a:pt x="318545" y="2796283"/>
                  <a:pt x="390464" y="3082247"/>
                </a:cubicBezTo>
                <a:cubicBezTo>
                  <a:pt x="462383" y="3368211"/>
                  <a:pt x="402451" y="3198687"/>
                  <a:pt x="431561" y="3226085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B21E4-A898-464D-B6F9-E5C23C2B9EA1}"/>
              </a:ext>
            </a:extLst>
          </p:cNvPr>
          <p:cNvCxnSpPr/>
          <p:nvPr/>
        </p:nvCxnSpPr>
        <p:spPr>
          <a:xfrm flipV="1">
            <a:off x="5650787" y="2300874"/>
            <a:ext cx="1181528" cy="91440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6BF203C-844D-6743-80B5-809FBA004E36}"/>
              </a:ext>
            </a:extLst>
          </p:cNvPr>
          <p:cNvSpPr/>
          <p:nvPr/>
        </p:nvSpPr>
        <p:spPr>
          <a:xfrm>
            <a:off x="7870005" y="1484077"/>
            <a:ext cx="2506894" cy="14229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ysClr val="windowText" lastClr="000000"/>
                </a:solidFill>
              </a:rPr>
              <a:t>Train set</a:t>
            </a:r>
          </a:p>
          <a:p>
            <a:pPr algn="ctr"/>
            <a:r>
              <a:rPr lang="en-KR" dirty="0">
                <a:solidFill>
                  <a:sysClr val="windowText" lastClr="000000"/>
                </a:solidFill>
              </a:rPr>
              <a:t>12053 </a:t>
            </a:r>
            <a:r>
              <a:rPr lang="ko-KR" altLang="en-US" dirty="0">
                <a:solidFill>
                  <a:sysClr val="windowText" lastClr="000000"/>
                </a:solidFill>
              </a:rPr>
              <a:t>개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B11645-53C2-4346-A7E3-BFE5650F1A76}"/>
              </a:ext>
            </a:extLst>
          </p:cNvPr>
          <p:cNvSpPr/>
          <p:nvPr/>
        </p:nvSpPr>
        <p:spPr>
          <a:xfrm>
            <a:off x="7870005" y="4044151"/>
            <a:ext cx="2506894" cy="14229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ysClr val="windowText" lastClr="000000"/>
                </a:solidFill>
              </a:rPr>
              <a:t>Test set</a:t>
            </a:r>
          </a:p>
          <a:p>
            <a:pPr algn="ctr"/>
            <a:r>
              <a:rPr lang="en-KR" dirty="0">
                <a:solidFill>
                  <a:sysClr val="windowText" lastClr="000000"/>
                </a:solidFill>
              </a:rPr>
              <a:t>3013 </a:t>
            </a:r>
            <a:r>
              <a:rPr lang="ko-KR" altLang="en-US" dirty="0">
                <a:solidFill>
                  <a:sysClr val="windowText" lastClr="000000"/>
                </a:solidFill>
              </a:rPr>
              <a:t>개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2FCEE1-C2AC-3F46-972E-479D3F6F393A}"/>
              </a:ext>
            </a:extLst>
          </p:cNvPr>
          <p:cNvCxnSpPr>
            <a:cxnSpLocks/>
          </p:cNvCxnSpPr>
          <p:nvPr/>
        </p:nvCxnSpPr>
        <p:spPr>
          <a:xfrm>
            <a:off x="5650787" y="4243432"/>
            <a:ext cx="1335640" cy="66707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0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 Net</a:t>
            </a:r>
            <a:endParaRPr lang="en-KR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F001CDB-7423-7D43-B770-4AAF802D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35" y="972732"/>
            <a:ext cx="8038576" cy="4918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19375-4701-4834-B1B8-4ECF72A50956}"/>
              </a:ext>
            </a:extLst>
          </p:cNvPr>
          <p:cNvSpPr txBox="1"/>
          <p:nvPr/>
        </p:nvSpPr>
        <p:spPr>
          <a:xfrm>
            <a:off x="4697931" y="5325179"/>
            <a:ext cx="104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Train set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EE0FF67-3A40-4C59-8E07-AF45B357952C}"/>
              </a:ext>
            </a:extLst>
          </p:cNvPr>
          <p:cNvSpPr/>
          <p:nvPr/>
        </p:nvSpPr>
        <p:spPr>
          <a:xfrm>
            <a:off x="5820323" y="5369168"/>
            <a:ext cx="474969" cy="2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94B27-4537-47D5-A319-0246C23CD773}"/>
              </a:ext>
            </a:extLst>
          </p:cNvPr>
          <p:cNvSpPr txBox="1"/>
          <p:nvPr/>
        </p:nvSpPr>
        <p:spPr>
          <a:xfrm>
            <a:off x="757681" y="1784810"/>
            <a:ext cx="104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 set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51B41B9-7A6B-44DE-A323-0370349697DF}"/>
              </a:ext>
            </a:extLst>
          </p:cNvPr>
          <p:cNvSpPr/>
          <p:nvPr/>
        </p:nvSpPr>
        <p:spPr>
          <a:xfrm>
            <a:off x="1715950" y="1828798"/>
            <a:ext cx="474969" cy="2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53FF2DB-94EA-4558-BC4A-24E93FFAF09A}"/>
              </a:ext>
            </a:extLst>
          </p:cNvPr>
          <p:cNvSpPr/>
          <p:nvPr/>
        </p:nvSpPr>
        <p:spPr>
          <a:xfrm rot="20290462">
            <a:off x="6474017" y="3851910"/>
            <a:ext cx="474969" cy="2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ED57A8B-3D5B-4EF0-A4D7-7D948A32F614}"/>
              </a:ext>
            </a:extLst>
          </p:cNvPr>
          <p:cNvSpPr/>
          <p:nvPr/>
        </p:nvSpPr>
        <p:spPr>
          <a:xfrm rot="20905095">
            <a:off x="5219608" y="3798276"/>
            <a:ext cx="474969" cy="2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06B5ED3-C5A4-4BA5-86E8-19033A4C7BC6}"/>
              </a:ext>
            </a:extLst>
          </p:cNvPr>
          <p:cNvSpPr/>
          <p:nvPr/>
        </p:nvSpPr>
        <p:spPr>
          <a:xfrm rot="12057738">
            <a:off x="8174453" y="3762280"/>
            <a:ext cx="474969" cy="2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8026E-E49D-4F44-A73C-366A938D9938}"/>
              </a:ext>
            </a:extLst>
          </p:cNvPr>
          <p:cNvSpPr txBox="1"/>
          <p:nvPr/>
        </p:nvSpPr>
        <p:spPr>
          <a:xfrm>
            <a:off x="6514724" y="3400529"/>
            <a:ext cx="104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Tensor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4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DCC89E-D197-7D4F-B48C-C289B380D0D9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Parameter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46362-0799-5445-9734-E152136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5" y="1761129"/>
            <a:ext cx="11315700" cy="129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1A47FD-2291-4F3F-9554-8848F4E867A8}"/>
              </a:ext>
            </a:extLst>
          </p:cNvPr>
          <p:cNvSpPr txBox="1"/>
          <p:nvPr/>
        </p:nvSpPr>
        <p:spPr>
          <a:xfrm>
            <a:off x="623085" y="3461266"/>
            <a:ext cx="97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Ex) </a:t>
            </a:r>
            <a:r>
              <a:rPr lang="ko-KR" altLang="en-US" sz="2400" b="1" dirty="0"/>
              <a:t>샘플 </a:t>
            </a:r>
            <a:r>
              <a:rPr lang="en-US" altLang="ko-KR" sz="2400" b="1" dirty="0"/>
              <a:t>1000</a:t>
            </a:r>
            <a:r>
              <a:rPr lang="ko-KR" altLang="en-US" sz="2400" b="1" dirty="0"/>
              <a:t>개</a:t>
            </a:r>
            <a:r>
              <a:rPr lang="en-US" altLang="ko-KR" sz="2400" b="1" dirty="0"/>
              <a:t>, batch size 20, epoch 10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32CA9-AAB9-48F0-8B06-D321B67BD3A0}"/>
              </a:ext>
            </a:extLst>
          </p:cNvPr>
          <p:cNvSpPr txBox="1"/>
          <p:nvPr/>
        </p:nvSpPr>
        <p:spPr>
          <a:xfrm>
            <a:off x="623085" y="4041503"/>
            <a:ext cx="97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1000 % 20 = 50 (20</a:t>
            </a:r>
            <a:r>
              <a:rPr lang="ko-KR" altLang="en-US" dirty="0"/>
              <a:t>개의 샘플 단위마다 가중치 업데이트</a:t>
            </a:r>
            <a:r>
              <a:rPr lang="en-US" altLang="ko-KR" dirty="0"/>
              <a:t>, </a:t>
            </a:r>
            <a:r>
              <a:rPr lang="ko-KR" altLang="en-US" dirty="0"/>
              <a:t>즉  </a:t>
            </a:r>
            <a:r>
              <a:rPr lang="en-US" altLang="ko-KR" dirty="0"/>
              <a:t>50</a:t>
            </a:r>
            <a:r>
              <a:rPr lang="ko-KR" altLang="en-US" dirty="0"/>
              <a:t>번 가중치 업데이트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1EA6B-2F07-43C9-8827-A9E4ABFB6959}"/>
              </a:ext>
            </a:extLst>
          </p:cNvPr>
          <p:cNvSpPr txBox="1"/>
          <p:nvPr/>
        </p:nvSpPr>
        <p:spPr>
          <a:xfrm>
            <a:off x="623085" y="4627712"/>
            <a:ext cx="97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 x 10 = 500 (epoch = </a:t>
            </a:r>
            <a:r>
              <a:rPr lang="ko-KR" altLang="en-US" dirty="0"/>
              <a:t>학습의 횟수</a:t>
            </a:r>
            <a:r>
              <a:rPr lang="en-US" altLang="ko-KR" dirty="0"/>
              <a:t>, </a:t>
            </a:r>
            <a:r>
              <a:rPr lang="ko-KR" altLang="en-US" dirty="0"/>
              <a:t>가중치 </a:t>
            </a:r>
            <a:r>
              <a:rPr lang="en-US" altLang="ko-KR" dirty="0"/>
              <a:t>50</a:t>
            </a:r>
            <a:r>
              <a:rPr lang="ko-KR" altLang="en-US" dirty="0"/>
              <a:t>번 업데이트를 </a:t>
            </a:r>
            <a:r>
              <a:rPr lang="en-US" altLang="ko-KR" dirty="0"/>
              <a:t>10</a:t>
            </a:r>
            <a:r>
              <a:rPr lang="ko-KR" altLang="en-US" dirty="0"/>
              <a:t>번 반복 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 500</a:t>
            </a:r>
            <a:r>
              <a:rPr lang="ko-KR" altLang="en-US" dirty="0"/>
              <a:t>번 업데이트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60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DCC89E-D197-7D4F-B48C-C289B380D0D9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en-KR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CE96ECD-7970-A44C-BD3F-3EA0A377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42" y="833848"/>
            <a:ext cx="6717515" cy="51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327</Words>
  <Application>Microsoft Office PowerPoint</Application>
  <PresentationFormat>와이드스크린</PresentationFormat>
  <Paragraphs>61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최정헌(***4***299)</dc:creator>
  <cp:lastModifiedBy>재혁</cp:lastModifiedBy>
  <cp:revision>13</cp:revision>
  <dcterms:created xsi:type="dcterms:W3CDTF">2021-05-23T06:55:33Z</dcterms:created>
  <dcterms:modified xsi:type="dcterms:W3CDTF">2021-05-23T19:00:19Z</dcterms:modified>
</cp:coreProperties>
</file>