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81" r:id="rId5"/>
    <p:sldId id="282" r:id="rId6"/>
    <p:sldId id="267" r:id="rId7"/>
    <p:sldId id="283" r:id="rId8"/>
    <p:sldId id="286" r:id="rId9"/>
    <p:sldId id="277" r:id="rId10"/>
    <p:sldId id="287" r:id="rId11"/>
    <p:sldId id="278" r:id="rId12"/>
    <p:sldId id="284" r:id="rId13"/>
    <p:sldId id="288" r:id="rId14"/>
    <p:sldId id="285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298" r:id="rId25"/>
    <p:sldId id="300" r:id="rId26"/>
    <p:sldId id="301" r:id="rId27"/>
    <p:sldId id="27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  <a:srgbClr val="0066FF"/>
    <a:srgbClr val="FF6600"/>
    <a:srgbClr val="CCCCFF"/>
    <a:srgbClr val="262626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39" autoAdjust="0"/>
  </p:normalViewPr>
  <p:slideViewPr>
    <p:cSldViewPr snapToGrid="0">
      <p:cViewPr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72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72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7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9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05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85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r>
              <a:rPr lang="ko-KR" altLang="en-US" dirty="0"/>
              <a:t>당 </a:t>
            </a:r>
            <a:r>
              <a:rPr lang="en-US" altLang="ko-KR" dirty="0"/>
              <a:t>11,000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06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10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33941</a:t>
            </a:r>
            <a:r>
              <a:rPr lang="ko-KR" altLang="en-US" dirty="0"/>
              <a:t>개</a:t>
            </a:r>
            <a:r>
              <a:rPr lang="en-US" altLang="ko-KR" dirty="0"/>
              <a:t> (</a:t>
            </a:r>
            <a:r>
              <a:rPr lang="ko-KR" altLang="en-US" dirty="0"/>
              <a:t>레이블당 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80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33941</a:t>
            </a:r>
            <a:r>
              <a:rPr lang="ko-KR" altLang="en-US" dirty="0"/>
              <a:t>개</a:t>
            </a:r>
            <a:r>
              <a:rPr lang="en-US" altLang="ko-KR" dirty="0"/>
              <a:t> (</a:t>
            </a:r>
            <a:r>
              <a:rPr lang="ko-KR" altLang="en-US" dirty="0"/>
              <a:t>레이블당 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1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9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64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발표는 </a:t>
            </a:r>
            <a:r>
              <a:rPr lang="ko-KR" altLang="en-US" dirty="0" err="1"/>
              <a:t>여기까지이고</a:t>
            </a:r>
            <a:r>
              <a:rPr lang="ko-KR" altLang="en-US" dirty="0"/>
              <a:t> </a:t>
            </a:r>
            <a:r>
              <a:rPr lang="en-US" altLang="ko-KR" dirty="0" err="1"/>
              <a:t>QnA</a:t>
            </a:r>
            <a:r>
              <a:rPr lang="ko-KR" altLang="en-US" dirty="0"/>
              <a:t>시간을 가지도록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9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4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6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6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6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ildml.com/2015/12/implementing-a-cnn-for-text-classification-in-tensorflow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주식뉴스 알림 서비스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1F6-6052-49B0-B6FD-90600DC8C415}"/>
              </a:ext>
            </a:extLst>
          </p:cNvPr>
          <p:cNvSpPr txBox="1"/>
          <p:nvPr/>
        </p:nvSpPr>
        <p:spPr>
          <a:xfrm>
            <a:off x="5091110" y="1914525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(1</a:t>
            </a:r>
            <a:r>
              <a:rPr lang="ko-KR" altLang="en-US" sz="2400" dirty="0">
                <a:solidFill>
                  <a:schemeClr val="bg1"/>
                </a:solidFill>
              </a:rPr>
              <a:t>학기 최종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03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 err="1">
                <a:solidFill>
                  <a:srgbClr val="FFFFFF"/>
                </a:solidFill>
                <a:effectLst/>
                <a:latin typeface="NanumGothic"/>
              </a:rPr>
              <a:t>CApstone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688676" y="424082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>
                <a:solidFill>
                  <a:schemeClr val="bg1"/>
                </a:solidFill>
              </a:rPr>
              <a:t>최정헌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팀리더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87C0D-AF58-4C4F-9581-0FBF7320E854}"/>
              </a:ext>
            </a:extLst>
          </p:cNvPr>
          <p:cNvSpPr txBox="1"/>
          <p:nvPr/>
        </p:nvSpPr>
        <p:spPr>
          <a:xfrm>
            <a:off x="4688677" y="4640936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2016125058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이재혁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688677" y="505318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2014122029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김동호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688677" y="545329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라벨링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487680" y="117725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모델 학습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정확도 </a:t>
            </a:r>
            <a:r>
              <a:rPr lang="en-US" altLang="ko-KR" sz="1200" dirty="0">
                <a:solidFill>
                  <a:schemeClr val="tx1"/>
                </a:solidFill>
              </a:rPr>
              <a:t>96% </a:t>
            </a:r>
            <a:r>
              <a:rPr lang="ko-KR" altLang="en-US" sz="1200" dirty="0">
                <a:solidFill>
                  <a:schemeClr val="tx1"/>
                </a:solidFill>
              </a:rPr>
              <a:t>목표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D0111B-35A2-4B3F-A001-AFA3F740C18F}"/>
              </a:ext>
            </a:extLst>
          </p:cNvPr>
          <p:cNvSpPr txBox="1"/>
          <p:nvPr/>
        </p:nvSpPr>
        <p:spPr>
          <a:xfrm>
            <a:off x="7349272" y="334772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&gt;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A825E-8CCD-4A0B-97D5-D6AF5A1B6D5F}"/>
              </a:ext>
            </a:extLst>
          </p:cNvPr>
          <p:cNvSpPr txBox="1"/>
          <p:nvPr/>
        </p:nvSpPr>
        <p:spPr>
          <a:xfrm>
            <a:off x="7349271" y="415757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7" y="4673326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936A93-EE06-4175-A625-E537D9B5004C}"/>
              </a:ext>
            </a:extLst>
          </p:cNvPr>
          <p:cNvSpPr/>
          <p:nvPr/>
        </p:nvSpPr>
        <p:spPr>
          <a:xfrm>
            <a:off x="2801934" y="3025872"/>
            <a:ext cx="2031092" cy="151939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3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 err="1">
                <a:latin typeface="맑은 고딕" panose="020F0502020204030204"/>
                <a:ea typeface="맑은 고딕" panose="020B0503020000020004" pitchFamily="50" charset="-127"/>
              </a:rPr>
              <a:t>라벨링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F174ED-60E8-4C7F-BD73-D046279BDC9E}"/>
              </a:ext>
            </a:extLst>
          </p:cNvPr>
          <p:cNvSpPr txBox="1"/>
          <p:nvPr/>
        </p:nvSpPr>
        <p:spPr>
          <a:xfrm>
            <a:off x="328289" y="873293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사람이 구분한 호재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악재 데이터 기반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6ED70-B9DC-4684-AEE1-D5C19169B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33" y="1645359"/>
            <a:ext cx="6046134" cy="48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2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 err="1">
                <a:latin typeface="맑은 고딕" panose="020F0502020204030204"/>
                <a:ea typeface="맑은 고딕" panose="020B0503020000020004" pitchFamily="50" charset="-127"/>
              </a:rPr>
              <a:t>라벨링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5A0CC-4870-41D5-8634-4B9CE1668F26}"/>
              </a:ext>
            </a:extLst>
          </p:cNvPr>
          <p:cNvSpPr txBox="1"/>
          <p:nvPr/>
        </p:nvSpPr>
        <p:spPr>
          <a:xfrm>
            <a:off x="328289" y="903395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실제 주식 등락률에 의한 데이터 기반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692204-CC41-433F-A751-EA637C8A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98" y="1852657"/>
            <a:ext cx="3717755" cy="1015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791242-A8AF-4B58-856B-A9695193E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275" y="1852657"/>
            <a:ext cx="5461113" cy="11544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957703-7F65-4C9E-986F-4A37092AE664}"/>
              </a:ext>
            </a:extLst>
          </p:cNvPr>
          <p:cNvSpPr/>
          <p:nvPr/>
        </p:nvSpPr>
        <p:spPr>
          <a:xfrm>
            <a:off x="1372498" y="1939132"/>
            <a:ext cx="3567953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7D2F4F-43F3-4DA8-9307-9085ABB79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512" y="4504706"/>
            <a:ext cx="6679526" cy="115448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B97412-E1E6-495B-9DB7-03729D8A3C67}"/>
              </a:ext>
            </a:extLst>
          </p:cNvPr>
          <p:cNvCxnSpPr>
            <a:cxnSpLocks/>
          </p:cNvCxnSpPr>
          <p:nvPr/>
        </p:nvCxnSpPr>
        <p:spPr>
          <a:xfrm>
            <a:off x="5791200" y="3429000"/>
            <a:ext cx="0" cy="564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A3A14-56FE-4E83-9C1C-D2A14BD41E2B}"/>
              </a:ext>
            </a:extLst>
          </p:cNvPr>
          <p:cNvSpPr txBox="1"/>
          <p:nvPr/>
        </p:nvSpPr>
        <p:spPr>
          <a:xfrm>
            <a:off x="8337176" y="4169911"/>
            <a:ext cx="110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label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4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학습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487680" y="117725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전체 과정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6" y="4582962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936A93-EE06-4175-A625-E537D9B5004C}"/>
              </a:ext>
            </a:extLst>
          </p:cNvPr>
          <p:cNvSpPr/>
          <p:nvPr/>
        </p:nvSpPr>
        <p:spPr>
          <a:xfrm>
            <a:off x="5003743" y="2891679"/>
            <a:ext cx="2081920" cy="16912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8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모델 학습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ko-KR" altLang="en-US" sz="2400" dirty="0" err="1"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AADFF-F3D6-43E5-9C00-BDB8E9341454}"/>
              </a:ext>
            </a:extLst>
          </p:cNvPr>
          <p:cNvSpPr txBox="1"/>
          <p:nvPr/>
        </p:nvSpPr>
        <p:spPr>
          <a:xfrm>
            <a:off x="490214" y="902403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단어들에 </a:t>
            </a:r>
            <a:r>
              <a:rPr lang="en-US" altLang="ko-KR" sz="2000" dirty="0"/>
              <a:t>ID </a:t>
            </a:r>
            <a:r>
              <a:rPr lang="ko-KR" altLang="en-US" sz="2000" dirty="0"/>
              <a:t>부여하고 단어 사전 만들기</a:t>
            </a:r>
            <a:endParaRPr lang="en-US" altLang="ko-KR" sz="2000" dirty="0"/>
          </a:p>
        </p:txBody>
      </p:sp>
      <p:pic>
        <p:nvPicPr>
          <p:cNvPr id="11" name="Picture 5" descr="Text&#10;&#10;Description automatically generated">
            <a:extLst>
              <a:ext uri="{FF2B5EF4-FFF2-40B4-BE49-F238E27FC236}">
                <a16:creationId xmlns:a16="http://schemas.microsoft.com/office/drawing/2014/main" id="{D6313050-5D80-4045-A78E-77732AEEB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6" r="19601" b="51604"/>
          <a:stretch/>
        </p:blipFill>
        <p:spPr>
          <a:xfrm>
            <a:off x="204942" y="2931224"/>
            <a:ext cx="4602299" cy="2313130"/>
          </a:xfrm>
          <a:prstGeom prst="rect">
            <a:avLst/>
          </a:prstGeom>
        </p:spPr>
      </p:pic>
      <p:pic>
        <p:nvPicPr>
          <p:cNvPr id="1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75C4A5-6F53-4DBF-9CA7-94493818B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5" t="8472" r="43793" b="34686"/>
          <a:stretch/>
        </p:blipFill>
        <p:spPr>
          <a:xfrm>
            <a:off x="6496581" y="1974958"/>
            <a:ext cx="5508150" cy="2313131"/>
          </a:xfrm>
          <a:prstGeom prst="rect">
            <a:avLst/>
          </a:prstGeom>
        </p:spPr>
      </p:pic>
      <p:cxnSp>
        <p:nvCxnSpPr>
          <p:cNvPr id="14" name="Straight Arrow Connector 11">
            <a:extLst>
              <a:ext uri="{FF2B5EF4-FFF2-40B4-BE49-F238E27FC236}">
                <a16:creationId xmlns:a16="http://schemas.microsoft.com/office/drawing/2014/main" id="{40C405B5-E39D-41E3-8841-39CDEFF8BBB9}"/>
              </a:ext>
            </a:extLst>
          </p:cNvPr>
          <p:cNvCxnSpPr>
            <a:cxnSpLocks/>
          </p:cNvCxnSpPr>
          <p:nvPr/>
        </p:nvCxnSpPr>
        <p:spPr>
          <a:xfrm>
            <a:off x="5064554" y="4288089"/>
            <a:ext cx="511493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7AF874-8AB2-4735-A3E3-E26110285F87}"/>
              </a:ext>
            </a:extLst>
          </p:cNvPr>
          <p:cNvSpPr txBox="1"/>
          <p:nvPr/>
        </p:nvSpPr>
        <p:spPr>
          <a:xfrm>
            <a:off x="7720679" y="1524285"/>
            <a:ext cx="341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문장당 최대 단어 개수 </a:t>
            </a:r>
            <a:r>
              <a:rPr lang="en-US" altLang="ko-KR" dirty="0"/>
              <a:t>: 15</a:t>
            </a:r>
            <a:endParaRPr lang="ko-KR" altLang="en-US" dirty="0"/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FDA58C13-2023-4654-9CFD-F661313BA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81423"/>
              </p:ext>
            </p:extLst>
          </p:nvPr>
        </p:nvGraphicFramePr>
        <p:xfrm>
          <a:off x="7384760" y="4554095"/>
          <a:ext cx="3890424" cy="196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12">
                  <a:extLst>
                    <a:ext uri="{9D8B030D-6E8A-4147-A177-3AD203B41FA5}">
                      <a16:colId xmlns:a16="http://schemas.microsoft.com/office/drawing/2014/main" val="1376734080"/>
                    </a:ext>
                  </a:extLst>
                </a:gridCol>
                <a:gridCol w="1945212">
                  <a:extLst>
                    <a:ext uri="{9D8B030D-6E8A-4147-A177-3AD203B41FA5}">
                      <a16:colId xmlns:a16="http://schemas.microsoft.com/office/drawing/2014/main" val="2751903674"/>
                    </a:ext>
                  </a:extLst>
                </a:gridCol>
              </a:tblGrid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36320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넥스트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308348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유니콘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501523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메쉬코리아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0324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134214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0F15E7-9AFA-472C-BD3D-E8CD4A552724}"/>
              </a:ext>
            </a:extLst>
          </p:cNvPr>
          <p:cNvCxnSpPr>
            <a:cxnSpLocks/>
          </p:cNvCxnSpPr>
          <p:nvPr/>
        </p:nvCxnSpPr>
        <p:spPr>
          <a:xfrm flipH="1">
            <a:off x="6496581" y="1708951"/>
            <a:ext cx="1112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B22BAB-BDC1-4A6D-805F-0BE843414CDF}"/>
              </a:ext>
            </a:extLst>
          </p:cNvPr>
          <p:cNvCxnSpPr/>
          <p:nvPr/>
        </p:nvCxnSpPr>
        <p:spPr>
          <a:xfrm>
            <a:off x="11015208" y="1708951"/>
            <a:ext cx="9054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F4355D-4A0A-447F-9B26-712A0C51CFBE}"/>
              </a:ext>
            </a:extLst>
          </p:cNvPr>
          <p:cNvSpPr txBox="1"/>
          <p:nvPr/>
        </p:nvSpPr>
        <p:spPr>
          <a:xfrm>
            <a:off x="6475876" y="6152483"/>
            <a:ext cx="18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Vocab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01BBE2-1136-4341-AD97-339663FD6DE7}"/>
              </a:ext>
            </a:extLst>
          </p:cNvPr>
          <p:cNvSpPr txBox="1"/>
          <p:nvPr/>
        </p:nvSpPr>
        <p:spPr>
          <a:xfrm>
            <a:off x="5668379" y="1909687"/>
            <a:ext cx="18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4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모델 학습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ko-KR" altLang="en-US" sz="2400" dirty="0" err="1"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AADFF-F3D6-43E5-9C00-BDB8E9341454}"/>
              </a:ext>
            </a:extLst>
          </p:cNvPr>
          <p:cNvSpPr txBox="1"/>
          <p:nvPr/>
        </p:nvSpPr>
        <p:spPr>
          <a:xfrm>
            <a:off x="487680" y="1177251"/>
            <a:ext cx="678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Look up table </a:t>
            </a:r>
            <a:r>
              <a:rPr lang="ko-KR" altLang="en-US" sz="2000" dirty="0"/>
              <a:t>구축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tensorflow.nn.embedding_lookup</a:t>
            </a:r>
            <a:r>
              <a:rPr lang="en-US" altLang="ko-KR" sz="2000" dirty="0"/>
              <a:t>)</a:t>
            </a:r>
          </a:p>
        </p:txBody>
      </p:sp>
      <p:cxnSp>
        <p:nvCxnSpPr>
          <p:cNvPr id="14" name="Straight Arrow Connector 11">
            <a:extLst>
              <a:ext uri="{FF2B5EF4-FFF2-40B4-BE49-F238E27FC236}">
                <a16:creationId xmlns:a16="http://schemas.microsoft.com/office/drawing/2014/main" id="{40C405B5-E39D-41E3-8841-39CDEFF8BBB9}"/>
              </a:ext>
            </a:extLst>
          </p:cNvPr>
          <p:cNvCxnSpPr>
            <a:cxnSpLocks/>
          </p:cNvCxnSpPr>
          <p:nvPr/>
        </p:nvCxnSpPr>
        <p:spPr>
          <a:xfrm>
            <a:off x="3382902" y="3660577"/>
            <a:ext cx="1045663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6CA314-70AB-4A5F-8598-CDFE5CA1CCEA}"/>
              </a:ext>
            </a:extLst>
          </p:cNvPr>
          <p:cNvSpPr/>
          <p:nvPr/>
        </p:nvSpPr>
        <p:spPr>
          <a:xfrm>
            <a:off x="959224" y="2617694"/>
            <a:ext cx="1622611" cy="7351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0F5A4D-BABB-44A9-8E91-C5D53F39A508}"/>
              </a:ext>
            </a:extLst>
          </p:cNvPr>
          <p:cNvSpPr/>
          <p:nvPr/>
        </p:nvSpPr>
        <p:spPr>
          <a:xfrm>
            <a:off x="959223" y="4177980"/>
            <a:ext cx="1622611" cy="7351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vocab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69262F-674A-4BEF-993F-FC653FAF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54" y="2294964"/>
            <a:ext cx="6106037" cy="35500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1C2BF1-A089-481A-82BE-62CCB3A8AB04}"/>
              </a:ext>
            </a:extLst>
          </p:cNvPr>
          <p:cNvSpPr txBox="1"/>
          <p:nvPr/>
        </p:nvSpPr>
        <p:spPr>
          <a:xfrm>
            <a:off x="6795248" y="4463361"/>
            <a:ext cx="1748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64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561CF-C4BE-4394-9724-9D5EA8D3E9B3}"/>
              </a:ext>
            </a:extLst>
          </p:cNvPr>
          <p:cNvSpPr txBox="1"/>
          <p:nvPr/>
        </p:nvSpPr>
        <p:spPr>
          <a:xfrm>
            <a:off x="5221941" y="3352800"/>
            <a:ext cx="1748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614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모델 학습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(neural net)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AADFF-F3D6-43E5-9C00-BDB8E9341454}"/>
              </a:ext>
            </a:extLst>
          </p:cNvPr>
          <p:cNvSpPr txBox="1"/>
          <p:nvPr/>
        </p:nvSpPr>
        <p:spPr>
          <a:xfrm>
            <a:off x="487680" y="1177251"/>
            <a:ext cx="678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학습과정</a:t>
            </a:r>
            <a:endParaRPr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A05DEF-35BF-4575-A45F-79239C4FE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58" b="36862"/>
          <a:stretch/>
        </p:blipFill>
        <p:spPr>
          <a:xfrm>
            <a:off x="143436" y="2608495"/>
            <a:ext cx="2203120" cy="1569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AEE972-D70C-4F8D-8F6F-4F9AC2FB3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303" y="2212881"/>
            <a:ext cx="4217980" cy="2789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8D46E-28F6-4357-92D4-AB5D2FA5D3A8}"/>
              </a:ext>
            </a:extLst>
          </p:cNvPr>
          <p:cNvSpPr txBox="1"/>
          <p:nvPr/>
        </p:nvSpPr>
        <p:spPr>
          <a:xfrm>
            <a:off x="2357128" y="3002616"/>
            <a:ext cx="51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=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DBC62-A338-479D-924E-9269860D87D3}"/>
              </a:ext>
            </a:extLst>
          </p:cNvPr>
          <p:cNvSpPr txBox="1"/>
          <p:nvPr/>
        </p:nvSpPr>
        <p:spPr>
          <a:xfrm>
            <a:off x="2944504" y="2607140"/>
            <a:ext cx="722048" cy="2505027"/>
          </a:xfrm>
          <a:prstGeom prst="rect">
            <a:avLst/>
          </a:prstGeom>
          <a:noFill/>
        </p:spPr>
        <p:txBody>
          <a:bodyPr wrap="square" tIns="72000" bIns="72000" spcCol="144000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400" dirty="0"/>
              <a:t>삼성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올해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하반기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실적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부진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예상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en-US" altLang="ko-KR" sz="1400" dirty="0"/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1400" dirty="0"/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9B8150-000E-400A-B2C8-74FA83B9F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584" y="2212881"/>
            <a:ext cx="4217980" cy="27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모델 학습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(neural net)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AADFF-F3D6-43E5-9C00-BDB8E9341454}"/>
              </a:ext>
            </a:extLst>
          </p:cNvPr>
          <p:cNvSpPr txBox="1"/>
          <p:nvPr/>
        </p:nvSpPr>
        <p:spPr>
          <a:xfrm>
            <a:off x="490214" y="981558"/>
            <a:ext cx="678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전체 </a:t>
            </a:r>
            <a:r>
              <a:rPr lang="en-US" altLang="ko-KR" sz="2000" dirty="0"/>
              <a:t>Neural net </a:t>
            </a:r>
            <a:r>
              <a:rPr lang="ko-KR" altLang="en-US" sz="2000" dirty="0"/>
              <a:t>구조</a:t>
            </a:r>
            <a:endParaRPr lang="en-US" altLang="ko-KR" sz="2000" dirty="0"/>
          </a:p>
        </p:txBody>
      </p:sp>
      <p:pic>
        <p:nvPicPr>
          <p:cNvPr id="13" name="Picture 4" descr="Diagram&#10;&#10;Description automatically generated">
            <a:extLst>
              <a:ext uri="{FF2B5EF4-FFF2-40B4-BE49-F238E27FC236}">
                <a16:creationId xmlns:a16="http://schemas.microsoft.com/office/drawing/2014/main" id="{559A3F35-426A-494F-8AF3-6D5C27F48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712" y="1478647"/>
            <a:ext cx="8038576" cy="4918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AB8D6-8C75-4057-BE18-56C5BC2E4405}"/>
              </a:ext>
            </a:extLst>
          </p:cNvPr>
          <p:cNvSpPr txBox="1"/>
          <p:nvPr/>
        </p:nvSpPr>
        <p:spPr>
          <a:xfrm>
            <a:off x="0" y="6211596"/>
            <a:ext cx="634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http://www.wildml.com/2015/12/implementing-a-cnn-for-text-classification-in-tensorflow/</a:t>
            </a: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311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검증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487680" y="117725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전체 과정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6" y="4582962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936A93-EE06-4175-A625-E537D9B5004C}"/>
              </a:ext>
            </a:extLst>
          </p:cNvPr>
          <p:cNvSpPr/>
          <p:nvPr/>
        </p:nvSpPr>
        <p:spPr>
          <a:xfrm>
            <a:off x="7830194" y="1972235"/>
            <a:ext cx="3329216" cy="176604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0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검증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328289" y="90811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검증 데이터 수집</a:t>
            </a:r>
            <a:endParaRPr lang="en-US" altLang="ko-KR" sz="2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E96C75-5F5A-4C16-8B04-118E5A51B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561"/>
          <a:stretch/>
        </p:blipFill>
        <p:spPr>
          <a:xfrm>
            <a:off x="490214" y="1476328"/>
            <a:ext cx="5579892" cy="51033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074E63-A684-45C7-82B8-BFBB0190F8EF}"/>
              </a:ext>
            </a:extLst>
          </p:cNvPr>
          <p:cNvSpPr txBox="1"/>
          <p:nvPr/>
        </p:nvSpPr>
        <p:spPr>
          <a:xfrm>
            <a:off x="7204737" y="1476328"/>
            <a:ext cx="40619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네이버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79</a:t>
            </a:r>
            <a:r>
              <a:rPr lang="ko-KR" altLang="en-US" sz="2400" dirty="0"/>
              <a:t>개 업종 분류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학습 데이터 수집을 위한</a:t>
            </a:r>
            <a:br>
              <a:rPr lang="en-US" altLang="ko-KR" sz="2400" dirty="0"/>
            </a:br>
            <a:r>
              <a:rPr lang="en-US" altLang="ko-KR" sz="2400" dirty="0"/>
              <a:t>347</a:t>
            </a:r>
            <a:r>
              <a:rPr lang="ko-KR" altLang="en-US" sz="2400" dirty="0"/>
              <a:t>개 종목을 제외하고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300</a:t>
            </a:r>
            <a:r>
              <a:rPr lang="ko-KR" altLang="en-US" sz="2400" dirty="0"/>
              <a:t>개 종목을 선택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ko-KR" altLang="en-US" sz="2400" dirty="0"/>
              <a:t>각 종목에서 </a:t>
            </a:r>
            <a:r>
              <a:rPr lang="en-US" altLang="ko-KR" sz="2400" dirty="0"/>
              <a:t>400</a:t>
            </a:r>
            <a:r>
              <a:rPr lang="ko-KR" altLang="en-US" sz="2400" dirty="0"/>
              <a:t>여개 뉴스 데이터를 수집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>
                <a:solidFill>
                  <a:srgbClr val="FF0000"/>
                </a:solidFill>
              </a:rPr>
              <a:t>총 </a:t>
            </a:r>
            <a:r>
              <a:rPr lang="en-US" altLang="ko-KR" sz="2400" dirty="0">
                <a:solidFill>
                  <a:srgbClr val="FF0000"/>
                </a:solidFill>
              </a:rPr>
              <a:t>114,847</a:t>
            </a:r>
            <a:r>
              <a:rPr lang="ko-KR" altLang="en-US" sz="2400" dirty="0">
                <a:solidFill>
                  <a:srgbClr val="FF0000"/>
                </a:solidFill>
              </a:rPr>
              <a:t>개 데이터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8244C30-5BCD-4AF5-AAC8-7F723F892F52}"/>
              </a:ext>
            </a:extLst>
          </p:cNvPr>
          <p:cNvGrpSpPr/>
          <p:nvPr/>
        </p:nvGrpSpPr>
        <p:grpSpPr>
          <a:xfrm>
            <a:off x="4863491" y="1955301"/>
            <a:ext cx="2998555" cy="2311682"/>
            <a:chOff x="4755146" y="1214550"/>
            <a:chExt cx="2998555" cy="231168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7128A38-886F-497D-B957-E81C59E7BE62}"/>
                </a:ext>
              </a:extLst>
            </p:cNvPr>
            <p:cNvGrpSpPr/>
            <p:nvPr/>
          </p:nvGrpSpPr>
          <p:grpSpPr>
            <a:xfrm>
              <a:off x="4755146" y="1214550"/>
              <a:ext cx="2998555" cy="461665"/>
              <a:chOff x="566258" y="3198167"/>
              <a:chExt cx="2998555" cy="46166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7D576-F180-4D9F-BC8F-E9CAEB31B1A4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2705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개요 및 목표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EA18F144-92AD-4E6C-9AEA-6F24BE24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568B7D8-2125-4A24-A15C-926F6B35676F}"/>
                </a:ext>
              </a:extLst>
            </p:cNvPr>
            <p:cNvGrpSpPr/>
            <p:nvPr/>
          </p:nvGrpSpPr>
          <p:grpSpPr>
            <a:xfrm>
              <a:off x="4755146" y="1830904"/>
              <a:ext cx="1839071" cy="461665"/>
              <a:chOff x="566258" y="3198167"/>
              <a:chExt cx="1839071" cy="46166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986FC1-E8AF-4762-86E7-0A9478238B36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546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과정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5545F205-64DD-41DF-9431-3E6FC1E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B7147DB-AD14-46AC-85AE-15018C33CCEA}"/>
                </a:ext>
              </a:extLst>
            </p:cNvPr>
            <p:cNvGrpSpPr/>
            <p:nvPr/>
          </p:nvGrpSpPr>
          <p:grpSpPr>
            <a:xfrm>
              <a:off x="4755146" y="2445631"/>
              <a:ext cx="1839071" cy="461665"/>
              <a:chOff x="566258" y="3198167"/>
              <a:chExt cx="1839071" cy="46166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F69DD7-AF96-43C0-8D8C-E786ECEC00F1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546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결과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0A03E111-F496-4CAA-99BC-C03662337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EFA34AB-1C98-4C24-9AC2-A86E8C9B7EF9}"/>
                </a:ext>
              </a:extLst>
            </p:cNvPr>
            <p:cNvGrpSpPr/>
            <p:nvPr/>
          </p:nvGrpSpPr>
          <p:grpSpPr>
            <a:xfrm>
              <a:off x="4755146" y="3064567"/>
              <a:ext cx="2177143" cy="461665"/>
              <a:chOff x="566258" y="3198167"/>
              <a:chExt cx="2177143" cy="46166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5C0147-AC5B-48EC-98A1-AF5B06EC4848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884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계획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E9977AC-75FA-41BF-9978-62D3D3335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CF8F5E1-8321-493A-84B8-95789E3B0CB1}"/>
              </a:ext>
            </a:extLst>
          </p:cNvPr>
          <p:cNvSpPr txBox="1"/>
          <p:nvPr/>
        </p:nvSpPr>
        <p:spPr>
          <a:xfrm>
            <a:off x="5156548" y="4360662"/>
            <a:ext cx="278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latin typeface="맑은 고딕" panose="020F0502020204030204"/>
                <a:ea typeface="맑은 고딕" panose="020B0503020000020004" pitchFamily="50" charset="-127"/>
              </a:rPr>
              <a:t>QnA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9FFD14F-815B-4F0C-B40A-89A228849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492" y="4420043"/>
            <a:ext cx="323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1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검증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328289" y="90811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검증 데이터 </a:t>
            </a:r>
            <a:r>
              <a:rPr lang="ko-KR" altLang="en-US" sz="2000" dirty="0" err="1"/>
              <a:t>라벨링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A50554-6077-4316-B24B-F429F0F7B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598" y="1852657"/>
            <a:ext cx="3717755" cy="1015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9083C0-0877-4F3A-9D52-020A945B9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275" y="1852657"/>
            <a:ext cx="5461113" cy="11544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043042-900D-4A02-AED0-86AD357B0FBD}"/>
              </a:ext>
            </a:extLst>
          </p:cNvPr>
          <p:cNvSpPr/>
          <p:nvPr/>
        </p:nvSpPr>
        <p:spPr>
          <a:xfrm>
            <a:off x="1372498" y="1939132"/>
            <a:ext cx="3567953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AB3830-EDEE-49CB-A1E7-ABA8FD337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512" y="4504706"/>
            <a:ext cx="6679526" cy="115448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960D5E-6F58-4C66-BCDE-81C9FFBABD90}"/>
              </a:ext>
            </a:extLst>
          </p:cNvPr>
          <p:cNvCxnSpPr>
            <a:cxnSpLocks/>
          </p:cNvCxnSpPr>
          <p:nvPr/>
        </p:nvCxnSpPr>
        <p:spPr>
          <a:xfrm>
            <a:off x="5791200" y="3429000"/>
            <a:ext cx="0" cy="564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8BB9D1-BC31-4E40-8919-CA36EC8A83A0}"/>
              </a:ext>
            </a:extLst>
          </p:cNvPr>
          <p:cNvSpPr txBox="1"/>
          <p:nvPr/>
        </p:nvSpPr>
        <p:spPr>
          <a:xfrm>
            <a:off x="8337176" y="4169911"/>
            <a:ext cx="110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label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17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검증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328289" y="90811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검증 과정</a:t>
            </a:r>
            <a:endParaRPr lang="en-US" altLang="ko-KR" sz="2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6F833D-F1B7-410A-AC55-FA392E44353A}"/>
              </a:ext>
            </a:extLst>
          </p:cNvPr>
          <p:cNvSpPr/>
          <p:nvPr/>
        </p:nvSpPr>
        <p:spPr>
          <a:xfrm>
            <a:off x="3995975" y="2919192"/>
            <a:ext cx="1611406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학습된</a:t>
            </a:r>
            <a:endParaRPr lang="en-US" altLang="ko-KR" dirty="0"/>
          </a:p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83E60F-DE77-422A-8C23-04DF13BC7A1E}"/>
              </a:ext>
            </a:extLst>
          </p:cNvPr>
          <p:cNvSpPr/>
          <p:nvPr/>
        </p:nvSpPr>
        <p:spPr>
          <a:xfrm>
            <a:off x="652139" y="2919192"/>
            <a:ext cx="1862418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검증 데이터셋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007A20-853E-47CE-8DA8-C49A0333FC0A}"/>
              </a:ext>
            </a:extLst>
          </p:cNvPr>
          <p:cNvCxnSpPr/>
          <p:nvPr/>
        </p:nvCxnSpPr>
        <p:spPr>
          <a:xfrm>
            <a:off x="2864180" y="3505200"/>
            <a:ext cx="699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11386C-3834-41FB-9124-F7DE96AD8B81}"/>
              </a:ext>
            </a:extLst>
          </p:cNvPr>
          <p:cNvSpPr txBox="1"/>
          <p:nvPr/>
        </p:nvSpPr>
        <p:spPr>
          <a:xfrm>
            <a:off x="6355976" y="2132400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946B38-E3E7-48FB-8A69-74B32989DE79}"/>
              </a:ext>
            </a:extLst>
          </p:cNvPr>
          <p:cNvSpPr txBox="1"/>
          <p:nvPr/>
        </p:nvSpPr>
        <p:spPr>
          <a:xfrm>
            <a:off x="7978588" y="2132400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43DCD-F2A2-4F18-8443-24F7820A92A5}"/>
              </a:ext>
            </a:extLst>
          </p:cNvPr>
          <p:cNvSpPr txBox="1"/>
          <p:nvPr/>
        </p:nvSpPr>
        <p:spPr>
          <a:xfrm>
            <a:off x="8122023" y="2822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30890-1CD2-4DE9-84F4-969EFD632462}"/>
              </a:ext>
            </a:extLst>
          </p:cNvPr>
          <p:cNvSpPr txBox="1"/>
          <p:nvPr/>
        </p:nvSpPr>
        <p:spPr>
          <a:xfrm>
            <a:off x="6784260" y="2822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6D7858-8B30-4B0E-96AC-90859B56BE90}"/>
              </a:ext>
            </a:extLst>
          </p:cNvPr>
          <p:cNvSpPr txBox="1"/>
          <p:nvPr/>
        </p:nvSpPr>
        <p:spPr>
          <a:xfrm>
            <a:off x="6784260" y="32972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F66D0-0D7F-438C-8261-E34EE55FCD73}"/>
              </a:ext>
            </a:extLst>
          </p:cNvPr>
          <p:cNvSpPr txBox="1"/>
          <p:nvPr/>
        </p:nvSpPr>
        <p:spPr>
          <a:xfrm>
            <a:off x="8122023" y="32972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512DB9-D891-47B1-84C5-5FA633201A15}"/>
              </a:ext>
            </a:extLst>
          </p:cNvPr>
          <p:cNvSpPr txBox="1"/>
          <p:nvPr/>
        </p:nvSpPr>
        <p:spPr>
          <a:xfrm>
            <a:off x="6784260" y="37690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323A44-09EA-4738-A7D0-A1BFF4759A02}"/>
              </a:ext>
            </a:extLst>
          </p:cNvPr>
          <p:cNvSpPr txBox="1"/>
          <p:nvPr/>
        </p:nvSpPr>
        <p:spPr>
          <a:xfrm>
            <a:off x="8133448" y="37690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48F7DA-B5C5-42B0-B66A-F2BDED880A6E}"/>
              </a:ext>
            </a:extLst>
          </p:cNvPr>
          <p:cNvSpPr txBox="1"/>
          <p:nvPr/>
        </p:nvSpPr>
        <p:spPr>
          <a:xfrm>
            <a:off x="6784260" y="4240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974B5-1771-408D-B5FD-F7EAECA96C47}"/>
              </a:ext>
            </a:extLst>
          </p:cNvPr>
          <p:cNvSpPr txBox="1"/>
          <p:nvPr/>
        </p:nvSpPr>
        <p:spPr>
          <a:xfrm>
            <a:off x="8122023" y="4240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33952-ABC3-4E30-BB36-D8D42159350B}"/>
              </a:ext>
            </a:extLst>
          </p:cNvPr>
          <p:cNvSpPr txBox="1"/>
          <p:nvPr/>
        </p:nvSpPr>
        <p:spPr>
          <a:xfrm>
            <a:off x="6784260" y="471271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469B7-BF71-40E1-8017-6E52448B3BAD}"/>
              </a:ext>
            </a:extLst>
          </p:cNvPr>
          <p:cNvSpPr txBox="1"/>
          <p:nvPr/>
        </p:nvSpPr>
        <p:spPr>
          <a:xfrm>
            <a:off x="8159694" y="471271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1C6E2E-DDE0-42A5-902F-131077952A31}"/>
              </a:ext>
            </a:extLst>
          </p:cNvPr>
          <p:cNvSpPr txBox="1"/>
          <p:nvPr/>
        </p:nvSpPr>
        <p:spPr>
          <a:xfrm>
            <a:off x="6784260" y="51845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2BC7C-66D2-4F4B-9F71-F339A5BFB9DC}"/>
              </a:ext>
            </a:extLst>
          </p:cNvPr>
          <p:cNvSpPr txBox="1"/>
          <p:nvPr/>
        </p:nvSpPr>
        <p:spPr>
          <a:xfrm>
            <a:off x="8159694" y="522105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C66DBC-7584-4B03-9815-9C7D49669559}"/>
              </a:ext>
            </a:extLst>
          </p:cNvPr>
          <p:cNvCxnSpPr>
            <a:cxnSpLocks/>
          </p:cNvCxnSpPr>
          <p:nvPr/>
        </p:nvCxnSpPr>
        <p:spPr>
          <a:xfrm>
            <a:off x="5877797" y="3505200"/>
            <a:ext cx="3840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787389D-F1D7-4775-932E-072CFD59F1A6}"/>
              </a:ext>
            </a:extLst>
          </p:cNvPr>
          <p:cNvCxnSpPr>
            <a:cxnSpLocks/>
          </p:cNvCxnSpPr>
          <p:nvPr/>
        </p:nvCxnSpPr>
        <p:spPr>
          <a:xfrm>
            <a:off x="9190299" y="3505200"/>
            <a:ext cx="3840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FA130F-F5A1-4C45-BD76-7C26E42EEF79}"/>
              </a:ext>
            </a:extLst>
          </p:cNvPr>
          <p:cNvSpPr txBox="1"/>
          <p:nvPr/>
        </p:nvSpPr>
        <p:spPr>
          <a:xfrm>
            <a:off x="10130117" y="2132400"/>
            <a:ext cx="112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F1B128-2219-4C6E-818A-17A8A1192512}"/>
              </a:ext>
            </a:extLst>
          </p:cNvPr>
          <p:cNvSpPr txBox="1"/>
          <p:nvPr/>
        </p:nvSpPr>
        <p:spPr>
          <a:xfrm>
            <a:off x="10379743" y="332053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4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결과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B9FEF7-FC0B-4A00-B885-DDE119399CAE}"/>
              </a:ext>
            </a:extLst>
          </p:cNvPr>
          <p:cNvSpPr txBox="1"/>
          <p:nvPr/>
        </p:nvSpPr>
        <p:spPr>
          <a:xfrm>
            <a:off x="328289" y="995485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사람이 구분한 호재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악재 데이터 기반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0D0344-9C86-4340-9BE0-617AF15CF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01" t="30065" r="31138" b="16732"/>
          <a:stretch/>
        </p:blipFill>
        <p:spPr>
          <a:xfrm>
            <a:off x="2471308" y="2213879"/>
            <a:ext cx="2323880" cy="3648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1A0F2-668D-4162-9826-D4D910219E3F}"/>
              </a:ext>
            </a:extLst>
          </p:cNvPr>
          <p:cNvSpPr txBox="1"/>
          <p:nvPr/>
        </p:nvSpPr>
        <p:spPr>
          <a:xfrm>
            <a:off x="652139" y="5686233"/>
            <a:ext cx="127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Batch (100)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9A57A-CE5E-4335-BD93-8ACA3803646D}"/>
              </a:ext>
            </a:extLst>
          </p:cNvPr>
          <p:cNvSpPr txBox="1"/>
          <p:nvPr/>
        </p:nvSpPr>
        <p:spPr>
          <a:xfrm>
            <a:off x="7127150" y="1730089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검증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130C2-B301-442A-B46A-E0108489BBA6}"/>
              </a:ext>
            </a:extLst>
          </p:cNvPr>
          <p:cNvSpPr txBox="1"/>
          <p:nvPr/>
        </p:nvSpPr>
        <p:spPr>
          <a:xfrm>
            <a:off x="805824" y="1769832"/>
            <a:ext cx="11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678BFB-9CC2-4E50-8116-30A30B8ADC9E}"/>
              </a:ext>
            </a:extLst>
          </p:cNvPr>
          <p:cNvSpPr txBox="1"/>
          <p:nvPr/>
        </p:nvSpPr>
        <p:spPr>
          <a:xfrm>
            <a:off x="7127150" y="2305708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27%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01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결과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B9FEF7-FC0B-4A00-B885-DDE119399CAE}"/>
              </a:ext>
            </a:extLst>
          </p:cNvPr>
          <p:cNvSpPr txBox="1"/>
          <p:nvPr/>
        </p:nvSpPr>
        <p:spPr>
          <a:xfrm>
            <a:off x="328289" y="995485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사람이 구분한 호재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악재 데이터 기반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0D0344-9C86-4340-9BE0-617AF15CF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29" t="30065" r="31138" b="16732"/>
          <a:stretch/>
        </p:blipFill>
        <p:spPr>
          <a:xfrm>
            <a:off x="1760816" y="2305708"/>
            <a:ext cx="4612550" cy="3648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1A0F2-668D-4162-9826-D4D910219E3F}"/>
              </a:ext>
            </a:extLst>
          </p:cNvPr>
          <p:cNvSpPr txBox="1"/>
          <p:nvPr/>
        </p:nvSpPr>
        <p:spPr>
          <a:xfrm>
            <a:off x="621344" y="5646490"/>
            <a:ext cx="127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Batch (100)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9A57A-CE5E-4335-BD93-8ACA3803646D}"/>
              </a:ext>
            </a:extLst>
          </p:cNvPr>
          <p:cNvSpPr txBox="1"/>
          <p:nvPr/>
        </p:nvSpPr>
        <p:spPr>
          <a:xfrm>
            <a:off x="7127150" y="1730089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검증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130C2-B301-442A-B46A-E0108489BBA6}"/>
              </a:ext>
            </a:extLst>
          </p:cNvPr>
          <p:cNvSpPr txBox="1"/>
          <p:nvPr/>
        </p:nvSpPr>
        <p:spPr>
          <a:xfrm>
            <a:off x="775029" y="1730089"/>
            <a:ext cx="11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678BFB-9CC2-4E50-8116-30A30B8ADC9E}"/>
              </a:ext>
            </a:extLst>
          </p:cNvPr>
          <p:cNvSpPr txBox="1"/>
          <p:nvPr/>
        </p:nvSpPr>
        <p:spPr>
          <a:xfrm>
            <a:off x="7127150" y="2305708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27%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240FD9-4750-4E8F-BCAB-EC2DA32AC9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884AB-2293-471E-99CA-F017C2569704}"/>
              </a:ext>
            </a:extLst>
          </p:cNvPr>
          <p:cNvSpPr txBox="1"/>
          <p:nvPr/>
        </p:nvSpPr>
        <p:spPr>
          <a:xfrm>
            <a:off x="1416818" y="1842173"/>
            <a:ext cx="9684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검증 결과를 바탕으로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일반적으로 생각하는 호재성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 err="1">
                <a:solidFill>
                  <a:schemeClr val="bg1"/>
                </a:solidFill>
              </a:rPr>
              <a:t>악재성</a:t>
            </a:r>
            <a:r>
              <a:rPr lang="ko-KR" altLang="en-US" dirty="0">
                <a:solidFill>
                  <a:schemeClr val="bg1"/>
                </a:solidFill>
              </a:rPr>
              <a:t> 뉴스는 그날 주가에 영향이 크지 않다고 해석할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하지만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검증 데이터에 주식과 관련 없는 엉뚱한 데이터도 그날 주가가 올랐다면 호재로 레이블링 되었고 그러한 데이터가 많기 때문에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모델이  호재로 예측한 것들이 얼마나 정확한지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악재로 예측한 것들이 얼마나 정확한지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따로따로 분석해 볼 필요가 있음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결과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41C6E2E-DDE0-42A5-902F-131077952A31}"/>
              </a:ext>
            </a:extLst>
          </p:cNvPr>
          <p:cNvSpPr txBox="1"/>
          <p:nvPr/>
        </p:nvSpPr>
        <p:spPr>
          <a:xfrm>
            <a:off x="6784260" y="51845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2BC7C-66D2-4F4B-9F71-F339A5BFB9DC}"/>
              </a:ext>
            </a:extLst>
          </p:cNvPr>
          <p:cNvSpPr txBox="1"/>
          <p:nvPr/>
        </p:nvSpPr>
        <p:spPr>
          <a:xfrm>
            <a:off x="8159694" y="522105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7AD20-6D9A-4BB9-A66B-5A956CC47EF2}"/>
              </a:ext>
            </a:extLst>
          </p:cNvPr>
          <p:cNvSpPr txBox="1"/>
          <p:nvPr/>
        </p:nvSpPr>
        <p:spPr>
          <a:xfrm>
            <a:off x="328289" y="1002006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실제 주식 등락률에 의한 데이터 기반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E2DE6-BECF-4C6C-88F6-E6970ADD946F}"/>
              </a:ext>
            </a:extLst>
          </p:cNvPr>
          <p:cNvSpPr txBox="1"/>
          <p:nvPr/>
        </p:nvSpPr>
        <p:spPr>
          <a:xfrm>
            <a:off x="621344" y="5646490"/>
            <a:ext cx="127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Batch (100)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CAAB8-9A41-4017-9940-5AC588E9FAC8}"/>
              </a:ext>
            </a:extLst>
          </p:cNvPr>
          <p:cNvSpPr txBox="1"/>
          <p:nvPr/>
        </p:nvSpPr>
        <p:spPr>
          <a:xfrm>
            <a:off x="7127150" y="1730089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검증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9919-5079-4964-8A50-00D5ECE609A7}"/>
              </a:ext>
            </a:extLst>
          </p:cNvPr>
          <p:cNvSpPr txBox="1"/>
          <p:nvPr/>
        </p:nvSpPr>
        <p:spPr>
          <a:xfrm>
            <a:off x="775029" y="1730089"/>
            <a:ext cx="11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68C2C-EAD2-4D68-AE74-C9D59559D78F}"/>
              </a:ext>
            </a:extLst>
          </p:cNvPr>
          <p:cNvSpPr txBox="1"/>
          <p:nvPr/>
        </p:nvSpPr>
        <p:spPr>
          <a:xfrm>
            <a:off x="7127150" y="2305708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35%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4B321-4D88-4422-B589-AB7A30A1A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30613" r="31138" b="17665"/>
          <a:stretch/>
        </p:blipFill>
        <p:spPr>
          <a:xfrm>
            <a:off x="2518787" y="2099420"/>
            <a:ext cx="2299656" cy="3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2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결과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41C6E2E-DDE0-42A5-902F-131077952A31}"/>
              </a:ext>
            </a:extLst>
          </p:cNvPr>
          <p:cNvSpPr txBox="1"/>
          <p:nvPr/>
        </p:nvSpPr>
        <p:spPr>
          <a:xfrm>
            <a:off x="6784260" y="51845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2BC7C-66D2-4F4B-9F71-F339A5BFB9DC}"/>
              </a:ext>
            </a:extLst>
          </p:cNvPr>
          <p:cNvSpPr txBox="1"/>
          <p:nvPr/>
        </p:nvSpPr>
        <p:spPr>
          <a:xfrm>
            <a:off x="8159694" y="522105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7AD20-6D9A-4BB9-A66B-5A956CC47EF2}"/>
              </a:ext>
            </a:extLst>
          </p:cNvPr>
          <p:cNvSpPr txBox="1"/>
          <p:nvPr/>
        </p:nvSpPr>
        <p:spPr>
          <a:xfrm>
            <a:off x="328289" y="1002006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실제 주식 등락률에 의한 데이터 기반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E2DE6-BECF-4C6C-88F6-E6970ADD946F}"/>
              </a:ext>
            </a:extLst>
          </p:cNvPr>
          <p:cNvSpPr txBox="1"/>
          <p:nvPr/>
        </p:nvSpPr>
        <p:spPr>
          <a:xfrm>
            <a:off x="621344" y="5646490"/>
            <a:ext cx="127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Batch (100)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CAAB8-9A41-4017-9940-5AC588E9FAC8}"/>
              </a:ext>
            </a:extLst>
          </p:cNvPr>
          <p:cNvSpPr txBox="1"/>
          <p:nvPr/>
        </p:nvSpPr>
        <p:spPr>
          <a:xfrm>
            <a:off x="7127150" y="1730089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검증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9919-5079-4964-8A50-00D5ECE609A7}"/>
              </a:ext>
            </a:extLst>
          </p:cNvPr>
          <p:cNvSpPr txBox="1"/>
          <p:nvPr/>
        </p:nvSpPr>
        <p:spPr>
          <a:xfrm>
            <a:off x="775029" y="1730089"/>
            <a:ext cx="11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68C2C-EAD2-4D68-AE74-C9D59559D78F}"/>
              </a:ext>
            </a:extLst>
          </p:cNvPr>
          <p:cNvSpPr txBox="1"/>
          <p:nvPr/>
        </p:nvSpPr>
        <p:spPr>
          <a:xfrm>
            <a:off x="7127150" y="2305708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35%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4B321-4D88-4422-B589-AB7A30A1A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30613" r="31138" b="17665"/>
          <a:stretch/>
        </p:blipFill>
        <p:spPr>
          <a:xfrm>
            <a:off x="2518787" y="2099420"/>
            <a:ext cx="2299656" cy="35470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D66D3-0EB7-4A08-B59E-644D9EABA4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38FA56-E291-41AA-9001-CD3D0A1D8AB0}"/>
              </a:ext>
            </a:extLst>
          </p:cNvPr>
          <p:cNvSpPr txBox="1"/>
          <p:nvPr/>
        </p:nvSpPr>
        <p:spPr>
          <a:xfrm>
            <a:off x="1467060" y="2881327"/>
            <a:ext cx="9684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주식 등락률로 레이블링 했기 때문에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같은 내용의 뉴스이지만 다르게 레이블링 된 데이터들이 많아서 학습이 잘 안된 것으로 보임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학습 정확도가 낮아서 검증 결과도 신뢰할 수 없어 보임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04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계획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(6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월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~ 12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aphicFrame>
        <p:nvGraphicFramePr>
          <p:cNvPr id="8" name="Table Placeholder 8">
            <a:extLst>
              <a:ext uri="{FF2B5EF4-FFF2-40B4-BE49-F238E27FC236}">
                <a16:creationId xmlns:a16="http://schemas.microsoft.com/office/drawing/2014/main" id="{6A21F5C6-A4C1-437E-A03E-C704F1632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638314"/>
              </p:ext>
            </p:extLst>
          </p:nvPr>
        </p:nvGraphicFramePr>
        <p:xfrm>
          <a:off x="932705" y="1012500"/>
          <a:ext cx="10146775" cy="3887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5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뉴스 분류 모델 연구</a:t>
                      </a:r>
                      <a:endParaRPr lang="en-US" sz="1400" b="1" dirty="0"/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모델 학습 및 검증</a:t>
                      </a:r>
                      <a:r>
                        <a:rPr lang="en-US" altLang="ko-KR" sz="1400" dirty="0"/>
                        <a:t>/CNN </a:t>
                      </a:r>
                      <a:r>
                        <a:rPr lang="ko-KR" altLang="en-US" sz="1400" dirty="0"/>
                        <a:t>수정</a:t>
                      </a:r>
                      <a:endParaRPr lang="en-US" sz="14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03990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AOS</a:t>
                      </a:r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5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MVVM </a:t>
                      </a:r>
                      <a:r>
                        <a:rPr lang="ko-KR" altLang="en-US" sz="1400" dirty="0"/>
                        <a:t>디자인 패턴 </a:t>
                      </a:r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사례조사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분석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연구 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기능 정리 및 스토리보드 제작</a:t>
                      </a:r>
                      <a:endParaRPr lang="en-US" sz="14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기능 구현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서버 연동 </a:t>
                      </a:r>
                      <a:r>
                        <a:rPr lang="en-US" altLang="ko-KR" sz="1400" dirty="0"/>
                        <a:t>( API ) </a:t>
                      </a:r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리펙토링</a:t>
                      </a:r>
                      <a:endParaRPr lang="en-US" altLang="ko-KR" sz="14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99447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dirty="0"/>
                        <a:t>서버</a:t>
                      </a:r>
                      <a:endParaRPr lang="en-US" sz="1400" b="1" dirty="0"/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88442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   API </a:t>
                      </a:r>
                      <a:r>
                        <a:rPr lang="ko-KR" altLang="en-US" sz="1400" b="0" dirty="0"/>
                        <a:t>명세서 작성 및 </a:t>
                      </a:r>
                      <a:r>
                        <a:rPr lang="en-US" altLang="ko-KR" sz="1400" b="0" dirty="0"/>
                        <a:t>API </a:t>
                      </a:r>
                      <a:r>
                        <a:rPr lang="ko-KR" altLang="en-US" sz="1400" b="0" dirty="0"/>
                        <a:t>제작</a:t>
                      </a:r>
                      <a:endParaRPr lang="en-US" sz="14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969027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   </a:t>
                      </a:r>
                      <a:r>
                        <a:rPr lang="ko-KR" altLang="en-US" sz="1400" b="0" dirty="0" err="1"/>
                        <a:t>크롤링을</a:t>
                      </a:r>
                      <a:r>
                        <a:rPr lang="ko-KR" altLang="en-US" sz="1400" b="0" dirty="0"/>
                        <a:t> 통한 데이터 수집</a:t>
                      </a:r>
                      <a:endParaRPr lang="en-US" sz="14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9600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   </a:t>
                      </a:r>
                      <a:r>
                        <a:rPr lang="ko-KR" altLang="en-US" sz="1400" b="0" dirty="0"/>
                        <a:t>뉴스 데이터 모니터링 모듈 제작</a:t>
                      </a:r>
                      <a:endParaRPr lang="en-US" sz="14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62609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/>
                        <a:t>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푸시 알림 구현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97452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   CNN </a:t>
                      </a:r>
                      <a:r>
                        <a:rPr lang="ko-KR" altLang="en-US" sz="1400" b="0" dirty="0"/>
                        <a:t>모델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서버 통합 </a:t>
                      </a:r>
                      <a:r>
                        <a:rPr lang="en-US" altLang="ko-KR" sz="1400" b="0" dirty="0"/>
                        <a:t>, DB </a:t>
                      </a:r>
                      <a:r>
                        <a:rPr lang="ko-KR" altLang="en-US" sz="1400" b="0" dirty="0"/>
                        <a:t>최신화</a:t>
                      </a:r>
                      <a:endParaRPr lang="en-US" sz="14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1342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97127-5D56-4428-BD5F-6DCC79C973A4}"/>
              </a:ext>
            </a:extLst>
          </p:cNvPr>
          <p:cNvSpPr/>
          <p:nvPr/>
        </p:nvSpPr>
        <p:spPr>
          <a:xfrm>
            <a:off x="5117231" y="1708783"/>
            <a:ext cx="4221060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B5E921-D9E3-45D7-8033-F34743F1190C}"/>
              </a:ext>
            </a:extLst>
          </p:cNvPr>
          <p:cNvGrpSpPr/>
          <p:nvPr/>
        </p:nvGrpSpPr>
        <p:grpSpPr>
          <a:xfrm>
            <a:off x="9731922" y="1708783"/>
            <a:ext cx="1628972" cy="4265743"/>
            <a:chOff x="9187831" y="1181272"/>
            <a:chExt cx="1628972" cy="4265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75D39F-2F9F-4C6E-BDEB-DC4DBB90AE44}"/>
                </a:ext>
              </a:extLst>
            </p:cNvPr>
            <p:cNvSpPr txBox="1"/>
            <p:nvPr/>
          </p:nvSpPr>
          <p:spPr>
            <a:xfrm>
              <a:off x="9187831" y="5139238"/>
              <a:ext cx="162897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/>
                <a:t>최종 시연 및 발표</a:t>
              </a:r>
              <a:endParaRPr lang="en-US" sz="1400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4BC2E0-C542-4467-8C0E-7480C82D2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317" y="1181272"/>
              <a:ext cx="0" cy="393174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7DB50F-B3CE-4B74-A91E-9D884FB5E938}"/>
              </a:ext>
            </a:extLst>
          </p:cNvPr>
          <p:cNvSpPr/>
          <p:nvPr/>
        </p:nvSpPr>
        <p:spPr>
          <a:xfrm>
            <a:off x="5117230" y="2252892"/>
            <a:ext cx="820259" cy="228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DB3384-5E44-4982-A87B-201BAE2D8A08}"/>
              </a:ext>
            </a:extLst>
          </p:cNvPr>
          <p:cNvSpPr/>
          <p:nvPr/>
        </p:nvSpPr>
        <p:spPr>
          <a:xfrm>
            <a:off x="6816083" y="3597798"/>
            <a:ext cx="2522209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DA7156-9E9D-4405-929B-5C5770BE03FC}"/>
              </a:ext>
            </a:extLst>
          </p:cNvPr>
          <p:cNvSpPr/>
          <p:nvPr/>
        </p:nvSpPr>
        <p:spPr>
          <a:xfrm>
            <a:off x="5117230" y="2535291"/>
            <a:ext cx="1698853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D92E45-045F-428F-B702-CD0760A580BC}"/>
              </a:ext>
            </a:extLst>
          </p:cNvPr>
          <p:cNvSpPr/>
          <p:nvPr/>
        </p:nvSpPr>
        <p:spPr>
          <a:xfrm>
            <a:off x="6822951" y="2797100"/>
            <a:ext cx="2522215" cy="250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82A7E0-203D-4C27-82C0-1F448AF7CE77}"/>
              </a:ext>
            </a:extLst>
          </p:cNvPr>
          <p:cNvSpPr/>
          <p:nvPr/>
        </p:nvSpPr>
        <p:spPr>
          <a:xfrm>
            <a:off x="9393939" y="3074670"/>
            <a:ext cx="1685541" cy="222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5FB640-D9F4-4D70-9EF9-646C2A806092}"/>
              </a:ext>
            </a:extLst>
          </p:cNvPr>
          <p:cNvSpPr/>
          <p:nvPr/>
        </p:nvSpPr>
        <p:spPr>
          <a:xfrm>
            <a:off x="5117230" y="3864946"/>
            <a:ext cx="5886050" cy="210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AFF432-463C-4F2B-9A5A-8123777812B3}"/>
              </a:ext>
            </a:extLst>
          </p:cNvPr>
          <p:cNvSpPr/>
          <p:nvPr/>
        </p:nvSpPr>
        <p:spPr>
          <a:xfrm>
            <a:off x="5966656" y="4127392"/>
            <a:ext cx="1671628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47B646-7AD8-47BE-9309-2CF3AB1399CC}"/>
              </a:ext>
            </a:extLst>
          </p:cNvPr>
          <p:cNvSpPr/>
          <p:nvPr/>
        </p:nvSpPr>
        <p:spPr>
          <a:xfrm>
            <a:off x="6825153" y="4392452"/>
            <a:ext cx="1671625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C70464-A82C-43AB-AB8B-C367BA29DAEB}"/>
              </a:ext>
            </a:extLst>
          </p:cNvPr>
          <p:cNvSpPr/>
          <p:nvPr/>
        </p:nvSpPr>
        <p:spPr>
          <a:xfrm>
            <a:off x="7676720" y="4650141"/>
            <a:ext cx="820058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20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4415638" y="2061686"/>
            <a:ext cx="3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QnA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4F87E-7D70-4342-B9CF-DCF95BF0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3051340"/>
            <a:ext cx="2263817" cy="22638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16E3DA-CB23-4E54-96F2-A85E9CFF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704744">
            <a:off x="1573528" y="82413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41BF0F3-1C27-4F46-83CB-F79E75691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9860699">
            <a:off x="2941200" y="30176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4EB1BD4-61AF-487E-B642-FB960B03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531885">
            <a:off x="6816434" y="27792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B99A006-0FF0-4BA5-A1DB-17E5B15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187291">
            <a:off x="8867292" y="3383005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BE7A296-3739-4CBE-8151-1463A70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179415">
            <a:off x="10515600" y="5215283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74D23C8-C821-468E-9EF1-493CFFBAE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612939">
            <a:off x="1152365" y="510743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00AB2BB-693F-4F23-8417-3A09712E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500633">
            <a:off x="10341221" y="127384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99140C9-C2C6-4F1B-9A61-E649E195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>
            <a:off x="6592925" y="53459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E802DF-16D4-464D-9F09-19CC027C8FAE}"/>
              </a:ext>
            </a:extLst>
          </p:cNvPr>
          <p:cNvGrpSpPr/>
          <p:nvPr/>
        </p:nvGrpSpPr>
        <p:grpSpPr>
          <a:xfrm>
            <a:off x="1626544" y="1338843"/>
            <a:ext cx="8585199" cy="4732337"/>
            <a:chOff x="1107441" y="273462"/>
            <a:chExt cx="10762509" cy="5575866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ECEA36E1-FC35-4E8C-9B04-01C514A4A3E9}"/>
                </a:ext>
              </a:extLst>
            </p:cNvPr>
            <p:cNvSpPr/>
            <p:nvPr/>
          </p:nvSpPr>
          <p:spPr>
            <a:xfrm>
              <a:off x="7931091" y="4476427"/>
              <a:ext cx="3938859" cy="13729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hone_gold.png">
              <a:extLst>
                <a:ext uri="{FF2B5EF4-FFF2-40B4-BE49-F238E27FC236}">
                  <a16:creationId xmlns:a16="http://schemas.microsoft.com/office/drawing/2014/main" id="{ACAFF3D6-DB0D-451E-8F84-FC3CB262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7441" y="1458894"/>
              <a:ext cx="2127182" cy="423554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FADACE9-C5B7-4B03-B8AD-10D14DCD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2453" y="621248"/>
              <a:ext cx="4227593" cy="2771865"/>
            </a:xfrm>
            <a:prstGeom prst="rect">
              <a:avLst/>
            </a:prstGeom>
          </p:spPr>
        </p:pic>
        <p:pic>
          <p:nvPicPr>
            <p:cNvPr id="1026" name="Picture 2" descr="잠금화면 배경 오류 - Apple 커뮤니티">
              <a:extLst>
                <a:ext uri="{FF2B5EF4-FFF2-40B4-BE49-F238E27FC236}">
                  <a16:creationId xmlns:a16="http://schemas.microsoft.com/office/drawing/2014/main" id="{0543468B-2532-4624-AC1F-EE81295C4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655" y="2066562"/>
              <a:ext cx="1745410" cy="3074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3CE400-75B4-4243-954C-3310580656D4}"/>
                </a:ext>
              </a:extLst>
            </p:cNvPr>
            <p:cNvSpPr txBox="1"/>
            <p:nvPr/>
          </p:nvSpPr>
          <p:spPr>
            <a:xfrm>
              <a:off x="1346295" y="2777169"/>
              <a:ext cx="3276472" cy="11604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알림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</a:rPr>
                <a:t>관심 종목으로 등록하신 이스트소프트의 호재 뉴스를 확인하세요</a:t>
              </a:r>
              <a:r>
                <a:rPr lang="en-US" altLang="ko-KR" sz="1600" dirty="0">
                  <a:solidFill>
                    <a:schemeClr val="bg1"/>
                  </a:solidFill>
                </a:rPr>
                <a:t>!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액티브 러닝 '3세대 인공지능' 상용화 | 사이언스모니터 | The Science Monitor">
              <a:extLst>
                <a:ext uri="{FF2B5EF4-FFF2-40B4-BE49-F238E27FC236}">
                  <a16:creationId xmlns:a16="http://schemas.microsoft.com/office/drawing/2014/main" id="{E2EA36E2-53B5-4EC0-A6BE-EF26F957F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569" y="4432592"/>
              <a:ext cx="2127182" cy="141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73DA8E2-3E49-44BB-A5D7-140E450A16D2}"/>
                </a:ext>
              </a:extLst>
            </p:cNvPr>
            <p:cNvSpPr/>
            <p:nvPr/>
          </p:nvSpPr>
          <p:spPr>
            <a:xfrm>
              <a:off x="1346294" y="3937608"/>
              <a:ext cx="3136371" cy="353706"/>
            </a:xfrm>
            <a:custGeom>
              <a:avLst/>
              <a:gdLst>
                <a:gd name="connsiteX0" fmla="*/ 2588964 w 2588964"/>
                <a:gd name="connsiteY0" fmla="*/ 0 h 334178"/>
                <a:gd name="connsiteX1" fmla="*/ 785870 w 2588964"/>
                <a:gd name="connsiteY1" fmla="*/ 334178 h 334178"/>
                <a:gd name="connsiteX2" fmla="*/ 0 w 2588964"/>
                <a:gd name="connsiteY2" fmla="*/ 3672 h 334178"/>
                <a:gd name="connsiteX3" fmla="*/ 2588964 w 2588964"/>
                <a:gd name="connsiteY3" fmla="*/ 0 h 33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8964" h="334178">
                  <a:moveTo>
                    <a:pt x="2588964" y="0"/>
                  </a:moveTo>
                  <a:lnTo>
                    <a:pt x="785870" y="334178"/>
                  </a:lnTo>
                  <a:lnTo>
                    <a:pt x="0" y="3672"/>
                  </a:lnTo>
                  <a:lnTo>
                    <a:pt x="25889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2F4B5E6-6493-4CE9-8809-9BA2CEA53624}"/>
                </a:ext>
              </a:extLst>
            </p:cNvPr>
            <p:cNvCxnSpPr/>
            <p:nvPr/>
          </p:nvCxnSpPr>
          <p:spPr>
            <a:xfrm flipH="1" flipV="1">
              <a:off x="3321934" y="4595149"/>
              <a:ext cx="1794076" cy="868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9F973AE-D799-4B0B-AC15-7B0DF40D8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6249" y="3576666"/>
              <a:ext cx="324618" cy="8084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7F627A-EB04-438D-9D06-B9CFEEA82694}"/>
                </a:ext>
              </a:extLst>
            </p:cNvPr>
            <p:cNvSpPr txBox="1"/>
            <p:nvPr/>
          </p:nvSpPr>
          <p:spPr>
            <a:xfrm>
              <a:off x="8036249" y="4476427"/>
              <a:ext cx="3719071" cy="4351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서버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62AED4-8BB5-4DA4-A648-2CB722967AFD}"/>
                </a:ext>
              </a:extLst>
            </p:cNvPr>
            <p:cNvSpPr txBox="1"/>
            <p:nvPr/>
          </p:nvSpPr>
          <p:spPr>
            <a:xfrm>
              <a:off x="4058225" y="4659868"/>
              <a:ext cx="908435" cy="43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알림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A58BAD-1B88-4A11-B4E2-3DAF2BF7ACBC}"/>
                </a:ext>
              </a:extLst>
            </p:cNvPr>
            <p:cNvSpPr txBox="1"/>
            <p:nvPr/>
          </p:nvSpPr>
          <p:spPr>
            <a:xfrm>
              <a:off x="8123023" y="4958361"/>
              <a:ext cx="1723447" cy="3082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뉴스 분류모델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2CF824-9C19-4B4E-9239-334C3893E0CA}"/>
                </a:ext>
              </a:extLst>
            </p:cNvPr>
            <p:cNvSpPr txBox="1"/>
            <p:nvPr/>
          </p:nvSpPr>
          <p:spPr>
            <a:xfrm>
              <a:off x="6096000" y="273462"/>
              <a:ext cx="405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네이버 뉴스 업데이트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C6EEA7-2E63-4AA1-9A72-D6A12478A0C4}"/>
              </a:ext>
            </a:extLst>
          </p:cNvPr>
          <p:cNvSpPr txBox="1"/>
          <p:nvPr/>
        </p:nvSpPr>
        <p:spPr>
          <a:xfrm>
            <a:off x="8666843" y="5315000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뉴스 모니터링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96C56-26DD-4856-971E-1DB8E46ABEB7}"/>
              </a:ext>
            </a:extLst>
          </p:cNvPr>
          <p:cNvSpPr txBox="1"/>
          <p:nvPr/>
        </p:nvSpPr>
        <p:spPr>
          <a:xfrm>
            <a:off x="8666843" y="5612705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Realtime DB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A2DD3-2CF7-47A5-9C64-8AEC7DFB730D}"/>
              </a:ext>
            </a:extLst>
          </p:cNvPr>
          <p:cNvSpPr txBox="1"/>
          <p:nvPr/>
        </p:nvSpPr>
        <p:spPr>
          <a:xfrm>
            <a:off x="7222838" y="5612705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Push</a:t>
            </a:r>
            <a:r>
              <a:rPr lang="ko-KR" altLang="en-US" sz="1100" dirty="0"/>
              <a:t> 알림 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C4A96E-D12D-4119-A2B7-46BC0C08249C}"/>
              </a:ext>
            </a:extLst>
          </p:cNvPr>
          <p:cNvSpPr txBox="1"/>
          <p:nvPr/>
        </p:nvSpPr>
        <p:spPr>
          <a:xfrm>
            <a:off x="1093144" y="890910"/>
            <a:ext cx="1000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사용자의 관심 종목과 관련된 뉴스가 호재성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악재성</a:t>
            </a:r>
            <a:r>
              <a:rPr lang="ko-KR" altLang="en-US" sz="1600" dirty="0"/>
              <a:t> 뉴스인지 판별하여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사용자에게 알림을 주는 서비스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EA261-6771-48BE-9B7E-945B5465715C}"/>
              </a:ext>
            </a:extLst>
          </p:cNvPr>
          <p:cNvSpPr txBox="1"/>
          <p:nvPr/>
        </p:nvSpPr>
        <p:spPr>
          <a:xfrm>
            <a:off x="5249059" y="4479901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Text-CNN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05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C4A96E-D12D-4119-A2B7-46BC0C08249C}"/>
              </a:ext>
            </a:extLst>
          </p:cNvPr>
          <p:cNvSpPr txBox="1"/>
          <p:nvPr/>
        </p:nvSpPr>
        <p:spPr>
          <a:xfrm>
            <a:off x="1093144" y="890910"/>
            <a:ext cx="1000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사용자의 관심 종목과 관련된 뉴스가 호재성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악재성</a:t>
            </a:r>
            <a:r>
              <a:rPr lang="ko-KR" altLang="en-US" sz="1600" dirty="0"/>
              <a:t> 뉴스인지 판별하여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사용자에게 알림을 주는 서비스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E54B-B00D-4699-A31B-EA9C39238709}"/>
              </a:ext>
            </a:extLst>
          </p:cNvPr>
          <p:cNvSpPr txBox="1"/>
          <p:nvPr/>
        </p:nvSpPr>
        <p:spPr>
          <a:xfrm>
            <a:off x="1308846" y="2690336"/>
            <a:ext cx="9574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호재성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뉴스가 등록된 날에 </a:t>
            </a:r>
            <a:r>
              <a:rPr lang="en-US" altLang="ko-KR" sz="2400" dirty="0"/>
              <a:t>0.5% </a:t>
            </a:r>
            <a:r>
              <a:rPr lang="ko-KR" altLang="en-US" sz="2400" dirty="0"/>
              <a:t>이상 주가가 상승 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err="1">
                <a:solidFill>
                  <a:srgbClr val="FF0000"/>
                </a:solidFill>
              </a:rPr>
              <a:t>악재성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뉴스가 등록된 날에 </a:t>
            </a:r>
            <a:r>
              <a:rPr lang="en-US" altLang="ko-KR" sz="2400" dirty="0"/>
              <a:t>-0.5% </a:t>
            </a:r>
            <a:r>
              <a:rPr lang="ko-KR" altLang="en-US" sz="2400" dirty="0"/>
              <a:t>이상 주가가 하락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기타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뉴스가 등록된 날에 </a:t>
            </a:r>
            <a:r>
              <a:rPr lang="en-US" altLang="ko-KR" sz="2400" dirty="0"/>
              <a:t>-0.5% ~ 0.5% </a:t>
            </a:r>
            <a:r>
              <a:rPr lang="ko-KR" altLang="en-US" sz="2400" dirty="0"/>
              <a:t>주가 변동 </a:t>
            </a:r>
          </a:p>
        </p:txBody>
      </p:sp>
    </p:spTree>
    <p:extLst>
      <p:ext uri="{BB962C8B-B14F-4D97-AF65-F5344CB8AC3E}">
        <p14:creationId xmlns:p14="http://schemas.microsoft.com/office/powerpoint/2010/main" val="196733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3750652" cy="461665"/>
            <a:chOff x="5074461" y="1351080"/>
            <a:chExt cx="3750652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45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- 1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학기 목표 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34E54B-B00D-4699-A31B-EA9C39238709}"/>
              </a:ext>
            </a:extLst>
          </p:cNvPr>
          <p:cNvSpPr txBox="1"/>
          <p:nvPr/>
        </p:nvSpPr>
        <p:spPr>
          <a:xfrm>
            <a:off x="1308847" y="1008681"/>
            <a:ext cx="9574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이번 학기 목표는 </a:t>
            </a:r>
            <a:r>
              <a:rPr lang="en-US" altLang="ko-KR" sz="2400" dirty="0"/>
              <a:t>Text-CNN</a:t>
            </a:r>
            <a:r>
              <a:rPr lang="ko-KR" altLang="en-US" sz="2400" dirty="0"/>
              <a:t>을 이용하여 </a:t>
            </a:r>
            <a:endParaRPr lang="en-US" altLang="ko-KR" sz="2400" dirty="0"/>
          </a:p>
          <a:p>
            <a:pPr algn="ctr"/>
            <a:r>
              <a:rPr lang="ko-KR" altLang="en-US" sz="2400" dirty="0"/>
              <a:t>뉴스의 호재</a:t>
            </a:r>
            <a:r>
              <a:rPr lang="en-US" altLang="ko-KR" sz="2400" dirty="0"/>
              <a:t>/</a:t>
            </a:r>
            <a:r>
              <a:rPr lang="ko-KR" altLang="en-US" sz="2400" dirty="0"/>
              <a:t>악재성을 판별하는 모델 만들기로 정했음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ADEF8-9E92-4E4C-AFCA-DD5E544713A4}"/>
              </a:ext>
            </a:extLst>
          </p:cNvPr>
          <p:cNvSpPr txBox="1"/>
          <p:nvPr/>
        </p:nvSpPr>
        <p:spPr>
          <a:xfrm>
            <a:off x="34466" y="3700459"/>
            <a:ext cx="381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뉴스 데이터 이미지</a:t>
            </a:r>
            <a:endParaRPr lang="ko-KR" altLang="en-US" sz="2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CEF39F-C55E-4F1B-B99E-FB4AC4BAF227}"/>
              </a:ext>
            </a:extLst>
          </p:cNvPr>
          <p:cNvSpPr/>
          <p:nvPr/>
        </p:nvSpPr>
        <p:spPr>
          <a:xfrm>
            <a:off x="4645573" y="3057054"/>
            <a:ext cx="2900854" cy="230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모델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D78BC6-EC0E-4864-8B17-631FD1F9A532}"/>
              </a:ext>
            </a:extLst>
          </p:cNvPr>
          <p:cNvCxnSpPr>
            <a:cxnSpLocks/>
          </p:cNvCxnSpPr>
          <p:nvPr/>
        </p:nvCxnSpPr>
        <p:spPr>
          <a:xfrm>
            <a:off x="3993930" y="3351697"/>
            <a:ext cx="47716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CC80D8-6FB3-4CFE-8A39-4CDB53C8CAB7}"/>
              </a:ext>
            </a:extLst>
          </p:cNvPr>
          <p:cNvCxnSpPr>
            <a:cxnSpLocks/>
          </p:cNvCxnSpPr>
          <p:nvPr/>
        </p:nvCxnSpPr>
        <p:spPr>
          <a:xfrm>
            <a:off x="3993930" y="3746626"/>
            <a:ext cx="47716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BC139-59D0-467E-A35F-A4149BC14E56}"/>
              </a:ext>
            </a:extLst>
          </p:cNvPr>
          <p:cNvSpPr txBox="1"/>
          <p:nvPr/>
        </p:nvSpPr>
        <p:spPr>
          <a:xfrm>
            <a:off x="9054663" y="3167031"/>
            <a:ext cx="72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C19E5-A0D2-4620-827E-4C7F14906D11}"/>
              </a:ext>
            </a:extLst>
          </p:cNvPr>
          <p:cNvSpPr txBox="1"/>
          <p:nvPr/>
        </p:nvSpPr>
        <p:spPr>
          <a:xfrm>
            <a:off x="9054663" y="3561960"/>
            <a:ext cx="72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악재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8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- 2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가지 접근법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07B566-0C56-4735-A753-388CFF07C31C}"/>
              </a:ext>
            </a:extLst>
          </p:cNvPr>
          <p:cNvSpPr/>
          <p:nvPr/>
        </p:nvSpPr>
        <p:spPr>
          <a:xfrm>
            <a:off x="1394379" y="3125606"/>
            <a:ext cx="2881860" cy="1565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일반적으로 호재성 뉴스는 어떤 내용을 포함한다 라는 기준을 두고 사람이 직접 호재성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악재성을 구분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14283-4001-42EF-91CF-6678A19A1357}"/>
              </a:ext>
            </a:extLst>
          </p:cNvPr>
          <p:cNvSpPr txBox="1"/>
          <p:nvPr/>
        </p:nvSpPr>
        <p:spPr>
          <a:xfrm>
            <a:off x="621343" y="1766450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사람이 구분한 호재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악재 데이터 기반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32A01-B83D-4C84-B85A-134901A8BDDE}"/>
              </a:ext>
            </a:extLst>
          </p:cNvPr>
          <p:cNvSpPr txBox="1"/>
          <p:nvPr/>
        </p:nvSpPr>
        <p:spPr>
          <a:xfrm>
            <a:off x="6723530" y="1766450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실제 주식 등락률에 의한 데이터 기반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60E797-FFDE-437C-9710-54A0D37CF32E}"/>
              </a:ext>
            </a:extLst>
          </p:cNvPr>
          <p:cNvSpPr/>
          <p:nvPr/>
        </p:nvSpPr>
        <p:spPr>
          <a:xfrm>
            <a:off x="7496568" y="3125605"/>
            <a:ext cx="3301053" cy="1565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종목의 주가가 상승했다면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해당 날의 뉴스를 모두 호재 뉴스로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종목의 주가가 하락했다면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해당 날의 뉴스를 모두 호재 뉴스로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3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전체 과정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487680" y="117725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전체 과정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정확도 </a:t>
            </a:r>
            <a:r>
              <a:rPr lang="en-US" altLang="ko-KR" sz="1200" dirty="0">
                <a:solidFill>
                  <a:schemeClr val="tx1"/>
                </a:solidFill>
              </a:rPr>
              <a:t>96% </a:t>
            </a:r>
            <a:r>
              <a:rPr lang="ko-KR" altLang="en-US" sz="1200" dirty="0">
                <a:solidFill>
                  <a:schemeClr val="tx1"/>
                </a:solidFill>
              </a:rPr>
              <a:t>목표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D0111B-35A2-4B3F-A001-AFA3F740C18F}"/>
              </a:ext>
            </a:extLst>
          </p:cNvPr>
          <p:cNvSpPr txBox="1"/>
          <p:nvPr/>
        </p:nvSpPr>
        <p:spPr>
          <a:xfrm>
            <a:off x="7349272" y="334772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&gt;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A825E-8CCD-4A0B-97D5-D6AF5A1B6D5F}"/>
              </a:ext>
            </a:extLst>
          </p:cNvPr>
          <p:cNvSpPr txBox="1"/>
          <p:nvPr/>
        </p:nvSpPr>
        <p:spPr>
          <a:xfrm>
            <a:off x="7349271" y="415757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7" y="4673326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</p:spTree>
    <p:extLst>
      <p:ext uri="{BB962C8B-B14F-4D97-AF65-F5344CB8AC3E}">
        <p14:creationId xmlns:p14="http://schemas.microsoft.com/office/powerpoint/2010/main" val="12412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데이터 수집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328289" y="1146092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전체과정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정확도 </a:t>
            </a:r>
            <a:r>
              <a:rPr lang="en-US" altLang="ko-KR" sz="1200" dirty="0">
                <a:solidFill>
                  <a:schemeClr val="tx1"/>
                </a:solidFill>
              </a:rPr>
              <a:t>96% </a:t>
            </a:r>
            <a:r>
              <a:rPr lang="ko-KR" altLang="en-US" sz="1200" dirty="0">
                <a:solidFill>
                  <a:schemeClr val="tx1"/>
                </a:solidFill>
              </a:rPr>
              <a:t>목표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D0111B-35A2-4B3F-A001-AFA3F740C18F}"/>
              </a:ext>
            </a:extLst>
          </p:cNvPr>
          <p:cNvSpPr txBox="1"/>
          <p:nvPr/>
        </p:nvSpPr>
        <p:spPr>
          <a:xfrm>
            <a:off x="7349272" y="334772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&gt;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A825E-8CCD-4A0B-97D5-D6AF5A1B6D5F}"/>
              </a:ext>
            </a:extLst>
          </p:cNvPr>
          <p:cNvSpPr txBox="1"/>
          <p:nvPr/>
        </p:nvSpPr>
        <p:spPr>
          <a:xfrm>
            <a:off x="7349271" y="415757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7" y="4673326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936A93-EE06-4175-A625-E537D9B5004C}"/>
              </a:ext>
            </a:extLst>
          </p:cNvPr>
          <p:cNvSpPr/>
          <p:nvPr/>
        </p:nvSpPr>
        <p:spPr>
          <a:xfrm>
            <a:off x="662955" y="2989743"/>
            <a:ext cx="2031092" cy="151939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6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데이터 수집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328289" y="90811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데이터 수집</a:t>
            </a:r>
            <a:endParaRPr lang="en-US" altLang="ko-KR" sz="2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E96C75-5F5A-4C16-8B04-118E5A51B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561"/>
          <a:stretch/>
        </p:blipFill>
        <p:spPr>
          <a:xfrm>
            <a:off x="490214" y="1476328"/>
            <a:ext cx="5579892" cy="51033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074E63-A684-45C7-82B8-BFBB0190F8EF}"/>
              </a:ext>
            </a:extLst>
          </p:cNvPr>
          <p:cNvSpPr txBox="1"/>
          <p:nvPr/>
        </p:nvSpPr>
        <p:spPr>
          <a:xfrm>
            <a:off x="7204737" y="1476328"/>
            <a:ext cx="4061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네이버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79</a:t>
            </a:r>
            <a:r>
              <a:rPr lang="ko-KR" altLang="en-US" sz="2400" dirty="0"/>
              <a:t>개 업종 분류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12</a:t>
            </a:r>
            <a:r>
              <a:rPr lang="ko-KR" altLang="en-US" sz="2400" dirty="0"/>
              <a:t>개는 기업이 </a:t>
            </a:r>
            <a:r>
              <a:rPr lang="en-US" altLang="ko-KR" sz="2400" dirty="0"/>
              <a:t>5</a:t>
            </a:r>
            <a:r>
              <a:rPr lang="ko-KR" altLang="en-US" sz="2400" dirty="0"/>
              <a:t>개 미만</a:t>
            </a:r>
            <a:endParaRPr lang="en-US" altLang="ko-KR" sz="2400" dirty="0"/>
          </a:p>
          <a:p>
            <a:r>
              <a:rPr lang="en-US" altLang="ko-KR" sz="2400" dirty="0"/>
              <a:t>67</a:t>
            </a:r>
            <a:r>
              <a:rPr lang="ko-KR" altLang="en-US" sz="2400" dirty="0"/>
              <a:t>개는 기업이 </a:t>
            </a:r>
            <a:r>
              <a:rPr lang="en-US" altLang="ko-KR" sz="2400" dirty="0"/>
              <a:t>5</a:t>
            </a:r>
            <a:r>
              <a:rPr lang="ko-KR" altLang="en-US" sz="2400" dirty="0"/>
              <a:t>개 이상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B79FF-E49E-4B1F-9D48-07EE967C1342}"/>
              </a:ext>
            </a:extLst>
          </p:cNvPr>
          <p:cNvSpPr txBox="1"/>
          <p:nvPr/>
        </p:nvSpPr>
        <p:spPr>
          <a:xfrm>
            <a:off x="7204737" y="3234643"/>
            <a:ext cx="422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개 미만 </a:t>
            </a:r>
            <a:r>
              <a:rPr lang="en-US" altLang="ko-KR" sz="2400" dirty="0"/>
              <a:t>: </a:t>
            </a:r>
            <a:r>
              <a:rPr lang="ko-KR" altLang="en-US" sz="2400" dirty="0"/>
              <a:t>대표 기업 </a:t>
            </a:r>
            <a:r>
              <a:rPr lang="en-US" altLang="ko-KR" sz="2400" dirty="0"/>
              <a:t>1</a:t>
            </a:r>
            <a:r>
              <a:rPr lang="ko-KR" altLang="en-US" sz="2400" dirty="0"/>
              <a:t>개씩</a:t>
            </a:r>
            <a:endParaRPr lang="en-US" altLang="ko-KR" sz="24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개 이상 </a:t>
            </a:r>
            <a:r>
              <a:rPr lang="en-US" altLang="ko-KR" sz="2400" dirty="0"/>
              <a:t>: </a:t>
            </a:r>
            <a:r>
              <a:rPr lang="ko-KR" altLang="en-US" sz="2400" dirty="0"/>
              <a:t>대표 기업 </a:t>
            </a:r>
            <a:r>
              <a:rPr lang="en-US" altLang="ko-KR" sz="2400" dirty="0"/>
              <a:t>5</a:t>
            </a:r>
            <a:r>
              <a:rPr lang="ko-KR" altLang="en-US" sz="2400" dirty="0"/>
              <a:t>개씩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995F6-75C8-49BE-A51D-7B077489B121}"/>
              </a:ext>
            </a:extLst>
          </p:cNvPr>
          <p:cNvSpPr txBox="1"/>
          <p:nvPr/>
        </p:nvSpPr>
        <p:spPr>
          <a:xfrm>
            <a:off x="7204737" y="4254295"/>
            <a:ext cx="37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12 + 67 * 5 = </a:t>
            </a:r>
            <a:r>
              <a:rPr lang="en-US" altLang="ko-KR" sz="2400" dirty="0">
                <a:solidFill>
                  <a:srgbClr val="FF0000"/>
                </a:solidFill>
              </a:rPr>
              <a:t>347</a:t>
            </a:r>
            <a:r>
              <a:rPr lang="ko-KR" altLang="en-US" sz="2400" dirty="0">
                <a:solidFill>
                  <a:srgbClr val="FF0000"/>
                </a:solidFill>
              </a:rPr>
              <a:t>개 종목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A7639-DD02-4668-A36F-18D5DC951320}"/>
              </a:ext>
            </a:extLst>
          </p:cNvPr>
          <p:cNvSpPr txBox="1"/>
          <p:nvPr/>
        </p:nvSpPr>
        <p:spPr>
          <a:xfrm>
            <a:off x="7204737" y="4844017"/>
            <a:ext cx="4227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종목에서 최근 뉴스데이터 </a:t>
            </a:r>
            <a:r>
              <a:rPr lang="en-US" altLang="ko-KR" sz="2400" dirty="0"/>
              <a:t>1000</a:t>
            </a:r>
            <a:r>
              <a:rPr lang="ko-KR" altLang="en-US" sz="2400" dirty="0"/>
              <a:t>개씩 </a:t>
            </a:r>
            <a:br>
              <a:rPr lang="en-US" altLang="ko-KR" sz="2400" dirty="0"/>
            </a:br>
            <a:r>
              <a:rPr lang="ko-KR" altLang="en-US" sz="2400" dirty="0">
                <a:solidFill>
                  <a:srgbClr val="FF0000"/>
                </a:solidFill>
              </a:rPr>
              <a:t>총 </a:t>
            </a:r>
            <a:r>
              <a:rPr lang="en-US" altLang="ko-KR" sz="2400" dirty="0">
                <a:solidFill>
                  <a:srgbClr val="FF0000"/>
                </a:solidFill>
              </a:rPr>
              <a:t>347,000</a:t>
            </a:r>
            <a:r>
              <a:rPr lang="ko-KR" altLang="en-US" sz="2400" dirty="0">
                <a:solidFill>
                  <a:srgbClr val="FF0000"/>
                </a:solidFill>
              </a:rPr>
              <a:t>개 수집 </a:t>
            </a:r>
          </a:p>
        </p:txBody>
      </p:sp>
    </p:spTree>
    <p:extLst>
      <p:ext uri="{BB962C8B-B14F-4D97-AF65-F5344CB8AC3E}">
        <p14:creationId xmlns:p14="http://schemas.microsoft.com/office/powerpoint/2010/main" val="285005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1164</Words>
  <Application>Microsoft Office PowerPoint</Application>
  <PresentationFormat>와이드스크린</PresentationFormat>
  <Paragraphs>330</Paragraphs>
  <Slides>27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NanumGothic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최정헌(***4***299)</cp:lastModifiedBy>
  <cp:revision>157</cp:revision>
  <dcterms:created xsi:type="dcterms:W3CDTF">2021-03-18T15:48:12Z</dcterms:created>
  <dcterms:modified xsi:type="dcterms:W3CDTF">2021-05-30T17:08:05Z</dcterms:modified>
</cp:coreProperties>
</file>