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2" r:id="rId3"/>
    <p:sldId id="260" r:id="rId4"/>
    <p:sldId id="261" r:id="rId5"/>
    <p:sldId id="258" r:id="rId6"/>
    <p:sldId id="264" r:id="rId7"/>
    <p:sldId id="259" r:id="rId8"/>
    <p:sldId id="265" r:id="rId9"/>
    <p:sldId id="263" r:id="rId10"/>
    <p:sldId id="267" r:id="rId11"/>
    <p:sldId id="276" r:id="rId12"/>
    <p:sldId id="266" r:id="rId13"/>
    <p:sldId id="268" r:id="rId14"/>
    <p:sldId id="271" r:id="rId15"/>
    <p:sldId id="269" r:id="rId16"/>
    <p:sldId id="273" r:id="rId17"/>
    <p:sldId id="277" r:id="rId18"/>
    <p:sldId id="278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8413" autoAdjust="0"/>
  </p:normalViewPr>
  <p:slideViewPr>
    <p:cSldViewPr snapToGrid="0">
      <p:cViewPr varScale="1">
        <p:scale>
          <a:sx n="75" d="100"/>
          <a:sy n="75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C228E-6CB6-4DEC-B289-A64794691FB5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4575B-19E8-457F-8B87-6311A507B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5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종합설계프로젝트  계획서 발표를 맡은 최정헌입니다</a:t>
            </a:r>
            <a:r>
              <a:rPr lang="en-US" altLang="ko-KR" dirty="0"/>
              <a:t>.  </a:t>
            </a:r>
            <a:r>
              <a:rPr lang="ko-KR" altLang="en-US" dirty="0"/>
              <a:t>저희 팀은 최정헌</a:t>
            </a:r>
            <a:r>
              <a:rPr lang="en-US" altLang="ko-KR" dirty="0"/>
              <a:t>, </a:t>
            </a:r>
            <a:r>
              <a:rPr lang="ko-KR" altLang="en-US" dirty="0"/>
              <a:t>이재혁</a:t>
            </a:r>
            <a:r>
              <a:rPr lang="en-US" altLang="ko-KR" dirty="0"/>
              <a:t>, </a:t>
            </a:r>
            <a:r>
              <a:rPr lang="ko-KR" altLang="en-US" dirty="0"/>
              <a:t>김동호</a:t>
            </a:r>
            <a:r>
              <a:rPr lang="en-US" altLang="ko-KR" dirty="0"/>
              <a:t>, </a:t>
            </a:r>
            <a:r>
              <a:rPr lang="ko-KR" altLang="en-US" dirty="0"/>
              <a:t>홍순재로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 </a:t>
            </a:r>
            <a:r>
              <a:rPr lang="ko-KR" altLang="en-US" dirty="0"/>
              <a:t>주식뉴스 알림 서비스 개발을 연구 주제로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A4E704-C0A4-46C5-9A7C-BA5352EB3DE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발표는 </a:t>
            </a:r>
            <a:r>
              <a:rPr lang="ko-KR" altLang="en-US" dirty="0" err="1"/>
              <a:t>여기까지이고</a:t>
            </a:r>
            <a:r>
              <a:rPr lang="ko-KR" altLang="en-US" dirty="0"/>
              <a:t> </a:t>
            </a:r>
            <a:r>
              <a:rPr lang="en-US" altLang="ko-KR" dirty="0" err="1"/>
              <a:t>QnA</a:t>
            </a:r>
            <a:r>
              <a:rPr lang="ko-KR" altLang="en-US" dirty="0"/>
              <a:t>시간을 가지도록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 입니다</a:t>
            </a:r>
            <a:r>
              <a:rPr lang="en-US" altLang="ko-KR" dirty="0"/>
              <a:t>.  </a:t>
            </a:r>
            <a:r>
              <a:rPr lang="ko-KR" altLang="en-US" dirty="0"/>
              <a:t>먼저 협업을 어떻게 진행하고 있고</a:t>
            </a:r>
            <a:r>
              <a:rPr lang="en-US" altLang="ko-KR" dirty="0"/>
              <a:t>, </a:t>
            </a:r>
            <a:r>
              <a:rPr lang="ko-KR" altLang="en-US" dirty="0"/>
              <a:t>협업 툴은 어떤 것을 이용하고 있고 회의는 어떻게 하고 있는지 </a:t>
            </a:r>
            <a:r>
              <a:rPr lang="ko-KR" altLang="en-US" dirty="0" err="1"/>
              <a:t>말씀드겠습니다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현재 어디까지 </a:t>
            </a:r>
            <a:r>
              <a:rPr lang="ko-KR" altLang="en-US" dirty="0" err="1"/>
              <a:t>진행되어있는지</a:t>
            </a:r>
            <a:r>
              <a:rPr lang="ko-KR" altLang="en-US" dirty="0"/>
              <a:t> 진행상황을 설명하고  앞으로의 계획을 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마지막으로 </a:t>
            </a:r>
            <a:r>
              <a:rPr lang="en-US" altLang="ko-KR" dirty="0" err="1"/>
              <a:t>qna</a:t>
            </a:r>
            <a:r>
              <a:rPr lang="ko-KR" altLang="en-US" dirty="0"/>
              <a:t>하고 마무리하겠습니다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9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4575B-19E8-457F-8B87-6311A507B5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3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4575B-19E8-457F-8B87-6311A507B5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0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API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명세서 초안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ERD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설계 상세 그림 초안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4575B-19E8-457F-8B87-6311A507B5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개별 공부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4575B-19E8-457F-8B87-6311A507B5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7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4575B-19E8-457F-8B87-6311A507B5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5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4575B-19E8-457F-8B87-6311A507B5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2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4575B-19E8-457F-8B87-6311A507B5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9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94FF-EB36-4AF6-83D0-CC5F9348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6827E-7157-4814-B0B4-7803EFD06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3E35F-1534-4567-9AA7-4BC45EA0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F57D3-1722-4072-9508-3923E9F7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AEE2A-05CD-4B3F-A4E3-F320C210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0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305C9-FD00-4118-B4C9-90C830E1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95EA1-A029-4DB2-B1CF-84D1B425E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37282-EA03-439C-A9EB-5269688B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FEA86-BAE1-40A0-9340-7B03158B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89AA4-0583-4370-BE6F-766277E2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0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DEA56A-5787-477B-B37B-189CD968D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A0212-2793-4E51-AD54-ABF1C5ED0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87CCD-7259-4CCC-85D6-40292CB5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64DB1-A4C3-432F-93FD-74D2C9F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B385B-78B2-4239-8346-ECB7A7AC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1D2B4-1058-4652-90E1-28ED0761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49B95-58E1-4D18-A915-DBDC1517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C2372-DE51-44A4-B102-416859D9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25F41-DA0B-4066-A2B4-3299E314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2573B-0CBE-4C39-A9E1-781728D4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0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04E4-1DC7-491C-B004-77E77DA2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5E4E8-5F6D-4671-8ED3-CC6A9882B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A951D-D5CA-41D4-8DDF-00B3A0A9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9222D-BE8C-49CE-B0CF-2710D68C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FDAB1-36AC-49CA-BC50-422C4F1C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AC079-9739-46F6-A271-2FB899FF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586FD-EC3A-4EE4-B946-E21616377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4E295-DAFA-4B45-8877-0400CAE1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4B7BA-C223-4EF0-95CF-DB27BFD2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93CA7F-DC64-4272-95DB-D175CF81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A0950-E73D-4656-B06C-00B7BB5F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6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00E7-C755-4B9A-A4C3-DF11FC25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31600-7C67-47B2-B8A5-C7F4E9C7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35626-17F5-4582-A978-2E497392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8E8A14-C052-43E7-A388-C500544C7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52E95D-1E17-4594-9FF9-5F2357E9F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71AE4E-EB20-407A-802F-E408BAFA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2E443-9B33-4440-944D-97DF07D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55C83-5E84-489E-80B5-C4E59F67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97572-9937-4EC5-A5B1-0E8DB4A6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601FF8-4259-45F2-A8D8-8F0154EC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45A25-A67E-40EA-9690-17E328AC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9FDF2F-40FF-48B6-937D-28A967E5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3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B25ECE-0AB7-4D9F-B66E-FAB1A2BD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3EBB80-3471-45A5-A13F-FA87180A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F85C2-EF91-4944-A49A-03F04DFE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C5383-4E84-4A75-B09D-6EE780B1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C4D32-62C6-48C3-8B8E-673241D5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58611-0193-4B5E-9B15-A94A85082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2206F-DA37-4AF0-89A7-AAB4979F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1465-83EE-4B3D-A613-8DA5D848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5A2EF-1ED9-4126-9ED9-7483DF0D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6E303-64E3-4750-89AD-622CFDB3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EA9A23-D0B6-422C-AA0A-8515AD221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18781-CA36-4245-8597-ABF42636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9605B-0E17-469C-A07D-E8070E16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C026C-A5DA-4265-B498-F108E07C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446C3-2941-49B4-87C5-475E96FB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344A8F-ABBF-494E-B98C-80D1DD54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1CD8E-2130-4453-BC60-C4F223330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36456-3F4B-4C7E-A39F-7FD2B1308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2378-2DF3-4C37-973F-8871C0FB93BC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CB0F0-7BBD-4AE2-949F-69F5E7844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AD7AC-31BF-4863-894F-26C651FB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EA73-4E48-4003-A03C-8F45879DF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4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ineware.co.kr/products/komora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주식뉴스 알림 서비스 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1F6-6052-49B0-B6FD-90600DC8C415}"/>
              </a:ext>
            </a:extLst>
          </p:cNvPr>
          <p:cNvSpPr txBox="1"/>
          <p:nvPr/>
        </p:nvSpPr>
        <p:spPr>
          <a:xfrm>
            <a:off x="4943612" y="1886790"/>
            <a:ext cx="230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진행상황 발표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2021. 03 ~ 2021. 12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AI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융합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CApstone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numGothic"/>
                <a:ea typeface="맑은 고딕" panose="020B0503020000020004" pitchFamily="50" charset="-127"/>
                <a:cs typeface="+mn-cs"/>
              </a:rPr>
              <a:t> Design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688676" y="424082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2014122299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최정헌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팀리더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87C0D-AF58-4C4F-9581-0FBF7320E854}"/>
              </a:ext>
            </a:extLst>
          </p:cNvPr>
          <p:cNvSpPr txBox="1"/>
          <p:nvPr/>
        </p:nvSpPr>
        <p:spPr>
          <a:xfrm>
            <a:off x="4688677" y="4640936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맑은 고딕" panose="020B0503020000020004" pitchFamily="50" charset="-127"/>
                <a:cs typeface="+mn-cs"/>
              </a:rPr>
              <a:t>2016125058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맑은 고딕" panose="020B0503020000020004" pitchFamily="50" charset="-127"/>
                <a:cs typeface="+mn-cs"/>
              </a:rPr>
              <a:t>이재혁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688677" y="505318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맑은 고딕" panose="020B0503020000020004" pitchFamily="50" charset="-127"/>
                <a:cs typeface="+mn-cs"/>
              </a:rPr>
              <a:t>2014122029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맑은 고딕" panose="020B0503020000020004" pitchFamily="50" charset="-127"/>
                <a:cs typeface="+mn-cs"/>
              </a:rPr>
              <a:t>김동호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688677" y="545329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2016125082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홍순재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머신러닝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BC534A2-ED6E-4597-B35E-040E190E08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5" t="15489" r="95" b="18096"/>
          <a:stretch/>
        </p:blipFill>
        <p:spPr>
          <a:xfrm>
            <a:off x="487655" y="1151600"/>
            <a:ext cx="11405226" cy="45548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830EAD6-271B-43F0-9A37-E7641F5DF873}"/>
              </a:ext>
            </a:extLst>
          </p:cNvPr>
          <p:cNvSpPr/>
          <p:nvPr/>
        </p:nvSpPr>
        <p:spPr>
          <a:xfrm>
            <a:off x="1753385" y="1498862"/>
            <a:ext cx="3808429" cy="4207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머신러닝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0A7993-3D8B-49C2-9D1A-C927CDE46EE5}"/>
              </a:ext>
            </a:extLst>
          </p:cNvPr>
          <p:cNvSpPr txBox="1"/>
          <p:nvPr/>
        </p:nvSpPr>
        <p:spPr>
          <a:xfrm>
            <a:off x="1595823" y="1486822"/>
            <a:ext cx="71904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1" i="0" dirty="0">
                <a:solidFill>
                  <a:srgbClr val="1D1C1D"/>
                </a:solidFill>
                <a:effectLst/>
                <a:latin typeface="+mn-ea"/>
              </a:rPr>
              <a:t>shineware.co.kr</a:t>
            </a:r>
            <a:endParaRPr lang="en-US" altLang="ko-KR" sz="2800" b="0" i="0" dirty="0">
              <a:solidFill>
                <a:srgbClr val="1D1C1D"/>
              </a:solidFill>
              <a:effectLst/>
              <a:latin typeface="+mn-ea"/>
            </a:endParaRPr>
          </a:p>
          <a:p>
            <a:pPr algn="l"/>
            <a:r>
              <a:rPr lang="en-US" altLang="ko-KR" sz="2800" b="1" i="0" u="none" strike="noStrike" dirty="0">
                <a:solidFill>
                  <a:srgbClr val="1D1C1D"/>
                </a:solidFill>
                <a:effectLst/>
                <a:latin typeface="+mn-ea"/>
                <a:hlinkClick r:id="rId4"/>
              </a:rPr>
              <a:t>KOMORAN @ </a:t>
            </a:r>
            <a:r>
              <a:rPr lang="en-US" altLang="ko-KR" sz="2800" b="1" i="0" u="none" strike="noStrike" dirty="0" err="1">
                <a:solidFill>
                  <a:srgbClr val="1D1C1D"/>
                </a:solidFill>
                <a:effectLst/>
                <a:latin typeface="+mn-ea"/>
                <a:hlinkClick r:id="rId4"/>
              </a:rPr>
              <a:t>Shineware</a:t>
            </a:r>
            <a:endParaRPr lang="en-US" altLang="ko-KR" sz="2800" b="0" i="0" dirty="0">
              <a:solidFill>
                <a:srgbClr val="1D1C1D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82847-806A-4BA5-BBD5-7C371E7F19E1}"/>
              </a:ext>
            </a:extLst>
          </p:cNvPr>
          <p:cNvSpPr txBox="1"/>
          <p:nvPr/>
        </p:nvSpPr>
        <p:spPr>
          <a:xfrm>
            <a:off x="1595823" y="3033098"/>
            <a:ext cx="9000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+mn-ea"/>
              </a:rPr>
              <a:t>KOMORAN</a:t>
            </a:r>
            <a:r>
              <a:rPr lang="ko-KR" altLang="en-US" b="0" i="0" dirty="0">
                <a:effectLst/>
                <a:latin typeface="+mn-ea"/>
              </a:rPr>
              <a:t>은 </a:t>
            </a:r>
            <a:r>
              <a:rPr lang="en-US" altLang="ko-KR" b="0" i="0" dirty="0" err="1">
                <a:effectLst/>
                <a:latin typeface="+mn-ea"/>
              </a:rPr>
              <a:t>Shineware</a:t>
            </a:r>
            <a:r>
              <a:rPr lang="ko-KR" altLang="en-US" b="0" i="0" dirty="0">
                <a:effectLst/>
                <a:latin typeface="+mn-ea"/>
              </a:rPr>
              <a:t>의 기술로만 연구 및 개발된 한국어 형태소 분석기로서 </a:t>
            </a:r>
            <a:r>
              <a:rPr lang="en-US" altLang="ko-KR" b="0" i="0" dirty="0">
                <a:effectLst/>
                <a:latin typeface="+mn-ea"/>
              </a:rPr>
              <a:t>Java Library </a:t>
            </a:r>
            <a:r>
              <a:rPr lang="ko-KR" altLang="en-US" b="0" i="0" dirty="0">
                <a:effectLst/>
                <a:latin typeface="+mn-ea"/>
              </a:rPr>
              <a:t>형태</a:t>
            </a:r>
            <a:r>
              <a:rPr lang="en-US" altLang="ko-KR" b="0" i="0" dirty="0">
                <a:effectLst/>
                <a:latin typeface="+mn-ea"/>
              </a:rPr>
              <a:t>(jar)</a:t>
            </a:r>
            <a:r>
              <a:rPr lang="ko-KR" altLang="en-US" b="0" i="0" dirty="0">
                <a:effectLst/>
                <a:latin typeface="+mn-ea"/>
              </a:rPr>
              <a:t>로 제공됩니다</a:t>
            </a:r>
            <a:r>
              <a:rPr lang="en-US" altLang="ko-KR" b="0" i="0" dirty="0">
                <a:effectLst/>
                <a:latin typeface="+mn-ea"/>
              </a:rPr>
              <a:t>. </a:t>
            </a:r>
            <a:r>
              <a:rPr lang="ko-KR" altLang="en-US" b="0" i="0" dirty="0">
                <a:effectLst/>
                <a:latin typeface="+mn-ea"/>
              </a:rPr>
              <a:t>타 형태소 분석기와 달리 여러 어절을 하나의 품사로 분석 가능함으로써 형태소 분석기의 적용 분야에 따라 공백이 포함된 고유명사</a:t>
            </a:r>
            <a:r>
              <a:rPr lang="en-US" altLang="ko-KR" b="0" i="0" dirty="0">
                <a:effectLst/>
                <a:latin typeface="+mn-ea"/>
              </a:rPr>
              <a:t>(</a:t>
            </a:r>
            <a:r>
              <a:rPr lang="ko-KR" altLang="en-US" b="0" i="0" dirty="0">
                <a:effectLst/>
                <a:latin typeface="+mn-ea"/>
              </a:rPr>
              <a:t>영화 제목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음식점명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노래 제목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전문 용어 등</a:t>
            </a:r>
            <a:r>
              <a:rPr lang="en-US" altLang="ko-KR" b="0" i="0" dirty="0">
                <a:effectLst/>
                <a:latin typeface="+mn-ea"/>
              </a:rPr>
              <a:t>)</a:t>
            </a:r>
            <a:r>
              <a:rPr lang="ko-KR" altLang="en-US" b="0" i="0" dirty="0">
                <a:effectLst/>
                <a:latin typeface="+mn-ea"/>
              </a:rPr>
              <a:t>를 더 정확하게 분석할 수 있습니다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Python</a:t>
            </a:r>
            <a:r>
              <a:rPr lang="ko-KR" altLang="en-US" dirty="0">
                <a:latin typeface="+mn-ea"/>
              </a:rPr>
              <a:t>도 지원합니다</a:t>
            </a:r>
            <a:r>
              <a:rPr lang="en-US" altLang="ko-KR" dirty="0">
                <a:latin typeface="+mn-ea"/>
              </a:rPr>
              <a:t>. https://github.com/lovit/komoran3py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112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서버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18CF07-894F-40E4-B9B6-6F08CC59DA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08" r="5824" b="13540"/>
          <a:stretch/>
        </p:blipFill>
        <p:spPr>
          <a:xfrm>
            <a:off x="192347" y="903244"/>
            <a:ext cx="11807306" cy="52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5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서버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0A2E173-CBAA-4AEB-926C-94858B837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3" t="15428" r="11821" b="21524"/>
          <a:stretch/>
        </p:blipFill>
        <p:spPr>
          <a:xfrm>
            <a:off x="1168860" y="1412860"/>
            <a:ext cx="9854279" cy="43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서버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F546D1-5566-4B56-A9BA-000CDBBD1350}"/>
              </a:ext>
            </a:extLst>
          </p:cNvPr>
          <p:cNvSpPr txBox="1"/>
          <p:nvPr/>
        </p:nvSpPr>
        <p:spPr>
          <a:xfrm>
            <a:off x="1318260" y="2459504"/>
            <a:ext cx="9555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0" i="0" dirty="0">
                <a:solidFill>
                  <a:srgbClr val="1D1C1D"/>
                </a:solidFill>
                <a:effectLst/>
                <a:latin typeface="+mn-ea"/>
              </a:rPr>
              <a:t>서버 내 </a:t>
            </a:r>
            <a:r>
              <a:rPr lang="en-US" altLang="ko-KR" sz="2400" b="0" i="0" dirty="0" err="1">
                <a:solidFill>
                  <a:srgbClr val="1D1C1D"/>
                </a:solidFill>
                <a:effectLst/>
                <a:latin typeface="+mn-ea"/>
              </a:rPr>
              <a:t>nodemon</a:t>
            </a:r>
            <a:r>
              <a:rPr lang="en-US" altLang="ko-KR" sz="2400" b="0" i="0" dirty="0">
                <a:solidFill>
                  <a:srgbClr val="1D1C1D"/>
                </a:solidFill>
                <a:effectLst/>
                <a:latin typeface="+mn-ea"/>
              </a:rPr>
              <a:t>, crontab </a:t>
            </a:r>
            <a:r>
              <a:rPr lang="ko-KR" altLang="en-US" sz="2400" b="0" i="0" dirty="0">
                <a:solidFill>
                  <a:srgbClr val="1D1C1D"/>
                </a:solidFill>
                <a:effectLst/>
                <a:latin typeface="+mn-ea"/>
              </a:rPr>
              <a:t>등 개발에 필요한 추가적인 모듈 구현</a:t>
            </a:r>
            <a:endParaRPr lang="en-US" altLang="ko-KR" sz="2400" b="0" i="0" dirty="0">
              <a:solidFill>
                <a:srgbClr val="1D1C1D"/>
              </a:solidFill>
              <a:effectLst/>
              <a:latin typeface="+mn-ea"/>
            </a:endParaRPr>
          </a:p>
          <a:p>
            <a:br>
              <a:rPr lang="ko-KR" altLang="en-US" sz="2400" dirty="0">
                <a:latin typeface="+mn-ea"/>
              </a:rPr>
            </a:br>
            <a:r>
              <a:rPr lang="en-US" altLang="ko-KR" sz="2400" b="0" i="0" dirty="0">
                <a:solidFill>
                  <a:srgbClr val="1D1C1D"/>
                </a:solidFill>
                <a:effectLst/>
                <a:latin typeface="+mn-ea"/>
              </a:rPr>
              <a:t>2. </a:t>
            </a:r>
            <a:r>
              <a:rPr lang="ko-KR" altLang="en-US" sz="2400" b="0" i="0" dirty="0">
                <a:solidFill>
                  <a:srgbClr val="1D1C1D"/>
                </a:solidFill>
                <a:effectLst/>
                <a:latin typeface="+mn-ea"/>
              </a:rPr>
              <a:t>웹 서버</a:t>
            </a:r>
            <a:r>
              <a:rPr lang="en-US" altLang="ko-KR" sz="2400" b="0" i="0" dirty="0">
                <a:solidFill>
                  <a:srgbClr val="1D1C1D"/>
                </a:solidFill>
                <a:effectLst/>
                <a:latin typeface="+mn-ea"/>
              </a:rPr>
              <a:t>, DB, DBMS </a:t>
            </a:r>
            <a:r>
              <a:rPr lang="ko-KR" altLang="en-US" sz="2400" b="0" i="0" dirty="0">
                <a:solidFill>
                  <a:srgbClr val="1D1C1D"/>
                </a:solidFill>
                <a:effectLst/>
                <a:latin typeface="+mn-ea"/>
              </a:rPr>
              <a:t>간에 연동 및 외부 툴 연계 완료</a:t>
            </a:r>
            <a:endParaRPr lang="en-US" altLang="ko-KR" sz="2400" b="0" i="0" dirty="0">
              <a:solidFill>
                <a:srgbClr val="1D1C1D"/>
              </a:solidFill>
              <a:effectLst/>
              <a:latin typeface="+mn-ea"/>
            </a:endParaRPr>
          </a:p>
          <a:p>
            <a:br>
              <a:rPr lang="ko-KR" altLang="en-US" sz="2400" dirty="0">
                <a:latin typeface="+mn-ea"/>
              </a:rPr>
            </a:br>
            <a:r>
              <a:rPr lang="en-US" altLang="ko-KR" sz="2400" b="0" i="0" dirty="0">
                <a:solidFill>
                  <a:srgbClr val="1D1C1D"/>
                </a:solidFill>
                <a:effectLst/>
                <a:latin typeface="+mn-ea"/>
              </a:rPr>
              <a:t>3. </a:t>
            </a:r>
            <a:r>
              <a:rPr lang="ko-KR" altLang="en-US" sz="2400" b="0" i="0" dirty="0">
                <a:solidFill>
                  <a:srgbClr val="1D1C1D"/>
                </a:solidFill>
                <a:effectLst/>
                <a:latin typeface="+mn-ea"/>
              </a:rPr>
              <a:t>테스트 </a:t>
            </a:r>
            <a:r>
              <a:rPr lang="en-US" altLang="ko-KR" sz="2400" b="0" i="0" dirty="0" err="1">
                <a:solidFill>
                  <a:srgbClr val="1D1C1D"/>
                </a:solidFill>
                <a:effectLst/>
                <a:latin typeface="+mn-ea"/>
              </a:rPr>
              <a:t>api</a:t>
            </a:r>
            <a:r>
              <a:rPr lang="ko-KR" altLang="en-US" sz="2400" b="0" i="0" dirty="0" err="1">
                <a:solidFill>
                  <a:srgbClr val="1D1C1D"/>
                </a:solidFill>
                <a:effectLst/>
                <a:latin typeface="+mn-ea"/>
              </a:rPr>
              <a:t>를</a:t>
            </a:r>
            <a:r>
              <a:rPr lang="ko-KR" altLang="en-US" sz="2400" b="0" i="0" dirty="0">
                <a:solidFill>
                  <a:srgbClr val="1D1C1D"/>
                </a:solidFill>
                <a:effectLst/>
                <a:latin typeface="+mn-ea"/>
              </a:rPr>
              <a:t> 통해 서버 내</a:t>
            </a:r>
            <a:r>
              <a:rPr lang="en-US" altLang="ko-KR" sz="2400" b="0" i="0" dirty="0">
                <a:solidFill>
                  <a:srgbClr val="1D1C1D"/>
                </a:solidFill>
                <a:effectLst/>
                <a:latin typeface="+mn-ea"/>
              </a:rPr>
              <a:t>, </a:t>
            </a:r>
            <a:r>
              <a:rPr lang="ko-KR" altLang="en-US" sz="2400" b="0" i="0" dirty="0">
                <a:solidFill>
                  <a:srgbClr val="1D1C1D"/>
                </a:solidFill>
                <a:effectLst/>
                <a:latin typeface="+mn-ea"/>
              </a:rPr>
              <a:t>외부 통신 상태 확인 완료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53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AOS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1026" name="Picture 2" descr="Android Studio] 단축키 모음">
            <a:extLst>
              <a:ext uri="{FF2B5EF4-FFF2-40B4-BE49-F238E27FC236}">
                <a16:creationId xmlns:a16="http://schemas.microsoft.com/office/drawing/2014/main" id="{9AB8B27B-9A01-4D74-8621-DB12E552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76" y="2016759"/>
            <a:ext cx="4236720" cy="28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tln, Modern Programming Lauage">
            <a:extLst>
              <a:ext uri="{FF2B5EF4-FFF2-40B4-BE49-F238E27FC236}">
                <a16:creationId xmlns:a16="http://schemas.microsoft.com/office/drawing/2014/main" id="{EB09372D-3B37-40B3-86A5-406E6AF4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5" y="2369820"/>
            <a:ext cx="4236718" cy="21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3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4404214" cy="461665"/>
            <a:chOff x="5074461" y="1351080"/>
            <a:chExt cx="440421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411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–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기능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아이데이션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4CD730-5DA3-444F-A859-1BF3CF884FE6}"/>
              </a:ext>
            </a:extLst>
          </p:cNvPr>
          <p:cNvSpPr txBox="1"/>
          <p:nvPr/>
        </p:nvSpPr>
        <p:spPr>
          <a:xfrm>
            <a:off x="1686560" y="1899920"/>
            <a:ext cx="881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 종목의 뉴스들을 </a:t>
            </a:r>
            <a:r>
              <a:rPr lang="ko-KR" altLang="en-US" dirty="0" err="1"/>
              <a:t>피드</a:t>
            </a:r>
            <a:r>
              <a:rPr lang="ko-KR" altLang="en-US" dirty="0"/>
              <a:t> 형식의 리스트로 보여주고 기사내용은 </a:t>
            </a:r>
            <a:r>
              <a:rPr lang="ko-KR" altLang="en-US" dirty="0" err="1"/>
              <a:t>웹뷰를</a:t>
            </a:r>
            <a:r>
              <a:rPr lang="ko-KR" altLang="en-US" dirty="0"/>
              <a:t> 통해 제공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73A5E-3B4C-4BF3-B54A-BC4DA01EACFD}"/>
              </a:ext>
            </a:extLst>
          </p:cNvPr>
          <p:cNvSpPr txBox="1"/>
          <p:nvPr/>
        </p:nvSpPr>
        <p:spPr>
          <a:xfrm>
            <a:off x="1686560" y="2489200"/>
            <a:ext cx="881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관심있는 종목 중 원하는 종목만 알림을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on/off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할 수 있는 기능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58FA2-D52C-48EF-9682-1EF3E9C65EEA}"/>
              </a:ext>
            </a:extLst>
          </p:cNvPr>
          <p:cNvSpPr txBox="1"/>
          <p:nvPr/>
        </p:nvSpPr>
        <p:spPr>
          <a:xfrm>
            <a:off x="1717040" y="3078480"/>
            <a:ext cx="881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D1C1D"/>
                </a:solidFill>
                <a:latin typeface="NotoSansKR"/>
              </a:rPr>
              <a:t>관심 종목의 호재성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/</a:t>
            </a:r>
            <a:r>
              <a:rPr lang="ko-KR" altLang="en-US" dirty="0" err="1">
                <a:solidFill>
                  <a:srgbClr val="1D1C1D"/>
                </a:solidFill>
                <a:latin typeface="NotoSansKR"/>
              </a:rPr>
              <a:t>악재성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 뉴스 통계를 그래프로 제공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68229-B822-4DDB-9CE9-818AD788D6AD}"/>
              </a:ext>
            </a:extLst>
          </p:cNvPr>
          <p:cNvSpPr txBox="1"/>
          <p:nvPr/>
        </p:nvSpPr>
        <p:spPr>
          <a:xfrm>
            <a:off x="1717040" y="3667760"/>
            <a:ext cx="881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D1C1D"/>
                </a:solidFill>
                <a:latin typeface="NotoSansKR"/>
              </a:rPr>
              <a:t>유저들이 가장 많이 등록한 관심 종목을 추천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000EB-9229-4A2B-8E05-F6D959EF51F4}"/>
              </a:ext>
            </a:extLst>
          </p:cNvPr>
          <p:cNvSpPr txBox="1"/>
          <p:nvPr/>
        </p:nvSpPr>
        <p:spPr>
          <a:xfrm>
            <a:off x="1717040" y="4257040"/>
            <a:ext cx="881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D1C1D"/>
                </a:solidFill>
                <a:latin typeface="NotoSansKR"/>
              </a:rPr>
              <a:t>호재성 뉴스들의 키워드를 분석해서 워드 클라우드 형식으로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30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4404214" cy="461665"/>
            <a:chOff x="5074461" y="1351080"/>
            <a:chExt cx="440421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411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계획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1028" name="Picture 4" descr="그래픽 디자이너 일러스트 컨셉입니다. | 프리미엄 벡터">
            <a:extLst>
              <a:ext uri="{FF2B5EF4-FFF2-40B4-BE49-F238E27FC236}">
                <a16:creationId xmlns:a16="http://schemas.microsoft.com/office/drawing/2014/main" id="{2E17C2C8-5846-4F94-A315-0548CBFD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95" y="1118235"/>
            <a:ext cx="5196205" cy="519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07ADC1-B9DE-4F91-813B-A4CBC2FCCA2B}"/>
              </a:ext>
            </a:extLst>
          </p:cNvPr>
          <p:cNvSpPr txBox="1"/>
          <p:nvPr/>
        </p:nvSpPr>
        <p:spPr>
          <a:xfrm>
            <a:off x="6654800" y="2204720"/>
            <a:ext cx="44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앱 디자이너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B4BBD-9BEF-49EC-8700-690CBA7B0962}"/>
              </a:ext>
            </a:extLst>
          </p:cNvPr>
          <p:cNvSpPr txBox="1"/>
          <p:nvPr/>
        </p:nvSpPr>
        <p:spPr>
          <a:xfrm>
            <a:off x="6654800" y="3393171"/>
            <a:ext cx="44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UI/UX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ko-KR" altLang="en-US" dirty="0"/>
              <a:t>서비스 브랜딩 디자인</a:t>
            </a:r>
          </a:p>
        </p:txBody>
      </p:sp>
    </p:spTree>
    <p:extLst>
      <p:ext uri="{BB962C8B-B14F-4D97-AF65-F5344CB8AC3E}">
        <p14:creationId xmlns:p14="http://schemas.microsoft.com/office/powerpoint/2010/main" val="311243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4404214" cy="461665"/>
            <a:chOff x="5074461" y="1351080"/>
            <a:chExt cx="440421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411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계획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07ADC1-B9DE-4F91-813B-A4CBC2FCCA2B}"/>
              </a:ext>
            </a:extLst>
          </p:cNvPr>
          <p:cNvSpPr txBox="1"/>
          <p:nvPr/>
        </p:nvSpPr>
        <p:spPr>
          <a:xfrm>
            <a:off x="6492240" y="1442720"/>
            <a:ext cx="44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머신러닝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9B4BBD-9BEF-49EC-8700-690CBA7B0962}"/>
              </a:ext>
            </a:extLst>
          </p:cNvPr>
          <p:cNvSpPr txBox="1"/>
          <p:nvPr/>
        </p:nvSpPr>
        <p:spPr>
          <a:xfrm>
            <a:off x="6492240" y="1904385"/>
            <a:ext cx="44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</a:t>
            </a:r>
            <a:r>
              <a:rPr lang="en-US" altLang="ko-KR" dirty="0"/>
              <a:t> -&gt; </a:t>
            </a:r>
            <a:r>
              <a:rPr lang="ko-KR" altLang="en-US" dirty="0" err="1"/>
              <a:t>라벨링</a:t>
            </a:r>
            <a:r>
              <a:rPr lang="en-US" altLang="ko-KR" dirty="0"/>
              <a:t> -&gt; DB</a:t>
            </a:r>
            <a:r>
              <a:rPr lang="ko-KR" altLang="en-US" dirty="0"/>
              <a:t>에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92B03-1136-4978-9D00-889E350D6519}"/>
              </a:ext>
            </a:extLst>
          </p:cNvPr>
          <p:cNvSpPr txBox="1"/>
          <p:nvPr/>
        </p:nvSpPr>
        <p:spPr>
          <a:xfrm>
            <a:off x="6492240" y="2885440"/>
            <a:ext cx="44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AOS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D6239-8790-4343-BD9E-5ED572EC9877}"/>
              </a:ext>
            </a:extLst>
          </p:cNvPr>
          <p:cNvSpPr txBox="1"/>
          <p:nvPr/>
        </p:nvSpPr>
        <p:spPr>
          <a:xfrm>
            <a:off x="6492240" y="3347105"/>
            <a:ext cx="44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공부 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공부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D63D6-8C6F-4D99-AF64-D29D70A7494D}"/>
              </a:ext>
            </a:extLst>
          </p:cNvPr>
          <p:cNvSpPr txBox="1"/>
          <p:nvPr/>
        </p:nvSpPr>
        <p:spPr>
          <a:xfrm>
            <a:off x="6492240" y="4526031"/>
            <a:ext cx="44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1F248-3B45-4F4F-9609-0DFCE30C204A}"/>
              </a:ext>
            </a:extLst>
          </p:cNvPr>
          <p:cNvSpPr txBox="1"/>
          <p:nvPr/>
        </p:nvSpPr>
        <p:spPr>
          <a:xfrm>
            <a:off x="6492240" y="4987696"/>
            <a:ext cx="44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 분석 </a:t>
            </a:r>
            <a:r>
              <a:rPr lang="en-US" altLang="ko-KR" dirty="0"/>
              <a:t>-&gt; DB </a:t>
            </a:r>
            <a:r>
              <a:rPr lang="ko-KR" altLang="en-US" dirty="0"/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6A6E5-3FFA-4FF7-AF84-80B65549BF32}"/>
              </a:ext>
            </a:extLst>
          </p:cNvPr>
          <p:cNvSpPr txBox="1"/>
          <p:nvPr/>
        </p:nvSpPr>
        <p:spPr>
          <a:xfrm>
            <a:off x="1371600" y="2322394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아이데이션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57B6F-9B98-45E6-A678-1438112F9FEC}"/>
              </a:ext>
            </a:extLst>
          </p:cNvPr>
          <p:cNvSpPr txBox="1"/>
          <p:nvPr/>
        </p:nvSpPr>
        <p:spPr>
          <a:xfrm>
            <a:off x="1371600" y="3531771"/>
            <a:ext cx="159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기능확정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442DE12-80B9-4C74-96FD-D0B5A8285392}"/>
              </a:ext>
            </a:extLst>
          </p:cNvPr>
          <p:cNvCxnSpPr>
            <a:cxnSpLocks/>
          </p:cNvCxnSpPr>
          <p:nvPr/>
        </p:nvCxnSpPr>
        <p:spPr>
          <a:xfrm>
            <a:off x="2092960" y="2885440"/>
            <a:ext cx="0" cy="4616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78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4415638" y="2061686"/>
            <a:ext cx="3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QnA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4F87E-7D70-4342-B9CF-DCF95BF0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3051340"/>
            <a:ext cx="2263817" cy="22638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16E3DA-CB23-4E54-96F2-A85E9CFF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704744">
            <a:off x="1573528" y="82413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41BF0F3-1C27-4F46-83CB-F79E75691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9860699">
            <a:off x="2941200" y="30176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4EB1BD4-61AF-487E-B642-FB960B03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531885">
            <a:off x="6816434" y="27792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B99A006-0FF0-4BA5-A1DB-17E5B15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187291">
            <a:off x="8867292" y="3383005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BE7A296-3739-4CBE-8151-1463A70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179415">
            <a:off x="10515600" y="5215283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74D23C8-C821-468E-9EF1-493CFFBAE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612939">
            <a:off x="1152365" y="510743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00AB2BB-693F-4F23-8417-3A09712E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500633">
            <a:off x="10341221" y="127384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99140C9-C2C6-4F1B-9A61-E649E195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>
            <a:off x="6592925" y="53459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14CBF8-B515-4B61-BF8C-8B5BD3A5E36C}"/>
              </a:ext>
            </a:extLst>
          </p:cNvPr>
          <p:cNvGrpSpPr/>
          <p:nvPr/>
        </p:nvGrpSpPr>
        <p:grpSpPr>
          <a:xfrm>
            <a:off x="5425706" y="2067360"/>
            <a:ext cx="3113360" cy="2311681"/>
            <a:chOff x="5447478" y="1925845"/>
            <a:chExt cx="3113360" cy="231168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8244C30-5BCD-4AF5-AAC8-7F723F892F52}"/>
                </a:ext>
              </a:extLst>
            </p:cNvPr>
            <p:cNvGrpSpPr/>
            <p:nvPr/>
          </p:nvGrpSpPr>
          <p:grpSpPr>
            <a:xfrm>
              <a:off x="5447478" y="1925845"/>
              <a:ext cx="1839071" cy="2252299"/>
              <a:chOff x="4755146" y="1214550"/>
              <a:chExt cx="1839071" cy="2252299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7128A38-886F-497D-B957-E81C59E7BE62}"/>
                  </a:ext>
                </a:extLst>
              </p:cNvPr>
              <p:cNvGrpSpPr/>
              <p:nvPr/>
            </p:nvGrpSpPr>
            <p:grpSpPr>
              <a:xfrm>
                <a:off x="4755146" y="1214550"/>
                <a:ext cx="1839071" cy="461665"/>
                <a:chOff x="566258" y="3198167"/>
                <a:chExt cx="1839071" cy="461665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F37D576-F180-4D9F-BC8F-E9CAEB31B1A4}"/>
                    </a:ext>
                  </a:extLst>
                </p:cNvPr>
                <p:cNvSpPr txBox="1"/>
                <p:nvPr/>
              </p:nvSpPr>
              <p:spPr>
                <a:xfrm>
                  <a:off x="859315" y="3198167"/>
                  <a:ext cx="15460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400" dirty="0">
                      <a:latin typeface="맑은 고딕" panose="020F0502020204030204"/>
                      <a:ea typeface="맑은 고딕" panose="020B0503020000020004" pitchFamily="50" charset="-127"/>
                    </a:rPr>
                    <a:t>협업</a:t>
                  </a:r>
                  <a:endPara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EA18F144-92AD-4E6C-9AEA-6F24BE2458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258" y="3257549"/>
                  <a:ext cx="323850" cy="342900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A568B7D8-2125-4A24-A15C-926F6B35676F}"/>
                  </a:ext>
                </a:extLst>
              </p:cNvPr>
              <p:cNvGrpSpPr/>
              <p:nvPr/>
            </p:nvGrpSpPr>
            <p:grpSpPr>
              <a:xfrm>
                <a:off x="4755146" y="1830904"/>
                <a:ext cx="1839071" cy="461665"/>
                <a:chOff x="566258" y="3198167"/>
                <a:chExt cx="1839071" cy="46166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986FC1-E8AF-4762-86E7-0A9478238B36}"/>
                    </a:ext>
                  </a:extLst>
                </p:cNvPr>
                <p:cNvSpPr txBox="1"/>
                <p:nvPr/>
              </p:nvSpPr>
              <p:spPr>
                <a:xfrm>
                  <a:off x="859315" y="3198167"/>
                  <a:ext cx="15460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진행상황</a:t>
                  </a:r>
                </a:p>
              </p:txBody>
            </p: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5545F205-64DD-41DF-9431-3E6FC1E6B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258" y="3257549"/>
                  <a:ext cx="323850" cy="34290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8B7147DB-AD14-46AC-85AE-15018C33CCEA}"/>
                  </a:ext>
                </a:extLst>
              </p:cNvPr>
              <p:cNvGrpSpPr/>
              <p:nvPr/>
            </p:nvGrpSpPr>
            <p:grpSpPr>
              <a:xfrm>
                <a:off x="4755146" y="2445631"/>
                <a:ext cx="1839071" cy="461665"/>
                <a:chOff x="566258" y="3198167"/>
                <a:chExt cx="1839071" cy="461665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EF69DD7-AF96-43C0-8D8C-E786ECEC00F1}"/>
                    </a:ext>
                  </a:extLst>
                </p:cNvPr>
                <p:cNvSpPr txBox="1"/>
                <p:nvPr/>
              </p:nvSpPr>
              <p:spPr>
                <a:xfrm>
                  <a:off x="859315" y="3198167"/>
                  <a:ext cx="15460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400" dirty="0">
                      <a:latin typeface="맑은 고딕" panose="020F0502020204030204"/>
                      <a:ea typeface="맑은 고딕" panose="020B0503020000020004" pitchFamily="50" charset="-127"/>
                    </a:rPr>
                    <a:t>계획</a:t>
                  </a:r>
                  <a:endPara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0A03E111-F496-4CAA-99BC-C03662337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258" y="3257549"/>
                  <a:ext cx="323850" cy="342900"/>
                </a:xfrm>
                <a:prstGeom prst="rect">
                  <a:avLst/>
                </a:prstGeom>
              </p:spPr>
            </p:pic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E9977AC-75FA-41BF-9978-62D3D3335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5146" y="3123949"/>
                <a:ext cx="323850" cy="342900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F8F5E1-8321-493A-84B8-95789E3B0CB1}"/>
                </a:ext>
              </a:extLst>
            </p:cNvPr>
            <p:cNvSpPr txBox="1"/>
            <p:nvPr/>
          </p:nvSpPr>
          <p:spPr>
            <a:xfrm>
              <a:off x="5771327" y="3775861"/>
              <a:ext cx="2789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dirty="0" err="1">
                  <a:latin typeface="맑은 고딕" panose="020F0502020204030204"/>
                  <a:ea typeface="맑은 고딕" panose="020B0503020000020004" pitchFamily="50" charset="-127"/>
                </a:rPr>
                <a:t>QnA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31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협업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A08D15-4196-46DF-A2CC-4956C4272FD2}"/>
              </a:ext>
            </a:extLst>
          </p:cNvPr>
          <p:cNvSpPr txBox="1"/>
          <p:nvPr/>
        </p:nvSpPr>
        <p:spPr>
          <a:xfrm>
            <a:off x="2924536" y="1420153"/>
            <a:ext cx="6342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주 </a:t>
            </a:r>
            <a:r>
              <a:rPr lang="en-US" altLang="ko-KR" sz="3200" dirty="0"/>
              <a:t>1</a:t>
            </a:r>
            <a:r>
              <a:rPr lang="ko-KR" altLang="en-US" sz="3200" dirty="0"/>
              <a:t>회 정기회의 </a:t>
            </a:r>
            <a:r>
              <a:rPr lang="en-US" altLang="ko-KR" sz="3200" dirty="0"/>
              <a:t>(</a:t>
            </a:r>
            <a:r>
              <a:rPr lang="ko-KR" altLang="en-US" sz="3200" dirty="0"/>
              <a:t>온라인</a:t>
            </a:r>
            <a:r>
              <a:rPr lang="en-US" altLang="ko-KR" sz="3200" dirty="0"/>
              <a:t>)</a:t>
            </a:r>
          </a:p>
        </p:txBody>
      </p:sp>
      <p:pic>
        <p:nvPicPr>
          <p:cNvPr id="1028" name="Picture 4" descr="10] 구글 미트">
            <a:extLst>
              <a:ext uri="{FF2B5EF4-FFF2-40B4-BE49-F238E27FC236}">
                <a16:creationId xmlns:a16="http://schemas.microsoft.com/office/drawing/2014/main" id="{AC98A69A-9250-435F-A541-5B298D8D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58" y="2395538"/>
            <a:ext cx="2826883" cy="25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협업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2050" name="Picture 2" descr="Slack 통합 - Dropbox">
            <a:extLst>
              <a:ext uri="{FF2B5EF4-FFF2-40B4-BE49-F238E27FC236}">
                <a16:creationId xmlns:a16="http://schemas.microsoft.com/office/drawing/2014/main" id="{29F4E4AA-79C6-4996-BE78-344DB62D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53" y="1957851"/>
            <a:ext cx="7187293" cy="294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29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협업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4E874E9-B01A-46C0-BC96-D28550724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6" b="9756"/>
          <a:stretch/>
        </p:blipFill>
        <p:spPr>
          <a:xfrm>
            <a:off x="166686" y="1301874"/>
            <a:ext cx="6386195" cy="42542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F7A2F9-C782-415E-9C6D-FA68D0D16E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49"/>
          <a:stretch/>
        </p:blipFill>
        <p:spPr>
          <a:xfrm>
            <a:off x="7141029" y="983796"/>
            <a:ext cx="4602680" cy="48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협업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9A1A3EC-221D-4642-B4EF-E3351E78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1214437"/>
            <a:ext cx="80486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5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시장조사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BDEF21CC-1161-471F-86CB-FAD7F4CD736A}"/>
              </a:ext>
            </a:extLst>
          </p:cNvPr>
          <p:cNvSpPr txBox="1">
            <a:spLocks/>
          </p:cNvSpPr>
          <p:nvPr/>
        </p:nvSpPr>
        <p:spPr>
          <a:xfrm>
            <a:off x="603396" y="1959602"/>
            <a:ext cx="233157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/>
              <a:t>뉴스 샐러드</a:t>
            </a:r>
          </a:p>
        </p:txBody>
      </p:sp>
      <p:sp>
        <p:nvSpPr>
          <p:cNvPr id="8" name="세로 텍스트 개체 틀 2">
            <a:extLst>
              <a:ext uri="{FF2B5EF4-FFF2-40B4-BE49-F238E27FC236}">
                <a16:creationId xmlns:a16="http://schemas.microsoft.com/office/drawing/2014/main" id="{C052E685-D133-4E5B-900B-8049CF90EC74}"/>
              </a:ext>
            </a:extLst>
          </p:cNvPr>
          <p:cNvSpPr txBox="1">
            <a:spLocks/>
          </p:cNvSpPr>
          <p:nvPr/>
        </p:nvSpPr>
        <p:spPr>
          <a:xfrm>
            <a:off x="628440" y="2760614"/>
            <a:ext cx="5295272" cy="1310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800" kern="0" spc="0" dirty="0">
                <a:solidFill>
                  <a:srgbClr val="1D1C1D"/>
                </a:solidFill>
                <a:latin typeface="+mn-ea"/>
              </a:rPr>
              <a:t>특정 종목의 </a:t>
            </a:r>
            <a:r>
              <a:rPr lang="en-US" altLang="ko-KR" sz="1800" kern="0" spc="0" dirty="0">
                <a:solidFill>
                  <a:srgbClr val="1D1C1D"/>
                </a:solidFill>
                <a:latin typeface="+mn-ea"/>
              </a:rPr>
              <a:t>2</a:t>
            </a:r>
            <a:r>
              <a:rPr lang="ko-KR" altLang="en-US" sz="1800" kern="0" spc="0" dirty="0">
                <a:solidFill>
                  <a:srgbClr val="1D1C1D"/>
                </a:solidFill>
                <a:latin typeface="+mn-ea"/>
              </a:rPr>
              <a:t>주간의 뉴스를 분석해서 부정적 뉴스가 많았는지 긍정적 뉴스가 많았는지 알려주는 기능</a:t>
            </a:r>
            <a:endParaRPr lang="en-US" altLang="ko-KR" sz="1800" kern="0" spc="0" dirty="0">
              <a:solidFill>
                <a:srgbClr val="1D1C1D"/>
              </a:solidFill>
              <a:effectLst/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kern="0" dirty="0">
                <a:solidFill>
                  <a:srgbClr val="1D1C1D"/>
                </a:solidFill>
                <a:latin typeface="+mn-ea"/>
              </a:rPr>
              <a:t>시장의 이벤트</a:t>
            </a:r>
            <a:r>
              <a:rPr lang="en-US" altLang="ko-KR" sz="1800" kern="0" dirty="0">
                <a:solidFill>
                  <a:srgbClr val="1D1C1D"/>
                </a:solidFill>
                <a:latin typeface="+mn-ea"/>
              </a:rPr>
              <a:t>(</a:t>
            </a:r>
            <a:r>
              <a:rPr lang="ko-KR" altLang="en-US" sz="1800" kern="0" dirty="0">
                <a:solidFill>
                  <a:srgbClr val="1D1C1D"/>
                </a:solidFill>
                <a:latin typeface="+mn-ea"/>
              </a:rPr>
              <a:t>주주총회</a:t>
            </a:r>
            <a:r>
              <a:rPr lang="en-US" altLang="ko-KR" sz="1800" kern="0" dirty="0">
                <a:solidFill>
                  <a:srgbClr val="1D1C1D"/>
                </a:solidFill>
                <a:latin typeface="+mn-ea"/>
              </a:rPr>
              <a:t>)</a:t>
            </a:r>
            <a:r>
              <a:rPr lang="ko-KR" altLang="en-US" sz="1800" kern="0" dirty="0">
                <a:solidFill>
                  <a:srgbClr val="1D1C1D"/>
                </a:solidFill>
                <a:latin typeface="+mn-ea"/>
              </a:rPr>
              <a:t>를 알림으로 받을 수 있음</a:t>
            </a:r>
            <a:endParaRPr lang="en-US" altLang="ko-KR" sz="1800" kern="0" dirty="0">
              <a:solidFill>
                <a:srgbClr val="1D1C1D"/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틍정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종목의 네이버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토론방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댓글을 분석해서 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부정적인지 긍정적인지 알려주는 기능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Char char="-"/>
            </a:pP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0260-C7AA-4138-9F89-D2BB651B8001}"/>
              </a:ext>
            </a:extLst>
          </p:cNvPr>
          <p:cNvSpPr txBox="1"/>
          <p:nvPr/>
        </p:nvSpPr>
        <p:spPr>
          <a:xfrm>
            <a:off x="6358676" y="1928824"/>
            <a:ext cx="259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핀업레이더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43C7D-7CEB-41A0-9F37-A50B25B12798}"/>
              </a:ext>
            </a:extLst>
          </p:cNvPr>
          <p:cNvSpPr txBox="1"/>
          <p:nvPr/>
        </p:nvSpPr>
        <p:spPr>
          <a:xfrm>
            <a:off x="6358676" y="2627569"/>
            <a:ext cx="5523518" cy="224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실시간 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+mn-ea"/>
              </a:rPr>
              <a:t>인기검색어와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 현재 이슈 등수가 나옴</a:t>
            </a:r>
            <a:endParaRPr lang="ko-KR" altLang="en-US" dirty="0">
              <a:effectLst/>
              <a:latin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ffectLst/>
                <a:latin typeface="+mn-ea"/>
              </a:rPr>
              <a:t>- </a:t>
            </a:r>
            <a:r>
              <a:rPr lang="ko-KR" altLang="en-US" dirty="0">
                <a:effectLst/>
                <a:latin typeface="+mn-ea"/>
              </a:rPr>
              <a:t>관심있는 키워드에 대한 뉴스 알림 기능이 </a:t>
            </a:r>
            <a:r>
              <a:rPr lang="ko-KR" altLang="en-US" dirty="0">
                <a:latin typeface="+mn-ea"/>
              </a:rPr>
              <a:t>있으나 뉴스에서 키워드가 들어가기만 하면 모두 알림이 됨</a:t>
            </a:r>
            <a:endParaRPr lang="ko-KR" altLang="en-US" dirty="0">
              <a:effectLst/>
              <a:latin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실시간 종목 주가 변화 확인 가능</a:t>
            </a:r>
            <a:endParaRPr lang="ko-KR" altLang="en-US" dirty="0">
              <a:effectLst/>
              <a:latin typeface="+mn-ea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뉴스 자체도 키워드를 분류하여 눈에 띔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98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머신러닝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9E135E47-A716-4C81-AF09-9999B17579BC}"/>
              </a:ext>
            </a:extLst>
          </p:cNvPr>
          <p:cNvSpPr txBox="1">
            <a:spLocks/>
          </p:cNvSpPr>
          <p:nvPr/>
        </p:nvSpPr>
        <p:spPr>
          <a:xfrm>
            <a:off x="2063272" y="2764970"/>
            <a:ext cx="3205414" cy="1328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/>
              <a:t>학습 데이터 수집 모듈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BD8151E-2B9C-494D-86DF-A6E5540A6A12}"/>
              </a:ext>
            </a:extLst>
          </p:cNvPr>
          <p:cNvSpPr txBox="1">
            <a:spLocks/>
          </p:cNvSpPr>
          <p:nvPr/>
        </p:nvSpPr>
        <p:spPr>
          <a:xfrm>
            <a:off x="6537301" y="2764969"/>
            <a:ext cx="3591427" cy="1328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10,000 </a:t>
            </a:r>
            <a:r>
              <a:rPr lang="ko-KR" altLang="en-US" sz="3600" dirty="0"/>
              <a:t>개 수집</a:t>
            </a:r>
          </a:p>
        </p:txBody>
      </p:sp>
    </p:spTree>
    <p:extLst>
      <p:ext uri="{BB962C8B-B14F-4D97-AF65-F5344CB8AC3E}">
        <p14:creationId xmlns:p14="http://schemas.microsoft.com/office/powerpoint/2010/main" val="340656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279546" y="177381"/>
            <a:ext cx="3378054" cy="461665"/>
            <a:chOff x="5074461" y="1351080"/>
            <a:chExt cx="3378054" cy="461665"/>
          </a:xfrm>
        </p:grpSpPr>
        <p:sp>
          <p:nvSpPr>
            <p:cNvPr id="5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7" y="1351080"/>
              <a:ext cx="3084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진행상황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 err="1">
                  <a:latin typeface="맑은 고딕" panose="020F0502020204030204"/>
                  <a:ea typeface="맑은 고딕" panose="020B0503020000020004" pitchFamily="50" charset="-127"/>
                </a:rPr>
                <a:t>머신러닝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BC534A2-ED6E-4597-B35E-040E190E0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5" t="15489" r="95" b="18096"/>
          <a:stretch/>
        </p:blipFill>
        <p:spPr>
          <a:xfrm>
            <a:off x="441471" y="1151600"/>
            <a:ext cx="11405226" cy="4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7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456</Words>
  <Application>Microsoft Office PowerPoint</Application>
  <PresentationFormat>와이드스크린</PresentationFormat>
  <Paragraphs>84</Paragraphs>
  <Slides>19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NotoSansKR</vt:lpstr>
      <vt:lpstr>Roboto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cjhgg@kau.kr</dc:creator>
  <cp:lastModifiedBy>최정헌(***4***299)</cp:lastModifiedBy>
  <cp:revision>17</cp:revision>
  <dcterms:created xsi:type="dcterms:W3CDTF">2021-04-02T23:18:33Z</dcterms:created>
  <dcterms:modified xsi:type="dcterms:W3CDTF">2021-04-04T07:47:53Z</dcterms:modified>
</cp:coreProperties>
</file>