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74" r:id="rId7"/>
    <p:sldId id="264" r:id="rId8"/>
    <p:sldId id="265" r:id="rId9"/>
    <p:sldId id="268" r:id="rId10"/>
    <p:sldId id="266" r:id="rId11"/>
    <p:sldId id="267" r:id="rId12"/>
    <p:sldId id="269" r:id="rId13"/>
    <p:sldId id="276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  <a:srgbClr val="FF9933"/>
    <a:srgbClr val="0066FF"/>
    <a:srgbClr val="FF6600"/>
    <a:srgbClr val="CCCCFF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종합설계프로젝트  계획서 발표를 맡은 최정헌입니다</a:t>
            </a:r>
            <a:r>
              <a:rPr lang="en-US" altLang="ko-KR" dirty="0"/>
              <a:t>.  </a:t>
            </a:r>
            <a:r>
              <a:rPr lang="ko-KR" altLang="en-US" dirty="0"/>
              <a:t>저희 팀은 최정헌</a:t>
            </a:r>
            <a:r>
              <a:rPr lang="en-US" altLang="ko-KR" dirty="0"/>
              <a:t>, </a:t>
            </a:r>
            <a:r>
              <a:rPr lang="ko-KR" altLang="en-US" dirty="0"/>
              <a:t>이재혁</a:t>
            </a:r>
            <a:r>
              <a:rPr lang="en-US" altLang="ko-KR" dirty="0"/>
              <a:t>, </a:t>
            </a:r>
            <a:r>
              <a:rPr lang="ko-KR" altLang="en-US" dirty="0"/>
              <a:t>김동호</a:t>
            </a:r>
            <a:r>
              <a:rPr lang="en-US" altLang="ko-KR" dirty="0"/>
              <a:t>, </a:t>
            </a:r>
            <a:r>
              <a:rPr lang="ko-KR" altLang="en-US" dirty="0"/>
              <a:t>홍순재로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 </a:t>
            </a:r>
            <a:r>
              <a:rPr lang="ko-KR" altLang="en-US" dirty="0"/>
              <a:t>주식뉴스 알림 서비스 개발을 연구 주제로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AOS </a:t>
            </a:r>
            <a:r>
              <a:rPr lang="ko-KR" altLang="en-US" dirty="0"/>
              <a:t>부분을 보시면</a:t>
            </a:r>
            <a:r>
              <a:rPr lang="en-US" altLang="ko-KR" dirty="0"/>
              <a:t>, AOS</a:t>
            </a:r>
            <a:r>
              <a:rPr lang="ko-KR" altLang="en-US" dirty="0"/>
              <a:t>에 적용할 </a:t>
            </a:r>
            <a:r>
              <a:rPr lang="en-US" altLang="ko-KR" dirty="0"/>
              <a:t>MVVM </a:t>
            </a:r>
            <a:r>
              <a:rPr lang="ko-KR" altLang="en-US" dirty="0"/>
              <a:t>패턴을 연구하고 설계할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SNS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알림</a:t>
            </a:r>
            <a:r>
              <a:rPr lang="en-US" altLang="ko-KR" dirty="0"/>
              <a:t>, </a:t>
            </a:r>
            <a:r>
              <a:rPr lang="ko-KR" altLang="en-US" dirty="0"/>
              <a:t>관심종목 등록 </a:t>
            </a:r>
            <a:r>
              <a:rPr lang="en-US" altLang="ko-KR" dirty="0"/>
              <a:t>, </a:t>
            </a:r>
            <a:r>
              <a:rPr lang="ko-KR" altLang="en-US" dirty="0"/>
              <a:t>통계 기능을 구현할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서버 파트에서는 </a:t>
            </a:r>
            <a:r>
              <a:rPr lang="en-US" altLang="ko-KR" dirty="0"/>
              <a:t>,  </a:t>
            </a:r>
            <a:r>
              <a:rPr lang="ko-KR" altLang="en-US" dirty="0"/>
              <a:t>먼저 </a:t>
            </a:r>
            <a:r>
              <a:rPr lang="en-US" altLang="ko-KR" dirty="0"/>
              <a:t>DB </a:t>
            </a:r>
            <a:r>
              <a:rPr lang="ko-KR" altLang="en-US" dirty="0"/>
              <a:t>설계에 필요한 요구사항들을 분석하여 </a:t>
            </a:r>
            <a:r>
              <a:rPr lang="en-US" altLang="ko-KR" dirty="0"/>
              <a:t>ERD</a:t>
            </a:r>
            <a:r>
              <a:rPr lang="ko-KR" altLang="en-US" dirty="0"/>
              <a:t>를 설계하고 </a:t>
            </a:r>
            <a:r>
              <a:rPr lang="en-US" altLang="ko-KR" dirty="0"/>
              <a:t>DB</a:t>
            </a:r>
            <a:r>
              <a:rPr lang="ko-KR" altLang="en-US" dirty="0"/>
              <a:t>를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필요한 </a:t>
            </a:r>
            <a:r>
              <a:rPr lang="en-US" altLang="ko-KR" dirty="0"/>
              <a:t>API </a:t>
            </a:r>
            <a:r>
              <a:rPr lang="ko-KR" altLang="en-US" dirty="0"/>
              <a:t>를 설계 제작하고</a:t>
            </a:r>
            <a:r>
              <a:rPr lang="en-US" altLang="ko-KR" dirty="0"/>
              <a:t>, </a:t>
            </a:r>
            <a:r>
              <a:rPr lang="ko-KR" altLang="en-US" dirty="0"/>
              <a:t> 네이버 뉴스 업데이트를 모니터링하는 모듈을 만들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주식 시장의 정보를 크롤링하여 필요한 데이터를 </a:t>
            </a:r>
            <a:r>
              <a:rPr lang="en-US" altLang="ko-KR" dirty="0"/>
              <a:t>DB</a:t>
            </a:r>
            <a:r>
              <a:rPr lang="ko-KR" altLang="en-US" dirty="0"/>
              <a:t>에 업데이트 시키는 과정을 자동화할 예정입니다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클라이언트에게 푸시 알림을 보내고  이후 사용자 행동 로그를 받아오는 방안을 연구할 것입니다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0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6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추진전략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크게 연구 단계와 구현 단계  두개로 나눠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단계에서는 필요한 것들을 연구하고 준비하는 단계이고  구현 단계는 본격적으로 실제 서비스를 구현하는 단계입니다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먼저 서비스를 기획하고 요구사항을 정립한 뒤에 </a:t>
            </a:r>
            <a:r>
              <a:rPr lang="en-US" altLang="ko-KR" dirty="0"/>
              <a:t>DB</a:t>
            </a:r>
            <a:r>
              <a:rPr lang="ko-KR" altLang="en-US" dirty="0"/>
              <a:t>를 구성할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AOS </a:t>
            </a:r>
            <a:r>
              <a:rPr lang="ko-KR" altLang="en-US" dirty="0"/>
              <a:t>파트의 </a:t>
            </a:r>
            <a:r>
              <a:rPr lang="en-US" altLang="ko-KR" dirty="0" err="1"/>
              <a:t>Mvvm</a:t>
            </a:r>
            <a:r>
              <a:rPr lang="en-US" altLang="ko-KR" dirty="0"/>
              <a:t> </a:t>
            </a:r>
            <a:r>
              <a:rPr lang="ko-KR" altLang="en-US" dirty="0"/>
              <a:t>연구는 관련 서적이나 인터넷 </a:t>
            </a:r>
            <a:r>
              <a:rPr lang="ko-KR" altLang="en-US" dirty="0" err="1"/>
              <a:t>자료등을</a:t>
            </a:r>
            <a:r>
              <a:rPr lang="ko-KR" altLang="en-US" dirty="0"/>
              <a:t> 바탕으로 진행할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 단계에서는  앞의 계획표를 토대로 차례대로 </a:t>
            </a:r>
            <a:r>
              <a:rPr lang="ko-KR" altLang="en-US" dirty="0" err="1"/>
              <a:t>구현해나갈</a:t>
            </a:r>
            <a:r>
              <a:rPr lang="ko-KR" altLang="en-US" dirty="0"/>
              <a:t> 생각입니다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24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280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연구원 편성표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연구책임자를 맡게 되었고</a:t>
            </a:r>
            <a:r>
              <a:rPr lang="en-US" altLang="ko-KR" dirty="0"/>
              <a:t>,  </a:t>
            </a:r>
            <a:r>
              <a:rPr lang="ko-KR" altLang="en-US" dirty="0"/>
              <a:t>프로젝트 총괄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파트 부분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AOS </a:t>
            </a:r>
            <a:r>
              <a:rPr lang="ko-KR" altLang="en-US" dirty="0"/>
              <a:t>통계 기능 구현을 담당합니다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이재혁 연구원은  서버 총괄을 맡고</a:t>
            </a:r>
            <a:r>
              <a:rPr lang="en-US" altLang="ko-KR" dirty="0"/>
              <a:t>, 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서버를 구성하고 여러 모듈구현과 </a:t>
            </a:r>
            <a:r>
              <a:rPr lang="en-US" altLang="ko-KR" dirty="0"/>
              <a:t>API</a:t>
            </a:r>
            <a:r>
              <a:rPr lang="ko-KR" altLang="en-US" dirty="0"/>
              <a:t>를 구현하는 역할을 맡았습니다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김동호 연구원과 </a:t>
            </a:r>
            <a:r>
              <a:rPr lang="ko-KR" altLang="en-US" dirty="0" err="1"/>
              <a:t>홍순재</a:t>
            </a:r>
            <a:r>
              <a:rPr lang="ko-KR" altLang="en-US" dirty="0"/>
              <a:t> 연구원은  </a:t>
            </a:r>
            <a:r>
              <a:rPr lang="en-US" altLang="ko-KR" dirty="0"/>
              <a:t>MVVM </a:t>
            </a:r>
            <a:r>
              <a:rPr lang="ko-KR" altLang="en-US" dirty="0"/>
              <a:t>패턴 연구와 </a:t>
            </a:r>
            <a:r>
              <a:rPr lang="en-US" altLang="ko-KR" dirty="0"/>
              <a:t>AOS </a:t>
            </a:r>
            <a:r>
              <a:rPr lang="ko-KR" altLang="en-US" dirty="0"/>
              <a:t>개발을 전체 총괄하는 역할을 담당하게 되었습니다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3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기대효과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프로젝트를 통해 필요한 정보를 인터넷이나 논문을 통해 찾고 분석</a:t>
            </a:r>
            <a:r>
              <a:rPr lang="en-US" altLang="ko-KR" dirty="0"/>
              <a:t>/</a:t>
            </a:r>
            <a:r>
              <a:rPr lang="ko-KR" altLang="en-US" dirty="0"/>
              <a:t>연구 할 수 잇는 능력을 기를 수 있을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MVVM </a:t>
            </a:r>
            <a:r>
              <a:rPr lang="ko-KR" altLang="en-US" dirty="0"/>
              <a:t>아키텍처에 대한 이해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endParaRPr lang="en-US" altLang="ko-KR" dirty="0"/>
          </a:p>
          <a:p>
            <a:r>
              <a:rPr lang="ko-KR" altLang="en-US" dirty="0"/>
              <a:t>서버를 운영해보면서</a:t>
            </a:r>
            <a:r>
              <a:rPr lang="en-US" altLang="ko-KR" dirty="0"/>
              <a:t>,  </a:t>
            </a:r>
            <a:r>
              <a:rPr lang="ko-KR" altLang="en-US" dirty="0"/>
              <a:t>서버 개발 언어에 따른 비용 절감 및 트래픽 관리 용이성 파악 등의 학문적 측면의 효과를 얻을 수 있을 것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기술적 측면으로는  그리고</a:t>
            </a:r>
            <a:r>
              <a:rPr lang="en-US" altLang="ko-KR" dirty="0"/>
              <a:t> </a:t>
            </a:r>
            <a:r>
              <a:rPr lang="ko-KR" altLang="en-US" dirty="0"/>
              <a:t>서버에서 클라이언트로 알림을 보내고 그 이후 행동에 대한 데이터를 </a:t>
            </a:r>
            <a:endParaRPr lang="en-US" altLang="ko-KR" dirty="0"/>
          </a:p>
          <a:p>
            <a:r>
              <a:rPr lang="ko-KR" altLang="en-US" dirty="0"/>
              <a:t>활용해보는 기술을 얻을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6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발표는 </a:t>
            </a:r>
            <a:r>
              <a:rPr lang="ko-KR" altLang="en-US" dirty="0" err="1"/>
              <a:t>여기까지이고</a:t>
            </a:r>
            <a:r>
              <a:rPr lang="ko-KR" altLang="en-US" dirty="0"/>
              <a:t> </a:t>
            </a:r>
            <a:r>
              <a:rPr lang="en-US" altLang="ko-KR" dirty="0" err="1"/>
              <a:t>QnA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순서입니다</a:t>
            </a:r>
            <a:r>
              <a:rPr lang="en-US" altLang="ko-KR" dirty="0"/>
              <a:t>. </a:t>
            </a:r>
            <a:r>
              <a:rPr lang="ko-KR" altLang="en-US" dirty="0"/>
              <a:t>먼저 연구 목표에서 개요와 연구의 필요성에 대해서 말씀을 드리고</a:t>
            </a:r>
            <a:r>
              <a:rPr lang="en-US" altLang="ko-KR" dirty="0"/>
              <a:t>,  </a:t>
            </a:r>
            <a:r>
              <a:rPr lang="ko-KR" altLang="en-US" dirty="0"/>
              <a:t>그 다음에 세부적인 연구 계획</a:t>
            </a:r>
            <a:r>
              <a:rPr lang="en-US" altLang="ko-KR" dirty="0"/>
              <a:t>, </a:t>
            </a:r>
            <a:r>
              <a:rPr lang="ko-KR" altLang="en-US" dirty="0"/>
              <a:t>추진전략</a:t>
            </a:r>
            <a:r>
              <a:rPr lang="en-US" altLang="ko-KR" dirty="0"/>
              <a:t>, </a:t>
            </a:r>
            <a:r>
              <a:rPr lang="ko-KR" altLang="en-US" dirty="0"/>
              <a:t>연구원 편성</a:t>
            </a:r>
            <a:r>
              <a:rPr lang="en-US" altLang="ko-KR" dirty="0"/>
              <a:t>, </a:t>
            </a:r>
            <a:r>
              <a:rPr lang="ko-KR" altLang="en-US" dirty="0"/>
              <a:t>추가 연구 계획</a:t>
            </a:r>
            <a:r>
              <a:rPr lang="en-US" altLang="ko-KR" dirty="0"/>
              <a:t>, </a:t>
            </a:r>
            <a:r>
              <a:rPr lang="ko-KR" altLang="en-US" dirty="0"/>
              <a:t>기대효과</a:t>
            </a:r>
            <a:r>
              <a:rPr lang="en-US" altLang="ko-KR" dirty="0"/>
              <a:t>, </a:t>
            </a:r>
            <a:r>
              <a:rPr lang="ko-KR" altLang="en-US" dirty="0"/>
              <a:t>마지막으로</a:t>
            </a:r>
            <a:endParaRPr lang="en-US" altLang="ko-KR" dirty="0"/>
          </a:p>
          <a:p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시간을 가지고 마무리하겠습니다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9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9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5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그리고 서버 사이드 푸시 알림은 서버</a:t>
            </a:r>
            <a:r>
              <a:rPr lang="en-US" altLang="ko-KR" dirty="0"/>
              <a:t>-</a:t>
            </a:r>
            <a:r>
              <a:rPr lang="ko-KR" altLang="en-US" dirty="0"/>
              <a:t>클라이언트 구조에서  클라이언트가 서버에게 원하는 정보를 요청하는 </a:t>
            </a:r>
            <a:r>
              <a:rPr lang="en-US" altLang="ko-KR" dirty="0"/>
              <a:t>pull </a:t>
            </a:r>
            <a:r>
              <a:rPr lang="ko-KR" altLang="en-US" dirty="0"/>
              <a:t>방식과 대비되는 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푸시 알림은 서버에서 클라이언트에게 먼저 정보를 전달하는 </a:t>
            </a:r>
            <a:r>
              <a:rPr lang="en-US" altLang="ko-KR" dirty="0"/>
              <a:t>push </a:t>
            </a:r>
            <a:r>
              <a:rPr lang="ko-KR" altLang="en-US" dirty="0"/>
              <a:t>방식입니다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서비스에서 </a:t>
            </a:r>
            <a:r>
              <a:rPr lang="ko-KR" altLang="en-US" dirty="0" err="1"/>
              <a:t>파이어베이스</a:t>
            </a:r>
            <a:r>
              <a:rPr lang="ko-KR" altLang="en-US" dirty="0"/>
              <a:t> 클라우드 메시징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FCM 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저희는 클라이언트에서 알림을 받고 그 이후 행동에 대한 분석을 할 수 있는 방법을 연구할 예정입니다</a:t>
            </a:r>
            <a:r>
              <a:rPr lang="en-US" altLang="ko-KR" dirty="0"/>
              <a:t>.  </a:t>
            </a:r>
            <a:r>
              <a:rPr lang="ko-KR" altLang="en-US" dirty="0"/>
              <a:t>사용자가 알림을 언제 확인했는지</a:t>
            </a:r>
            <a:r>
              <a:rPr lang="en-US" altLang="ko-KR" dirty="0"/>
              <a:t>,  </a:t>
            </a:r>
            <a:r>
              <a:rPr lang="ko-KR" altLang="en-US" dirty="0"/>
              <a:t>확인을 했는지 </a:t>
            </a:r>
            <a:r>
              <a:rPr lang="ko-KR" altLang="en-US" dirty="0" err="1"/>
              <a:t>안했는지</a:t>
            </a:r>
            <a:endParaRPr lang="en-US" altLang="ko-KR" dirty="0"/>
          </a:p>
          <a:p>
            <a:r>
              <a:rPr lang="ko-KR" altLang="en-US" dirty="0"/>
              <a:t>등등의 로그를 받아와 저장하고 분석해볼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/>
              <a:t>를 추가하지 않아도 되어서 서버 트래픽을 줄일 수 있다고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</a:t>
            </a:r>
            <a:r>
              <a:rPr lang="en-US" altLang="ko-KR" dirty="0"/>
              <a:t>,  MVVM </a:t>
            </a:r>
            <a:r>
              <a:rPr lang="ko-KR" altLang="en-US" dirty="0"/>
              <a:t>디자인 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인터넷에 많은 예제가 있지만 아직 </a:t>
            </a:r>
            <a:r>
              <a:rPr lang="en-US" altLang="ko-KR" dirty="0"/>
              <a:t>AOS</a:t>
            </a:r>
            <a:r>
              <a:rPr lang="ko-KR" altLang="en-US" dirty="0"/>
              <a:t>에서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6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4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TF </a:t>
            </a:r>
            <a:r>
              <a:rPr lang="ko-KR" altLang="en-US" dirty="0"/>
              <a:t>값은 한 문서 내에서 특정 단어가 출현한 빈 도수를 의미한다</a:t>
            </a:r>
            <a:r>
              <a:rPr lang="en-US" altLang="ko-KR" dirty="0"/>
              <a:t>. </a:t>
            </a:r>
            <a:r>
              <a:rPr lang="ko-KR" altLang="en-US" dirty="0"/>
              <a:t>이 값을 가중치 모델에 포 </a:t>
            </a:r>
            <a:r>
              <a:rPr lang="ko-KR" altLang="en-US" dirty="0" err="1"/>
              <a:t>함시키는</a:t>
            </a:r>
            <a:r>
              <a:rPr lang="ko-KR" altLang="en-US" dirty="0"/>
              <a:t> 것은</a:t>
            </a:r>
            <a:r>
              <a:rPr lang="en-US" altLang="ko-KR" dirty="0"/>
              <a:t>, </a:t>
            </a:r>
            <a:r>
              <a:rPr lang="ko-KR" altLang="en-US" dirty="0"/>
              <a:t>주어진 단어가 문서 내에서 많이 출현할수록 상대적으로 더 중요하다는 가정을 반영한 것이다</a:t>
            </a:r>
            <a:r>
              <a:rPr lang="en-US" altLang="ko-KR" dirty="0"/>
              <a:t>. </a:t>
            </a:r>
            <a:r>
              <a:rPr lang="ko-KR" altLang="en-US" dirty="0"/>
              <a:t>실제적으로 활용되는 </a:t>
            </a:r>
            <a:r>
              <a:rPr lang="en-US" altLang="ko-KR" dirty="0"/>
              <a:t>TF</a:t>
            </a:r>
            <a:r>
              <a:rPr lang="ko-KR" altLang="en-US" dirty="0"/>
              <a:t>값은 문서 내부의 단어 출현 빈도를 모든 단어의 총 출현 회수로 나누어 </a:t>
            </a:r>
            <a:r>
              <a:rPr lang="ko-KR" altLang="en-US" dirty="0" err="1"/>
              <a:t>정규화한</a:t>
            </a:r>
            <a:r>
              <a:rPr lang="ko-KR" altLang="en-US" dirty="0"/>
              <a:t> 형태를 띤다</a:t>
            </a:r>
            <a:r>
              <a:rPr lang="en-US" altLang="ko-KR" dirty="0"/>
              <a:t>. </a:t>
            </a:r>
            <a:r>
              <a:rPr lang="ko-KR" altLang="en-US" dirty="0"/>
              <a:t>이는 문서의 크기에 따른 </a:t>
            </a:r>
            <a:r>
              <a:rPr lang="en-US" altLang="ko-KR" dirty="0"/>
              <a:t>TF</a:t>
            </a:r>
            <a:r>
              <a:rPr lang="ko-KR" altLang="en-US" dirty="0"/>
              <a:t>값의 편중 현상을 방지하기 위해서이다</a:t>
            </a:r>
            <a:r>
              <a:rPr lang="en-US" altLang="ko-KR" dirty="0"/>
              <a:t>. </a:t>
            </a:r>
            <a:r>
              <a:rPr lang="ko-KR" altLang="en-US" dirty="0"/>
              <a:t>그런데 이 </a:t>
            </a:r>
            <a:r>
              <a:rPr lang="en-US" altLang="ko-KR" dirty="0"/>
              <a:t>TF</a:t>
            </a:r>
            <a:r>
              <a:rPr lang="ko-KR" altLang="en-US" dirty="0" err="1"/>
              <a:t>값만을</a:t>
            </a:r>
            <a:r>
              <a:rPr lang="ko-KR" altLang="en-US" dirty="0"/>
              <a:t> 가지고 문서를 표현하기에는 부당 한 측면이 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TF</a:t>
            </a:r>
            <a:r>
              <a:rPr lang="ko-KR" altLang="en-US" dirty="0"/>
              <a:t>값이 지나치게 큰 단어가 오히려 </a:t>
            </a:r>
            <a:r>
              <a:rPr lang="ko-KR" altLang="en-US" dirty="0" err="1"/>
              <a:t>불용어</a:t>
            </a:r>
            <a:r>
              <a:rPr lang="ko-KR" altLang="en-US" dirty="0"/>
              <a:t> 수준의 단어에 해당할 수 있기 때문이다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 </a:t>
            </a:r>
            <a:r>
              <a:rPr lang="en-US" altLang="ko-KR" dirty="0"/>
              <a:t>IDF </a:t>
            </a:r>
            <a:r>
              <a:rPr lang="ko-KR" altLang="en-US" dirty="0"/>
              <a:t>인자를 도입한다</a:t>
            </a:r>
            <a:r>
              <a:rPr lang="en-US" altLang="ko-KR" dirty="0"/>
              <a:t>. IDF </a:t>
            </a:r>
            <a:r>
              <a:rPr lang="ko-KR" altLang="en-US" dirty="0"/>
              <a:t>값은 문서 집합에 포함되어 있는 문서 수 를 특정 단어가 나타난 문서의 수</a:t>
            </a:r>
            <a:r>
              <a:rPr lang="en-US" altLang="ko-KR" dirty="0"/>
              <a:t>(Document Frequency)</a:t>
            </a:r>
            <a:r>
              <a:rPr lang="ko-KR" altLang="en-US" dirty="0"/>
              <a:t>로 나눈 것이다</a:t>
            </a:r>
            <a:r>
              <a:rPr lang="en-US" altLang="ko-KR" dirty="0"/>
              <a:t>. </a:t>
            </a:r>
            <a:r>
              <a:rPr lang="ko-KR" altLang="en-US" dirty="0"/>
              <a:t>이는 상대적으로 많은 문서에 출현한 단어의 </a:t>
            </a:r>
            <a:r>
              <a:rPr lang="en-US" altLang="ko-KR" dirty="0"/>
              <a:t>IDF </a:t>
            </a:r>
            <a:r>
              <a:rPr lang="ko-KR" altLang="en-US" dirty="0"/>
              <a:t>값은 작게 되고</a:t>
            </a:r>
            <a:r>
              <a:rPr lang="en-US" altLang="ko-KR" dirty="0"/>
              <a:t>, </a:t>
            </a:r>
            <a:r>
              <a:rPr lang="ko-KR" altLang="en-US" dirty="0"/>
              <a:t>반대로 한쪽으로 편중하여 나타난 단어 의 </a:t>
            </a:r>
            <a:r>
              <a:rPr lang="en-US" altLang="ko-KR" dirty="0"/>
              <a:t>IDF </a:t>
            </a:r>
            <a:r>
              <a:rPr lang="ko-KR" altLang="en-US" dirty="0"/>
              <a:t>값이 커짐을 의미한다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IDF </a:t>
            </a:r>
            <a:r>
              <a:rPr lang="ko-KR" altLang="en-US" dirty="0"/>
              <a:t>값 이 작은 단어는 보편적인 단어일 가능성이 크며</a:t>
            </a:r>
            <a:r>
              <a:rPr lang="en-US" altLang="ko-KR" dirty="0"/>
              <a:t>, </a:t>
            </a:r>
            <a:r>
              <a:rPr lang="ko-KR" altLang="en-US" dirty="0"/>
              <a:t>반대로 </a:t>
            </a:r>
            <a:r>
              <a:rPr lang="en-US" altLang="ko-KR" dirty="0"/>
              <a:t>IDF </a:t>
            </a:r>
            <a:r>
              <a:rPr lang="ko-KR" altLang="en-US" dirty="0"/>
              <a:t>값이 큰 단어는 문서 내에 서 주요 의미를 가지는 단어로 분별하기 위 한 의도를 반영한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5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AOS </a:t>
            </a:r>
            <a:r>
              <a:rPr lang="ko-KR" altLang="en-US" dirty="0"/>
              <a:t>연구 범위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MVVM </a:t>
            </a:r>
            <a:r>
              <a:rPr lang="ko-KR" altLang="en-US" dirty="0"/>
              <a:t>아키텍처 적용에 대한 연구를 진행할 예정입니다</a:t>
            </a:r>
            <a:r>
              <a:rPr lang="en-US" altLang="ko-KR" dirty="0"/>
              <a:t>. </a:t>
            </a:r>
            <a:r>
              <a:rPr lang="en-US" altLang="ko-KR" dirty="0" err="1"/>
              <a:t>Mvvm</a:t>
            </a:r>
            <a:r>
              <a:rPr lang="ko-KR" altLang="en-US" dirty="0"/>
              <a:t>은 </a:t>
            </a:r>
            <a:r>
              <a:rPr lang="en-US" altLang="ko-KR" dirty="0"/>
              <a:t>View, </a:t>
            </a:r>
            <a:r>
              <a:rPr lang="en-US" altLang="ko-KR" dirty="0" err="1"/>
              <a:t>viewmodel</a:t>
            </a:r>
            <a:r>
              <a:rPr lang="en-US" altLang="ko-KR" dirty="0"/>
              <a:t>, model</a:t>
            </a:r>
            <a:r>
              <a:rPr lang="ko-KR" altLang="en-US" dirty="0"/>
              <a:t>로 구성된 디자인 패턴입니다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는 </a:t>
            </a:r>
            <a:r>
              <a:rPr lang="en-US" altLang="ko-KR" dirty="0" err="1"/>
              <a:t>anodriod</a:t>
            </a:r>
            <a:r>
              <a:rPr lang="ko-KR" altLang="en-US" dirty="0"/>
              <a:t>의 </a:t>
            </a:r>
            <a:r>
              <a:rPr lang="en-US" altLang="ko-KR" dirty="0"/>
              <a:t>activity, fragment, toast, dialog </a:t>
            </a:r>
            <a:r>
              <a:rPr lang="ko-KR" altLang="en-US" dirty="0"/>
              <a:t>등 유저 인터페이스 컴포넌트에 해당하고 </a:t>
            </a:r>
            <a:endParaRPr lang="en-US" altLang="ko-KR" dirty="0"/>
          </a:p>
          <a:p>
            <a:r>
              <a:rPr lang="en-US" altLang="ko-KR" dirty="0"/>
              <a:t>View</a:t>
            </a:r>
            <a:r>
              <a:rPr lang="ko-KR" altLang="en-US" dirty="0"/>
              <a:t>가 </a:t>
            </a:r>
            <a:r>
              <a:rPr lang="en-US" altLang="ko-KR" dirty="0" err="1"/>
              <a:t>viewmodel</a:t>
            </a:r>
            <a:r>
              <a:rPr lang="ko-KR" altLang="en-US" dirty="0"/>
              <a:t>을 구독하고 </a:t>
            </a:r>
            <a:r>
              <a:rPr lang="en-US" altLang="ko-KR" dirty="0" err="1"/>
              <a:t>viewmodel</a:t>
            </a:r>
            <a:r>
              <a:rPr lang="ko-KR" altLang="en-US" dirty="0"/>
              <a:t>의 상태가 변하면 그 이벤트를 받아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update </a:t>
            </a:r>
            <a:r>
              <a:rPr lang="ko-KR" altLang="en-US" dirty="0"/>
              <a:t>하는 형식입니다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라이브 데이터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Observable </a:t>
            </a:r>
            <a:r>
              <a:rPr lang="ko-KR" altLang="en-US" dirty="0"/>
              <a:t>패턴을 사용하여 </a:t>
            </a:r>
            <a:r>
              <a:rPr lang="en-US" altLang="ko-KR" dirty="0"/>
              <a:t>DB</a:t>
            </a:r>
            <a:r>
              <a:rPr lang="ko-KR" altLang="en-US" dirty="0"/>
              <a:t>를 관찰하고 자동으로 </a:t>
            </a:r>
            <a:r>
              <a:rPr lang="en-US" altLang="ko-KR" dirty="0"/>
              <a:t>UI</a:t>
            </a:r>
            <a:r>
              <a:rPr lang="ko-KR" altLang="en-US" dirty="0"/>
              <a:t>를 갱신합니다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ViewModel</a:t>
            </a:r>
            <a:r>
              <a:rPr lang="ko-KR" altLang="en-US" dirty="0"/>
              <a:t>은 </a:t>
            </a:r>
            <a:r>
              <a:rPr lang="en-US" altLang="ko-KR" dirty="0"/>
              <a:t>View</a:t>
            </a:r>
            <a:r>
              <a:rPr lang="ko-KR" altLang="en-US" dirty="0"/>
              <a:t>에 뿌려질 데이터를 담고 있습니다</a:t>
            </a:r>
            <a:r>
              <a:rPr lang="en-US" altLang="ko-KR" dirty="0"/>
              <a:t>. 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  <a:r>
              <a:rPr lang="ko-KR" altLang="en-US" dirty="0"/>
              <a:t>사이 매개체 역할을 하며 </a:t>
            </a:r>
            <a:r>
              <a:rPr lang="en-US" altLang="ko-KR" dirty="0"/>
              <a:t>View </a:t>
            </a:r>
            <a:r>
              <a:rPr lang="ko-KR" altLang="en-US" dirty="0"/>
              <a:t>대 </a:t>
            </a:r>
            <a:r>
              <a:rPr lang="en-US" altLang="ko-KR" dirty="0" err="1"/>
              <a:t>ViewModel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ko-KR" altLang="en-US" dirty="0"/>
              <a:t>대 </a:t>
            </a:r>
            <a:r>
              <a:rPr lang="en-US" altLang="ko-KR" dirty="0"/>
              <a:t>1 , </a:t>
            </a:r>
          </a:p>
          <a:p>
            <a:r>
              <a:rPr lang="ko-KR" altLang="en-US" dirty="0"/>
              <a:t>즉 하나의 </a:t>
            </a:r>
            <a:r>
              <a:rPr lang="en-US" altLang="ko-KR" dirty="0" err="1"/>
              <a:t>ViewModel</a:t>
            </a:r>
            <a:r>
              <a:rPr lang="ko-KR" altLang="en-US" dirty="0"/>
              <a:t>은 여러 </a:t>
            </a:r>
            <a:r>
              <a:rPr lang="en-US" altLang="ko-KR" dirty="0"/>
              <a:t>View</a:t>
            </a:r>
            <a:r>
              <a:rPr lang="ko-KR" altLang="en-US" dirty="0"/>
              <a:t>에서 사용할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Viewmodel</a:t>
            </a:r>
            <a:r>
              <a:rPr lang="ko-KR" altLang="en-US" dirty="0"/>
              <a:t>은 모델의 상태를 관리하며</a:t>
            </a:r>
            <a:r>
              <a:rPr lang="en-US" altLang="ko-KR" dirty="0"/>
              <a:t>, </a:t>
            </a:r>
            <a:r>
              <a:rPr lang="ko-KR" altLang="en-US" dirty="0"/>
              <a:t>자신을 구독한 </a:t>
            </a:r>
            <a:r>
              <a:rPr lang="en-US" altLang="ko-KR" dirty="0"/>
              <a:t>view</a:t>
            </a:r>
            <a:r>
              <a:rPr lang="ko-KR" altLang="en-US" dirty="0"/>
              <a:t>가 </a:t>
            </a:r>
            <a:r>
              <a:rPr lang="ko-KR" altLang="en-US" dirty="0" err="1"/>
              <a:t>누군지</a:t>
            </a:r>
            <a:r>
              <a:rPr lang="ko-KR" altLang="en-US" dirty="0"/>
              <a:t> 몰라야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Model</a:t>
            </a:r>
            <a:r>
              <a:rPr lang="ko-KR" altLang="en-US" dirty="0"/>
              <a:t>은 데이터 제공자 역할을 하며</a:t>
            </a:r>
            <a:r>
              <a:rPr lang="en-US" altLang="ko-KR" dirty="0"/>
              <a:t>, data</a:t>
            </a:r>
            <a:r>
              <a:rPr lang="ko-KR" altLang="en-US" dirty="0"/>
              <a:t>가 변하면 </a:t>
            </a:r>
            <a:r>
              <a:rPr lang="en-US" altLang="ko-KR" dirty="0" err="1"/>
              <a:t>viewModel</a:t>
            </a:r>
            <a:r>
              <a:rPr lang="ko-KR" altLang="en-US" dirty="0"/>
              <a:t>에게 알립니다</a:t>
            </a:r>
            <a:r>
              <a:rPr lang="en-US" altLang="ko-KR" dirty="0"/>
              <a:t>. </a:t>
            </a:r>
            <a:r>
              <a:rPr lang="ko-KR" altLang="en-US" dirty="0"/>
              <a:t>데이터에 직접적으로 접근하는 </a:t>
            </a:r>
            <a:r>
              <a:rPr lang="en-US" altLang="ko-KR" dirty="0"/>
              <a:t>API</a:t>
            </a:r>
            <a:r>
              <a:rPr lang="ko-KR" altLang="en-US" dirty="0"/>
              <a:t>를 가지며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DB </a:t>
            </a:r>
            <a:r>
              <a:rPr lang="ko-KR" altLang="en-US" dirty="0"/>
              <a:t>제공자입니다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MVVM</a:t>
            </a:r>
            <a:r>
              <a:rPr lang="ko-KR" altLang="en-US" dirty="0"/>
              <a:t>의 장점에 대해 몇가지 소개하자면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관찰하여 자동으로 </a:t>
            </a:r>
            <a:r>
              <a:rPr lang="en-US" altLang="ko-KR" dirty="0"/>
              <a:t>UI</a:t>
            </a:r>
            <a:r>
              <a:rPr lang="ko-KR" altLang="en-US" dirty="0"/>
              <a:t>를 갱신하기 때문에 데이터 불일치 확률을 줄여주고 직접 뷰를 바꿔야하는 번거로움이 없습니다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Viewmodel</a:t>
            </a:r>
            <a:r>
              <a:rPr lang="ko-KR" altLang="en-US" dirty="0"/>
              <a:t>을 통해 데이터를 참조하기 때문에 액티비티나 </a:t>
            </a:r>
            <a:r>
              <a:rPr lang="ko-KR" altLang="en-US" dirty="0" err="1"/>
              <a:t>프래그먼트의</a:t>
            </a:r>
            <a:r>
              <a:rPr lang="ko-KR" altLang="en-US" dirty="0"/>
              <a:t> 생명주기를 따르지 않습니다</a:t>
            </a:r>
            <a:r>
              <a:rPr lang="en-US" altLang="ko-KR" dirty="0"/>
              <a:t>. </a:t>
            </a:r>
            <a:r>
              <a:rPr lang="ko-KR" altLang="en-US" dirty="0"/>
              <a:t>그래서 화면전환과 같이 액티비티가 파괴되어도</a:t>
            </a:r>
            <a:endParaRPr lang="en-US" altLang="ko-KR" dirty="0"/>
          </a:p>
          <a:p>
            <a:r>
              <a:rPr lang="ko-KR" altLang="en-US" dirty="0" err="1"/>
              <a:t>뷰모델이</a:t>
            </a:r>
            <a:r>
              <a:rPr lang="ko-KR" altLang="en-US" dirty="0"/>
              <a:t> 데이터를 </a:t>
            </a:r>
            <a:r>
              <a:rPr lang="ko-KR" altLang="en-US" dirty="0" err="1"/>
              <a:t>홀드합니다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view</a:t>
            </a:r>
            <a:r>
              <a:rPr lang="ko-KR" altLang="en-US" dirty="0"/>
              <a:t>가 활성화되어 있을 때만 작동하기 때문에 메모리 효율이 증가하고 </a:t>
            </a:r>
            <a:r>
              <a:rPr lang="en-US" altLang="ko-KR" dirty="0"/>
              <a:t>UI, </a:t>
            </a:r>
            <a:r>
              <a:rPr lang="ko-KR" altLang="en-US" dirty="0"/>
              <a:t>비즈니스 로직</a:t>
            </a:r>
            <a:r>
              <a:rPr lang="en-US" altLang="ko-KR" dirty="0"/>
              <a:t>, DB</a:t>
            </a:r>
            <a:r>
              <a:rPr lang="ko-KR" altLang="en-US" dirty="0"/>
              <a:t>가 기능별로 </a:t>
            </a:r>
            <a:r>
              <a:rPr lang="ko-KR" altLang="en-US" dirty="0" err="1"/>
              <a:t>모듈화되어</a:t>
            </a:r>
            <a:r>
              <a:rPr lang="ko-KR" altLang="en-US" dirty="0"/>
              <a:t> 재사용성이 향상됩니다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8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서버에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전체구조는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/>
              <a:t>클라우드 서비스를 이용하여 웹서버를 구성할 예정이고 </a:t>
            </a:r>
            <a:r>
              <a:rPr lang="en-US" altLang="ko-KR" dirty="0"/>
              <a:t>mongo </a:t>
            </a:r>
            <a:r>
              <a:rPr lang="en-US" altLang="ko-KR" dirty="0" err="1"/>
              <a:t>db</a:t>
            </a:r>
            <a:r>
              <a:rPr lang="ko-KR" altLang="en-US" dirty="0"/>
              <a:t>를 활용한 </a:t>
            </a:r>
            <a:r>
              <a:rPr lang="en-US" altLang="ko-KR" dirty="0" err="1"/>
              <a:t>nosql</a:t>
            </a:r>
            <a:r>
              <a:rPr lang="en-US" altLang="ko-KR" dirty="0"/>
              <a:t> </a:t>
            </a:r>
            <a:r>
              <a:rPr lang="ko-KR" altLang="en-US" dirty="0"/>
              <a:t>구조를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그밖에</a:t>
            </a:r>
            <a:r>
              <a:rPr lang="ko-KR" altLang="en-US" dirty="0"/>
              <a:t> </a:t>
            </a:r>
            <a:r>
              <a:rPr lang="ko-KR" altLang="en-US" dirty="0" err="1"/>
              <a:t>파이어베이스의</a:t>
            </a:r>
            <a:r>
              <a:rPr lang="ko-KR" altLang="en-US" dirty="0"/>
              <a:t> 푸시 알림 기능과 </a:t>
            </a:r>
            <a:r>
              <a:rPr lang="ko-KR" altLang="en-US" dirty="0" err="1"/>
              <a:t>애널리틱스를</a:t>
            </a:r>
            <a:r>
              <a:rPr lang="ko-KR" altLang="en-US" dirty="0"/>
              <a:t> 통한 분석도 추가하려고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를 보시면 </a:t>
            </a:r>
            <a:endParaRPr lang="en-US" altLang="ko-KR" dirty="0"/>
          </a:p>
          <a:p>
            <a:r>
              <a:rPr lang="ko-KR" altLang="en-US" dirty="0"/>
              <a:t>비동기방식은 이벤트 기반 처리라서 서버 트래픽이 적게 걸리기 때문에 비동기 방식으로 구현할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한번의 호출보다는 뉴스를 여러 개를 여러 번에 걸쳐</a:t>
            </a:r>
          </a:p>
          <a:p>
            <a:r>
              <a:rPr lang="ko-KR" altLang="en-US" dirty="0"/>
              <a:t>서 가져오기 </a:t>
            </a:r>
            <a:r>
              <a:rPr lang="ko-KR" altLang="en-US" dirty="0" err="1"/>
              <a:t>때문데</a:t>
            </a:r>
            <a:r>
              <a:rPr lang="en-US" altLang="ko-KR" dirty="0"/>
              <a:t>, </a:t>
            </a:r>
            <a:r>
              <a:rPr lang="ko-KR" altLang="en-US" dirty="0"/>
              <a:t>하나의 작업 자체가 오래 걸리지 않아 단일 스레드 방식이 좋다고 판단하여 사용하게 되</a:t>
            </a:r>
          </a:p>
          <a:p>
            <a:r>
              <a:rPr lang="ko-KR" altLang="en-US" dirty="0" err="1"/>
              <a:t>었습니다</a:t>
            </a:r>
            <a:r>
              <a:rPr lang="en-US" altLang="ko-KR" dirty="0"/>
              <a:t>. </a:t>
            </a:r>
            <a:r>
              <a:rPr lang="ko-KR" altLang="en-US" dirty="0"/>
              <a:t>대신 한번의 호출에 </a:t>
            </a:r>
            <a:r>
              <a:rPr lang="ko-KR" altLang="en-US" dirty="0" err="1"/>
              <a:t>크롤링이나</a:t>
            </a:r>
            <a:r>
              <a:rPr lang="ko-KR" altLang="en-US" dirty="0"/>
              <a:t> 토큰을 이용한 인증을 많이 하기 때문에 코드 검증 부분을 신경</a:t>
            </a:r>
          </a:p>
          <a:p>
            <a:r>
              <a:rPr lang="ko-KR" altLang="en-US" dirty="0"/>
              <a:t>써서 개발하려고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</a:t>
            </a:r>
            <a:r>
              <a:rPr lang="en-US" altLang="ko-KR" dirty="0"/>
              <a:t>apache2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속도가 빠르고 보안성이 좋아 주식 관련 어플의 주제와 맞다고 생각하여 사용하려고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 err="1"/>
              <a:t>mongodb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속도가 매우 빠른 </a:t>
            </a:r>
            <a:r>
              <a:rPr lang="en-US" altLang="ko-KR" dirty="0" err="1"/>
              <a:t>db</a:t>
            </a:r>
            <a:r>
              <a:rPr lang="ko-KR" altLang="en-US" dirty="0"/>
              <a:t>이므로 실시간으로 뉴스나 사용자의 데이터를 가져와야 하는 주제와 잘</a:t>
            </a:r>
          </a:p>
          <a:p>
            <a:r>
              <a:rPr lang="ko-KR" altLang="en-US" dirty="0"/>
              <a:t>맞는다고 생각하여 사용하려고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0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핵심 키워드 추출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5091110" y="1914525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연구 계획서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03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 err="1">
                <a:solidFill>
                  <a:srgbClr val="FFFFFF"/>
                </a:solidFill>
                <a:effectLst/>
                <a:latin typeface="NanumGothic"/>
              </a:rPr>
              <a:t>CApstone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708996" y="399698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팀리더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87C0D-AF58-4C4F-9581-0FBF7320E854}"/>
              </a:ext>
            </a:extLst>
          </p:cNvPr>
          <p:cNvSpPr txBox="1"/>
          <p:nvPr/>
        </p:nvSpPr>
        <p:spPr>
          <a:xfrm>
            <a:off x="4708997" y="4397096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2016125058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이재혁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708997" y="480934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708997" y="520945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775EC-B8F0-47FB-B702-09613416619F}"/>
              </a:ext>
            </a:extLst>
          </p:cNvPr>
          <p:cNvSpPr txBox="1"/>
          <p:nvPr/>
        </p:nvSpPr>
        <p:spPr>
          <a:xfrm>
            <a:off x="4708997" y="5605618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2017125084 </a:t>
            </a:r>
            <a:r>
              <a:rPr lang="ko-KR" altLang="en-US" sz="2000" dirty="0" err="1">
                <a:solidFill>
                  <a:schemeClr val="bg1"/>
                </a:solidFill>
              </a:rPr>
              <a:t>정시욱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5158111" cy="461665"/>
            <a:chOff x="5074461" y="1351080"/>
            <a:chExt cx="5158111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5" y="1351080"/>
              <a:ext cx="4865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계획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세부 연구내용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0562C45-8EC1-40E5-AC3A-AA15A32D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25239"/>
              </p:ext>
            </p:extLst>
          </p:nvPr>
        </p:nvGraphicFramePr>
        <p:xfrm>
          <a:off x="1796367" y="1457056"/>
          <a:ext cx="27813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관련 논문 분석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한글 형태소 분석 모듈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10959"/>
                  </a:ext>
                </a:extLst>
              </a:tr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전처리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모듈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9256"/>
                  </a:ext>
                </a:extLst>
              </a:tr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TF-IDF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모델 설계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7796"/>
                  </a:ext>
                </a:extLst>
              </a:tr>
              <a:tr h="2340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모델 평가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0776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C09B312-1AF5-4397-9C56-596E131AC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26854"/>
              </p:ext>
            </p:extLst>
          </p:nvPr>
        </p:nvGraphicFramePr>
        <p:xfrm>
          <a:off x="4685249" y="1464350"/>
          <a:ext cx="663103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1038">
                  <a:extLst>
                    <a:ext uri="{9D8B030D-6E8A-4147-A177-3AD203B41FA5}">
                      <a16:colId xmlns:a16="http://schemas.microsoft.com/office/drawing/2014/main" val="3609319836"/>
                    </a:ext>
                  </a:extLst>
                </a:gridCol>
              </a:tblGrid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Keyword Extraction from News Corpus using Modified TF-IDF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353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여러 한글 형태소 분석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open source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를 비교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분석하여 적절한 분석기 선택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3580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DB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에서 데이터 셋을 불러와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CNN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의 입력으로 데이터를 정제하는 과정을 모듈화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3671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기존의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TF-IDF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모델을 수정하여 뉴스 데이터에 맞는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TF-IDF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모델을 설계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754939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추출된 키워드를 보고 모델을 수정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0519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4ABEA28-9659-4103-8A5C-465F7641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90930"/>
              </p:ext>
            </p:extLst>
          </p:nvPr>
        </p:nvGraphicFramePr>
        <p:xfrm>
          <a:off x="621344" y="1457055"/>
          <a:ext cx="1067441" cy="129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29539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TF-IDF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2D589DD-221B-4E0A-885D-66E860403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2198"/>
              </p:ext>
            </p:extLst>
          </p:nvPr>
        </p:nvGraphicFramePr>
        <p:xfrm>
          <a:off x="1796367" y="2991852"/>
          <a:ext cx="27813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디자인 패턴 연구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로그인 기능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10959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알림 기능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9256"/>
                  </a:ext>
                </a:extLst>
              </a:tr>
              <a:tr h="1718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관심종목 등록 기능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7796"/>
                  </a:ext>
                </a:extLst>
              </a:tr>
              <a:tr h="1718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통계 기능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718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A96BF5F-53CD-44DB-85BB-392F17470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35774"/>
              </p:ext>
            </p:extLst>
          </p:nvPr>
        </p:nvGraphicFramePr>
        <p:xfrm>
          <a:off x="4685249" y="2999145"/>
          <a:ext cx="663103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1038">
                  <a:extLst>
                    <a:ext uri="{9D8B030D-6E8A-4147-A177-3AD203B41FA5}">
                      <a16:colId xmlns:a16="http://schemas.microsoft.com/office/drawing/2014/main" val="3609319836"/>
                    </a:ext>
                  </a:extLst>
                </a:gridCol>
              </a:tblGrid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AOS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에 적용할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패턴을 연구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353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SNS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를 활용한 로그인 플로우 구현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3580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서버로부터 받은 알림을 처리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3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MVVM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을 고려한 비동기 처리 연구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75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키워드에 대한 통계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1787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FC8BBB7E-B4FF-4733-9DCC-E5B563562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88122"/>
              </p:ext>
            </p:extLst>
          </p:nvPr>
        </p:nvGraphicFramePr>
        <p:xfrm>
          <a:off x="621344" y="2991850"/>
          <a:ext cx="1067441" cy="129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29539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AOS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B819E58-2095-49AF-83C8-D784FA6C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89218"/>
              </p:ext>
            </p:extLst>
          </p:nvPr>
        </p:nvGraphicFramePr>
        <p:xfrm>
          <a:off x="621343" y="4544183"/>
          <a:ext cx="1067441" cy="104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04361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서버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956664-7F79-4DAE-84FC-6E1AB9E1C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86599"/>
              </p:ext>
            </p:extLst>
          </p:nvPr>
        </p:nvGraphicFramePr>
        <p:xfrm>
          <a:off x="1796367" y="4544183"/>
          <a:ext cx="27813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576654335"/>
                    </a:ext>
                  </a:extLst>
                </a:gridCol>
              </a:tblGrid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ERD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설계 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구성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61819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명세서 작성 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제작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10959"/>
                  </a:ext>
                </a:extLst>
              </a:tr>
              <a:tr h="15863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뉴스 데이터 모니터링 모듈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99256"/>
                  </a:ext>
                </a:extLst>
              </a:tr>
              <a:tr h="171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푸시 알림 구현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5055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E631F8-E2D6-4652-8838-80816972D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72518"/>
              </p:ext>
            </p:extLst>
          </p:nvPr>
        </p:nvGraphicFramePr>
        <p:xfrm>
          <a:off x="4685249" y="4551476"/>
          <a:ext cx="66310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1038">
                  <a:extLst>
                    <a:ext uri="{9D8B030D-6E8A-4147-A177-3AD203B41FA5}">
                      <a16:colId xmlns:a16="http://schemas.microsoft.com/office/drawing/2014/main" val="3609319836"/>
                    </a:ext>
                  </a:extLst>
                </a:gridCol>
              </a:tblGrid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요구사항 분석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ERD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설계 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DB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구성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30353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관심키워드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등록 기능 관련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를 설계하고 제작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35800"/>
                  </a:ext>
                </a:extLst>
              </a:tr>
              <a:tr h="2323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특정 시간마다 반복하여 업데이트된 뉴스 정보를 모니터링하는 모듈을 연구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3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클라이언트에게 푸시 알림을 보내고 이후 사용자 행동 로그를 받아오는 방안을 연구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계획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(3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월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~ 12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aphicFrame>
        <p:nvGraphicFramePr>
          <p:cNvPr id="8" name="Table Placeholder 8">
            <a:extLst>
              <a:ext uri="{FF2B5EF4-FFF2-40B4-BE49-F238E27FC236}">
                <a16:creationId xmlns:a16="http://schemas.microsoft.com/office/drawing/2014/main" id="{6A21F5C6-A4C1-437E-A03E-C704F1632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142884"/>
              </p:ext>
            </p:extLst>
          </p:nvPr>
        </p:nvGraphicFramePr>
        <p:xfrm>
          <a:off x="932705" y="1286267"/>
          <a:ext cx="9816076" cy="40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marL="0" marR="0" marT="36000" marB="36000"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TF-IDF</a:t>
                      </a:r>
                      <a:r>
                        <a:rPr lang="ko-KR" altLang="en-US" sz="1000" b="1" dirty="0"/>
                        <a:t> 모델 연구</a:t>
                      </a:r>
                      <a:endParaRPr lang="en-US" sz="1000" b="1" dirty="0"/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관련 논문 분석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데이터 전처리기 구현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형태소 분석</a:t>
                      </a:r>
                      <a:r>
                        <a:rPr lang="en-US" altLang="ko-KR" sz="1000" dirty="0"/>
                        <a:t>)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6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TF-IDF </a:t>
                      </a:r>
                      <a:r>
                        <a:rPr lang="ko-KR" altLang="en-US" sz="1000" dirty="0"/>
                        <a:t>설계 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64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모델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알고리즘 수정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03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AOS</a:t>
                      </a:r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MVVM </a:t>
                      </a:r>
                      <a:r>
                        <a:rPr lang="ko-KR" altLang="en-US" sz="1000" dirty="0"/>
                        <a:t>디자인 패턴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사례조사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분석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연구 </a:t>
                      </a:r>
                      <a:r>
                        <a:rPr lang="en-US" altLang="ko-KR" sz="1000" dirty="0"/>
                        <a:t>)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기능 정리 및 스토리보드 제작</a:t>
                      </a:r>
                      <a:endParaRPr lang="en-US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기능 구현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서버 연동 </a:t>
                      </a:r>
                      <a:r>
                        <a:rPr lang="en-US" altLang="ko-KR" sz="1000" dirty="0"/>
                        <a:t>( API ) </a:t>
                      </a: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리펙토링</a:t>
                      </a:r>
                      <a:endParaRPr lang="en-US" altLang="ko-KR" sz="100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/>
                        <a:t>서버</a:t>
                      </a:r>
                      <a:endParaRPr lang="en-US" sz="1000" b="1" dirty="0"/>
                    </a:p>
                  </a:txBody>
                  <a:tcPr marT="18000" marB="1800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88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ERD</a:t>
                      </a:r>
                      <a:r>
                        <a:rPr lang="ko-KR" altLang="en-US" sz="1000" b="0" dirty="0"/>
                        <a:t> 설계 및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구성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33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API </a:t>
                      </a:r>
                      <a:r>
                        <a:rPr lang="ko-KR" altLang="en-US" sz="1000" b="0" dirty="0"/>
                        <a:t>명세서 작성 및 </a:t>
                      </a:r>
                      <a:r>
                        <a:rPr lang="en-US" altLang="ko-KR" sz="1000" b="0" dirty="0"/>
                        <a:t>API </a:t>
                      </a:r>
                      <a:r>
                        <a:rPr lang="ko-KR" altLang="en-US" sz="1000" b="0" dirty="0"/>
                        <a:t>제작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969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 err="1"/>
                        <a:t>크롤링을</a:t>
                      </a:r>
                      <a:r>
                        <a:rPr lang="ko-KR" altLang="en-US" sz="1000" b="0" dirty="0"/>
                        <a:t> 통한 데이터 수집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/>
                        <a:t>뉴스 데이터 모니터링 모듈 제작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6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푸시 알림 구현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97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TF-IDF </a:t>
                      </a:r>
                      <a:r>
                        <a:rPr lang="ko-KR" altLang="en-US" sz="1000" b="0" dirty="0"/>
                        <a:t>모델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서버 통합 </a:t>
                      </a:r>
                      <a:r>
                        <a:rPr lang="en-US" altLang="ko-KR" sz="1000" b="0" dirty="0"/>
                        <a:t>, DB </a:t>
                      </a:r>
                      <a:r>
                        <a:rPr lang="ko-KR" altLang="en-US" sz="1000" b="0" dirty="0"/>
                        <a:t>최신화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1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/>
                        <a:t>   </a:t>
                      </a:r>
                      <a:r>
                        <a:rPr lang="ko-KR" altLang="en-US" sz="1000" b="0" dirty="0"/>
                        <a:t>필요한 추가 </a:t>
                      </a:r>
                      <a:r>
                        <a:rPr lang="en-US" altLang="ko-KR" sz="1000" b="0" dirty="0"/>
                        <a:t>API </a:t>
                      </a:r>
                      <a:r>
                        <a:rPr lang="ko-KR" altLang="en-US" sz="1000" b="0" dirty="0"/>
                        <a:t>구현</a:t>
                      </a:r>
                      <a:endParaRPr lang="en-US" sz="1000" b="0" dirty="0"/>
                    </a:p>
                  </a:txBody>
                  <a:tcPr marT="18000" marB="18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18000" marB="18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73276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1A9E43-27E4-476D-B577-4002EE396017}"/>
              </a:ext>
            </a:extLst>
          </p:cNvPr>
          <p:cNvSpPr/>
          <p:nvPr/>
        </p:nvSpPr>
        <p:spPr>
          <a:xfrm>
            <a:off x="4833757" y="1872135"/>
            <a:ext cx="1289882" cy="174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F2A9-929B-4A20-9DAE-881A07C16AFB}"/>
              </a:ext>
            </a:extLst>
          </p:cNvPr>
          <p:cNvSpPr/>
          <p:nvPr/>
        </p:nvSpPr>
        <p:spPr>
          <a:xfrm>
            <a:off x="6802652" y="2487571"/>
            <a:ext cx="3919220" cy="171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97127-5D56-4428-BD5F-6DCC79C973A4}"/>
              </a:ext>
            </a:extLst>
          </p:cNvPr>
          <p:cNvSpPr/>
          <p:nvPr/>
        </p:nvSpPr>
        <p:spPr>
          <a:xfrm>
            <a:off x="6150507" y="2900238"/>
            <a:ext cx="1304290" cy="1581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B0E845-EBB8-4276-81E3-E113FB2788E7}"/>
              </a:ext>
            </a:extLst>
          </p:cNvPr>
          <p:cNvSpPr/>
          <p:nvPr/>
        </p:nvSpPr>
        <p:spPr>
          <a:xfrm>
            <a:off x="7473212" y="3095615"/>
            <a:ext cx="659130" cy="158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BC34BE-5976-4AEE-865B-E52F1C4F28F7}"/>
              </a:ext>
            </a:extLst>
          </p:cNvPr>
          <p:cNvSpPr/>
          <p:nvPr/>
        </p:nvSpPr>
        <p:spPr>
          <a:xfrm>
            <a:off x="8132342" y="3270418"/>
            <a:ext cx="1295400" cy="1992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E10E779-35E5-4AAD-A001-4E5EFC963B5B}"/>
              </a:ext>
            </a:extLst>
          </p:cNvPr>
          <p:cNvSpPr/>
          <p:nvPr/>
        </p:nvSpPr>
        <p:spPr>
          <a:xfrm>
            <a:off x="4506491" y="2070352"/>
            <a:ext cx="1617148" cy="174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17BC23-86E3-4DB6-BAFA-D15D756FEE1F}"/>
              </a:ext>
            </a:extLst>
          </p:cNvPr>
          <p:cNvSpPr/>
          <p:nvPr/>
        </p:nvSpPr>
        <p:spPr>
          <a:xfrm>
            <a:off x="6151580" y="2281153"/>
            <a:ext cx="627380" cy="174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A40CC9-3748-443A-9154-771C3A80C69E}"/>
              </a:ext>
            </a:extLst>
          </p:cNvPr>
          <p:cNvSpPr/>
          <p:nvPr/>
        </p:nvSpPr>
        <p:spPr>
          <a:xfrm>
            <a:off x="9452505" y="3497627"/>
            <a:ext cx="627763" cy="171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F8DA9-0EB0-4D83-9F71-F2E90FE50B2F}"/>
              </a:ext>
            </a:extLst>
          </p:cNvPr>
          <p:cNvSpPr/>
          <p:nvPr/>
        </p:nvSpPr>
        <p:spPr>
          <a:xfrm>
            <a:off x="4833759" y="3908121"/>
            <a:ext cx="632218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DAFADF-4080-4057-95B9-3F38A9F8DD05}"/>
              </a:ext>
            </a:extLst>
          </p:cNvPr>
          <p:cNvSpPr/>
          <p:nvPr/>
        </p:nvSpPr>
        <p:spPr>
          <a:xfrm>
            <a:off x="4833757" y="4113972"/>
            <a:ext cx="1289879" cy="174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F9D890-92DC-4B61-94C2-79EAAD79B6F6}"/>
              </a:ext>
            </a:extLst>
          </p:cNvPr>
          <p:cNvSpPr/>
          <p:nvPr/>
        </p:nvSpPr>
        <p:spPr>
          <a:xfrm>
            <a:off x="5496260" y="4314365"/>
            <a:ext cx="5225612" cy="171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AA2C11-9CD7-4FFB-A478-9521FE8C6486}"/>
              </a:ext>
            </a:extLst>
          </p:cNvPr>
          <p:cNvSpPr/>
          <p:nvPr/>
        </p:nvSpPr>
        <p:spPr>
          <a:xfrm>
            <a:off x="6816623" y="4519378"/>
            <a:ext cx="638166" cy="171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E0FDEA-5243-486B-B877-FCCD56125DE5}"/>
              </a:ext>
            </a:extLst>
          </p:cNvPr>
          <p:cNvSpPr/>
          <p:nvPr/>
        </p:nvSpPr>
        <p:spPr>
          <a:xfrm>
            <a:off x="8132342" y="4929374"/>
            <a:ext cx="627380" cy="171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DEBE7-4EEE-4CEC-BB8B-681CF748A68C}"/>
              </a:ext>
            </a:extLst>
          </p:cNvPr>
          <p:cNvSpPr/>
          <p:nvPr/>
        </p:nvSpPr>
        <p:spPr>
          <a:xfrm>
            <a:off x="7473212" y="4717669"/>
            <a:ext cx="627380" cy="171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B5E921-D9E3-45D7-8033-F34743F1190C}"/>
              </a:ext>
            </a:extLst>
          </p:cNvPr>
          <p:cNvGrpSpPr/>
          <p:nvPr/>
        </p:nvGrpSpPr>
        <p:grpSpPr>
          <a:xfrm>
            <a:off x="9630322" y="1727527"/>
            <a:ext cx="1628972" cy="4265743"/>
            <a:chOff x="9187831" y="1181272"/>
            <a:chExt cx="1628972" cy="4265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75D39F-2F9F-4C6E-BDEB-DC4DBB90AE44}"/>
                </a:ext>
              </a:extLst>
            </p:cNvPr>
            <p:cNvSpPr txBox="1"/>
            <p:nvPr/>
          </p:nvSpPr>
          <p:spPr>
            <a:xfrm>
              <a:off x="9187831" y="5139238"/>
              <a:ext cx="162897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/>
                <a:t>최종 시연 및 발표</a:t>
              </a:r>
              <a:endParaRPr lang="en-US" sz="1400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4BC2E0-C542-4467-8C0E-7480C82D29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317" y="1181272"/>
              <a:ext cx="0" cy="393174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CDDAF1-11D7-4159-8D91-7B3FD8FF8C26}"/>
              </a:ext>
            </a:extLst>
          </p:cNvPr>
          <p:cNvSpPr/>
          <p:nvPr/>
        </p:nvSpPr>
        <p:spPr>
          <a:xfrm>
            <a:off x="8790735" y="5125436"/>
            <a:ext cx="1289533" cy="171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3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추진전략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72EFDA-54A3-4097-A808-4D13A484E2B3}"/>
              </a:ext>
            </a:extLst>
          </p:cNvPr>
          <p:cNvSpPr/>
          <p:nvPr/>
        </p:nvSpPr>
        <p:spPr>
          <a:xfrm>
            <a:off x="1633831" y="821906"/>
            <a:ext cx="3400514" cy="58363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BEF6C5-F35B-4081-AC03-503B3BF76E49}"/>
              </a:ext>
            </a:extLst>
          </p:cNvPr>
          <p:cNvSpPr/>
          <p:nvPr/>
        </p:nvSpPr>
        <p:spPr>
          <a:xfrm>
            <a:off x="5050681" y="802640"/>
            <a:ext cx="3400514" cy="583639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D7943D-243C-484F-BEE6-6E70654A1316}"/>
              </a:ext>
            </a:extLst>
          </p:cNvPr>
          <p:cNvSpPr/>
          <p:nvPr/>
        </p:nvSpPr>
        <p:spPr>
          <a:xfrm>
            <a:off x="8436924" y="802640"/>
            <a:ext cx="3400514" cy="583639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E952FD4-5066-432C-9A0A-AD7D0EFF5BEC}"/>
              </a:ext>
            </a:extLst>
          </p:cNvPr>
          <p:cNvSpPr/>
          <p:nvPr/>
        </p:nvSpPr>
        <p:spPr>
          <a:xfrm>
            <a:off x="1808515" y="1110592"/>
            <a:ext cx="9884846" cy="22124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서비스 기획 및 요구사항 정립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D4072F-33DB-42D9-B3EB-10A213195060}"/>
              </a:ext>
            </a:extLst>
          </p:cNvPr>
          <p:cNvCxnSpPr>
            <a:cxnSpLocks/>
          </p:cNvCxnSpPr>
          <p:nvPr/>
        </p:nvCxnSpPr>
        <p:spPr>
          <a:xfrm flipV="1">
            <a:off x="1381760" y="1104811"/>
            <a:ext cx="0" cy="573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6A6BF9-DE8D-43D3-9B86-4A5A09584C07}"/>
              </a:ext>
            </a:extLst>
          </p:cNvPr>
          <p:cNvSpPr txBox="1"/>
          <p:nvPr/>
        </p:nvSpPr>
        <p:spPr>
          <a:xfrm>
            <a:off x="56249" y="1902943"/>
            <a:ext cx="158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연구 단계</a:t>
            </a:r>
            <a:endParaRPr lang="en-US" altLang="ko-KR" sz="1200" b="1" dirty="0"/>
          </a:p>
          <a:p>
            <a:r>
              <a:rPr lang="ko-KR" altLang="en-US" sz="1200" dirty="0"/>
              <a:t>필요한 것들을 연구하고 준비하는 단계</a:t>
            </a:r>
            <a:endParaRPr lang="en-US" altLang="ko-KR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E3345D-8DCC-4F40-85D8-E271C72E1A84}"/>
              </a:ext>
            </a:extLst>
          </p:cNvPr>
          <p:cNvCxnSpPr>
            <a:cxnSpLocks/>
          </p:cNvCxnSpPr>
          <p:nvPr/>
        </p:nvCxnSpPr>
        <p:spPr>
          <a:xfrm>
            <a:off x="1381760" y="2773579"/>
            <a:ext cx="0" cy="549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B16B10-4193-4878-92A8-61C157B0167D}"/>
              </a:ext>
            </a:extLst>
          </p:cNvPr>
          <p:cNvSpPr txBox="1"/>
          <p:nvPr/>
        </p:nvSpPr>
        <p:spPr>
          <a:xfrm>
            <a:off x="47266" y="4489270"/>
            <a:ext cx="158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구현 단계</a:t>
            </a:r>
            <a:endParaRPr lang="en-US" altLang="ko-KR" sz="1200" b="1" dirty="0"/>
          </a:p>
          <a:p>
            <a:r>
              <a:rPr lang="ko-KR" altLang="en-US" sz="1200" dirty="0"/>
              <a:t>실제 서비스를 구현하는 단계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47A3C-18C1-45B3-989F-1F89C9B4DB27}"/>
              </a:ext>
            </a:extLst>
          </p:cNvPr>
          <p:cNvSpPr txBox="1"/>
          <p:nvPr/>
        </p:nvSpPr>
        <p:spPr>
          <a:xfrm>
            <a:off x="2891080" y="797035"/>
            <a:ext cx="91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TF-IDF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EA06C-7241-47F6-A203-D2EDA4266A1A}"/>
              </a:ext>
            </a:extLst>
          </p:cNvPr>
          <p:cNvSpPr txBox="1"/>
          <p:nvPr/>
        </p:nvSpPr>
        <p:spPr>
          <a:xfrm>
            <a:off x="6291594" y="821906"/>
            <a:ext cx="91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서버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6450F-B7C1-499A-B4C8-2BF3C5F2EFFA}"/>
              </a:ext>
            </a:extLst>
          </p:cNvPr>
          <p:cNvSpPr txBox="1"/>
          <p:nvPr/>
        </p:nvSpPr>
        <p:spPr>
          <a:xfrm>
            <a:off x="9708440" y="797033"/>
            <a:ext cx="91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AOS</a:t>
            </a:r>
            <a:endParaRPr lang="ko-KR" altLang="en-US" sz="14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BDAAF00-F6FD-4A2E-8153-257C3FBB92AC}"/>
              </a:ext>
            </a:extLst>
          </p:cNvPr>
          <p:cNvSpPr/>
          <p:nvPr/>
        </p:nvSpPr>
        <p:spPr>
          <a:xfrm>
            <a:off x="1808282" y="3315596"/>
            <a:ext cx="3078445" cy="207757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전처리기 구현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B250012-7B2B-427E-8D89-0BFC4FFBA373}"/>
              </a:ext>
            </a:extLst>
          </p:cNvPr>
          <p:cNvSpPr/>
          <p:nvPr/>
        </p:nvSpPr>
        <p:spPr>
          <a:xfrm>
            <a:off x="1789581" y="1890498"/>
            <a:ext cx="3136595" cy="9032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TF-IDF</a:t>
            </a:r>
            <a:r>
              <a:rPr lang="ko-KR" altLang="en-US" sz="1200" dirty="0">
                <a:solidFill>
                  <a:schemeClr val="tx1"/>
                </a:solidFill>
              </a:rPr>
              <a:t> 논문 분석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알고리즘 연구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2DD794-B22D-427B-983C-61403F5E10D3}"/>
              </a:ext>
            </a:extLst>
          </p:cNvPr>
          <p:cNvSpPr/>
          <p:nvPr/>
        </p:nvSpPr>
        <p:spPr>
          <a:xfrm>
            <a:off x="1808283" y="4000700"/>
            <a:ext cx="3078445" cy="207757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TF-IDF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636D42-BDBF-4EBA-9E22-91D539C2E544}"/>
              </a:ext>
            </a:extLst>
          </p:cNvPr>
          <p:cNvSpPr/>
          <p:nvPr/>
        </p:nvSpPr>
        <p:spPr>
          <a:xfrm>
            <a:off x="1808283" y="4707340"/>
            <a:ext cx="3078445" cy="207757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TF-IDF</a:t>
            </a:r>
            <a:r>
              <a:rPr lang="ko-KR" altLang="en-US" sz="1200" dirty="0">
                <a:solidFill>
                  <a:schemeClr val="tx1"/>
                </a:solidFill>
              </a:rPr>
              <a:t> 수정 보완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7A01806-34A4-4C70-A15B-2E1E83A66EE0}"/>
              </a:ext>
            </a:extLst>
          </p:cNvPr>
          <p:cNvSpPr/>
          <p:nvPr/>
        </p:nvSpPr>
        <p:spPr>
          <a:xfrm>
            <a:off x="1794864" y="5485287"/>
            <a:ext cx="6526177" cy="217782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TF-IDF </a:t>
            </a:r>
            <a:r>
              <a:rPr lang="ko-KR" altLang="en-US" sz="1200" dirty="0">
                <a:solidFill>
                  <a:schemeClr val="tx1"/>
                </a:solidFill>
              </a:rPr>
              <a:t>모델과 서버 연동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13902D-4A0D-4095-817E-3E100380719C}"/>
              </a:ext>
            </a:extLst>
          </p:cNvPr>
          <p:cNvSpPr/>
          <p:nvPr/>
        </p:nvSpPr>
        <p:spPr>
          <a:xfrm>
            <a:off x="5211712" y="1397533"/>
            <a:ext cx="3078445" cy="20775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ERD </a:t>
            </a:r>
            <a:r>
              <a:rPr lang="ko-KR" altLang="en-US" sz="1200" dirty="0">
                <a:solidFill>
                  <a:schemeClr val="tx1"/>
                </a:solidFill>
              </a:rPr>
              <a:t>설계 및 </a:t>
            </a:r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구성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2A2086B-1425-4B8C-A79F-68A6E5257712}"/>
              </a:ext>
            </a:extLst>
          </p:cNvPr>
          <p:cNvSpPr/>
          <p:nvPr/>
        </p:nvSpPr>
        <p:spPr>
          <a:xfrm>
            <a:off x="5211712" y="2165101"/>
            <a:ext cx="3078445" cy="20775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API </a:t>
            </a:r>
            <a:r>
              <a:rPr lang="ko-KR" altLang="en-US" sz="1200" dirty="0">
                <a:solidFill>
                  <a:schemeClr val="tx1"/>
                </a:solidFill>
              </a:rPr>
              <a:t>명세서 작성 및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  <a:r>
              <a:rPr lang="ko-KR" altLang="en-US" sz="1200" dirty="0">
                <a:solidFill>
                  <a:schemeClr val="tx1"/>
                </a:solidFill>
              </a:rPr>
              <a:t>제작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FEB8534-E910-4057-9D16-1931D4D618E3}"/>
              </a:ext>
            </a:extLst>
          </p:cNvPr>
          <p:cNvSpPr/>
          <p:nvPr/>
        </p:nvSpPr>
        <p:spPr>
          <a:xfrm>
            <a:off x="5211712" y="2739150"/>
            <a:ext cx="3078445" cy="20775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주식 데이터 </a:t>
            </a:r>
            <a:r>
              <a:rPr lang="ko-KR" altLang="en-US" sz="1200" dirty="0" err="1">
                <a:solidFill>
                  <a:schemeClr val="tx1"/>
                </a:solidFill>
              </a:rPr>
              <a:t>크롤링</a:t>
            </a:r>
            <a:r>
              <a:rPr lang="ko-KR" altLang="en-US" sz="1200" dirty="0">
                <a:solidFill>
                  <a:schemeClr val="tx1"/>
                </a:solidFill>
              </a:rPr>
              <a:t> 자동화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C21C126-58AD-417A-94A3-E1AA858B5B36}"/>
              </a:ext>
            </a:extLst>
          </p:cNvPr>
          <p:cNvSpPr/>
          <p:nvPr/>
        </p:nvSpPr>
        <p:spPr>
          <a:xfrm>
            <a:off x="5211712" y="3305307"/>
            <a:ext cx="3078445" cy="270588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뉴스 데이터 모니터링 모듈 구현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EB6F519-DB1D-493F-8125-F2169C0361D2}"/>
              </a:ext>
            </a:extLst>
          </p:cNvPr>
          <p:cNvSpPr/>
          <p:nvPr/>
        </p:nvSpPr>
        <p:spPr>
          <a:xfrm>
            <a:off x="5211712" y="3914210"/>
            <a:ext cx="3078445" cy="270588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푸시 알림 서버 구현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32B46F-3828-4CD2-A9E9-F5A0D8BC9643}"/>
              </a:ext>
            </a:extLst>
          </p:cNvPr>
          <p:cNvSpPr/>
          <p:nvPr/>
        </p:nvSpPr>
        <p:spPr>
          <a:xfrm>
            <a:off x="5211712" y="4745802"/>
            <a:ext cx="3078445" cy="207757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필요한 추가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  <a:r>
              <a:rPr lang="ko-KR" altLang="en-US" sz="1200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C827E12-7DC7-4760-9B62-9CC3F613B70E}"/>
              </a:ext>
            </a:extLst>
          </p:cNvPr>
          <p:cNvSpPr/>
          <p:nvPr/>
        </p:nvSpPr>
        <p:spPr>
          <a:xfrm>
            <a:off x="8652549" y="1651598"/>
            <a:ext cx="3040812" cy="38953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MVVM</a:t>
            </a:r>
            <a:r>
              <a:rPr lang="ko-KR" altLang="en-US" sz="1200" dirty="0">
                <a:solidFill>
                  <a:schemeClr val="tx1"/>
                </a:solidFill>
              </a:rPr>
              <a:t> 디자인 패턴 연구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5BFDE1-D90A-4FBA-97D8-8B542832B8C6}"/>
              </a:ext>
            </a:extLst>
          </p:cNvPr>
          <p:cNvSpPr/>
          <p:nvPr/>
        </p:nvSpPr>
        <p:spPr>
          <a:xfrm>
            <a:off x="8652549" y="3157203"/>
            <a:ext cx="3040812" cy="5208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안드로이드 스튜디오 환경설정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아키텍처 설계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3B712E-FAAD-4C2E-97BA-8DDF0D9FD71E}"/>
              </a:ext>
            </a:extLst>
          </p:cNvPr>
          <p:cNvSpPr/>
          <p:nvPr/>
        </p:nvSpPr>
        <p:spPr>
          <a:xfrm>
            <a:off x="8605094" y="4587918"/>
            <a:ext cx="3078445" cy="529195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구현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관심 종목 등록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알림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A23970-F133-4E3C-BB07-253D3AEE1EC8}"/>
              </a:ext>
            </a:extLst>
          </p:cNvPr>
          <p:cNvSpPr/>
          <p:nvPr/>
        </p:nvSpPr>
        <p:spPr>
          <a:xfrm>
            <a:off x="8652549" y="2450942"/>
            <a:ext cx="3040812" cy="27113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정리 및 스토리보드 작성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AABA68D-8224-431A-BDF3-F0DBC78571AF}"/>
              </a:ext>
            </a:extLst>
          </p:cNvPr>
          <p:cNvSpPr/>
          <p:nvPr/>
        </p:nvSpPr>
        <p:spPr>
          <a:xfrm>
            <a:off x="8597958" y="5440614"/>
            <a:ext cx="3078445" cy="262455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리펙토링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3E7051-9ACC-4886-B721-5F77F928504E}"/>
              </a:ext>
            </a:extLst>
          </p:cNvPr>
          <p:cNvSpPr/>
          <p:nvPr/>
        </p:nvSpPr>
        <p:spPr>
          <a:xfrm>
            <a:off x="1808284" y="6087091"/>
            <a:ext cx="9885078" cy="307671"/>
          </a:xfrm>
          <a:prstGeom prst="roundRect">
            <a:avLst/>
          </a:prstGeom>
          <a:solidFill>
            <a:srgbClr val="FF9933"/>
          </a:solidFill>
          <a:ln>
            <a:solidFill>
              <a:srgbClr val="FF993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구글 플레이 스토어 배포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B1FEBDA-73E1-4FE1-9231-16F1B55CFC11}"/>
              </a:ext>
            </a:extLst>
          </p:cNvPr>
          <p:cNvCxnSpPr>
            <a:cxnSpLocks/>
          </p:cNvCxnSpPr>
          <p:nvPr/>
        </p:nvCxnSpPr>
        <p:spPr>
          <a:xfrm flipV="1">
            <a:off x="1381760" y="3566143"/>
            <a:ext cx="0" cy="81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FBE30E2-1061-4B28-8BF7-BE527DD99AA3}"/>
              </a:ext>
            </a:extLst>
          </p:cNvPr>
          <p:cNvCxnSpPr>
            <a:cxnSpLocks/>
          </p:cNvCxnSpPr>
          <p:nvPr/>
        </p:nvCxnSpPr>
        <p:spPr>
          <a:xfrm>
            <a:off x="1381760" y="5283200"/>
            <a:ext cx="0" cy="1036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46AFAC1-5452-4AF4-9DFC-310E8B88B4B7}"/>
              </a:ext>
            </a:extLst>
          </p:cNvPr>
          <p:cNvCxnSpPr>
            <a:cxnSpLocks/>
          </p:cNvCxnSpPr>
          <p:nvPr/>
        </p:nvCxnSpPr>
        <p:spPr>
          <a:xfrm>
            <a:off x="3313142" y="1399872"/>
            <a:ext cx="0" cy="418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F722E37-482D-4640-B0B0-838051CA17CE}"/>
              </a:ext>
            </a:extLst>
          </p:cNvPr>
          <p:cNvCxnSpPr>
            <a:cxnSpLocks/>
          </p:cNvCxnSpPr>
          <p:nvPr/>
        </p:nvCxnSpPr>
        <p:spPr>
          <a:xfrm>
            <a:off x="10180433" y="1389385"/>
            <a:ext cx="0" cy="259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33500F9-9F96-465E-BB9D-9F87DB20979C}"/>
              </a:ext>
            </a:extLst>
          </p:cNvPr>
          <p:cNvCxnSpPr>
            <a:cxnSpLocks/>
          </p:cNvCxnSpPr>
          <p:nvPr/>
        </p:nvCxnSpPr>
        <p:spPr>
          <a:xfrm>
            <a:off x="3347505" y="3627172"/>
            <a:ext cx="0" cy="259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4EAF00E-85E9-4A78-ABCC-7DD112428F6E}"/>
              </a:ext>
            </a:extLst>
          </p:cNvPr>
          <p:cNvCxnSpPr>
            <a:cxnSpLocks/>
          </p:cNvCxnSpPr>
          <p:nvPr/>
        </p:nvCxnSpPr>
        <p:spPr>
          <a:xfrm>
            <a:off x="3357878" y="4338594"/>
            <a:ext cx="0" cy="259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346CA69-9E4D-4C74-BA3A-31ADC83F0E25}"/>
              </a:ext>
            </a:extLst>
          </p:cNvPr>
          <p:cNvCxnSpPr>
            <a:cxnSpLocks/>
          </p:cNvCxnSpPr>
          <p:nvPr/>
        </p:nvCxnSpPr>
        <p:spPr>
          <a:xfrm>
            <a:off x="3334086" y="5088456"/>
            <a:ext cx="0" cy="305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687B23-9B56-4B63-AFCB-1BB4BF742CF1}"/>
              </a:ext>
            </a:extLst>
          </p:cNvPr>
          <p:cNvCxnSpPr>
            <a:cxnSpLocks/>
          </p:cNvCxnSpPr>
          <p:nvPr/>
        </p:nvCxnSpPr>
        <p:spPr>
          <a:xfrm>
            <a:off x="3347505" y="5801360"/>
            <a:ext cx="0" cy="259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93B4243-8176-4FD9-92B8-146603779D32}"/>
              </a:ext>
            </a:extLst>
          </p:cNvPr>
          <p:cNvCxnSpPr>
            <a:cxnSpLocks/>
          </p:cNvCxnSpPr>
          <p:nvPr/>
        </p:nvCxnSpPr>
        <p:spPr>
          <a:xfrm>
            <a:off x="6783180" y="5770880"/>
            <a:ext cx="0" cy="259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CF14F53-2BA7-406C-BC0D-9ECC07C05CDD}"/>
              </a:ext>
            </a:extLst>
          </p:cNvPr>
          <p:cNvCxnSpPr>
            <a:cxnSpLocks/>
          </p:cNvCxnSpPr>
          <p:nvPr/>
        </p:nvCxnSpPr>
        <p:spPr>
          <a:xfrm>
            <a:off x="6775726" y="1678638"/>
            <a:ext cx="0" cy="451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BA1E5E-7D05-41CC-AB99-1A9246B0E430}"/>
              </a:ext>
            </a:extLst>
          </p:cNvPr>
          <p:cNvCxnSpPr>
            <a:cxnSpLocks/>
          </p:cNvCxnSpPr>
          <p:nvPr/>
        </p:nvCxnSpPr>
        <p:spPr>
          <a:xfrm>
            <a:off x="6775726" y="2472323"/>
            <a:ext cx="0" cy="219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84A86A5-CCCB-4689-8025-9B55CDB56AEF}"/>
              </a:ext>
            </a:extLst>
          </p:cNvPr>
          <p:cNvCxnSpPr>
            <a:cxnSpLocks/>
          </p:cNvCxnSpPr>
          <p:nvPr/>
        </p:nvCxnSpPr>
        <p:spPr>
          <a:xfrm>
            <a:off x="6775726" y="3023730"/>
            <a:ext cx="0" cy="219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A47E6D0-6947-44A6-83D7-EE3917C80463}"/>
              </a:ext>
            </a:extLst>
          </p:cNvPr>
          <p:cNvCxnSpPr>
            <a:cxnSpLocks/>
          </p:cNvCxnSpPr>
          <p:nvPr/>
        </p:nvCxnSpPr>
        <p:spPr>
          <a:xfrm>
            <a:off x="6783180" y="3647586"/>
            <a:ext cx="0" cy="219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327B1CB-5728-4A41-8427-C3A47BABC4CE}"/>
              </a:ext>
            </a:extLst>
          </p:cNvPr>
          <p:cNvCxnSpPr>
            <a:cxnSpLocks/>
          </p:cNvCxnSpPr>
          <p:nvPr/>
        </p:nvCxnSpPr>
        <p:spPr>
          <a:xfrm>
            <a:off x="6775726" y="4218956"/>
            <a:ext cx="0" cy="477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AC9039C-675C-41D7-8F34-789B8A12DAA3}"/>
              </a:ext>
            </a:extLst>
          </p:cNvPr>
          <p:cNvCxnSpPr>
            <a:cxnSpLocks/>
          </p:cNvCxnSpPr>
          <p:nvPr/>
        </p:nvCxnSpPr>
        <p:spPr>
          <a:xfrm>
            <a:off x="6785002" y="5088456"/>
            <a:ext cx="0" cy="31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6C83A3D-ECD5-4DC4-9048-DEA4D0B023C3}"/>
              </a:ext>
            </a:extLst>
          </p:cNvPr>
          <p:cNvCxnSpPr>
            <a:cxnSpLocks/>
          </p:cNvCxnSpPr>
          <p:nvPr/>
        </p:nvCxnSpPr>
        <p:spPr>
          <a:xfrm>
            <a:off x="10180433" y="2130242"/>
            <a:ext cx="0" cy="259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63EA283-E13E-409C-B5E0-D02F730490C7}"/>
              </a:ext>
            </a:extLst>
          </p:cNvPr>
          <p:cNvCxnSpPr>
            <a:cxnSpLocks/>
          </p:cNvCxnSpPr>
          <p:nvPr/>
        </p:nvCxnSpPr>
        <p:spPr>
          <a:xfrm>
            <a:off x="10195786" y="2811756"/>
            <a:ext cx="0" cy="259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567F669-0683-4DE3-9286-B37C40FDFACB}"/>
              </a:ext>
            </a:extLst>
          </p:cNvPr>
          <p:cNvCxnSpPr>
            <a:cxnSpLocks/>
          </p:cNvCxnSpPr>
          <p:nvPr/>
        </p:nvCxnSpPr>
        <p:spPr>
          <a:xfrm>
            <a:off x="10195786" y="3784273"/>
            <a:ext cx="0" cy="75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310F985-2D24-48A2-A7DC-9C7E29C92810}"/>
              </a:ext>
            </a:extLst>
          </p:cNvPr>
          <p:cNvCxnSpPr>
            <a:cxnSpLocks/>
          </p:cNvCxnSpPr>
          <p:nvPr/>
        </p:nvCxnSpPr>
        <p:spPr>
          <a:xfrm>
            <a:off x="10195786" y="5171440"/>
            <a:ext cx="0" cy="235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8FB2EB0-FC84-4B98-8F45-E0C1E7307AD8}"/>
              </a:ext>
            </a:extLst>
          </p:cNvPr>
          <p:cNvCxnSpPr>
            <a:cxnSpLocks/>
          </p:cNvCxnSpPr>
          <p:nvPr/>
        </p:nvCxnSpPr>
        <p:spPr>
          <a:xfrm>
            <a:off x="10195786" y="5770880"/>
            <a:ext cx="0" cy="287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4D5B260-C088-4F87-AC48-79A46988B52F}"/>
              </a:ext>
            </a:extLst>
          </p:cNvPr>
          <p:cNvCxnSpPr/>
          <p:nvPr/>
        </p:nvCxnSpPr>
        <p:spPr>
          <a:xfrm>
            <a:off x="6775726" y="4322834"/>
            <a:ext cx="34200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5ADB097-1032-452E-945C-871CC73DF277}"/>
              </a:ext>
            </a:extLst>
          </p:cNvPr>
          <p:cNvCxnSpPr>
            <a:cxnSpLocks/>
          </p:cNvCxnSpPr>
          <p:nvPr/>
        </p:nvCxnSpPr>
        <p:spPr>
          <a:xfrm>
            <a:off x="2567735" y="2936007"/>
            <a:ext cx="0" cy="2219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55C09DE-F9B1-4296-9FA3-840004D94560}"/>
              </a:ext>
            </a:extLst>
          </p:cNvPr>
          <p:cNvCxnSpPr>
            <a:cxnSpLocks/>
          </p:cNvCxnSpPr>
          <p:nvPr/>
        </p:nvCxnSpPr>
        <p:spPr>
          <a:xfrm>
            <a:off x="4224639" y="2936007"/>
            <a:ext cx="0" cy="2219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0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556227" cy="461665"/>
            <a:chOff x="5074461" y="1351080"/>
            <a:chExt cx="455622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26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추진전략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– </a:t>
              </a: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naver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 news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API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C6AE471-C95A-440A-B7A3-74BD32501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9" y="1033161"/>
            <a:ext cx="10267950" cy="3981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85608-FF19-4415-BC62-67B1CDADE0C7}"/>
              </a:ext>
            </a:extLst>
          </p:cNvPr>
          <p:cNvSpPr txBox="1"/>
          <p:nvPr/>
        </p:nvSpPr>
        <p:spPr>
          <a:xfrm>
            <a:off x="634762" y="5228245"/>
            <a:ext cx="8499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news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XML, JSON </a:t>
            </a:r>
            <a:r>
              <a:rPr lang="ko-KR" altLang="en-US" dirty="0"/>
              <a:t>형태로 받아 올 수 있음 </a:t>
            </a:r>
            <a:endParaRPr lang="en-US" altLang="ko-KR" dirty="0"/>
          </a:p>
          <a:p>
            <a:r>
              <a:rPr lang="en-US" altLang="ko-KR" dirty="0"/>
              <a:t>&lt;item&gt; </a:t>
            </a:r>
            <a:r>
              <a:rPr lang="ko-KR" altLang="en-US" dirty="0"/>
              <a:t>태그의 내용들을 데이터베이스에 쌓아야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74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연구원 편성표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46957B4-E568-4394-8A26-46C3FEE23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18206"/>
              </p:ext>
            </p:extLst>
          </p:nvPr>
        </p:nvGraphicFramePr>
        <p:xfrm>
          <a:off x="4917440" y="1285241"/>
          <a:ext cx="2357120" cy="1788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53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최정헌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24896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프로젝트 총괄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TF-IDF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연구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패턴 연구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AOS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개발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301265E9-D278-4ADF-BA4C-DBCF4E17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77344"/>
              </p:ext>
            </p:extLst>
          </p:nvPr>
        </p:nvGraphicFramePr>
        <p:xfrm>
          <a:off x="881993" y="3885508"/>
          <a:ext cx="2357120" cy="198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539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이재혁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24896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서버 총괄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TF-IDF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연구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알림 서버 구현</a:t>
                      </a:r>
                      <a:endParaRPr lang="en-US" altLang="ko-KR" sz="140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뉴스 모니터링 모듈 구현</a:t>
                      </a:r>
                      <a:endParaRPr lang="en-US" altLang="ko-KR" sz="1400" dirty="0">
                        <a:effectLst/>
                      </a:endParaRPr>
                    </a:p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API </a:t>
                      </a:r>
                      <a:r>
                        <a:rPr lang="ko-KR" altLang="en-US" sz="1400" dirty="0">
                          <a:effectLst/>
                        </a:rPr>
                        <a:t>설계</a:t>
                      </a:r>
                      <a:r>
                        <a:rPr lang="en-US" altLang="ko-KR" sz="1400" dirty="0">
                          <a:effectLst/>
                        </a:rPr>
                        <a:t>/</a:t>
                      </a:r>
                      <a:r>
                        <a:rPr lang="ko-KR" altLang="en-US" sz="1400" dirty="0">
                          <a:effectLst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60A56A1-11CA-4E45-AED4-1B05C708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5411"/>
              </p:ext>
            </p:extLst>
          </p:nvPr>
        </p:nvGraphicFramePr>
        <p:xfrm>
          <a:off x="3648491" y="3885507"/>
          <a:ext cx="2357120" cy="198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529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김동호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4581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패턴 연구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TF-IDF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6A28EE0-6626-44FD-99B0-50810790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21381"/>
              </p:ext>
            </p:extLst>
          </p:nvPr>
        </p:nvGraphicFramePr>
        <p:xfrm>
          <a:off x="6414989" y="3893287"/>
          <a:ext cx="2357120" cy="197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503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정시욱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47677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패턴 연구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TF-IDF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개발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624B5D4E-34D1-4822-83BA-F3664BFD7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61725"/>
              </p:ext>
            </p:extLst>
          </p:nvPr>
        </p:nvGraphicFramePr>
        <p:xfrm>
          <a:off x="9247529" y="3885506"/>
          <a:ext cx="2357120" cy="1979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61171004"/>
                    </a:ext>
                  </a:extLst>
                </a:gridCol>
              </a:tblGrid>
              <a:tr h="48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홍순재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78545"/>
                  </a:ext>
                </a:extLst>
              </a:tr>
              <a:tr h="149105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MVVM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패턴 연구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설계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TF-IDF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개발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971031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AF96F9-76B2-4A3A-9BB9-F342DA7E31C8}"/>
              </a:ext>
            </a:extLst>
          </p:cNvPr>
          <p:cNvCxnSpPr>
            <a:cxnSpLocks/>
          </p:cNvCxnSpPr>
          <p:nvPr/>
        </p:nvCxnSpPr>
        <p:spPr>
          <a:xfrm flipV="1">
            <a:off x="2060553" y="3352798"/>
            <a:ext cx="8386907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D6311A-F29F-4BDC-90C0-B439591F25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60553" y="3352800"/>
            <a:ext cx="0" cy="53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9D4B46-B59F-4719-AF87-C56A65FB374C}"/>
              </a:ext>
            </a:extLst>
          </p:cNvPr>
          <p:cNvCxnSpPr>
            <a:cxnSpLocks/>
          </p:cNvCxnSpPr>
          <p:nvPr/>
        </p:nvCxnSpPr>
        <p:spPr>
          <a:xfrm>
            <a:off x="4827051" y="3352800"/>
            <a:ext cx="0" cy="53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BB62FA2-6181-43E8-9D35-2496D116D961}"/>
              </a:ext>
            </a:extLst>
          </p:cNvPr>
          <p:cNvCxnSpPr>
            <a:cxnSpLocks/>
          </p:cNvCxnSpPr>
          <p:nvPr/>
        </p:nvCxnSpPr>
        <p:spPr>
          <a:xfrm>
            <a:off x="7593549" y="3352798"/>
            <a:ext cx="0" cy="53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CE3EF4-CAD5-4F03-A1A0-6AAF2E2C643C}"/>
              </a:ext>
            </a:extLst>
          </p:cNvPr>
          <p:cNvCxnSpPr>
            <a:cxnSpLocks/>
          </p:cNvCxnSpPr>
          <p:nvPr/>
        </p:nvCxnSpPr>
        <p:spPr>
          <a:xfrm>
            <a:off x="10447460" y="3360579"/>
            <a:ext cx="0" cy="532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2B78DC-3B1C-4E9A-9462-AC55A80D31B3}"/>
              </a:ext>
            </a:extLst>
          </p:cNvPr>
          <p:cNvCxnSpPr>
            <a:cxnSpLocks/>
          </p:cNvCxnSpPr>
          <p:nvPr/>
        </p:nvCxnSpPr>
        <p:spPr>
          <a:xfrm>
            <a:off x="6107211" y="3074093"/>
            <a:ext cx="0" cy="278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9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기대효과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FACCC1B-1601-4CD2-9E46-538C77528F8D}"/>
              </a:ext>
            </a:extLst>
          </p:cNvPr>
          <p:cNvSpPr txBox="1"/>
          <p:nvPr/>
        </p:nvSpPr>
        <p:spPr>
          <a:xfrm>
            <a:off x="1026077" y="183604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학문적 측면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E78CD-D66E-48E3-87D1-8F1A2D096F93}"/>
              </a:ext>
            </a:extLst>
          </p:cNvPr>
          <p:cNvSpPr txBox="1"/>
          <p:nvPr/>
        </p:nvSpPr>
        <p:spPr>
          <a:xfrm>
            <a:off x="1361357" y="2236151"/>
            <a:ext cx="9290514" cy="422405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필요한 정보를 인터넷</a:t>
            </a:r>
            <a:r>
              <a:rPr lang="en-US" altLang="ko-KR" dirty="0"/>
              <a:t>/</a:t>
            </a:r>
            <a:r>
              <a:rPr lang="ko-KR" altLang="en-US" dirty="0"/>
              <a:t>논문을 통해 찾아서 분석</a:t>
            </a:r>
            <a:r>
              <a:rPr lang="en-US" altLang="ko-KR" dirty="0"/>
              <a:t>/</a:t>
            </a:r>
            <a:r>
              <a:rPr lang="ko-KR" altLang="en-US" dirty="0"/>
              <a:t>연구 할 수 있는 능력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656BE-0867-4922-B873-FFDB03362EBB}"/>
              </a:ext>
            </a:extLst>
          </p:cNvPr>
          <p:cNvSpPr txBox="1"/>
          <p:nvPr/>
        </p:nvSpPr>
        <p:spPr>
          <a:xfrm>
            <a:off x="1026077" y="4096211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기술적 측면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BA9EB-397C-4771-AD84-36B95C4D8562}"/>
              </a:ext>
            </a:extLst>
          </p:cNvPr>
          <p:cNvSpPr txBox="1"/>
          <p:nvPr/>
        </p:nvSpPr>
        <p:spPr>
          <a:xfrm>
            <a:off x="1361357" y="4496321"/>
            <a:ext cx="9290514" cy="868681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TF-IDF</a:t>
            </a:r>
            <a:r>
              <a:rPr lang="ko-KR" altLang="en-US" dirty="0"/>
              <a:t>모델을 실제 서비스에 접목시킬 수 있는 기술 습득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서버에서 클라이언트로 알림을 보내고 그 이후 행동에 대한 로그 데이터를 유지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150C2-89C4-492B-AA75-B5D14EB4CAED}"/>
              </a:ext>
            </a:extLst>
          </p:cNvPr>
          <p:cNvSpPr txBox="1"/>
          <p:nvPr/>
        </p:nvSpPr>
        <p:spPr>
          <a:xfrm>
            <a:off x="1361357" y="2640088"/>
            <a:ext cx="9430954" cy="422405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MVVM </a:t>
            </a:r>
            <a:r>
              <a:rPr lang="ko-KR" altLang="en-US" dirty="0"/>
              <a:t>디자인 패턴에 대한 이해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9CB3E-41A5-426D-AB0D-FEA614969FA8}"/>
              </a:ext>
            </a:extLst>
          </p:cNvPr>
          <p:cNvSpPr txBox="1"/>
          <p:nvPr/>
        </p:nvSpPr>
        <p:spPr>
          <a:xfrm>
            <a:off x="1361357" y="3058666"/>
            <a:ext cx="9430954" cy="422405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서버 개발 언어에 따른 비용 절감 및 트래픽 관리 용이성 파악</a:t>
            </a:r>
          </a:p>
        </p:txBody>
      </p:sp>
    </p:spTree>
    <p:extLst>
      <p:ext uri="{BB962C8B-B14F-4D97-AF65-F5344CB8AC3E}">
        <p14:creationId xmlns:p14="http://schemas.microsoft.com/office/powerpoint/2010/main" val="421769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8244C30-5BCD-4AF5-AAC8-7F723F892F52}"/>
              </a:ext>
            </a:extLst>
          </p:cNvPr>
          <p:cNvGrpSpPr/>
          <p:nvPr/>
        </p:nvGrpSpPr>
        <p:grpSpPr>
          <a:xfrm>
            <a:off x="5033821" y="1229160"/>
            <a:ext cx="3416397" cy="3541143"/>
            <a:chOff x="4755146" y="1214550"/>
            <a:chExt cx="3416397" cy="354114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7128A38-886F-497D-B957-E81C59E7BE62}"/>
                </a:ext>
              </a:extLst>
            </p:cNvPr>
            <p:cNvGrpSpPr/>
            <p:nvPr/>
          </p:nvGrpSpPr>
          <p:grpSpPr>
            <a:xfrm>
              <a:off x="4755146" y="1214550"/>
              <a:ext cx="1839071" cy="461665"/>
              <a:chOff x="566258" y="3198167"/>
              <a:chExt cx="1839071" cy="46166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37D576-F180-4D9F-BC8F-E9CAEB31B1A4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546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목표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A18F144-92AD-4E6C-9AEA-6F24BE24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568B7D8-2125-4A24-A15C-926F6B35676F}"/>
                </a:ext>
              </a:extLst>
            </p:cNvPr>
            <p:cNvGrpSpPr/>
            <p:nvPr/>
          </p:nvGrpSpPr>
          <p:grpSpPr>
            <a:xfrm>
              <a:off x="4755146" y="1830904"/>
              <a:ext cx="1839071" cy="461665"/>
              <a:chOff x="566258" y="3198167"/>
              <a:chExt cx="1839071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986FC1-E8AF-4762-86E7-0A9478238B36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546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 계획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5545F205-64DD-41DF-9431-3E6FC1E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B7147DB-AD14-46AC-85AE-15018C33CCEA}"/>
                </a:ext>
              </a:extLst>
            </p:cNvPr>
            <p:cNvGrpSpPr/>
            <p:nvPr/>
          </p:nvGrpSpPr>
          <p:grpSpPr>
            <a:xfrm>
              <a:off x="4755146" y="2445631"/>
              <a:ext cx="1839071" cy="461665"/>
              <a:chOff x="566258" y="3198167"/>
              <a:chExt cx="1839071" cy="461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F69DD7-AF96-43C0-8D8C-E786ECEC00F1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546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추진전략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0A03E111-F496-4CAA-99BC-C03662337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EFA34AB-1C98-4C24-9AC2-A86E8C9B7EF9}"/>
                </a:ext>
              </a:extLst>
            </p:cNvPr>
            <p:cNvGrpSpPr/>
            <p:nvPr/>
          </p:nvGrpSpPr>
          <p:grpSpPr>
            <a:xfrm>
              <a:off x="4755146" y="3064567"/>
              <a:ext cx="2177143" cy="461665"/>
              <a:chOff x="566258" y="3198167"/>
              <a:chExt cx="2177143" cy="4616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5C0147-AC5B-48EC-98A1-AF5B06EC4848}"/>
                  </a:ext>
                </a:extLst>
              </p:cNvPr>
              <p:cNvSpPr txBox="1"/>
              <p:nvPr/>
            </p:nvSpPr>
            <p:spPr>
              <a:xfrm>
                <a:off x="859315" y="3198167"/>
                <a:ext cx="1884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>
                    <a:latin typeface="맑은 고딕" panose="020F0502020204030204"/>
                    <a:ea typeface="맑은 고딕" panose="020B0503020000020004" pitchFamily="50" charset="-127"/>
                  </a:rPr>
                  <a:t>연구원 편성</a:t>
                </a:r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E9977AC-75FA-41BF-9978-62D3D3335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B8BF47-4B65-49EB-B648-2674DE60B360}"/>
                </a:ext>
              </a:extLst>
            </p:cNvPr>
            <p:cNvSpPr txBox="1"/>
            <p:nvPr/>
          </p:nvSpPr>
          <p:spPr>
            <a:xfrm>
              <a:off x="5068265" y="3679297"/>
              <a:ext cx="3103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추가 연구 계획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ED7DB5E-9B8D-46C9-908E-5E80F3678688}"/>
                </a:ext>
              </a:extLst>
            </p:cNvPr>
            <p:cNvGrpSpPr/>
            <p:nvPr/>
          </p:nvGrpSpPr>
          <p:grpSpPr>
            <a:xfrm>
              <a:off x="4755146" y="4294028"/>
              <a:ext cx="3082567" cy="461665"/>
              <a:chOff x="566258" y="3198168"/>
              <a:chExt cx="3082567" cy="4616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219133-C34B-47F6-9929-E6B0FB2DA88E}"/>
                  </a:ext>
                </a:extLst>
              </p:cNvPr>
              <p:cNvSpPr txBox="1"/>
              <p:nvPr/>
            </p:nvSpPr>
            <p:spPr>
              <a:xfrm>
                <a:off x="859314" y="3198168"/>
                <a:ext cx="2789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기대효과</a:t>
                </a:r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C71ACBC9-414F-42E7-8984-6BF036ABB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58" y="3257549"/>
                <a:ext cx="323850" cy="342900"/>
              </a:xfrm>
              <a:prstGeom prst="rect">
                <a:avLst/>
              </a:prstGeom>
            </p:spPr>
          </p:pic>
        </p:grp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8A01A6-1262-4CA0-A039-7C5E561DA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21" y="3747430"/>
            <a:ext cx="323850" cy="342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F8F5E1-8321-493A-84B8-95789E3B0CB1}"/>
              </a:ext>
            </a:extLst>
          </p:cNvPr>
          <p:cNvSpPr txBox="1"/>
          <p:nvPr/>
        </p:nvSpPr>
        <p:spPr>
          <a:xfrm>
            <a:off x="5326876" y="4829684"/>
            <a:ext cx="278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latin typeface="맑은 고딕" panose="020F0502020204030204"/>
                <a:ea typeface="맑은 고딕" panose="020B0503020000020004" pitchFamily="50" charset="-127"/>
              </a:rPr>
              <a:t>QnA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9FFD14F-815B-4F0C-B40A-89A228849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20" y="4889065"/>
            <a:ext cx="323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35" name="Phone_gold.png">
            <a:extLst>
              <a:ext uri="{FF2B5EF4-FFF2-40B4-BE49-F238E27FC236}">
                <a16:creationId xmlns:a16="http://schemas.microsoft.com/office/drawing/2014/main" id="{ACAFF3D6-DB0D-451E-8F84-FC3CB2624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72" y="1542252"/>
            <a:ext cx="2431846" cy="5151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ADACE9-C5B7-4B03-B8AD-10D14DCD0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123" y="2171375"/>
            <a:ext cx="4143805" cy="3959504"/>
          </a:xfrm>
          <a:prstGeom prst="rect">
            <a:avLst/>
          </a:prstGeom>
        </p:spPr>
      </p:pic>
      <p:pic>
        <p:nvPicPr>
          <p:cNvPr id="1026" name="Picture 2" descr="잠금화면 배경 오류 - Apple 커뮤니티">
            <a:extLst>
              <a:ext uri="{FF2B5EF4-FFF2-40B4-BE49-F238E27FC236}">
                <a16:creationId xmlns:a16="http://schemas.microsoft.com/office/drawing/2014/main" id="{0543468B-2532-4624-AC1F-EE81295C4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269007"/>
            <a:ext cx="1875584" cy="37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B79A737-DA8B-4F19-8B93-14E910782EEA}"/>
              </a:ext>
            </a:extLst>
          </p:cNvPr>
          <p:cNvGrpSpPr/>
          <p:nvPr/>
        </p:nvGrpSpPr>
        <p:grpSpPr>
          <a:xfrm>
            <a:off x="652140" y="3429000"/>
            <a:ext cx="3023389" cy="1040448"/>
            <a:chOff x="652139" y="3429000"/>
            <a:chExt cx="2501867" cy="10404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3CE400-75B4-4243-954C-3310580656D4}"/>
                </a:ext>
              </a:extLst>
            </p:cNvPr>
            <p:cNvSpPr txBox="1"/>
            <p:nvPr/>
          </p:nvSpPr>
          <p:spPr>
            <a:xfrm>
              <a:off x="652140" y="3429000"/>
              <a:ext cx="2501866" cy="7386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</a:rPr>
                <a:t>알림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</a:rPr>
                <a:t>이스트소프트의 트랜드 키워드</a:t>
              </a:r>
              <a:br>
                <a:rPr lang="en-US" altLang="ko-KR" sz="1600" dirty="0">
                  <a:solidFill>
                    <a:schemeClr val="bg1"/>
                  </a:solidFill>
                </a:rPr>
              </a:br>
              <a:r>
                <a:rPr lang="ko-KR" altLang="en-US" sz="1600" dirty="0" err="1">
                  <a:solidFill>
                    <a:schemeClr val="bg1"/>
                  </a:solidFill>
                </a:rPr>
                <a:t>비대면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</a:rPr>
                <a:t>인공지능</a:t>
              </a:r>
              <a:r>
                <a:rPr lang="en-US" altLang="ko-KR" sz="1600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</a:rPr>
                <a:t>흑자전환</a:t>
              </a: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73DA8E2-3E49-44BB-A5D7-140E450A16D2}"/>
                </a:ext>
              </a:extLst>
            </p:cNvPr>
            <p:cNvSpPr/>
            <p:nvPr/>
          </p:nvSpPr>
          <p:spPr>
            <a:xfrm>
              <a:off x="652139" y="4169251"/>
              <a:ext cx="2501867" cy="300197"/>
            </a:xfrm>
            <a:custGeom>
              <a:avLst/>
              <a:gdLst>
                <a:gd name="connsiteX0" fmla="*/ 2588964 w 2588964"/>
                <a:gd name="connsiteY0" fmla="*/ 0 h 334178"/>
                <a:gd name="connsiteX1" fmla="*/ 785870 w 2588964"/>
                <a:gd name="connsiteY1" fmla="*/ 334178 h 334178"/>
                <a:gd name="connsiteX2" fmla="*/ 0 w 2588964"/>
                <a:gd name="connsiteY2" fmla="*/ 3672 h 334178"/>
                <a:gd name="connsiteX3" fmla="*/ 2588964 w 2588964"/>
                <a:gd name="connsiteY3" fmla="*/ 0 h 33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8964" h="334178">
                  <a:moveTo>
                    <a:pt x="2588964" y="0"/>
                  </a:moveTo>
                  <a:lnTo>
                    <a:pt x="785870" y="334178"/>
                  </a:lnTo>
                  <a:lnTo>
                    <a:pt x="0" y="3672"/>
                  </a:lnTo>
                  <a:lnTo>
                    <a:pt x="25889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F4B5E6-6493-4CE9-8809-9BA2CEA53624}"/>
              </a:ext>
            </a:extLst>
          </p:cNvPr>
          <p:cNvCxnSpPr>
            <a:cxnSpLocks/>
          </p:cNvCxnSpPr>
          <p:nvPr/>
        </p:nvCxnSpPr>
        <p:spPr>
          <a:xfrm flipH="1">
            <a:off x="3280032" y="3018029"/>
            <a:ext cx="976833" cy="242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9F973AE-D799-4B0B-AC15-7B0DF40D82F9}"/>
              </a:ext>
            </a:extLst>
          </p:cNvPr>
          <p:cNvCxnSpPr>
            <a:cxnSpLocks/>
          </p:cNvCxnSpPr>
          <p:nvPr/>
        </p:nvCxnSpPr>
        <p:spPr>
          <a:xfrm flipH="1" flipV="1">
            <a:off x="6767776" y="3014952"/>
            <a:ext cx="659147" cy="23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62AED4-8BB5-4DA4-A648-2CB722967AFD}"/>
              </a:ext>
            </a:extLst>
          </p:cNvPr>
          <p:cNvSpPr txBox="1"/>
          <p:nvPr/>
        </p:nvSpPr>
        <p:spPr>
          <a:xfrm>
            <a:off x="5122862" y="2388520"/>
            <a:ext cx="72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2CF824-9C19-4B4E-9239-334C3893E0CA}"/>
              </a:ext>
            </a:extLst>
          </p:cNvPr>
          <p:cNvSpPr txBox="1"/>
          <p:nvPr/>
        </p:nvSpPr>
        <p:spPr>
          <a:xfrm>
            <a:off x="8120079" y="1656459"/>
            <a:ext cx="3233892" cy="23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네이버 뉴스 업데이트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1093144" y="890910"/>
            <a:ext cx="1000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관심 키워드에 대한 여러 뉴스 데이터들을 분석하여 중요한 단어들을 추출하는 프로그램을 개발  </a:t>
            </a:r>
            <a:endParaRPr lang="en-US" altLang="ko-KR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62ECF3-29AA-4491-89A4-1D8635F19F97}"/>
              </a:ext>
            </a:extLst>
          </p:cNvPr>
          <p:cNvSpPr/>
          <p:nvPr/>
        </p:nvSpPr>
        <p:spPr>
          <a:xfrm>
            <a:off x="4440801" y="2851245"/>
            <a:ext cx="2088776" cy="1272988"/>
          </a:xfrm>
          <a:prstGeom prst="roundRect">
            <a:avLst/>
          </a:prstGeom>
          <a:noFill/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73937A-1667-4AB2-BFFE-D6A9BC901E7C}"/>
              </a:ext>
            </a:extLst>
          </p:cNvPr>
          <p:cNvSpPr txBox="1"/>
          <p:nvPr/>
        </p:nvSpPr>
        <p:spPr>
          <a:xfrm>
            <a:off x="3485911" y="2757852"/>
            <a:ext cx="72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AC0E4-45C2-4B8D-B93E-EFD9178AE3C8}"/>
              </a:ext>
            </a:extLst>
          </p:cNvPr>
          <p:cNvSpPr txBox="1"/>
          <p:nvPr/>
        </p:nvSpPr>
        <p:spPr>
          <a:xfrm>
            <a:off x="4721979" y="3076111"/>
            <a:ext cx="16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추출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EF9473-1571-4B29-81C5-98206EA97417}"/>
              </a:ext>
            </a:extLst>
          </p:cNvPr>
          <p:cNvSpPr txBox="1"/>
          <p:nvPr/>
        </p:nvSpPr>
        <p:spPr>
          <a:xfrm>
            <a:off x="4632525" y="3538836"/>
            <a:ext cx="170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뉴스 모니터링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05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3109392" cy="461665"/>
            <a:chOff x="5074461" y="1351080"/>
            <a:chExt cx="3109392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2816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필요성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F8212D-4CAF-42B7-9CF0-55F1A40054BE}"/>
              </a:ext>
            </a:extLst>
          </p:cNvPr>
          <p:cNvSpPr txBox="1"/>
          <p:nvPr/>
        </p:nvSpPr>
        <p:spPr>
          <a:xfrm>
            <a:off x="1115126" y="1532436"/>
            <a:ext cx="634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실용성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C0EC9-1837-4754-9DC1-18281CE5F4B9}"/>
              </a:ext>
            </a:extLst>
          </p:cNvPr>
          <p:cNvSpPr txBox="1"/>
          <p:nvPr/>
        </p:nvSpPr>
        <p:spPr>
          <a:xfrm>
            <a:off x="1277171" y="2121574"/>
            <a:ext cx="9290514" cy="868681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일상 생활에서 지속적으로 많은 뉴스를 확인할 수 없음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관심 키워드에 대한 뉴스들을 모니터링 하여 중요 단어들을 알림으로 제공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4D8A56-E48A-4703-833F-03D5711962BE}"/>
              </a:ext>
            </a:extLst>
          </p:cNvPr>
          <p:cNvSpPr txBox="1"/>
          <p:nvPr/>
        </p:nvSpPr>
        <p:spPr>
          <a:xfrm>
            <a:off x="1115125" y="3719027"/>
            <a:ext cx="634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상용성</a:t>
            </a:r>
            <a:endParaRPr lang="en-US" altLang="ko-KR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83AFA-125F-417D-BA3B-178539313496}"/>
              </a:ext>
            </a:extLst>
          </p:cNvPr>
          <p:cNvSpPr txBox="1"/>
          <p:nvPr/>
        </p:nvSpPr>
        <p:spPr>
          <a:xfrm>
            <a:off x="1277171" y="4307016"/>
            <a:ext cx="9290514" cy="868681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누구나 사용할 수 있는 모바일 어플리케이션 서비스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관심 키워드만 설정하면 간단하게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61398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기술현황 분석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85282F-950F-4D98-A986-1D181E2474B1}"/>
              </a:ext>
            </a:extLst>
          </p:cNvPr>
          <p:cNvSpPr txBox="1"/>
          <p:nvPr/>
        </p:nvSpPr>
        <p:spPr>
          <a:xfrm>
            <a:off x="891606" y="106507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2A48A-A603-4991-AB66-E70BF8C287E5}"/>
              </a:ext>
            </a:extLst>
          </p:cNvPr>
          <p:cNvSpPr txBox="1"/>
          <p:nvPr/>
        </p:nvSpPr>
        <p:spPr>
          <a:xfrm>
            <a:off x="1226886" y="1465186"/>
            <a:ext cx="9290514" cy="699404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여러 문서로 이루어진 문서군이 있을 때 어떤 단어가 특정 문서 내에서 얼마나 중요한 것인지를 나타내는 통계적 수치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F06A0-1E41-442F-B3BF-26D48B2E3C66}"/>
              </a:ext>
            </a:extLst>
          </p:cNvPr>
          <p:cNvSpPr txBox="1"/>
          <p:nvPr/>
        </p:nvSpPr>
        <p:spPr>
          <a:xfrm>
            <a:off x="1226886" y="2110729"/>
            <a:ext cx="9290514" cy="699404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문서 내부에 존재하는 단어의 중요도를 평가하기 위해서 현재 많은 검색엔진이 </a:t>
            </a:r>
            <a:r>
              <a:rPr lang="en-US" altLang="ko-KR" dirty="0"/>
              <a:t>TF-IDF(Term </a:t>
            </a:r>
            <a:r>
              <a:rPr lang="en-US" altLang="ko-KR" dirty="0" err="1"/>
              <a:t>FrequencyInverse</a:t>
            </a:r>
            <a:r>
              <a:rPr lang="en-US" altLang="ko-KR" dirty="0"/>
              <a:t> Document Frequency) </a:t>
            </a:r>
            <a:r>
              <a:rPr lang="ko-KR" altLang="en-US" dirty="0"/>
              <a:t>가중치 모델을 채택하고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68D55-C334-4257-A5F1-75648AC6BFE8}"/>
              </a:ext>
            </a:extLst>
          </p:cNvPr>
          <p:cNvSpPr txBox="1"/>
          <p:nvPr/>
        </p:nvSpPr>
        <p:spPr>
          <a:xfrm>
            <a:off x="891606" y="3028890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서버 사이드 푸시 알림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9DC5A-196F-48D8-8CDE-FAC31A90103F}"/>
              </a:ext>
            </a:extLst>
          </p:cNvPr>
          <p:cNvSpPr txBox="1"/>
          <p:nvPr/>
        </p:nvSpPr>
        <p:spPr>
          <a:xfrm>
            <a:off x="1226886" y="3429000"/>
            <a:ext cx="9290514" cy="1868955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대부분 서비스에서 </a:t>
            </a:r>
            <a:r>
              <a:rPr lang="en-US" altLang="ko-KR" dirty="0"/>
              <a:t>FCM</a:t>
            </a:r>
            <a:r>
              <a:rPr lang="ko-KR" altLang="en-US" dirty="0"/>
              <a:t>을 이용하여 서버에서 클라이언트로 푸시 </a:t>
            </a:r>
            <a:r>
              <a:rPr lang="ko-KR" altLang="en-US" dirty="0" err="1"/>
              <a:t>알림만을</a:t>
            </a:r>
            <a:r>
              <a:rPr lang="ko-KR" altLang="en-US" dirty="0"/>
              <a:t> 보냄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클라이언트에서 알림을 받고 그 이후 행동에 대한 분석을 할 수 있는 방법을 연구 </a:t>
            </a:r>
            <a:r>
              <a:rPr lang="en-US" altLang="ko-KR" dirty="0"/>
              <a:t>( </a:t>
            </a:r>
            <a:r>
              <a:rPr lang="ko-KR" altLang="en-US" dirty="0"/>
              <a:t>알림을 언제 확인했는지</a:t>
            </a:r>
            <a:r>
              <a:rPr lang="en-US" altLang="ko-KR" dirty="0"/>
              <a:t>, </a:t>
            </a:r>
            <a:r>
              <a:rPr lang="ko-KR" altLang="en-US" dirty="0"/>
              <a:t>확인을 안 했는지</a:t>
            </a:r>
            <a:r>
              <a:rPr lang="en-US" altLang="ko-KR" dirty="0"/>
              <a:t>, </a:t>
            </a:r>
            <a:r>
              <a:rPr lang="ko-KR" altLang="en-US" dirty="0"/>
              <a:t>어떤 유저에게 </a:t>
            </a:r>
            <a:r>
              <a:rPr lang="ko-KR" altLang="en-US" dirty="0" err="1"/>
              <a:t>푸시를</a:t>
            </a:r>
            <a:r>
              <a:rPr lang="ko-KR" altLang="en-US" dirty="0"/>
              <a:t> 전송했는지</a:t>
            </a:r>
            <a:r>
              <a:rPr lang="en-US" altLang="ko-KR" dirty="0"/>
              <a:t>… )</a:t>
            </a:r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저장할 로그 분석을 통해 개별 사용자의 니즈를 쉽게 파악할 수 있고 별도의 개발자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추가하지 않아도 되어서 서버 트래픽을 줄일 수 있음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87F5C-CAF6-4C34-8F39-47672F178D23}"/>
              </a:ext>
            </a:extLst>
          </p:cNvPr>
          <p:cNvSpPr txBox="1"/>
          <p:nvPr/>
        </p:nvSpPr>
        <p:spPr>
          <a:xfrm>
            <a:off x="909802" y="5297955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MVVM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DB394-3B44-436A-91DF-8AA841E8FF1A}"/>
              </a:ext>
            </a:extLst>
          </p:cNvPr>
          <p:cNvSpPr txBox="1"/>
          <p:nvPr/>
        </p:nvSpPr>
        <p:spPr>
          <a:xfrm>
            <a:off x="1245082" y="5698065"/>
            <a:ext cx="9290514" cy="868681"/>
          </a:xfrm>
          <a:prstGeom prst="rect">
            <a:avLst/>
          </a:prstGeom>
          <a:noFill/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MVVM </a:t>
            </a:r>
            <a:r>
              <a:rPr lang="ko-KR" altLang="en-US" dirty="0"/>
              <a:t>패턴을 </a:t>
            </a:r>
            <a:r>
              <a:rPr lang="en-US" altLang="ko-KR" dirty="0"/>
              <a:t>AOS</a:t>
            </a:r>
            <a:r>
              <a:rPr lang="ko-KR" altLang="en-US" dirty="0"/>
              <a:t>에서 어떻게 적용할지 연구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인터넷에 많은 예제가 있지만 아직 표준화된 방식의 </a:t>
            </a:r>
            <a:r>
              <a:rPr lang="en-US" altLang="ko-KR" dirty="0"/>
              <a:t>MVVM </a:t>
            </a:r>
            <a:r>
              <a:rPr lang="ko-KR" altLang="en-US" dirty="0"/>
              <a:t>패턴이 없음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145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376715" cy="461665"/>
            <a:chOff x="5074461" y="1351080"/>
            <a:chExt cx="4376715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083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경쟁 업체 분석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3DFC57-15D9-4B4D-8BF2-DEF2FD87C3BF}"/>
              </a:ext>
            </a:extLst>
          </p:cNvPr>
          <p:cNvSpPr txBox="1"/>
          <p:nvPr/>
        </p:nvSpPr>
        <p:spPr>
          <a:xfrm>
            <a:off x="3272298" y="121437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핀업레이더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E1A8582-46AB-4FAA-B704-57C864CD30E5}"/>
              </a:ext>
            </a:extLst>
          </p:cNvPr>
          <p:cNvSpPr/>
          <p:nvPr/>
        </p:nvSpPr>
        <p:spPr>
          <a:xfrm>
            <a:off x="3272298" y="1683302"/>
            <a:ext cx="1831020" cy="27736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140B048-19A5-4BCC-869F-9202DE1AEF9D}"/>
              </a:ext>
            </a:extLst>
          </p:cNvPr>
          <p:cNvSpPr/>
          <p:nvPr/>
        </p:nvSpPr>
        <p:spPr>
          <a:xfrm>
            <a:off x="5118379" y="1682763"/>
            <a:ext cx="1831020" cy="27736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EB0092-479D-472E-966A-BB614A9DFABD}"/>
              </a:ext>
            </a:extLst>
          </p:cNvPr>
          <p:cNvSpPr/>
          <p:nvPr/>
        </p:nvSpPr>
        <p:spPr>
          <a:xfrm>
            <a:off x="6980194" y="1682763"/>
            <a:ext cx="1831020" cy="27736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52D07F6-A9A6-4F0B-821F-6449157F8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14"/>
          <a:stretch/>
        </p:blipFill>
        <p:spPr bwMode="auto">
          <a:xfrm>
            <a:off x="3287695" y="1926380"/>
            <a:ext cx="1800225" cy="228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543A4C73-E485-4A47-B198-AACE8B3E0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" t="8572" r="1711" b="-3239"/>
          <a:stretch/>
        </p:blipFill>
        <p:spPr bwMode="auto">
          <a:xfrm>
            <a:off x="5118379" y="1785634"/>
            <a:ext cx="1800225" cy="27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F26DB48-3CD0-4CCE-879C-23D2C3C92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5" t="-8162" r="855" b="20207"/>
          <a:stretch/>
        </p:blipFill>
        <p:spPr bwMode="auto">
          <a:xfrm>
            <a:off x="6995591" y="1682763"/>
            <a:ext cx="1800225" cy="25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0DCCBD-33B0-4F31-AA8E-E7293A461ADE}"/>
              </a:ext>
            </a:extLst>
          </p:cNvPr>
          <p:cNvSpPr txBox="1"/>
          <p:nvPr/>
        </p:nvSpPr>
        <p:spPr>
          <a:xfrm>
            <a:off x="3272130" y="4836458"/>
            <a:ext cx="5523518" cy="15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실시간 </a:t>
            </a:r>
            <a:r>
              <a:rPr lang="ko-KR" altLang="en-US" sz="1200" dirty="0" err="1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인기검색어와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 현재 이슈 등수가 나옴</a:t>
            </a:r>
            <a:endParaRPr lang="ko-KR" altLang="en-US" sz="1200" dirty="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관심있는 키워드에 대한 뉴스 알림 기능이 있으나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 뉴스에서 키워드가 들어가기만 하면 모두 알림이 됨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. </a:t>
            </a:r>
            <a:endParaRPr lang="ko-KR" altLang="en-US" sz="1200" dirty="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실시간 종목 주가 변화 확인 가능</a:t>
            </a:r>
            <a:endParaRPr lang="ko-KR" altLang="en-US" sz="1200" dirty="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굴림" panose="020B0600000101010101" pitchFamily="50" charset="-127"/>
              </a:rPr>
              <a:t>뉴스 자체도 키워드를 분류하여 눈에 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17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775118" cy="461665"/>
            <a:chOff x="5074461" y="1351080"/>
            <a:chExt cx="477511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482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연구범위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(TF-IDF)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849902" y="1176120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TF-IDF </a:t>
            </a:r>
            <a:r>
              <a:rPr lang="ko-KR" altLang="en-US" sz="2000" dirty="0"/>
              <a:t>연구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6C7412-0D6E-471B-A3F8-40F9490A3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690" y="1906893"/>
            <a:ext cx="6796617" cy="27979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E99780-D0C4-4E72-97D1-5357452ABAEA}"/>
              </a:ext>
            </a:extLst>
          </p:cNvPr>
          <p:cNvSpPr txBox="1"/>
          <p:nvPr/>
        </p:nvSpPr>
        <p:spPr>
          <a:xfrm>
            <a:off x="2697690" y="5035549"/>
            <a:ext cx="749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TF : </a:t>
            </a:r>
            <a:r>
              <a:rPr lang="ko-KR" altLang="en-US" dirty="0"/>
              <a:t>한 문서 내에서 특정 단어가 출현한 빈도수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IDF : </a:t>
            </a:r>
            <a:r>
              <a:rPr lang="ko-KR" altLang="en-US" dirty="0"/>
              <a:t>문서 집합의 문서 수를 특정 단어가 나타난 문서의 수로 나눈 값</a:t>
            </a:r>
          </a:p>
        </p:txBody>
      </p:sp>
    </p:spTree>
    <p:extLst>
      <p:ext uri="{BB962C8B-B14F-4D97-AF65-F5344CB8AC3E}">
        <p14:creationId xmlns:p14="http://schemas.microsoft.com/office/powerpoint/2010/main" val="177029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602526" cy="461665"/>
            <a:chOff x="5074461" y="1351080"/>
            <a:chExt cx="4602526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3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연구범위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(AOS)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E5E777-1CCE-4ED2-9445-7AA0C955B3D2}"/>
              </a:ext>
            </a:extLst>
          </p:cNvPr>
          <p:cNvSpPr txBox="1"/>
          <p:nvPr/>
        </p:nvSpPr>
        <p:spPr>
          <a:xfrm>
            <a:off x="652139" y="992268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AOS </a:t>
            </a:r>
            <a:r>
              <a:rPr lang="ko-KR" altLang="en-US" sz="2000" dirty="0"/>
              <a:t>개발 </a:t>
            </a:r>
            <a:r>
              <a:rPr lang="en-US" altLang="ko-KR" sz="2000" dirty="0"/>
              <a:t>(MVVM </a:t>
            </a:r>
            <a:r>
              <a:rPr lang="ko-KR" altLang="en-US" sz="2000" dirty="0"/>
              <a:t>디자인 패턴 적용</a:t>
            </a:r>
            <a:r>
              <a:rPr lang="en-US" altLang="ko-KR" sz="20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9A52-DA5B-47F4-A84C-A6B7D420CB8F}"/>
              </a:ext>
            </a:extLst>
          </p:cNvPr>
          <p:cNvSpPr txBox="1"/>
          <p:nvPr/>
        </p:nvSpPr>
        <p:spPr>
          <a:xfrm>
            <a:off x="1858675" y="1855001"/>
            <a:ext cx="69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60414-C94B-4C29-91C6-03EA1DB21C35}"/>
              </a:ext>
            </a:extLst>
          </p:cNvPr>
          <p:cNvSpPr txBox="1"/>
          <p:nvPr/>
        </p:nvSpPr>
        <p:spPr>
          <a:xfrm>
            <a:off x="1061013" y="1437804"/>
            <a:ext cx="5039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- MVVM?     </a:t>
            </a:r>
            <a:r>
              <a:rPr lang="en-US" altLang="ko-KR" sz="1200" dirty="0"/>
              <a:t>View – </a:t>
            </a:r>
            <a:r>
              <a:rPr lang="en-US" altLang="ko-KR" sz="1200" dirty="0" err="1"/>
              <a:t>ViewModel</a:t>
            </a:r>
            <a:r>
              <a:rPr lang="en-US" altLang="ko-KR" sz="1200" dirty="0"/>
              <a:t> – Model </a:t>
            </a:r>
            <a:r>
              <a:rPr lang="ko-KR" altLang="en-US" sz="1200" dirty="0"/>
              <a:t>로 구성된 디자인 패턴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DEE46B-AF29-4A16-A70C-51A04811A248}"/>
              </a:ext>
            </a:extLst>
          </p:cNvPr>
          <p:cNvSpPr/>
          <p:nvPr/>
        </p:nvSpPr>
        <p:spPr>
          <a:xfrm>
            <a:off x="652139" y="2224333"/>
            <a:ext cx="3106426" cy="2082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(Activity, Fragment, Toast, Dialog, </a:t>
            </a:r>
            <a:r>
              <a:rPr lang="ko-KR" altLang="en-US" sz="1200" b="1" dirty="0">
                <a:solidFill>
                  <a:schemeClr val="tx1"/>
                </a:solidFill>
              </a:rPr>
              <a:t>등등 </a:t>
            </a:r>
            <a:r>
              <a:rPr lang="en-US" altLang="ko-KR" sz="1200" b="1" dirty="0">
                <a:solidFill>
                  <a:schemeClr val="tx1"/>
                </a:solidFill>
              </a:rPr>
              <a:t>UI </a:t>
            </a:r>
            <a:r>
              <a:rPr lang="ko-KR" altLang="en-US" sz="1200" b="1" dirty="0">
                <a:solidFill>
                  <a:schemeClr val="tx1"/>
                </a:solidFill>
              </a:rPr>
              <a:t>컴포넌트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View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en-US" altLang="ko-KR" sz="1200" dirty="0" err="1">
                <a:solidFill>
                  <a:schemeClr val="tx1"/>
                </a:solidFill>
              </a:rPr>
              <a:t>viewModel</a:t>
            </a:r>
            <a:r>
              <a:rPr lang="ko-KR" altLang="en-US" sz="1200" dirty="0">
                <a:solidFill>
                  <a:schemeClr val="tx1"/>
                </a:solidFill>
              </a:rPr>
              <a:t>을 구독하고 </a:t>
            </a:r>
            <a:r>
              <a:rPr lang="en-US" altLang="ko-KR" sz="1200" dirty="0" err="1">
                <a:solidFill>
                  <a:schemeClr val="tx1"/>
                </a:solidFill>
              </a:rPr>
              <a:t>viewModel</a:t>
            </a:r>
            <a:r>
              <a:rPr lang="ko-KR" altLang="en-US" sz="1200" dirty="0">
                <a:solidFill>
                  <a:schemeClr val="tx1"/>
                </a:solidFill>
              </a:rPr>
              <a:t>의 상태가 변하면 그 이벤트를 받아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Update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LiveData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 </a:t>
            </a:r>
            <a:r>
              <a:rPr lang="en-US" altLang="ko-KR" sz="1200" dirty="0">
                <a:solidFill>
                  <a:schemeClr val="tx1"/>
                </a:solidFill>
              </a:rPr>
              <a:t>Observable </a:t>
            </a:r>
            <a:r>
              <a:rPr lang="ko-KR" altLang="en-US" sz="1200" dirty="0">
                <a:solidFill>
                  <a:schemeClr val="tx1"/>
                </a:solidFill>
              </a:rPr>
              <a:t>패턴을 사용하여 </a:t>
            </a: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r>
              <a:rPr lang="ko-KR" altLang="en-US" sz="1200" dirty="0">
                <a:solidFill>
                  <a:schemeClr val="tx1"/>
                </a:solidFill>
              </a:rPr>
              <a:t>를 관찰하고 자동으로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갱신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FC607-C236-46F7-BE32-3363265DA50C}"/>
              </a:ext>
            </a:extLst>
          </p:cNvPr>
          <p:cNvSpPr txBox="1"/>
          <p:nvPr/>
        </p:nvSpPr>
        <p:spPr>
          <a:xfrm>
            <a:off x="5324933" y="1855001"/>
            <a:ext cx="152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ViewModel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6F0110-E47D-4FD8-9A9F-2C7F48ABC0E0}"/>
              </a:ext>
            </a:extLst>
          </p:cNvPr>
          <p:cNvSpPr/>
          <p:nvPr/>
        </p:nvSpPr>
        <p:spPr>
          <a:xfrm>
            <a:off x="4533979" y="2224333"/>
            <a:ext cx="3106426" cy="2082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View</a:t>
            </a:r>
            <a:r>
              <a:rPr lang="ko-KR" altLang="en-US" sz="1400" b="1" dirty="0">
                <a:solidFill>
                  <a:schemeClr val="tx1"/>
                </a:solidFill>
              </a:rPr>
              <a:t>에 뿌려질 데이터를 담음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(get, set, update ..)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View</a:t>
            </a:r>
            <a:r>
              <a:rPr lang="ko-KR" altLang="en-US" sz="1200" dirty="0">
                <a:solidFill>
                  <a:schemeClr val="tx1"/>
                </a:solidFill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</a:rPr>
              <a:t>Model </a:t>
            </a:r>
            <a:r>
              <a:rPr lang="ko-KR" altLang="en-US" sz="1200" dirty="0">
                <a:solidFill>
                  <a:schemeClr val="tx1"/>
                </a:solidFill>
              </a:rPr>
              <a:t>사이 매개체 역할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View : </a:t>
            </a:r>
            <a:r>
              <a:rPr lang="en-US" altLang="ko-KR" sz="1200" dirty="0" err="1">
                <a:solidFill>
                  <a:schemeClr val="tx1"/>
                </a:solidFill>
              </a:rPr>
              <a:t>ViewModel</a:t>
            </a:r>
            <a:r>
              <a:rPr lang="en-US" altLang="ko-KR" sz="1200" dirty="0">
                <a:solidFill>
                  <a:schemeClr val="tx1"/>
                </a:solidFill>
              </a:rPr>
              <a:t> = N : 1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Model</a:t>
            </a:r>
            <a:r>
              <a:rPr lang="ko-KR" altLang="en-US" sz="1200" dirty="0">
                <a:solidFill>
                  <a:schemeClr val="tx1"/>
                </a:solidFill>
              </a:rPr>
              <a:t> 상태 관리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로딩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네트워크 에러</a:t>
            </a:r>
            <a:r>
              <a:rPr lang="en-US" altLang="ko-KR" sz="1200" dirty="0">
                <a:solidFill>
                  <a:schemeClr val="tx1"/>
                </a:solidFill>
              </a:rPr>
              <a:t>..)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View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ko-KR" altLang="en-US" sz="1200" dirty="0" err="1">
                <a:solidFill>
                  <a:schemeClr val="tx1"/>
                </a:solidFill>
              </a:rPr>
              <a:t>누군지</a:t>
            </a:r>
            <a:r>
              <a:rPr lang="ko-KR" altLang="en-US" sz="1200" dirty="0">
                <a:solidFill>
                  <a:schemeClr val="tx1"/>
                </a:solidFill>
              </a:rPr>
              <a:t> 몰라야 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239C8-010D-47AE-A09C-DA1B82529979}"/>
              </a:ext>
            </a:extLst>
          </p:cNvPr>
          <p:cNvSpPr txBox="1"/>
          <p:nvPr/>
        </p:nvSpPr>
        <p:spPr>
          <a:xfrm>
            <a:off x="9454776" y="1855001"/>
            <a:ext cx="9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6463F32-A4C4-4427-AA1C-C0965FAE7F68}"/>
              </a:ext>
            </a:extLst>
          </p:cNvPr>
          <p:cNvSpPr/>
          <p:nvPr/>
        </p:nvSpPr>
        <p:spPr>
          <a:xfrm>
            <a:off x="8377714" y="2224333"/>
            <a:ext cx="3106426" cy="2082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제공자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(DB, REST .. )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>
                <a:solidFill>
                  <a:schemeClr val="tx1"/>
                </a:solidFill>
              </a:rPr>
              <a:t>가 변하면 </a:t>
            </a:r>
            <a:r>
              <a:rPr lang="en-US" altLang="ko-KR" sz="1200" dirty="0" err="1">
                <a:solidFill>
                  <a:schemeClr val="tx1"/>
                </a:solidFill>
              </a:rPr>
              <a:t>ViewModel</a:t>
            </a:r>
            <a:r>
              <a:rPr lang="ko-KR" altLang="en-US" sz="1200" dirty="0">
                <a:solidFill>
                  <a:schemeClr val="tx1"/>
                </a:solidFill>
              </a:rPr>
              <a:t>에게 알림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데이터에 접근하는 </a:t>
            </a:r>
            <a:r>
              <a:rPr lang="en-US" altLang="ko-KR" sz="1200" dirty="0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실제 </a:t>
            </a:r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제공자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CC1C2F-0117-4C66-8026-CE39C0D46048}"/>
              </a:ext>
            </a:extLst>
          </p:cNvPr>
          <p:cNvSpPr txBox="1"/>
          <p:nvPr/>
        </p:nvSpPr>
        <p:spPr>
          <a:xfrm>
            <a:off x="1061013" y="4652541"/>
            <a:ext cx="5039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- MVVM </a:t>
            </a:r>
            <a:r>
              <a:rPr lang="ko-KR" altLang="en-US" sz="1300" b="1" dirty="0"/>
              <a:t>장점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1ED00-E590-4035-90D4-F8D36903C2FC}"/>
              </a:ext>
            </a:extLst>
          </p:cNvPr>
          <p:cNvSpPr txBox="1"/>
          <p:nvPr/>
        </p:nvSpPr>
        <p:spPr>
          <a:xfrm>
            <a:off x="1337391" y="4986647"/>
            <a:ext cx="9499600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DB</a:t>
            </a:r>
            <a:r>
              <a:rPr lang="ko-KR" altLang="en-US" sz="1200" dirty="0"/>
              <a:t>를 관찰하여 자동으로 </a:t>
            </a:r>
            <a:r>
              <a:rPr lang="en-US" altLang="ko-KR" sz="1200" dirty="0"/>
              <a:t>UI</a:t>
            </a:r>
            <a:r>
              <a:rPr lang="ko-KR" altLang="en-US" sz="1200" dirty="0"/>
              <a:t>를 갱신하기 때문에 데이터 불일치 확률을 줄여주고 직접 뷰를 바꿔야하는 번거로움이 없다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en-US" altLang="ko-KR" sz="1200" dirty="0" err="1"/>
              <a:t>Viewmodel</a:t>
            </a:r>
            <a:r>
              <a:rPr lang="ko-KR" altLang="en-US" sz="1200" dirty="0"/>
              <a:t>을 통해 데이터를 참조하기 때문에 </a:t>
            </a:r>
            <a:r>
              <a:rPr lang="en-US" altLang="ko-KR" sz="1200" dirty="0"/>
              <a:t>Activity/Fragment </a:t>
            </a:r>
            <a:r>
              <a:rPr lang="ko-KR" altLang="en-US" sz="1200" dirty="0"/>
              <a:t>생명주기를 따르지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화면전환과 같이 </a:t>
            </a:r>
            <a:r>
              <a:rPr lang="en-US" altLang="ko-KR" sz="1200" dirty="0"/>
              <a:t>Activity</a:t>
            </a:r>
            <a:r>
              <a:rPr lang="ko-KR" altLang="en-US" sz="1200" dirty="0"/>
              <a:t>가 파괴되어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  도 </a:t>
            </a:r>
            <a:r>
              <a:rPr lang="en-US" altLang="ko-KR" sz="1200" dirty="0" err="1"/>
              <a:t>viewmodel</a:t>
            </a:r>
            <a:r>
              <a:rPr lang="ko-KR" altLang="en-US" sz="1200" dirty="0"/>
              <a:t>이 데이터를 </a:t>
            </a:r>
            <a:r>
              <a:rPr lang="ko-KR" altLang="en-US" sz="1200" dirty="0" err="1"/>
              <a:t>홀드함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3. View</a:t>
            </a:r>
            <a:r>
              <a:rPr lang="ko-KR" altLang="en-US" sz="1200" dirty="0"/>
              <a:t>가 활성화되어 있을 때만 작동</a:t>
            </a:r>
            <a:r>
              <a:rPr lang="en-US" altLang="ko-KR" sz="1200" dirty="0"/>
              <a:t>, </a:t>
            </a:r>
            <a:r>
              <a:rPr lang="ko-KR" altLang="en-US" sz="1200" dirty="0"/>
              <a:t>메모리 효율 증가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4. UI,</a:t>
            </a:r>
            <a:r>
              <a:rPr lang="ko-KR" altLang="en-US" sz="1200" dirty="0"/>
              <a:t> 비즈니스 로직</a:t>
            </a:r>
            <a:r>
              <a:rPr lang="en-US" altLang="ko-KR" sz="1200" dirty="0"/>
              <a:t>, DB</a:t>
            </a:r>
            <a:r>
              <a:rPr lang="ko-KR" altLang="en-US" sz="1200" dirty="0"/>
              <a:t>가 기능별로 </a:t>
            </a:r>
            <a:r>
              <a:rPr lang="ko-KR" altLang="en-US" sz="1200" dirty="0" err="1"/>
              <a:t>모듈화되어</a:t>
            </a:r>
            <a:r>
              <a:rPr lang="ko-KR" altLang="en-US" sz="1200" dirty="0"/>
              <a:t> 재사용성이 향상됨</a:t>
            </a:r>
            <a:r>
              <a:rPr lang="en-US" altLang="ko-KR" sz="1200" dirty="0"/>
              <a:t>. </a:t>
            </a:r>
            <a:r>
              <a:rPr lang="ko-KR" altLang="en-US" sz="1200" dirty="0"/>
              <a:t>유닛 테스트가 용이함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095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403047" cy="461665"/>
            <a:chOff x="5074461" y="1351080"/>
            <a:chExt cx="440304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4109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연구범위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서버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7A0DE27-8450-48D1-9EB5-D55CA59BF97A}"/>
              </a:ext>
            </a:extLst>
          </p:cNvPr>
          <p:cNvGrpSpPr/>
          <p:nvPr/>
        </p:nvGrpSpPr>
        <p:grpSpPr>
          <a:xfrm>
            <a:off x="6946368" y="2754503"/>
            <a:ext cx="4345092" cy="3992937"/>
            <a:chOff x="6816934" y="2509988"/>
            <a:chExt cx="4345092" cy="399293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41218DA-B8C2-4D18-8B4E-A467C8415DC2}"/>
                </a:ext>
              </a:extLst>
            </p:cNvPr>
            <p:cNvSpPr/>
            <p:nvPr/>
          </p:nvSpPr>
          <p:spPr>
            <a:xfrm>
              <a:off x="6893669" y="2872880"/>
              <a:ext cx="4268357" cy="36300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9542FCF-6144-440E-8B52-D0BE5244FC4B}"/>
                </a:ext>
              </a:extLst>
            </p:cNvPr>
            <p:cNvSpPr/>
            <p:nvPr/>
          </p:nvSpPr>
          <p:spPr>
            <a:xfrm>
              <a:off x="7131725" y="3074757"/>
              <a:ext cx="2569215" cy="32262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D93CD78-6517-4F4B-904D-74D6B6885617}"/>
                </a:ext>
              </a:extLst>
            </p:cNvPr>
            <p:cNvSpPr/>
            <p:nvPr/>
          </p:nvSpPr>
          <p:spPr>
            <a:xfrm>
              <a:off x="7258625" y="4334958"/>
              <a:ext cx="1358321" cy="14572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33820E-B8B5-4D0E-91B0-DA317A398957}"/>
                </a:ext>
              </a:extLst>
            </p:cNvPr>
            <p:cNvSpPr txBox="1"/>
            <p:nvPr/>
          </p:nvSpPr>
          <p:spPr>
            <a:xfrm>
              <a:off x="7397746" y="4452751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highlight>
                    <a:srgbClr val="FFFF00"/>
                  </a:highlight>
                </a:rPr>
                <a:t>Web server</a:t>
              </a:r>
              <a:endParaRPr lang="ko-KR" altLang="en-US" sz="1400" b="1" dirty="0">
                <a:highlight>
                  <a:srgbClr val="FFFF00"/>
                </a:highlight>
              </a:endParaRPr>
            </a:p>
          </p:txBody>
        </p:sp>
        <p:pic>
          <p:nvPicPr>
            <p:cNvPr id="1034" name="Picture 10" descr="Apache logo and symbol, meaning, history, PNG">
              <a:extLst>
                <a:ext uri="{FF2B5EF4-FFF2-40B4-BE49-F238E27FC236}">
                  <a16:creationId xmlns:a16="http://schemas.microsoft.com/office/drawing/2014/main" id="{21E03BB3-0947-4506-B1F5-305C3B6DE8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6" r="33548"/>
            <a:stretch/>
          </p:blipFill>
          <p:spPr bwMode="auto">
            <a:xfrm>
              <a:off x="7796474" y="4765343"/>
              <a:ext cx="282621" cy="528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0A2184-1C01-43BE-9AF7-054D5AE1F8FF}"/>
                </a:ext>
              </a:extLst>
            </p:cNvPr>
            <p:cNvSpPr txBox="1"/>
            <p:nvPr/>
          </p:nvSpPr>
          <p:spPr>
            <a:xfrm>
              <a:off x="7537782" y="5377733"/>
              <a:ext cx="893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apache2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AFA246-249F-4E70-AF48-4B6B79CBD0E5}"/>
                </a:ext>
              </a:extLst>
            </p:cNvPr>
            <p:cNvSpPr txBox="1"/>
            <p:nvPr/>
          </p:nvSpPr>
          <p:spPr>
            <a:xfrm>
              <a:off x="7962690" y="5891263"/>
              <a:ext cx="962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Ubuntu</a:t>
              </a:r>
              <a:endParaRPr lang="ko-KR" altLang="en-US" sz="1600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6BE8277-CEF4-43A0-9C70-C353B662698E}"/>
                </a:ext>
              </a:extLst>
            </p:cNvPr>
            <p:cNvSpPr/>
            <p:nvPr/>
          </p:nvSpPr>
          <p:spPr>
            <a:xfrm>
              <a:off x="8775072" y="4325662"/>
              <a:ext cx="819315" cy="14572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3998096-24CF-40F6-8F9F-3C7E87F3182B}"/>
                </a:ext>
              </a:extLst>
            </p:cNvPr>
            <p:cNvSpPr/>
            <p:nvPr/>
          </p:nvSpPr>
          <p:spPr>
            <a:xfrm>
              <a:off x="9855180" y="4334958"/>
              <a:ext cx="1199851" cy="145729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D5105-EC19-4AD1-9210-0D8A51AF67AE}"/>
                </a:ext>
              </a:extLst>
            </p:cNvPr>
            <p:cNvSpPr txBox="1"/>
            <p:nvPr/>
          </p:nvSpPr>
          <p:spPr>
            <a:xfrm>
              <a:off x="9799888" y="5377733"/>
              <a:ext cx="1310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/>
                <a:t>mongoDB</a:t>
              </a:r>
              <a:endParaRPr lang="ko-KR" altLang="en-US" sz="12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7DD517-0AA0-4AF5-9255-31472AABD599}"/>
                </a:ext>
              </a:extLst>
            </p:cNvPr>
            <p:cNvSpPr txBox="1"/>
            <p:nvPr/>
          </p:nvSpPr>
          <p:spPr>
            <a:xfrm>
              <a:off x="6816934" y="2509988"/>
              <a:ext cx="162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AWS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  <p:pic>
          <p:nvPicPr>
            <p:cNvPr id="1032" name="Picture 8" descr="Add new users to EC2 and give SSH Key access | Hacker Noon">
              <a:extLst>
                <a:ext uri="{FF2B5EF4-FFF2-40B4-BE49-F238E27FC236}">
                  <a16:creationId xmlns:a16="http://schemas.microsoft.com/office/drawing/2014/main" id="{A322C0E1-868B-411C-BE5D-3AFDD91FAF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30" t="10763" r="12334" b="25671"/>
            <a:stretch/>
          </p:blipFill>
          <p:spPr bwMode="auto">
            <a:xfrm>
              <a:off x="8201886" y="3735106"/>
              <a:ext cx="415060" cy="496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F87225-DFB9-4FAD-9C1C-10F6506E1E5B}"/>
                </a:ext>
              </a:extLst>
            </p:cNvPr>
            <p:cNvSpPr txBox="1"/>
            <p:nvPr/>
          </p:nvSpPr>
          <p:spPr>
            <a:xfrm>
              <a:off x="7602785" y="3282298"/>
              <a:ext cx="162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EC2 instance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801C81-041B-46B3-A214-3D08E0C0E884}"/>
                </a:ext>
              </a:extLst>
            </p:cNvPr>
            <p:cNvSpPr txBox="1"/>
            <p:nvPr/>
          </p:nvSpPr>
          <p:spPr>
            <a:xfrm>
              <a:off x="8763234" y="4452751"/>
              <a:ext cx="819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highlight>
                    <a:srgbClr val="FFFF00"/>
                  </a:highlight>
                </a:rPr>
                <a:t>nodeJs</a:t>
              </a:r>
              <a:endParaRPr lang="ko-KR" altLang="en-US" sz="1400" b="1" dirty="0">
                <a:highlight>
                  <a:srgbClr val="FFFF00"/>
                </a:highligh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8032DC-6098-4934-9B6A-39DB23511DB6}"/>
                </a:ext>
              </a:extLst>
            </p:cNvPr>
            <p:cNvSpPr txBox="1"/>
            <p:nvPr/>
          </p:nvSpPr>
          <p:spPr>
            <a:xfrm>
              <a:off x="10198208" y="4454679"/>
              <a:ext cx="614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highlight>
                    <a:srgbClr val="FFFF00"/>
                  </a:highlight>
                </a:rPr>
                <a:t>RDS</a:t>
              </a:r>
              <a:endParaRPr lang="ko-KR" altLang="en-US" sz="1400" b="1" dirty="0">
                <a:highlight>
                  <a:srgbClr val="FFFF00"/>
                </a:highlight>
              </a:endParaRPr>
            </a:p>
          </p:txBody>
        </p:sp>
        <p:pic>
          <p:nvPicPr>
            <p:cNvPr id="1040" name="Picture 16" descr="MongoDB - DEV Community">
              <a:extLst>
                <a:ext uri="{FF2B5EF4-FFF2-40B4-BE49-F238E27FC236}">
                  <a16:creationId xmlns:a16="http://schemas.microsoft.com/office/drawing/2014/main" id="{FDC822E4-1B49-4FC4-AA7B-F43D1585BF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48" t="12422" r="31475" b="11070"/>
            <a:stretch/>
          </p:blipFill>
          <p:spPr bwMode="auto">
            <a:xfrm>
              <a:off x="10322861" y="4788756"/>
              <a:ext cx="273113" cy="5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NodeJS Icon Logo Vector – Brands Logos">
              <a:extLst>
                <a:ext uri="{FF2B5EF4-FFF2-40B4-BE49-F238E27FC236}">
                  <a16:creationId xmlns:a16="http://schemas.microsoft.com/office/drawing/2014/main" id="{1070553A-F089-4467-984A-E06FC8143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2999" y="4835354"/>
              <a:ext cx="396260" cy="43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428867C-ED54-4613-968E-8731BC862C54}"/>
              </a:ext>
            </a:extLst>
          </p:cNvPr>
          <p:cNvGrpSpPr/>
          <p:nvPr/>
        </p:nvGrpSpPr>
        <p:grpSpPr>
          <a:xfrm>
            <a:off x="894443" y="4199315"/>
            <a:ext cx="6772773" cy="1534030"/>
            <a:chOff x="765009" y="3954800"/>
            <a:chExt cx="6772773" cy="153403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7A01038-1D2A-4E4C-97E6-F2F3D558F832}"/>
                </a:ext>
              </a:extLst>
            </p:cNvPr>
            <p:cNvSpPr/>
            <p:nvPr/>
          </p:nvSpPr>
          <p:spPr>
            <a:xfrm>
              <a:off x="871850" y="4379468"/>
              <a:ext cx="1956590" cy="110936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Analytics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FCM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6CCD46-08FC-425E-B974-950C7A7BD1AF}"/>
                </a:ext>
              </a:extLst>
            </p:cNvPr>
            <p:cNvSpPr txBox="1"/>
            <p:nvPr/>
          </p:nvSpPr>
          <p:spPr>
            <a:xfrm>
              <a:off x="765009" y="3954800"/>
              <a:ext cx="1118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Firebase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7B46C1-14A3-4DA0-8DA6-314AEA4BE57E}"/>
                </a:ext>
              </a:extLst>
            </p:cNvPr>
            <p:cNvSpPr txBox="1"/>
            <p:nvPr/>
          </p:nvSpPr>
          <p:spPr>
            <a:xfrm>
              <a:off x="3724730" y="3954800"/>
              <a:ext cx="162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Mobile App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54C016A-5060-4172-81A3-AB23A34B8F39}"/>
                </a:ext>
              </a:extLst>
            </p:cNvPr>
            <p:cNvSpPr/>
            <p:nvPr/>
          </p:nvSpPr>
          <p:spPr>
            <a:xfrm>
              <a:off x="3799648" y="4419186"/>
              <a:ext cx="1865150" cy="103542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   android 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     iOS</a:t>
              </a:r>
            </a:p>
          </p:txBody>
        </p:sp>
        <p:pic>
          <p:nvPicPr>
            <p:cNvPr id="1026" name="Picture 2" descr="12.Constraint Layout (콘스트래인트 레이아웃) 1 - Android Studio (안드로이드)">
              <a:extLst>
                <a:ext uri="{FF2B5EF4-FFF2-40B4-BE49-F238E27FC236}">
                  <a16:creationId xmlns:a16="http://schemas.microsoft.com/office/drawing/2014/main" id="{5EAA3417-F49E-41F7-A971-0697E82A4F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9" t="17058" r="23508" b="38432"/>
            <a:stretch/>
          </p:blipFill>
          <p:spPr bwMode="auto">
            <a:xfrm>
              <a:off x="5028519" y="4687903"/>
              <a:ext cx="345595" cy="20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phone 5s goes balnk with white backgroun… - Apple Community">
              <a:extLst>
                <a:ext uri="{FF2B5EF4-FFF2-40B4-BE49-F238E27FC236}">
                  <a16:creationId xmlns:a16="http://schemas.microsoft.com/office/drawing/2014/main" id="{6F624610-6418-45D5-AE96-DDBC2DEC18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48" t="39310" r="40302" b="45593"/>
            <a:stretch/>
          </p:blipFill>
          <p:spPr bwMode="auto">
            <a:xfrm>
              <a:off x="4444466" y="4959757"/>
              <a:ext cx="157436" cy="219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0FE2732-5FC2-4CA1-A258-3D70859DC568}"/>
                </a:ext>
              </a:extLst>
            </p:cNvPr>
            <p:cNvCxnSpPr>
              <a:cxnSpLocks/>
            </p:cNvCxnSpPr>
            <p:nvPr/>
          </p:nvCxnSpPr>
          <p:spPr>
            <a:xfrm>
              <a:off x="5511800" y="4741960"/>
              <a:ext cx="202598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D02FEAE-26DE-44D3-A7C1-E635822DE6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0542" y="5179393"/>
              <a:ext cx="20872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EB1857-3FE6-4149-90EC-5CAC5ED529AD}"/>
                </a:ext>
              </a:extLst>
            </p:cNvPr>
            <p:cNvSpPr txBox="1"/>
            <p:nvPr/>
          </p:nvSpPr>
          <p:spPr>
            <a:xfrm>
              <a:off x="5757602" y="4817478"/>
              <a:ext cx="965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highlight>
                    <a:srgbClr val="FFFF00"/>
                  </a:highlight>
                </a:rPr>
                <a:t>Web API</a:t>
              </a:r>
              <a:endParaRPr lang="ko-KR" altLang="en-US" sz="1200" b="1" dirty="0">
                <a:highlight>
                  <a:srgbClr val="FFFF00"/>
                </a:highlight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55FE1E7-83B2-4785-99B4-F597F0797239}"/>
                </a:ext>
              </a:extLst>
            </p:cNvPr>
            <p:cNvCxnSpPr>
              <a:cxnSpLocks/>
            </p:cNvCxnSpPr>
            <p:nvPr/>
          </p:nvCxnSpPr>
          <p:spPr>
            <a:xfrm>
              <a:off x="2575920" y="4741960"/>
              <a:ext cx="15185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944B61B-C17B-4B52-9991-4CFE94503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4662" y="5179393"/>
              <a:ext cx="15493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3CFF82B-580A-40F2-9417-482A569F2E00}"/>
              </a:ext>
            </a:extLst>
          </p:cNvPr>
          <p:cNvGrpSpPr/>
          <p:nvPr/>
        </p:nvGrpSpPr>
        <p:grpSpPr>
          <a:xfrm>
            <a:off x="706620" y="779479"/>
            <a:ext cx="10018788" cy="2565325"/>
            <a:chOff x="706620" y="825803"/>
            <a:chExt cx="10018788" cy="256532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68C5D43-22D8-48D4-993F-2D38B85994C7}"/>
                </a:ext>
              </a:extLst>
            </p:cNvPr>
            <p:cNvGrpSpPr/>
            <p:nvPr/>
          </p:nvGrpSpPr>
          <p:grpSpPr>
            <a:xfrm>
              <a:off x="706620" y="866196"/>
              <a:ext cx="5918940" cy="2524932"/>
              <a:chOff x="727869" y="944570"/>
              <a:chExt cx="5918940" cy="252493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B275E5-6EE2-4F42-B33C-16D380F3DE6B}"/>
                  </a:ext>
                </a:extLst>
              </p:cNvPr>
              <p:cNvSpPr txBox="1"/>
              <p:nvPr/>
            </p:nvSpPr>
            <p:spPr>
              <a:xfrm>
                <a:off x="843053" y="1249353"/>
                <a:ext cx="37790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클라우드 서비스를 이용하여 웹서버 구성</a:t>
                </a:r>
                <a:endParaRPr lang="en-US" altLang="ko-KR" sz="1400" dirty="0"/>
              </a:p>
              <a:p>
                <a:r>
                  <a:rPr lang="en-US" altLang="ko-KR" sz="1400" dirty="0" err="1"/>
                  <a:t>Mongodb</a:t>
                </a:r>
                <a:r>
                  <a:rPr lang="ko-KR" altLang="en-US" sz="1400" dirty="0"/>
                  <a:t>를 활용한 </a:t>
                </a:r>
                <a:r>
                  <a:rPr lang="en-US" altLang="ko-KR" sz="1400" dirty="0" err="1"/>
                  <a:t>nosql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구조의 </a:t>
                </a:r>
                <a:r>
                  <a:rPr lang="en-US" altLang="ko-KR" sz="1400" dirty="0" err="1"/>
                  <a:t>db</a:t>
                </a:r>
                <a:r>
                  <a:rPr lang="ko-KR" altLang="en-US" sz="1400" dirty="0"/>
                  <a:t>를 사용</a:t>
                </a:r>
                <a:endParaRPr lang="en-US" altLang="ko-KR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10114E-C002-4BAD-91F9-088859FE2F77}"/>
                  </a:ext>
                </a:extLst>
              </p:cNvPr>
              <p:cNvSpPr txBox="1"/>
              <p:nvPr/>
            </p:nvSpPr>
            <p:spPr>
              <a:xfrm>
                <a:off x="727869" y="1809292"/>
                <a:ext cx="3334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b="1" dirty="0"/>
                  <a:t>node </a:t>
                </a:r>
                <a:r>
                  <a:rPr lang="en-US" altLang="ko-KR" sz="1400" b="1" dirty="0" err="1"/>
                  <a:t>js</a:t>
                </a:r>
                <a:r>
                  <a:rPr lang="en-US" altLang="ko-KR" sz="1400" b="1" dirty="0"/>
                  <a:t> 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C085E3-DBBB-43DF-B7DC-B840D9C7C4BE}"/>
                  </a:ext>
                </a:extLst>
              </p:cNvPr>
              <p:cNvSpPr txBox="1"/>
              <p:nvPr/>
            </p:nvSpPr>
            <p:spPr>
              <a:xfrm>
                <a:off x="834869" y="2084507"/>
                <a:ext cx="58119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비동기 방식으로 처리할 예정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이벤트 기반 처리이기 때문에 트래픽이 적게 걸림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한번의 호출보다는 뉴스를 </a:t>
                </a:r>
                <a:r>
                  <a:rPr lang="ko-KR" altLang="en-US" sz="1400" dirty="0" err="1"/>
                  <a:t>여러개를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여러번에</a:t>
                </a:r>
                <a:r>
                  <a:rPr lang="ko-KR" altLang="en-US" sz="1400" dirty="0"/>
                  <a:t> 걸쳐서 가져오기 때문에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하나의 작업 자체가 오래 걸리지 않아 단일 스레드 방식이 좋다고 판단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대신 한번의 호출에 </a:t>
                </a:r>
                <a:r>
                  <a:rPr lang="ko-KR" altLang="en-US" sz="1400" dirty="0" err="1"/>
                  <a:t>크롤링이나</a:t>
                </a:r>
                <a:r>
                  <a:rPr lang="ko-KR" altLang="en-US" sz="1400" dirty="0"/>
                  <a:t> 토큰을 이용한 인증을 많이 하기 때문에 코드 검증 부분을 </a:t>
                </a:r>
                <a:r>
                  <a:rPr lang="ko-KR" altLang="en-US" sz="1400" dirty="0" err="1"/>
                  <a:t>신경써서</a:t>
                </a:r>
                <a:r>
                  <a:rPr lang="ko-KR" altLang="en-US" sz="1400" dirty="0"/>
                  <a:t> 개발 예정</a:t>
                </a:r>
                <a:r>
                  <a:rPr lang="en-US" altLang="ko-KR" sz="1400" dirty="0"/>
                  <a:t>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94449A-7322-41CF-B9DE-0DD3B5442701}"/>
                  </a:ext>
                </a:extLst>
              </p:cNvPr>
              <p:cNvSpPr txBox="1"/>
              <p:nvPr/>
            </p:nvSpPr>
            <p:spPr>
              <a:xfrm>
                <a:off x="727869" y="944570"/>
                <a:ext cx="3334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400" b="1" dirty="0"/>
                  <a:t>전체구조</a:t>
                </a:r>
                <a:endParaRPr lang="en-US" altLang="ko-KR" sz="1400" b="1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91F4B2-82AE-4F26-B7E2-D4F5BDBC81DF}"/>
                </a:ext>
              </a:extLst>
            </p:cNvPr>
            <p:cNvSpPr txBox="1"/>
            <p:nvPr/>
          </p:nvSpPr>
          <p:spPr>
            <a:xfrm>
              <a:off x="6816754" y="825803"/>
              <a:ext cx="3334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400" b="1" dirty="0"/>
                <a:t>apache2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96A70F-E26F-4A2B-B7E7-C36F08DC8D12}"/>
                </a:ext>
              </a:extLst>
            </p:cNvPr>
            <p:cNvSpPr txBox="1"/>
            <p:nvPr/>
          </p:nvSpPr>
          <p:spPr>
            <a:xfrm>
              <a:off x="6946385" y="1095514"/>
              <a:ext cx="3779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속도가 빠르고 보안성이 좋아 주식 관련 어플의 주제와 맞다고 판단</a:t>
              </a:r>
              <a:endParaRPr lang="en-US" altLang="ko-KR" sz="1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A0F41FD-0BFD-44FE-A967-F63D0E35994F}"/>
                </a:ext>
              </a:extLst>
            </p:cNvPr>
            <p:cNvSpPr txBox="1"/>
            <p:nvPr/>
          </p:nvSpPr>
          <p:spPr>
            <a:xfrm>
              <a:off x="6821529" y="1687964"/>
              <a:ext cx="3334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400" b="1" dirty="0" err="1"/>
                <a:t>mongoDB</a:t>
              </a:r>
              <a:endParaRPr lang="en-US" altLang="ko-KR" sz="14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F17D2A-2A60-40A5-938C-A3A63A069BA5}"/>
                </a:ext>
              </a:extLst>
            </p:cNvPr>
            <p:cNvSpPr txBox="1"/>
            <p:nvPr/>
          </p:nvSpPr>
          <p:spPr>
            <a:xfrm>
              <a:off x="6946368" y="2012777"/>
              <a:ext cx="37790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속도가 매우 빠른 </a:t>
              </a:r>
              <a:r>
                <a:rPr lang="en-US" altLang="ko-KR" sz="1400" dirty="0" err="1"/>
                <a:t>db</a:t>
              </a:r>
              <a:r>
                <a:rPr lang="ko-KR" altLang="en-US" sz="1400" dirty="0"/>
                <a:t>이므로 실시간으로 뉴스나 사용자의 데이터를 가져와야 하는 주제와 잘 맞다고 판단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6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2195</Words>
  <Application>Microsoft Office PowerPoint</Application>
  <PresentationFormat>와이드스크린</PresentationFormat>
  <Paragraphs>340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Roboto</vt:lpstr>
      <vt:lpstr>NanumGothic</vt:lpstr>
      <vt:lpstr>맑은 고딕</vt:lpstr>
      <vt:lpstr>한양신명조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최정헌(***4***299)</cp:lastModifiedBy>
  <cp:revision>124</cp:revision>
  <dcterms:created xsi:type="dcterms:W3CDTF">2021-03-18T15:48:12Z</dcterms:created>
  <dcterms:modified xsi:type="dcterms:W3CDTF">2021-04-11T07:40:34Z</dcterms:modified>
</cp:coreProperties>
</file>