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2" r:id="rId3"/>
    <p:sldId id="261" r:id="rId4"/>
    <p:sldId id="283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33"/>
    <a:srgbClr val="0066FF"/>
    <a:srgbClr val="FF6600"/>
    <a:srgbClr val="CCCCFF"/>
    <a:srgbClr val="262626"/>
    <a:srgbClr val="515151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5214" autoAdjust="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F237-52E8-414F-8603-EFDFBA0BB8A3}" type="datetimeFigureOut">
              <a:rPr lang="ko-KR" altLang="en-US" smtClean="0"/>
              <a:t>2021. 9. 27.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4E704-C0A4-46C5-9A7C-BA5352EB3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0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종합설계프로젝트  계획서 발표를 맡은 최정헌입니다</a:t>
            </a:r>
            <a:r>
              <a:rPr lang="en-US" altLang="ko-KR" dirty="0"/>
              <a:t>.  </a:t>
            </a:r>
            <a:r>
              <a:rPr lang="ko-KR" altLang="en-US" dirty="0"/>
              <a:t>저희 팀은 최정헌</a:t>
            </a:r>
            <a:r>
              <a:rPr lang="en-US" altLang="ko-KR" dirty="0"/>
              <a:t>, </a:t>
            </a:r>
            <a:r>
              <a:rPr lang="ko-KR" altLang="en-US" dirty="0"/>
              <a:t>이재혁</a:t>
            </a:r>
            <a:r>
              <a:rPr lang="en-US" altLang="ko-KR" dirty="0"/>
              <a:t>, </a:t>
            </a:r>
            <a:r>
              <a:rPr lang="ko-KR" altLang="en-US" dirty="0"/>
              <a:t>김동호</a:t>
            </a:r>
            <a:r>
              <a:rPr lang="en-US" altLang="ko-KR" dirty="0"/>
              <a:t>, </a:t>
            </a:r>
            <a:r>
              <a:rPr lang="ko-KR" altLang="en-US" dirty="0"/>
              <a:t>홍순재로 </a:t>
            </a:r>
            <a:r>
              <a:rPr lang="ko-KR" altLang="en-US" dirty="0" err="1"/>
              <a:t>구성되어있고</a:t>
            </a:r>
            <a:r>
              <a:rPr lang="en-US" altLang="ko-KR" dirty="0"/>
              <a:t>,  </a:t>
            </a:r>
            <a:r>
              <a:rPr lang="ko-KR" altLang="en-US" dirty="0"/>
              <a:t>주식뉴스 알림 서비스 개발을 연구 주제로 선정했습니다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6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사용자의 관심 종목과 관련된 뉴스가 호재성 뉴스인지</a:t>
            </a:r>
            <a:r>
              <a:rPr lang="en-US" altLang="ko-KR" dirty="0"/>
              <a:t>, </a:t>
            </a:r>
            <a:r>
              <a:rPr lang="ko-KR" altLang="en-US" dirty="0" err="1"/>
              <a:t>악재성</a:t>
            </a:r>
            <a:r>
              <a:rPr lang="ko-KR" altLang="en-US" dirty="0"/>
              <a:t> 뉴스인지 판별하여</a:t>
            </a:r>
            <a:r>
              <a:rPr lang="en-US" altLang="ko-KR" dirty="0"/>
              <a:t>, </a:t>
            </a:r>
            <a:r>
              <a:rPr lang="ko-KR" altLang="en-US" dirty="0"/>
              <a:t>사용자에게 알림을 주는 서비스를 개발할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업데이트 된 뉴스 데이터를 가져와서</a:t>
            </a:r>
            <a:r>
              <a:rPr lang="en-US" altLang="ko-KR" dirty="0"/>
              <a:t>,  </a:t>
            </a:r>
            <a:r>
              <a:rPr lang="ko-KR" altLang="en-US" dirty="0"/>
              <a:t>뉴스 분류 모델을 통해  호재성 뉴스인지 </a:t>
            </a:r>
            <a:r>
              <a:rPr lang="ko-KR" altLang="en-US" dirty="0" err="1"/>
              <a:t>악재성</a:t>
            </a:r>
            <a:r>
              <a:rPr lang="ko-KR" altLang="en-US" dirty="0"/>
              <a:t> 뉴스인지 판별합니다</a:t>
            </a:r>
            <a:r>
              <a:rPr lang="en-US" altLang="ko-KR" dirty="0"/>
              <a:t>. </a:t>
            </a:r>
            <a:r>
              <a:rPr lang="ko-KR" altLang="en-US" dirty="0"/>
              <a:t>그리고 사용자에게 알림으로 정보를</a:t>
            </a:r>
            <a:endParaRPr lang="en-US" altLang="ko-KR" dirty="0"/>
          </a:p>
          <a:p>
            <a:r>
              <a:rPr lang="ko-KR" altLang="en-US" dirty="0"/>
              <a:t>제공하는 서비스입니다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특정 시간을 기준으로 반복해서</a:t>
            </a:r>
            <a:r>
              <a:rPr lang="en-US" altLang="ko-KR" dirty="0"/>
              <a:t>,</a:t>
            </a:r>
            <a:r>
              <a:rPr lang="ko-KR" altLang="en-US" dirty="0"/>
              <a:t>  네이버 뉴스 업데이트를 모니터링하는 서버를 만들고 </a:t>
            </a:r>
            <a:r>
              <a:rPr lang="ko-KR" altLang="en-US" dirty="0" err="1"/>
              <a:t>머신러닝을</a:t>
            </a:r>
            <a:r>
              <a:rPr lang="ko-KR" altLang="en-US" dirty="0"/>
              <a:t> 이용하여 호재성뉴스 </a:t>
            </a:r>
            <a:r>
              <a:rPr lang="ko-KR" altLang="en-US" dirty="0" err="1"/>
              <a:t>악재성뉴스를</a:t>
            </a:r>
            <a:r>
              <a:rPr lang="ko-KR" altLang="en-US" dirty="0"/>
              <a:t> 분류하는 뉴스 분류 모델을 만들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전문적인 투자자들을 제외하고 대부분의 개미 투자자들은 뉴스를 통해 많은 주식 정보를 얻습니다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특정 주식 종목에 대한 호재성 이슈나 </a:t>
            </a:r>
            <a:r>
              <a:rPr lang="ko-KR" altLang="en-US" dirty="0" err="1"/>
              <a:t>악재성</a:t>
            </a:r>
            <a:r>
              <a:rPr lang="ko-KR" altLang="en-US" dirty="0"/>
              <a:t> 이슈가 터지면 거래량이 급증하면서</a:t>
            </a:r>
            <a:r>
              <a:rPr lang="en-US" altLang="ko-KR" dirty="0"/>
              <a:t> </a:t>
            </a:r>
            <a:r>
              <a:rPr lang="ko-KR" altLang="en-US" dirty="0"/>
              <a:t>급격한 주가 변동이 발생하게 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그런데 항상 뉴스를 지켜보고 있을 수는 없으니</a:t>
            </a:r>
            <a:r>
              <a:rPr lang="en-US" altLang="ko-KR" dirty="0"/>
              <a:t> </a:t>
            </a:r>
            <a:r>
              <a:rPr lang="ko-KR" altLang="en-US" dirty="0"/>
              <a:t>이렇게 필요한 정보를 알림으로 제공받으면 많은 사람들에게 유용한 서비스가 될 것 같다고 생각했습니다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그래서 연구해 볼만한 가치가 있다고 판단했고</a:t>
            </a:r>
            <a:r>
              <a:rPr lang="en-US" altLang="ko-KR" dirty="0"/>
              <a:t> </a:t>
            </a:r>
            <a:r>
              <a:rPr lang="ko-KR" altLang="en-US" dirty="0"/>
              <a:t>종합설계 프로젝트 주제로 선정하게 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83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사용자의 관심 종목과 관련된 뉴스가 호재성 뉴스인지</a:t>
            </a:r>
            <a:r>
              <a:rPr lang="en-US" altLang="ko-KR" dirty="0"/>
              <a:t>, </a:t>
            </a:r>
            <a:r>
              <a:rPr lang="ko-KR" altLang="en-US" dirty="0" err="1"/>
              <a:t>악재성</a:t>
            </a:r>
            <a:r>
              <a:rPr lang="ko-KR" altLang="en-US" dirty="0"/>
              <a:t> 뉴스인지 판별하여</a:t>
            </a:r>
            <a:r>
              <a:rPr lang="en-US" altLang="ko-KR" dirty="0"/>
              <a:t>, </a:t>
            </a:r>
            <a:r>
              <a:rPr lang="ko-KR" altLang="en-US" dirty="0"/>
              <a:t>사용자에게 알림을 주는 서비스를 개발할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업데이트 된 뉴스 데이터를 가져와서</a:t>
            </a:r>
            <a:r>
              <a:rPr lang="en-US" altLang="ko-KR" dirty="0"/>
              <a:t>,  </a:t>
            </a:r>
            <a:r>
              <a:rPr lang="ko-KR" altLang="en-US" dirty="0"/>
              <a:t>뉴스 분류 모델을 통해  호재성 뉴스인지 </a:t>
            </a:r>
            <a:r>
              <a:rPr lang="ko-KR" altLang="en-US" dirty="0" err="1"/>
              <a:t>악재성</a:t>
            </a:r>
            <a:r>
              <a:rPr lang="ko-KR" altLang="en-US" dirty="0"/>
              <a:t> 뉴스인지 판별합니다</a:t>
            </a:r>
            <a:r>
              <a:rPr lang="en-US" altLang="ko-KR" dirty="0"/>
              <a:t>. </a:t>
            </a:r>
            <a:r>
              <a:rPr lang="ko-KR" altLang="en-US" dirty="0"/>
              <a:t>그리고 사용자에게 알림으로 정보를</a:t>
            </a:r>
            <a:endParaRPr lang="en-US" altLang="ko-KR" dirty="0"/>
          </a:p>
          <a:p>
            <a:r>
              <a:rPr lang="ko-KR" altLang="en-US" dirty="0"/>
              <a:t>제공하는 서비스입니다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특정 시간을 기준으로 반복해서</a:t>
            </a:r>
            <a:r>
              <a:rPr lang="en-US" altLang="ko-KR" dirty="0"/>
              <a:t>,</a:t>
            </a:r>
            <a:r>
              <a:rPr lang="ko-KR" altLang="en-US" dirty="0"/>
              <a:t>  네이버 뉴스 업데이트를 모니터링하는 서버를 만들고 </a:t>
            </a:r>
            <a:r>
              <a:rPr lang="ko-KR" altLang="en-US" dirty="0" err="1"/>
              <a:t>머신러닝을</a:t>
            </a:r>
            <a:r>
              <a:rPr lang="ko-KR" altLang="en-US" dirty="0"/>
              <a:t> 이용하여 호재성뉴스 </a:t>
            </a:r>
            <a:r>
              <a:rPr lang="ko-KR" altLang="en-US" dirty="0" err="1"/>
              <a:t>악재성뉴스를</a:t>
            </a:r>
            <a:r>
              <a:rPr lang="ko-KR" altLang="en-US" dirty="0"/>
              <a:t> 분류하는 뉴스 분류 모델을 만들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전문적인 투자자들을 제외하고 대부분의 개미 투자자들은 뉴스를 통해 많은 주식 정보를 얻습니다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특정 주식 종목에 대한 호재성 이슈나 </a:t>
            </a:r>
            <a:r>
              <a:rPr lang="ko-KR" altLang="en-US" dirty="0" err="1"/>
              <a:t>악재성</a:t>
            </a:r>
            <a:r>
              <a:rPr lang="ko-KR" altLang="en-US" dirty="0"/>
              <a:t> 이슈가 터지면 거래량이 급증하면서</a:t>
            </a:r>
            <a:r>
              <a:rPr lang="en-US" altLang="ko-KR" dirty="0"/>
              <a:t> </a:t>
            </a:r>
            <a:r>
              <a:rPr lang="ko-KR" altLang="en-US" dirty="0"/>
              <a:t>급격한 주가 변동이 발생하게 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그런데 항상 뉴스를 지켜보고 있을 수는 없으니</a:t>
            </a:r>
            <a:r>
              <a:rPr lang="en-US" altLang="ko-KR" dirty="0"/>
              <a:t> </a:t>
            </a:r>
            <a:r>
              <a:rPr lang="ko-KR" altLang="en-US" dirty="0"/>
              <a:t>이렇게 필요한 정보를 알림으로 제공받으면 많은 사람들에게 유용한 서비스가 될 것 같다고 생각했습니다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그래서 연구해 볼만한 가치가 있다고 판단했고</a:t>
            </a:r>
            <a:r>
              <a:rPr lang="en-US" altLang="ko-KR" dirty="0"/>
              <a:t> </a:t>
            </a:r>
            <a:r>
              <a:rPr lang="ko-KR" altLang="en-US" dirty="0"/>
              <a:t>종합설계 프로젝트 주제로 선정하게 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92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기술현황 분석에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뉴스 분류 모델을 만들기 위해 딥러닝</a:t>
            </a:r>
            <a:r>
              <a:rPr lang="en-US" altLang="ko-KR" dirty="0"/>
              <a:t>, text-CNN </a:t>
            </a:r>
            <a:r>
              <a:rPr lang="ko-KR" altLang="en-US" dirty="0"/>
              <a:t>에 대해 연구할 예정입니다</a:t>
            </a:r>
            <a:r>
              <a:rPr lang="en-US" altLang="ko-KR" dirty="0"/>
              <a:t>.  CNN </a:t>
            </a:r>
            <a:r>
              <a:rPr lang="ko-KR" altLang="en-US" dirty="0"/>
              <a:t>모델은 컴퓨터 비전을 위해 고안 되었지만 자연어 처리에 대해서도 효과적입니다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 err="1"/>
              <a:t>왓챠</a:t>
            </a:r>
            <a:r>
              <a:rPr lang="en-US" altLang="ko-KR" dirty="0"/>
              <a:t>, </a:t>
            </a:r>
            <a:r>
              <a:rPr lang="ko-KR" altLang="en-US" dirty="0"/>
              <a:t>넥슨에서 악성 댓글을 판별하는 </a:t>
            </a:r>
            <a:r>
              <a:rPr lang="ko-KR" altLang="en-US" dirty="0" err="1"/>
              <a:t>클린봇</a:t>
            </a:r>
            <a:r>
              <a:rPr lang="ko-KR" altLang="en-US" dirty="0"/>
              <a:t> 서비스를 제공하고 있고  정확도도 상당히 높은 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기업</a:t>
            </a:r>
            <a:r>
              <a:rPr lang="en-US" altLang="ko-KR" dirty="0"/>
              <a:t>, </a:t>
            </a:r>
            <a:r>
              <a:rPr lang="ko-KR" altLang="en-US" dirty="0"/>
              <a:t>학교</a:t>
            </a:r>
            <a:r>
              <a:rPr lang="en-US" altLang="ko-KR" dirty="0"/>
              <a:t>, </a:t>
            </a:r>
            <a:r>
              <a:rPr lang="ko-KR" altLang="en-US" dirty="0"/>
              <a:t>개인 등 다양한 프로젝트 및 연구 결과물이 존재하여 정보를 쉽게 구할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서버 사이드 푸시 알림은 서버</a:t>
            </a:r>
            <a:r>
              <a:rPr lang="en-US" altLang="ko-KR" dirty="0"/>
              <a:t>-</a:t>
            </a:r>
            <a:r>
              <a:rPr lang="ko-KR" altLang="en-US" dirty="0"/>
              <a:t>클라이언트 구조에서  클라이언트가 서버에게 원하는 정보를 요청하는 </a:t>
            </a:r>
            <a:r>
              <a:rPr lang="en-US" altLang="ko-KR" dirty="0"/>
              <a:t>pull </a:t>
            </a:r>
            <a:r>
              <a:rPr lang="ko-KR" altLang="en-US" dirty="0"/>
              <a:t>방식과 대비되는 방식입니다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푸시 알림은 서버에서 클라이언트에게 먼저 정보를 전달하는 </a:t>
            </a:r>
            <a:r>
              <a:rPr lang="en-US" altLang="ko-KR" dirty="0"/>
              <a:t>push </a:t>
            </a:r>
            <a:r>
              <a:rPr lang="ko-KR" altLang="en-US" dirty="0"/>
              <a:t>방식입니다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대부분의 서비스에서 </a:t>
            </a:r>
            <a:r>
              <a:rPr lang="ko-KR" altLang="en-US" dirty="0" err="1"/>
              <a:t>파이어베이스</a:t>
            </a:r>
            <a:r>
              <a:rPr lang="ko-KR" altLang="en-US" dirty="0"/>
              <a:t> 클라우드 메시징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FCM </a:t>
            </a:r>
            <a:r>
              <a:rPr lang="ko-KR" altLang="en-US" dirty="0"/>
              <a:t>을 이용하여 서버에서 클라이언트로 푸시 </a:t>
            </a:r>
            <a:r>
              <a:rPr lang="ko-KR" altLang="en-US" dirty="0" err="1"/>
              <a:t>알림만을</a:t>
            </a:r>
            <a:r>
              <a:rPr lang="ko-KR" altLang="en-US" dirty="0"/>
              <a:t> 보냅니다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저희는 클라이언트에서 알림을 받고 그 이후 행동에 대한 분석을 할 수 있는 방법을 연구할 예정입니다</a:t>
            </a:r>
            <a:r>
              <a:rPr lang="en-US" altLang="ko-KR" dirty="0"/>
              <a:t>.  </a:t>
            </a:r>
            <a:r>
              <a:rPr lang="ko-KR" altLang="en-US" dirty="0"/>
              <a:t>사용자가 알림을 언제 확인했는지</a:t>
            </a:r>
            <a:r>
              <a:rPr lang="en-US" altLang="ko-KR" dirty="0"/>
              <a:t>,  </a:t>
            </a:r>
            <a:r>
              <a:rPr lang="ko-KR" altLang="en-US" dirty="0"/>
              <a:t>확인을 했는지 </a:t>
            </a:r>
            <a:r>
              <a:rPr lang="ko-KR" altLang="en-US" dirty="0" err="1"/>
              <a:t>안했는지</a:t>
            </a:r>
            <a:endParaRPr lang="en-US" altLang="ko-KR" dirty="0"/>
          </a:p>
          <a:p>
            <a:r>
              <a:rPr lang="ko-KR" altLang="en-US" dirty="0"/>
              <a:t>등등의 로그를 받아와 저장하고 분석해볼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저장한 로그 분석을 통해 개별 사용자의 니즈를 쉽게 파악할 수 있고 별도의 개발자 </a:t>
            </a:r>
            <a:r>
              <a:rPr lang="en-US" altLang="ko-KR" dirty="0" err="1"/>
              <a:t>api</a:t>
            </a:r>
            <a:r>
              <a:rPr lang="ko-KR" altLang="en-US" dirty="0"/>
              <a:t>를 추가하지 않아도 되어서 서버 트래픽을 줄일 수 있다고 판단했습니다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</a:t>
            </a:r>
            <a:r>
              <a:rPr lang="en-US" altLang="ko-KR" dirty="0"/>
              <a:t>,  MVVM </a:t>
            </a:r>
            <a:r>
              <a:rPr lang="ko-KR" altLang="en-US" dirty="0"/>
              <a:t>디자인 패턴을 </a:t>
            </a:r>
            <a:r>
              <a:rPr lang="en-US" altLang="ko-KR" dirty="0"/>
              <a:t>AOS</a:t>
            </a:r>
            <a:r>
              <a:rPr lang="ko-KR" altLang="en-US" dirty="0"/>
              <a:t>에서 어떻게 적용할지 연구할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인터넷에 많은 예제가 있지만 아직 </a:t>
            </a:r>
            <a:r>
              <a:rPr lang="en-US" altLang="ko-KR" dirty="0"/>
              <a:t>AOS</a:t>
            </a:r>
            <a:r>
              <a:rPr lang="ko-KR" altLang="en-US" dirty="0"/>
              <a:t>에서 표준화된 방식의 </a:t>
            </a:r>
            <a:r>
              <a:rPr lang="en-US" altLang="ko-KR" dirty="0"/>
              <a:t>MVVM </a:t>
            </a:r>
            <a:r>
              <a:rPr lang="ko-KR" altLang="en-US" dirty="0"/>
              <a:t>패턴이 없습니다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387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기술현황 분석에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뉴스 분류 모델을 만들기 위해 딥러닝</a:t>
            </a:r>
            <a:r>
              <a:rPr lang="en-US" altLang="ko-KR" dirty="0"/>
              <a:t>, text-CNN </a:t>
            </a:r>
            <a:r>
              <a:rPr lang="ko-KR" altLang="en-US" dirty="0"/>
              <a:t>에 대해 연구할 예정입니다</a:t>
            </a:r>
            <a:r>
              <a:rPr lang="en-US" altLang="ko-KR" dirty="0"/>
              <a:t>.  CNN </a:t>
            </a:r>
            <a:r>
              <a:rPr lang="ko-KR" altLang="en-US" dirty="0"/>
              <a:t>모델은 컴퓨터 비전을 위해 고안 되었지만 자연어 처리에 대해서도 효과적입니다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 err="1"/>
              <a:t>왓챠</a:t>
            </a:r>
            <a:r>
              <a:rPr lang="en-US" altLang="ko-KR" dirty="0"/>
              <a:t>, </a:t>
            </a:r>
            <a:r>
              <a:rPr lang="ko-KR" altLang="en-US" dirty="0"/>
              <a:t>넥슨에서 악성 댓글을 판별하는 </a:t>
            </a:r>
            <a:r>
              <a:rPr lang="ko-KR" altLang="en-US" dirty="0" err="1"/>
              <a:t>클린봇</a:t>
            </a:r>
            <a:r>
              <a:rPr lang="ko-KR" altLang="en-US" dirty="0"/>
              <a:t> 서비스를 제공하고 있고  정확도도 상당히 높은 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기업</a:t>
            </a:r>
            <a:r>
              <a:rPr lang="en-US" altLang="ko-KR" dirty="0"/>
              <a:t>, </a:t>
            </a:r>
            <a:r>
              <a:rPr lang="ko-KR" altLang="en-US" dirty="0"/>
              <a:t>학교</a:t>
            </a:r>
            <a:r>
              <a:rPr lang="en-US" altLang="ko-KR" dirty="0"/>
              <a:t>, </a:t>
            </a:r>
            <a:r>
              <a:rPr lang="ko-KR" altLang="en-US" dirty="0"/>
              <a:t>개인 등 다양한 프로젝트 및 연구 결과물이 존재하여 정보를 쉽게 구할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서버 사이드 푸시 알림은 서버</a:t>
            </a:r>
            <a:r>
              <a:rPr lang="en-US" altLang="ko-KR" dirty="0"/>
              <a:t>-</a:t>
            </a:r>
            <a:r>
              <a:rPr lang="ko-KR" altLang="en-US" dirty="0"/>
              <a:t>클라이언트 구조에서  클라이언트가 서버에게 원하는 정보를 요청하는 </a:t>
            </a:r>
            <a:r>
              <a:rPr lang="en-US" altLang="ko-KR" dirty="0"/>
              <a:t>pull </a:t>
            </a:r>
            <a:r>
              <a:rPr lang="ko-KR" altLang="en-US" dirty="0"/>
              <a:t>방식과 대비되는 방식입니다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푸시 알림은 서버에서 클라이언트에게 먼저 정보를 전달하는 </a:t>
            </a:r>
            <a:r>
              <a:rPr lang="en-US" altLang="ko-KR" dirty="0"/>
              <a:t>push </a:t>
            </a:r>
            <a:r>
              <a:rPr lang="ko-KR" altLang="en-US" dirty="0"/>
              <a:t>방식입니다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대부분의 서비스에서 </a:t>
            </a:r>
            <a:r>
              <a:rPr lang="ko-KR" altLang="en-US" dirty="0" err="1"/>
              <a:t>파이어베이스</a:t>
            </a:r>
            <a:r>
              <a:rPr lang="ko-KR" altLang="en-US" dirty="0"/>
              <a:t> 클라우드 메시징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FCM </a:t>
            </a:r>
            <a:r>
              <a:rPr lang="ko-KR" altLang="en-US" dirty="0"/>
              <a:t>을 이용하여 서버에서 클라이언트로 푸시 </a:t>
            </a:r>
            <a:r>
              <a:rPr lang="ko-KR" altLang="en-US" dirty="0" err="1"/>
              <a:t>알림만을</a:t>
            </a:r>
            <a:r>
              <a:rPr lang="ko-KR" altLang="en-US" dirty="0"/>
              <a:t> 보냅니다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저희는 클라이언트에서 알림을 받고 그 이후 행동에 대한 분석을 할 수 있는 방법을 연구할 예정입니다</a:t>
            </a:r>
            <a:r>
              <a:rPr lang="en-US" altLang="ko-KR" dirty="0"/>
              <a:t>.  </a:t>
            </a:r>
            <a:r>
              <a:rPr lang="ko-KR" altLang="en-US" dirty="0"/>
              <a:t>사용자가 알림을 언제 확인했는지</a:t>
            </a:r>
            <a:r>
              <a:rPr lang="en-US" altLang="ko-KR" dirty="0"/>
              <a:t>,  </a:t>
            </a:r>
            <a:r>
              <a:rPr lang="ko-KR" altLang="en-US" dirty="0"/>
              <a:t>확인을 했는지 </a:t>
            </a:r>
            <a:r>
              <a:rPr lang="ko-KR" altLang="en-US" dirty="0" err="1"/>
              <a:t>안했는지</a:t>
            </a:r>
            <a:endParaRPr lang="en-US" altLang="ko-KR" dirty="0"/>
          </a:p>
          <a:p>
            <a:r>
              <a:rPr lang="ko-KR" altLang="en-US" dirty="0"/>
              <a:t>등등의 로그를 받아와 저장하고 분석해볼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저장한 로그 분석을 통해 개별 사용자의 니즈를 쉽게 파악할 수 있고 별도의 개발자 </a:t>
            </a:r>
            <a:r>
              <a:rPr lang="en-US" altLang="ko-KR" dirty="0" err="1"/>
              <a:t>api</a:t>
            </a:r>
            <a:r>
              <a:rPr lang="ko-KR" altLang="en-US" dirty="0"/>
              <a:t>를 추가하지 않아도 되어서 서버 트래픽을 줄일 수 있다고 판단했습니다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</a:t>
            </a:r>
            <a:r>
              <a:rPr lang="en-US" altLang="ko-KR" dirty="0"/>
              <a:t>,  MVVM </a:t>
            </a:r>
            <a:r>
              <a:rPr lang="ko-KR" altLang="en-US" dirty="0"/>
              <a:t>디자인 패턴을 </a:t>
            </a:r>
            <a:r>
              <a:rPr lang="en-US" altLang="ko-KR" dirty="0"/>
              <a:t>AOS</a:t>
            </a:r>
            <a:r>
              <a:rPr lang="ko-KR" altLang="en-US" dirty="0"/>
              <a:t>에서 어떻게 적용할지 연구할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인터넷에 많은 예제가 있지만 아직 </a:t>
            </a:r>
            <a:r>
              <a:rPr lang="en-US" altLang="ko-KR" dirty="0"/>
              <a:t>AOS</a:t>
            </a:r>
            <a:r>
              <a:rPr lang="ko-KR" altLang="en-US" dirty="0"/>
              <a:t>에서 표준화된 방식의 </a:t>
            </a:r>
            <a:r>
              <a:rPr lang="en-US" altLang="ko-KR" dirty="0"/>
              <a:t>MVVM </a:t>
            </a:r>
            <a:r>
              <a:rPr lang="ko-KR" altLang="en-US" dirty="0"/>
              <a:t>패턴이 없습니다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06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기술현황 분석에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뉴스 분류 모델을 만들기 위해 딥러닝</a:t>
            </a:r>
            <a:r>
              <a:rPr lang="en-US" altLang="ko-KR" dirty="0"/>
              <a:t>, text-CNN </a:t>
            </a:r>
            <a:r>
              <a:rPr lang="ko-KR" altLang="en-US" dirty="0"/>
              <a:t>에 대해 연구할 예정입니다</a:t>
            </a:r>
            <a:r>
              <a:rPr lang="en-US" altLang="ko-KR" dirty="0"/>
              <a:t>.  CNN </a:t>
            </a:r>
            <a:r>
              <a:rPr lang="ko-KR" altLang="en-US" dirty="0"/>
              <a:t>모델은 컴퓨터 비전을 위해 고안 되었지만 자연어 처리에 대해서도 효과적입니다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 err="1"/>
              <a:t>왓챠</a:t>
            </a:r>
            <a:r>
              <a:rPr lang="en-US" altLang="ko-KR" dirty="0"/>
              <a:t>, </a:t>
            </a:r>
            <a:r>
              <a:rPr lang="ko-KR" altLang="en-US" dirty="0"/>
              <a:t>넥슨에서 악성 댓글을 판별하는 </a:t>
            </a:r>
            <a:r>
              <a:rPr lang="ko-KR" altLang="en-US" dirty="0" err="1"/>
              <a:t>클린봇</a:t>
            </a:r>
            <a:r>
              <a:rPr lang="ko-KR" altLang="en-US" dirty="0"/>
              <a:t> 서비스를 제공하고 있고  정확도도 상당히 높은 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기업</a:t>
            </a:r>
            <a:r>
              <a:rPr lang="en-US" altLang="ko-KR" dirty="0"/>
              <a:t>, </a:t>
            </a:r>
            <a:r>
              <a:rPr lang="ko-KR" altLang="en-US" dirty="0"/>
              <a:t>학교</a:t>
            </a:r>
            <a:r>
              <a:rPr lang="en-US" altLang="ko-KR" dirty="0"/>
              <a:t>, </a:t>
            </a:r>
            <a:r>
              <a:rPr lang="ko-KR" altLang="en-US" dirty="0"/>
              <a:t>개인 등 다양한 프로젝트 및 연구 결과물이 존재하여 정보를 쉽게 구할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서버 사이드 푸시 알림은 서버</a:t>
            </a:r>
            <a:r>
              <a:rPr lang="en-US" altLang="ko-KR" dirty="0"/>
              <a:t>-</a:t>
            </a:r>
            <a:r>
              <a:rPr lang="ko-KR" altLang="en-US" dirty="0"/>
              <a:t>클라이언트 구조에서  클라이언트가 서버에게 원하는 정보를 요청하는 </a:t>
            </a:r>
            <a:r>
              <a:rPr lang="en-US" altLang="ko-KR" dirty="0"/>
              <a:t>pull </a:t>
            </a:r>
            <a:r>
              <a:rPr lang="ko-KR" altLang="en-US" dirty="0"/>
              <a:t>방식과 대비되는 방식입니다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푸시 알림은 서버에서 클라이언트에게 먼저 정보를 전달하는 </a:t>
            </a:r>
            <a:r>
              <a:rPr lang="en-US" altLang="ko-KR" dirty="0"/>
              <a:t>push </a:t>
            </a:r>
            <a:r>
              <a:rPr lang="ko-KR" altLang="en-US" dirty="0"/>
              <a:t>방식입니다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대부분의 서비스에서 </a:t>
            </a:r>
            <a:r>
              <a:rPr lang="ko-KR" altLang="en-US" dirty="0" err="1"/>
              <a:t>파이어베이스</a:t>
            </a:r>
            <a:r>
              <a:rPr lang="ko-KR" altLang="en-US" dirty="0"/>
              <a:t> 클라우드 메시징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FCM </a:t>
            </a:r>
            <a:r>
              <a:rPr lang="ko-KR" altLang="en-US" dirty="0"/>
              <a:t>을 이용하여 서버에서 클라이언트로 푸시 </a:t>
            </a:r>
            <a:r>
              <a:rPr lang="ko-KR" altLang="en-US" dirty="0" err="1"/>
              <a:t>알림만을</a:t>
            </a:r>
            <a:r>
              <a:rPr lang="ko-KR" altLang="en-US" dirty="0"/>
              <a:t> 보냅니다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저희는 클라이언트에서 알림을 받고 그 이후 행동에 대한 분석을 할 수 있는 방법을 연구할 예정입니다</a:t>
            </a:r>
            <a:r>
              <a:rPr lang="en-US" altLang="ko-KR" dirty="0"/>
              <a:t>.  </a:t>
            </a:r>
            <a:r>
              <a:rPr lang="ko-KR" altLang="en-US" dirty="0"/>
              <a:t>사용자가 알림을 언제 확인했는지</a:t>
            </a:r>
            <a:r>
              <a:rPr lang="en-US" altLang="ko-KR" dirty="0"/>
              <a:t>,  </a:t>
            </a:r>
            <a:r>
              <a:rPr lang="ko-KR" altLang="en-US" dirty="0"/>
              <a:t>확인을 했는지 </a:t>
            </a:r>
            <a:r>
              <a:rPr lang="ko-KR" altLang="en-US" dirty="0" err="1"/>
              <a:t>안했는지</a:t>
            </a:r>
            <a:endParaRPr lang="en-US" altLang="ko-KR" dirty="0"/>
          </a:p>
          <a:p>
            <a:r>
              <a:rPr lang="ko-KR" altLang="en-US" dirty="0"/>
              <a:t>등등의 로그를 받아와 저장하고 분석해볼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저장한 로그 분석을 통해 개별 사용자의 니즈를 쉽게 파악할 수 있고 별도의 개발자 </a:t>
            </a:r>
            <a:r>
              <a:rPr lang="en-US" altLang="ko-KR" dirty="0" err="1"/>
              <a:t>api</a:t>
            </a:r>
            <a:r>
              <a:rPr lang="ko-KR" altLang="en-US" dirty="0"/>
              <a:t>를 추가하지 않아도 되어서 서버 트래픽을 줄일 수 있다고 판단했습니다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</a:t>
            </a:r>
            <a:r>
              <a:rPr lang="en-US" altLang="ko-KR" dirty="0"/>
              <a:t>,  MVVM </a:t>
            </a:r>
            <a:r>
              <a:rPr lang="ko-KR" altLang="en-US" dirty="0"/>
              <a:t>디자인 패턴을 </a:t>
            </a:r>
            <a:r>
              <a:rPr lang="en-US" altLang="ko-KR" dirty="0"/>
              <a:t>AOS</a:t>
            </a:r>
            <a:r>
              <a:rPr lang="ko-KR" altLang="en-US" dirty="0"/>
              <a:t>에서 어떻게 적용할지 연구할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인터넷에 많은 예제가 있지만 아직 </a:t>
            </a:r>
            <a:r>
              <a:rPr lang="en-US" altLang="ko-KR" dirty="0"/>
              <a:t>AOS</a:t>
            </a:r>
            <a:r>
              <a:rPr lang="ko-KR" altLang="en-US" dirty="0"/>
              <a:t>에서 표준화된 방식의 </a:t>
            </a:r>
            <a:r>
              <a:rPr lang="en-US" altLang="ko-KR" dirty="0"/>
              <a:t>MVVM </a:t>
            </a:r>
            <a:r>
              <a:rPr lang="ko-KR" altLang="en-US" dirty="0"/>
              <a:t>패턴이 없습니다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447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기술현황 분석에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뉴스 분류 모델을 만들기 위해 딥러닝</a:t>
            </a:r>
            <a:r>
              <a:rPr lang="en-US" altLang="ko-KR" dirty="0"/>
              <a:t>, text-CNN </a:t>
            </a:r>
            <a:r>
              <a:rPr lang="ko-KR" altLang="en-US" dirty="0"/>
              <a:t>에 대해 연구할 예정입니다</a:t>
            </a:r>
            <a:r>
              <a:rPr lang="en-US" altLang="ko-KR" dirty="0"/>
              <a:t>.  CNN </a:t>
            </a:r>
            <a:r>
              <a:rPr lang="ko-KR" altLang="en-US" dirty="0"/>
              <a:t>모델은 컴퓨터 비전을 위해 고안 되었지만 자연어 처리에 대해서도 효과적입니다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 err="1"/>
              <a:t>왓챠</a:t>
            </a:r>
            <a:r>
              <a:rPr lang="en-US" altLang="ko-KR" dirty="0"/>
              <a:t>, </a:t>
            </a:r>
            <a:r>
              <a:rPr lang="ko-KR" altLang="en-US" dirty="0"/>
              <a:t>넥슨에서 악성 댓글을 판별하는 </a:t>
            </a:r>
            <a:r>
              <a:rPr lang="ko-KR" altLang="en-US" dirty="0" err="1"/>
              <a:t>클린봇</a:t>
            </a:r>
            <a:r>
              <a:rPr lang="ko-KR" altLang="en-US" dirty="0"/>
              <a:t> 서비스를 제공하고 있고  정확도도 상당히 높은 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기업</a:t>
            </a:r>
            <a:r>
              <a:rPr lang="en-US" altLang="ko-KR" dirty="0"/>
              <a:t>, </a:t>
            </a:r>
            <a:r>
              <a:rPr lang="ko-KR" altLang="en-US" dirty="0"/>
              <a:t>학교</a:t>
            </a:r>
            <a:r>
              <a:rPr lang="en-US" altLang="ko-KR" dirty="0"/>
              <a:t>, </a:t>
            </a:r>
            <a:r>
              <a:rPr lang="ko-KR" altLang="en-US" dirty="0"/>
              <a:t>개인 등 다양한 프로젝트 및 연구 결과물이 존재하여 정보를 쉽게 구할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서버 사이드 푸시 알림은 서버</a:t>
            </a:r>
            <a:r>
              <a:rPr lang="en-US" altLang="ko-KR" dirty="0"/>
              <a:t>-</a:t>
            </a:r>
            <a:r>
              <a:rPr lang="ko-KR" altLang="en-US" dirty="0"/>
              <a:t>클라이언트 구조에서  클라이언트가 서버에게 원하는 정보를 요청하는 </a:t>
            </a:r>
            <a:r>
              <a:rPr lang="en-US" altLang="ko-KR" dirty="0"/>
              <a:t>pull </a:t>
            </a:r>
            <a:r>
              <a:rPr lang="ko-KR" altLang="en-US" dirty="0"/>
              <a:t>방식과 대비되는 방식입니다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푸시 알림은 서버에서 클라이언트에게 먼저 정보를 전달하는 </a:t>
            </a:r>
            <a:r>
              <a:rPr lang="en-US" altLang="ko-KR" dirty="0"/>
              <a:t>push </a:t>
            </a:r>
            <a:r>
              <a:rPr lang="ko-KR" altLang="en-US" dirty="0"/>
              <a:t>방식입니다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대부분의 서비스에서 </a:t>
            </a:r>
            <a:r>
              <a:rPr lang="ko-KR" altLang="en-US" dirty="0" err="1"/>
              <a:t>파이어베이스</a:t>
            </a:r>
            <a:r>
              <a:rPr lang="ko-KR" altLang="en-US" dirty="0"/>
              <a:t> 클라우드 메시징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FCM </a:t>
            </a:r>
            <a:r>
              <a:rPr lang="ko-KR" altLang="en-US" dirty="0"/>
              <a:t>을 이용하여 서버에서 클라이언트로 푸시 </a:t>
            </a:r>
            <a:r>
              <a:rPr lang="ko-KR" altLang="en-US" dirty="0" err="1"/>
              <a:t>알림만을</a:t>
            </a:r>
            <a:r>
              <a:rPr lang="ko-KR" altLang="en-US" dirty="0"/>
              <a:t> 보냅니다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저희는 클라이언트에서 알림을 받고 그 이후 행동에 대한 분석을 할 수 있는 방법을 연구할 예정입니다</a:t>
            </a:r>
            <a:r>
              <a:rPr lang="en-US" altLang="ko-KR" dirty="0"/>
              <a:t>.  </a:t>
            </a:r>
            <a:r>
              <a:rPr lang="ko-KR" altLang="en-US" dirty="0"/>
              <a:t>사용자가 알림을 언제 확인했는지</a:t>
            </a:r>
            <a:r>
              <a:rPr lang="en-US" altLang="ko-KR" dirty="0"/>
              <a:t>,  </a:t>
            </a:r>
            <a:r>
              <a:rPr lang="ko-KR" altLang="en-US" dirty="0"/>
              <a:t>확인을 했는지 </a:t>
            </a:r>
            <a:r>
              <a:rPr lang="ko-KR" altLang="en-US" dirty="0" err="1"/>
              <a:t>안했는지</a:t>
            </a:r>
            <a:endParaRPr lang="en-US" altLang="ko-KR" dirty="0"/>
          </a:p>
          <a:p>
            <a:r>
              <a:rPr lang="ko-KR" altLang="en-US" dirty="0"/>
              <a:t>등등의 로그를 받아와 저장하고 분석해볼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저장한 로그 분석을 통해 개별 사용자의 니즈를 쉽게 파악할 수 있고 별도의 개발자 </a:t>
            </a:r>
            <a:r>
              <a:rPr lang="en-US" altLang="ko-KR" dirty="0" err="1"/>
              <a:t>api</a:t>
            </a:r>
            <a:r>
              <a:rPr lang="ko-KR" altLang="en-US" dirty="0"/>
              <a:t>를 추가하지 않아도 되어서 서버 트래픽을 줄일 수 있다고 판단했습니다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</a:t>
            </a:r>
            <a:r>
              <a:rPr lang="en-US" altLang="ko-KR" dirty="0"/>
              <a:t>,  MVVM </a:t>
            </a:r>
            <a:r>
              <a:rPr lang="ko-KR" altLang="en-US" dirty="0"/>
              <a:t>디자인 패턴을 </a:t>
            </a:r>
            <a:r>
              <a:rPr lang="en-US" altLang="ko-KR" dirty="0"/>
              <a:t>AOS</a:t>
            </a:r>
            <a:r>
              <a:rPr lang="ko-KR" altLang="en-US" dirty="0"/>
              <a:t>에서 어떻게 적용할지 연구할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인터넷에 많은 예제가 있지만 아직 </a:t>
            </a:r>
            <a:r>
              <a:rPr lang="en-US" altLang="ko-KR" dirty="0"/>
              <a:t>AOS</a:t>
            </a:r>
            <a:r>
              <a:rPr lang="ko-KR" altLang="en-US" dirty="0"/>
              <a:t>에서 표준화된 방식의 </a:t>
            </a:r>
            <a:r>
              <a:rPr lang="en-US" altLang="ko-KR" dirty="0"/>
              <a:t>MVVM </a:t>
            </a:r>
            <a:r>
              <a:rPr lang="ko-KR" altLang="en-US" dirty="0"/>
              <a:t>패턴이 없습니다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4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C54B0-86E0-4A7B-A6F5-9E77090F4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A0EFB2-3443-4397-922E-158E6EEC1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B3E07-E139-46AD-8093-76769C29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2021. 9. 27.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D6FB8-F683-4F00-83FA-C85AC9C7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7BFD7-3EFA-4FE1-9B69-65938AD7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5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2410F-C996-41F3-993A-84AE792A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A78DE-8B29-4AC9-942C-F6CA29FFB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7286A-0832-4A18-B284-D81D57D4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2021. 9. 27.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4FB70-F3BD-46E5-9EFE-F7D9703B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28404-2D83-4D5B-87C0-890DE82A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6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E4EF1-02A7-43B1-94AF-34176F076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B8C6B4-FEED-47F2-B08B-B801A5D53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86A91-D538-44D8-A65A-A1352182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2021. 9. 27.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BF3EF-6003-4278-85C9-FE82D53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D80A8-0034-47D1-8DD5-4A6F2F1E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8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C1922-7F70-47C8-8593-9791C307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8B566-42C5-4097-A897-DBB0FE43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1A16D-5397-49B9-BB4B-C330C2E0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2021. 9. 27.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425C5-8179-45B5-8DC6-7E5FA70D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DFD0-D274-4862-B63B-6698A63B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982C4-89AD-41DC-9E98-FBA28D28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A1F00-8C3D-46E7-8F7E-9133CE38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728F0-6221-492A-9375-0EB91C75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2021. 9. 27.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D8219-6BB9-402C-937E-DB19321F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E8573-4A9D-4D65-8570-34EA252D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8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9E728-FB05-4CBB-B621-79091CF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93177-3B78-4B6E-8FB8-41CCE1C49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BA5E5-DBEF-4A58-8061-D2014A273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D1DE3-19EC-4D95-A9AD-090242DC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2021. 9. 27.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B8FF8-FFB9-4F2B-8D2F-E8AACBA1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F9EFD-3A72-450D-9813-2C7C320D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3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C653-3C27-40D9-A672-8D02E4AE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2CBD3-077C-4BB5-8C63-B8D5A507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D399C-0003-4539-9DBF-23CE266E7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677DCC-ADE8-43B3-A030-F1979BCF2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5A133-5EFB-4AFB-A8DD-158A45C17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9477D8-C4A2-4784-A083-6BE02722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2021. 9. 27.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8DCC94-3E56-4668-84BD-6CE9CF4E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73B1F3-D700-479C-935A-2138ADD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76E43-6D35-4F06-B316-B44D5A28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53CFD-31C5-4A84-81E5-0433E66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2021. 9. 27.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ADC185-49A2-408A-A8D8-3A067740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96809C-188D-4170-91C1-237A7AFF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6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775F31-E18E-426F-A2E7-16C49D77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2021. 9. 27.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3544D-0A8C-45F9-BC17-E9623174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DD108-4216-482A-B5A3-8BBF7A24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4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41543-15EB-4266-942A-C42EA36A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A16D0-9A96-4CFD-8740-177F139E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0D2196-A749-4308-93F7-C81A60386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89013-8A16-4AA3-B70A-8EB04D70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2021. 9. 27.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E4564-59C9-4895-B698-679D7C1F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5A58D-87D9-4ACE-840C-2F0E1BA9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232B-9960-4C35-9CC3-16B1565B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F7AF3-F945-49A3-A378-734CC499E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1C167-E27C-4650-93DC-7D7C40E0F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02E5E-5061-4272-B184-0E3F0593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2021. 9. 27.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05E8A-6A58-4495-936D-2C09875F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AC491-2714-46CD-A7D6-27E5B12F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9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26E7EB-57E6-4713-82EF-709B6A32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D6AFA-2484-4207-8B87-09A1F355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C4E0B-0B7F-4005-A582-E9587BA8E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F264-4F96-4E37-9F32-EB80C46D5D36}" type="datetimeFigureOut">
              <a:rPr lang="ko-KR" altLang="en-US" smtClean="0"/>
              <a:t>2021. 9. 27.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F1B0C-C5D4-455B-AAED-8B0567030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B1DB4-0707-4875-841B-C40568A6F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7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CC109C-850C-4CFC-BB20-E650B41B8C8D}"/>
              </a:ext>
            </a:extLst>
          </p:cNvPr>
          <p:cNvSpPr txBox="1"/>
          <p:nvPr/>
        </p:nvSpPr>
        <p:spPr>
          <a:xfrm>
            <a:off x="1021554" y="1111389"/>
            <a:ext cx="10148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뉴스 알림 서비스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r>
              <a:rPr lang="ko-KR" altLang="en-US" sz="4000" dirty="0">
                <a:solidFill>
                  <a:schemeClr val="bg1"/>
                </a:solidFill>
              </a:rPr>
              <a:t>진행상황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F01FA-F053-4E55-8DFA-5A81129ED7E7}"/>
              </a:ext>
            </a:extLst>
          </p:cNvPr>
          <p:cNvSpPr txBox="1"/>
          <p:nvPr/>
        </p:nvSpPr>
        <p:spPr>
          <a:xfrm>
            <a:off x="392904" y="6105495"/>
            <a:ext cx="260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2021. 09 ~ 2021. 12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EE600-9380-496D-8EEB-7E360F2B7E59}"/>
              </a:ext>
            </a:extLst>
          </p:cNvPr>
          <p:cNvSpPr txBox="1"/>
          <p:nvPr/>
        </p:nvSpPr>
        <p:spPr>
          <a:xfrm>
            <a:off x="3971606" y="3228410"/>
            <a:ext cx="455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FFFFFF"/>
                </a:solidFill>
                <a:effectLst/>
                <a:latin typeface="NanumGothic"/>
              </a:rPr>
              <a:t>AI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NanumGothic"/>
              </a:rPr>
              <a:t>융합 </a:t>
            </a:r>
            <a:r>
              <a:rPr lang="en-US" altLang="ko-KR" sz="2400" b="0" i="0" dirty="0">
                <a:solidFill>
                  <a:srgbClr val="FFFFFF"/>
                </a:solidFill>
                <a:effectLst/>
                <a:latin typeface="NanumGothic"/>
              </a:rPr>
              <a:t>Capstone Design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ko-KR" altLang="en-US" sz="2400" dirty="0">
                <a:solidFill>
                  <a:schemeClr val="bg1"/>
                </a:solidFill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8F09E-50D1-41C8-A00C-18F38DEDD136}"/>
              </a:ext>
            </a:extLst>
          </p:cNvPr>
          <p:cNvSpPr txBox="1"/>
          <p:nvPr/>
        </p:nvSpPr>
        <p:spPr>
          <a:xfrm>
            <a:off x="4688676" y="4240826"/>
            <a:ext cx="360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2014122299 </a:t>
            </a:r>
            <a:r>
              <a:rPr lang="ko-KR" altLang="en-US" sz="2000" dirty="0">
                <a:solidFill>
                  <a:schemeClr val="bg1"/>
                </a:solidFill>
              </a:rPr>
              <a:t>최정헌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팀 리더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6FE5-BAA7-4F56-B52E-DD7604B21550}"/>
              </a:ext>
            </a:extLst>
          </p:cNvPr>
          <p:cNvSpPr txBox="1"/>
          <p:nvPr/>
        </p:nvSpPr>
        <p:spPr>
          <a:xfrm>
            <a:off x="4688676" y="4699100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chemeClr val="bg1"/>
                </a:solidFill>
                <a:effectLst/>
                <a:latin typeface="Roboto"/>
              </a:rPr>
              <a:t>2014122029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Roboto"/>
              </a:rPr>
              <a:t>김동호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207C4-CAA6-4A46-B9FF-E5ECDEC1B620}"/>
              </a:ext>
            </a:extLst>
          </p:cNvPr>
          <p:cNvSpPr txBox="1"/>
          <p:nvPr/>
        </p:nvSpPr>
        <p:spPr>
          <a:xfrm>
            <a:off x="4688676" y="5099210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2016125082 </a:t>
            </a:r>
            <a:r>
              <a:rPr lang="ko-KR" altLang="en-US" sz="2000" dirty="0" err="1">
                <a:solidFill>
                  <a:schemeClr val="bg1"/>
                </a:solidFill>
              </a:rPr>
              <a:t>홍순재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4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2788157" cy="461665"/>
            <a:chOff x="5074461" y="1351080"/>
            <a:chExt cx="2788157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8" y="1351080"/>
              <a:ext cx="2495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개요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8C4A96E-D12D-4119-A2B7-46BC0C08249C}"/>
              </a:ext>
            </a:extLst>
          </p:cNvPr>
          <p:cNvSpPr txBox="1"/>
          <p:nvPr/>
        </p:nvSpPr>
        <p:spPr>
          <a:xfrm>
            <a:off x="1093144" y="1291030"/>
            <a:ext cx="10005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특정 종목의 뉴스 기사를 모니터링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새로운 기사가 뜨면 해당 종목의 과거 기사들 중에서 유사한 기사들을 찾는다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과거의 유사한 기사들이 떴을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주식 등락 정보를 유저에게 제공</a:t>
            </a:r>
            <a:endParaRPr lang="en-US" altLang="ko-KR" sz="20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05562DD-59EC-4B5E-AF10-ADF840350043}"/>
              </a:ext>
            </a:extLst>
          </p:cNvPr>
          <p:cNvSpPr/>
          <p:nvPr/>
        </p:nvSpPr>
        <p:spPr>
          <a:xfrm>
            <a:off x="1233931" y="4047272"/>
            <a:ext cx="3983747" cy="75075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2021/09..        </a:t>
            </a:r>
            <a:r>
              <a:rPr lang="ko-KR" altLang="en-US" sz="1400" dirty="0">
                <a:solidFill>
                  <a:schemeClr val="tx1"/>
                </a:solidFill>
              </a:rPr>
              <a:t>이스트소프트</a:t>
            </a:r>
            <a:r>
              <a:rPr lang="en-US" altLang="ko-KR" sz="1400" dirty="0">
                <a:solidFill>
                  <a:schemeClr val="tx1"/>
                </a:solidFill>
              </a:rPr>
              <a:t>,  … </a:t>
            </a:r>
            <a:r>
              <a:rPr lang="ko-KR" altLang="en-US" sz="1400" dirty="0">
                <a:solidFill>
                  <a:schemeClr val="tx1"/>
                </a:solidFill>
              </a:rPr>
              <a:t>흑자전환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AD06A-FD13-4E79-8477-A2B08D013FC3}"/>
              </a:ext>
            </a:extLst>
          </p:cNvPr>
          <p:cNvSpPr txBox="1"/>
          <p:nvPr/>
        </p:nvSpPr>
        <p:spPr>
          <a:xfrm>
            <a:off x="1317816" y="4047272"/>
            <a:ext cx="3828146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새로운 뉴스 기사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B1E2CE-0BFD-4E9B-BDB4-73606390BFDC}"/>
              </a:ext>
            </a:extLst>
          </p:cNvPr>
          <p:cNvSpPr/>
          <p:nvPr/>
        </p:nvSpPr>
        <p:spPr>
          <a:xfrm>
            <a:off x="6721634" y="4601269"/>
            <a:ext cx="4044972" cy="1364949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2021/02 …    </a:t>
            </a:r>
            <a:r>
              <a:rPr lang="ko-KR" altLang="en-US" sz="1400" dirty="0">
                <a:solidFill>
                  <a:schemeClr val="tx1"/>
                </a:solidFill>
              </a:rPr>
              <a:t>이스트소프트</a:t>
            </a:r>
            <a:r>
              <a:rPr lang="en-US" altLang="ko-KR" sz="1400" dirty="0">
                <a:solidFill>
                  <a:schemeClr val="tx1"/>
                </a:solidFill>
              </a:rPr>
              <a:t>,  … </a:t>
            </a:r>
            <a:r>
              <a:rPr lang="ko-KR" altLang="en-US" sz="1400" dirty="0">
                <a:solidFill>
                  <a:schemeClr val="tx1"/>
                </a:solidFill>
              </a:rPr>
              <a:t>흑자전환 </a:t>
            </a:r>
            <a:r>
              <a:rPr lang="en-US" altLang="ko-KR" sz="1400" dirty="0">
                <a:solidFill>
                  <a:srgbClr val="FF0000"/>
                </a:solidFill>
              </a:rPr>
              <a:t>+3%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2019/02..    </a:t>
            </a:r>
            <a:r>
              <a:rPr lang="ko-KR" altLang="en-US" sz="1400" dirty="0">
                <a:solidFill>
                  <a:schemeClr val="tx1"/>
                </a:solidFill>
              </a:rPr>
              <a:t>흑자전환 성공 이스트소프트 </a:t>
            </a:r>
            <a:r>
              <a:rPr lang="en-US" altLang="ko-KR" sz="1400" dirty="0">
                <a:solidFill>
                  <a:schemeClr val="accent1"/>
                </a:solidFill>
              </a:rPr>
              <a:t>-2%</a:t>
            </a:r>
          </a:p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D896F6-3A91-4318-9129-358EA2976FCB}"/>
              </a:ext>
            </a:extLst>
          </p:cNvPr>
          <p:cNvSpPr txBox="1"/>
          <p:nvPr/>
        </p:nvSpPr>
        <p:spPr>
          <a:xfrm>
            <a:off x="6805519" y="4601269"/>
            <a:ext cx="3828146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유사한 과거 뉴스 기사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367A865-98F2-456C-A856-8EBAE7DC401D}"/>
              </a:ext>
            </a:extLst>
          </p:cNvPr>
          <p:cNvSpPr/>
          <p:nvPr/>
        </p:nvSpPr>
        <p:spPr>
          <a:xfrm>
            <a:off x="7422776" y="2740825"/>
            <a:ext cx="2303929" cy="11907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과거 데이터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6636A71-EF86-4D3D-8745-FC970E258227}"/>
              </a:ext>
            </a:extLst>
          </p:cNvPr>
          <p:cNvCxnSpPr>
            <a:cxnSpLocks/>
          </p:cNvCxnSpPr>
          <p:nvPr/>
        </p:nvCxnSpPr>
        <p:spPr>
          <a:xfrm flipV="1">
            <a:off x="5492162" y="3451412"/>
            <a:ext cx="1464450" cy="460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5748C5-AD55-40AE-9929-3E8CF6FFBC09}"/>
              </a:ext>
            </a:extLst>
          </p:cNvPr>
          <p:cNvCxnSpPr>
            <a:cxnSpLocks/>
          </p:cNvCxnSpPr>
          <p:nvPr/>
        </p:nvCxnSpPr>
        <p:spPr>
          <a:xfrm>
            <a:off x="8655422" y="4047272"/>
            <a:ext cx="0" cy="461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2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2788157" cy="461665"/>
            <a:chOff x="5074461" y="1351080"/>
            <a:chExt cx="2788157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8" y="1351080"/>
              <a:ext cx="2495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개요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CEA36E1-FC35-4E8C-9B04-01C514A4A3E9}"/>
              </a:ext>
            </a:extLst>
          </p:cNvPr>
          <p:cNvSpPr/>
          <p:nvPr/>
        </p:nvSpPr>
        <p:spPr>
          <a:xfrm>
            <a:off x="7858630" y="4863300"/>
            <a:ext cx="3142008" cy="116520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ADACE9-C5B7-4B03-B8AD-10D14DCD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573" y="1381200"/>
            <a:ext cx="3372329" cy="235253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F4B5E6-6493-4CE9-8809-9BA2CEA53624}"/>
              </a:ext>
            </a:extLst>
          </p:cNvPr>
          <p:cNvCxnSpPr/>
          <p:nvPr/>
        </p:nvCxnSpPr>
        <p:spPr>
          <a:xfrm flipH="1" flipV="1">
            <a:off x="6109407" y="4797162"/>
            <a:ext cx="1431125" cy="736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9F973AE-D799-4B0B-AC15-7B0DF40D82F9}"/>
              </a:ext>
            </a:extLst>
          </p:cNvPr>
          <p:cNvCxnSpPr>
            <a:cxnSpLocks/>
          </p:cNvCxnSpPr>
          <p:nvPr/>
        </p:nvCxnSpPr>
        <p:spPr>
          <a:xfrm flipH="1">
            <a:off x="9455737" y="3889516"/>
            <a:ext cx="258946" cy="686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17F627A-EB04-438D-9D06-B9CFEEA82694}"/>
              </a:ext>
            </a:extLst>
          </p:cNvPr>
          <p:cNvSpPr txBox="1"/>
          <p:nvPr/>
        </p:nvSpPr>
        <p:spPr>
          <a:xfrm>
            <a:off x="7942514" y="4863300"/>
            <a:ext cx="296668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A58BAD-1B88-4A11-B4E2-3DAF2BF7ACBC}"/>
              </a:ext>
            </a:extLst>
          </p:cNvPr>
          <p:cNvSpPr txBox="1"/>
          <p:nvPr/>
        </p:nvSpPr>
        <p:spPr>
          <a:xfrm>
            <a:off x="8011733" y="5272326"/>
            <a:ext cx="1374785" cy="26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TEXT</a:t>
            </a:r>
            <a:r>
              <a:rPr lang="ko-KR" altLang="en-US" sz="1100" dirty="0"/>
              <a:t> 유사도 분석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2CF824-9C19-4B4E-9239-334C3893E0CA}"/>
              </a:ext>
            </a:extLst>
          </p:cNvPr>
          <p:cNvSpPr txBox="1"/>
          <p:nvPr/>
        </p:nvSpPr>
        <p:spPr>
          <a:xfrm>
            <a:off x="7908010" y="1086028"/>
            <a:ext cx="3233892" cy="23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네이버 뉴스 업데이트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C6EEA7-2E63-4AA1-9A72-D6A12478A0C4}"/>
              </a:ext>
            </a:extLst>
          </p:cNvPr>
          <p:cNvSpPr txBox="1"/>
          <p:nvPr/>
        </p:nvSpPr>
        <p:spPr>
          <a:xfrm>
            <a:off x="9455738" y="5272326"/>
            <a:ext cx="1374785" cy="26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뉴스 모니터링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996C56-26DD-4856-971E-1DB8E46ABEB7}"/>
              </a:ext>
            </a:extLst>
          </p:cNvPr>
          <p:cNvSpPr txBox="1"/>
          <p:nvPr/>
        </p:nvSpPr>
        <p:spPr>
          <a:xfrm>
            <a:off x="9455738" y="5570031"/>
            <a:ext cx="1374785" cy="26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Realtime DB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7A2DD3-2CF7-47A5-9C64-8AEC7DFB730D}"/>
              </a:ext>
            </a:extLst>
          </p:cNvPr>
          <p:cNvSpPr txBox="1"/>
          <p:nvPr/>
        </p:nvSpPr>
        <p:spPr>
          <a:xfrm>
            <a:off x="8011733" y="5570031"/>
            <a:ext cx="1374785" cy="26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Push</a:t>
            </a:r>
            <a:r>
              <a:rPr lang="ko-KR" altLang="en-US" sz="1100" dirty="0"/>
              <a:t> 알림 서버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0015BD-608D-4359-BCE8-B587AF60D1CC}"/>
              </a:ext>
            </a:extLst>
          </p:cNvPr>
          <p:cNvGrpSpPr/>
          <p:nvPr/>
        </p:nvGrpSpPr>
        <p:grpSpPr>
          <a:xfrm>
            <a:off x="3332574" y="1364363"/>
            <a:ext cx="2910992" cy="4936737"/>
            <a:chOff x="8683955" y="1721907"/>
            <a:chExt cx="2910992" cy="4936737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7DFD966-2707-47E6-8AAF-B40DAF043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4850" y="2389039"/>
              <a:ext cx="2229201" cy="3416766"/>
            </a:xfrm>
            <a:prstGeom prst="rect">
              <a:avLst/>
            </a:prstGeom>
          </p:spPr>
        </p:pic>
        <p:pic>
          <p:nvPicPr>
            <p:cNvPr id="28" name="Phone_gold.png">
              <a:extLst>
                <a:ext uri="{FF2B5EF4-FFF2-40B4-BE49-F238E27FC236}">
                  <a16:creationId xmlns:a16="http://schemas.microsoft.com/office/drawing/2014/main" id="{87442DE7-49A9-4C28-8936-2DB221F9A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83955" y="1721907"/>
              <a:ext cx="2910992" cy="4936737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63497E-9BC4-47FD-8A6E-7764E079A350}"/>
              </a:ext>
            </a:extLst>
          </p:cNvPr>
          <p:cNvGrpSpPr/>
          <p:nvPr/>
        </p:nvGrpSpPr>
        <p:grpSpPr>
          <a:xfrm>
            <a:off x="370680" y="1364362"/>
            <a:ext cx="2910992" cy="4936737"/>
            <a:chOff x="113449" y="1172192"/>
            <a:chExt cx="2910992" cy="493673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3D86BAE-2233-46BA-B8FD-3F9807849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7530" y="1711092"/>
              <a:ext cx="2302831" cy="3858939"/>
            </a:xfrm>
            <a:prstGeom prst="rect">
              <a:avLst/>
            </a:prstGeom>
          </p:spPr>
        </p:pic>
        <p:pic>
          <p:nvPicPr>
            <p:cNvPr id="31" name="Phone_gold.png">
              <a:extLst>
                <a:ext uri="{FF2B5EF4-FFF2-40B4-BE49-F238E27FC236}">
                  <a16:creationId xmlns:a16="http://schemas.microsoft.com/office/drawing/2014/main" id="{0ED7B918-1DA0-48BE-AC49-8916EC047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449" y="1172192"/>
              <a:ext cx="2910992" cy="4936737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16505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진행상황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크롤링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C85282F-950F-4D98-A986-1D181E2474B1}"/>
              </a:ext>
            </a:extLst>
          </p:cNvPr>
          <p:cNvSpPr txBox="1"/>
          <p:nvPr/>
        </p:nvSpPr>
        <p:spPr>
          <a:xfrm>
            <a:off x="652139" y="1009778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크롤링</a:t>
            </a:r>
            <a:r>
              <a:rPr lang="ko-KR" altLang="en-US" sz="2000" dirty="0"/>
              <a:t> 모듈 </a:t>
            </a:r>
            <a:endParaRPr lang="en-US" altLang="ko-KR" sz="20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022525C-CB2D-6B46-BF0A-1F7F70EBD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73" y="1828488"/>
            <a:ext cx="8064500" cy="2705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6220C1-9A3F-0C4D-93CD-8A1C0A3FFF25}"/>
              </a:ext>
            </a:extLst>
          </p:cNvPr>
          <p:cNvSpPr txBox="1"/>
          <p:nvPr/>
        </p:nvSpPr>
        <p:spPr>
          <a:xfrm>
            <a:off x="900873" y="4914933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특정 기간의 특정 회사의 뉴스들을 </a:t>
            </a:r>
            <a:r>
              <a:rPr lang="ko-KR" altLang="en-US" sz="2000" dirty="0" err="1"/>
              <a:t>크롤링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222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진행상황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서버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C85282F-950F-4D98-A986-1D181E2474B1}"/>
              </a:ext>
            </a:extLst>
          </p:cNvPr>
          <p:cNvSpPr txBox="1"/>
          <p:nvPr/>
        </p:nvSpPr>
        <p:spPr>
          <a:xfrm>
            <a:off x="652139" y="2367821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Api</a:t>
            </a:r>
            <a:r>
              <a:rPr lang="en-US" altLang="ko-KR" sz="2000" dirty="0"/>
              <a:t> </a:t>
            </a:r>
            <a:r>
              <a:rPr lang="ko-KR" altLang="en-US" sz="2000" dirty="0"/>
              <a:t>제작 </a:t>
            </a:r>
            <a:endParaRPr lang="en-US" altLang="ko-KR" sz="2000" dirty="0"/>
          </a:p>
        </p:txBody>
      </p:sp>
      <p:pic>
        <p:nvPicPr>
          <p:cNvPr id="8" name="Picture 7" descr="Table&#10;&#10;Description automatically generated with low confidence">
            <a:extLst>
              <a:ext uri="{FF2B5EF4-FFF2-40B4-BE49-F238E27FC236}">
                <a16:creationId xmlns:a16="http://schemas.microsoft.com/office/drawing/2014/main" id="{56D8BCDE-FE35-974D-B888-C9D21C69E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8" y="2982674"/>
            <a:ext cx="10083800" cy="23470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3CE139-8F8F-D64C-8AA4-534CFD67E4E7}"/>
              </a:ext>
            </a:extLst>
          </p:cNvPr>
          <p:cNvSpPr txBox="1"/>
          <p:nvPr/>
        </p:nvSpPr>
        <p:spPr>
          <a:xfrm>
            <a:off x="652139" y="1040940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DB</a:t>
            </a:r>
            <a:r>
              <a:rPr lang="ko-KR" altLang="en-US" sz="2000" dirty="0"/>
              <a:t>에 과거 데이터 저장</a:t>
            </a:r>
            <a:endParaRPr lang="en-US" altLang="ko-KR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40A27-0D41-5148-A65E-52C768BEE530}"/>
              </a:ext>
            </a:extLst>
          </p:cNvPr>
          <p:cNvSpPr txBox="1"/>
          <p:nvPr/>
        </p:nvSpPr>
        <p:spPr>
          <a:xfrm>
            <a:off x="993383" y="1535437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이스트소프트 최근 </a:t>
            </a:r>
            <a:r>
              <a:rPr lang="en-US" altLang="ko-KR" sz="2000" dirty="0"/>
              <a:t>3</a:t>
            </a:r>
            <a:r>
              <a:rPr lang="ko-KR" altLang="en-US" sz="2000" dirty="0"/>
              <a:t>년치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8353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진행상황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AOS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08B0968-7741-4944-AEE7-1FFA268B8D0D}"/>
              </a:ext>
            </a:extLst>
          </p:cNvPr>
          <p:cNvSpPr txBox="1"/>
          <p:nvPr/>
        </p:nvSpPr>
        <p:spPr>
          <a:xfrm>
            <a:off x="652139" y="860785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UI </a:t>
            </a:r>
            <a:r>
              <a:rPr lang="ko-KR" altLang="en-US" sz="2000" dirty="0"/>
              <a:t>설계</a:t>
            </a:r>
            <a:endParaRPr lang="en-US" altLang="ko-KR" sz="20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81E24B-391E-014E-A5BB-78ECA06796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>
          <a:xfrm>
            <a:off x="1853097" y="1441049"/>
            <a:ext cx="8128000" cy="53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7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계획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08B0968-7741-4944-AEE7-1FFA268B8D0D}"/>
              </a:ext>
            </a:extLst>
          </p:cNvPr>
          <p:cNvSpPr txBox="1"/>
          <p:nvPr/>
        </p:nvSpPr>
        <p:spPr>
          <a:xfrm>
            <a:off x="652139" y="1192983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서버 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346B1-F2E7-2242-83F0-9EDD25BFD8FB}"/>
              </a:ext>
            </a:extLst>
          </p:cNvPr>
          <p:cNvSpPr txBox="1"/>
          <p:nvPr/>
        </p:nvSpPr>
        <p:spPr>
          <a:xfrm>
            <a:off x="1013260" y="1773247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네이버 뉴스 모니터링 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93243-1A23-0348-AF17-33CE314DE7AC}"/>
              </a:ext>
            </a:extLst>
          </p:cNvPr>
          <p:cNvSpPr txBox="1"/>
          <p:nvPr/>
        </p:nvSpPr>
        <p:spPr>
          <a:xfrm>
            <a:off x="652139" y="2448626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유사도 분석 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A095D-01FB-9744-9798-EA374C7C4A8C}"/>
              </a:ext>
            </a:extLst>
          </p:cNvPr>
          <p:cNvSpPr txBox="1"/>
          <p:nvPr/>
        </p:nvSpPr>
        <p:spPr>
          <a:xfrm>
            <a:off x="1013260" y="3028890"/>
            <a:ext cx="7196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최신 뉴스 </a:t>
            </a:r>
            <a:r>
              <a:rPr lang="en-US" altLang="ko-KR" sz="2000" dirty="0">
                <a:sym typeface="Wingdings" pitchFamily="2" charset="2"/>
              </a:rPr>
              <a:t>&lt;-&gt;</a:t>
            </a:r>
            <a:r>
              <a:rPr lang="ko-KR" altLang="en-US" sz="2000" dirty="0">
                <a:sym typeface="Wingdings" pitchFamily="2" charset="2"/>
              </a:rPr>
              <a:t>  </a:t>
            </a:r>
            <a:r>
              <a:rPr lang="ko-KR" altLang="en-US" sz="2000" dirty="0"/>
              <a:t>과거 뉴스들   텍스트 유사도 분석하는 부분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F72BF6-7869-1A4D-8D17-C4338CBF00D6}"/>
              </a:ext>
            </a:extLst>
          </p:cNvPr>
          <p:cNvSpPr txBox="1"/>
          <p:nvPr/>
        </p:nvSpPr>
        <p:spPr>
          <a:xfrm>
            <a:off x="652139" y="3809210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223B45-09F1-0B4B-9105-4F59E029C15A}"/>
              </a:ext>
            </a:extLst>
          </p:cNvPr>
          <p:cNvSpPr txBox="1"/>
          <p:nvPr/>
        </p:nvSpPr>
        <p:spPr>
          <a:xfrm>
            <a:off x="1013260" y="4389475"/>
            <a:ext cx="7196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MVVM </a:t>
            </a:r>
            <a:r>
              <a:rPr lang="ko-KR" altLang="en-US" sz="2000" dirty="0"/>
              <a:t>아키텍처 설계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8179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1233</Words>
  <Application>Microsoft Macintosh PowerPoint</Application>
  <PresentationFormat>Widescreen</PresentationFormat>
  <Paragraphs>124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맑은 고딕</vt:lpstr>
      <vt:lpstr>NanumGothic</vt:lpstr>
      <vt:lpstr>Arial</vt:lpstr>
      <vt:lpstr>Roboto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최정헌(***4***299)</dc:creator>
  <cp:lastModifiedBy>최정헌(***4***299)</cp:lastModifiedBy>
  <cp:revision>122</cp:revision>
  <dcterms:created xsi:type="dcterms:W3CDTF">2021-03-18T15:48:12Z</dcterms:created>
  <dcterms:modified xsi:type="dcterms:W3CDTF">2021-09-27T08:10:53Z</dcterms:modified>
</cp:coreProperties>
</file>