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87" r:id="rId4"/>
    <p:sldId id="284" r:id="rId5"/>
    <p:sldId id="285" r:id="rId6"/>
    <p:sldId id="257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33"/>
    <a:srgbClr val="0066FF"/>
    <a:srgbClr val="FF6600"/>
    <a:srgbClr val="CCCCFF"/>
    <a:srgbClr val="262626"/>
    <a:srgbClr val="51515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F237-52E8-414F-8603-EFDFBA0BB8A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E704-C0A4-46C5-9A7C-BA5352EB3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종합설계프로젝트  계획서 발표를 맡은 최정헌입니다</a:t>
            </a:r>
            <a:r>
              <a:rPr lang="en-US" altLang="ko-KR" dirty="0"/>
              <a:t>.  </a:t>
            </a:r>
            <a:r>
              <a:rPr lang="ko-KR" altLang="en-US" dirty="0"/>
              <a:t>저희 팀은 최정헌</a:t>
            </a:r>
            <a:r>
              <a:rPr lang="en-US" altLang="ko-KR" dirty="0"/>
              <a:t>, </a:t>
            </a:r>
            <a:r>
              <a:rPr lang="ko-KR" altLang="en-US" dirty="0"/>
              <a:t>이재혁</a:t>
            </a:r>
            <a:r>
              <a:rPr lang="en-US" altLang="ko-KR" dirty="0"/>
              <a:t>, </a:t>
            </a:r>
            <a:r>
              <a:rPr lang="ko-KR" altLang="en-US" dirty="0"/>
              <a:t>김동호</a:t>
            </a:r>
            <a:r>
              <a:rPr lang="en-US" altLang="ko-KR" dirty="0"/>
              <a:t>, </a:t>
            </a:r>
            <a:r>
              <a:rPr lang="ko-KR" altLang="en-US" dirty="0"/>
              <a:t>홍순재로 </a:t>
            </a:r>
            <a:r>
              <a:rPr lang="ko-KR" altLang="en-US" dirty="0" err="1"/>
              <a:t>구성되어있고</a:t>
            </a:r>
            <a:r>
              <a:rPr lang="en-US" altLang="ko-KR" dirty="0"/>
              <a:t>,  </a:t>
            </a:r>
            <a:r>
              <a:rPr lang="ko-KR" altLang="en-US" dirty="0"/>
              <a:t>주식뉴스 알림 서비스 개발을 연구 주제로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사용자의 관심 종목과 관련된 뉴스가 호재성 뉴스인지</a:t>
            </a:r>
            <a:r>
              <a:rPr lang="en-US" altLang="ko-KR" dirty="0"/>
              <a:t>,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판별하여</a:t>
            </a:r>
            <a:r>
              <a:rPr lang="en-US" altLang="ko-KR" dirty="0"/>
              <a:t>, </a:t>
            </a:r>
            <a:r>
              <a:rPr lang="ko-KR" altLang="en-US" dirty="0"/>
              <a:t>사용자에게 알림을 주는 서비스를 개발할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 된 뉴스 데이터를 가져와서</a:t>
            </a:r>
            <a:r>
              <a:rPr lang="en-US" altLang="ko-KR" dirty="0"/>
              <a:t>,  </a:t>
            </a:r>
            <a:r>
              <a:rPr lang="ko-KR" altLang="en-US" dirty="0"/>
              <a:t>뉴스 분류 모델을 통해  호재성 뉴스인지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사용자에게 알림으로 정보를</a:t>
            </a:r>
            <a:endParaRPr lang="en-US" altLang="ko-KR" dirty="0"/>
          </a:p>
          <a:p>
            <a:r>
              <a:rPr lang="ko-KR" altLang="en-US" dirty="0"/>
              <a:t>제공하는 서비스입니다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시간을 기준으로 반복해서</a:t>
            </a:r>
            <a:r>
              <a:rPr lang="en-US" altLang="ko-KR" dirty="0"/>
              <a:t>,</a:t>
            </a:r>
            <a:r>
              <a:rPr lang="ko-KR" altLang="en-US" dirty="0"/>
              <a:t>  네이버 뉴스 업데이트를 모니터링하는 서버를 만들고 </a:t>
            </a:r>
            <a:r>
              <a:rPr lang="ko-KR" altLang="en-US" dirty="0" err="1"/>
              <a:t>머신러닝을</a:t>
            </a:r>
            <a:r>
              <a:rPr lang="ko-KR" altLang="en-US" dirty="0"/>
              <a:t> 이용하여 호재성뉴스 </a:t>
            </a:r>
            <a:r>
              <a:rPr lang="ko-KR" altLang="en-US" dirty="0" err="1"/>
              <a:t>악재성뉴스를</a:t>
            </a:r>
            <a:r>
              <a:rPr lang="ko-KR" altLang="en-US" dirty="0"/>
              <a:t> 분류하는 뉴스 분류 모델을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전문적인 투자자들을 제외하고 대부분의 개미 투자자들은 뉴스를 통해 많은 주식 정보를 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특정 주식 종목에 대한 호재성 이슈나 </a:t>
            </a:r>
            <a:r>
              <a:rPr lang="ko-KR" altLang="en-US" dirty="0" err="1"/>
              <a:t>악재성</a:t>
            </a:r>
            <a:r>
              <a:rPr lang="ko-KR" altLang="en-US" dirty="0"/>
              <a:t> 이슈가 터지면 거래량이 급증하면서</a:t>
            </a:r>
            <a:r>
              <a:rPr lang="en-US" altLang="ko-KR" dirty="0"/>
              <a:t> </a:t>
            </a:r>
            <a:r>
              <a:rPr lang="ko-KR" altLang="en-US" dirty="0"/>
              <a:t>급격한 주가 변동이 발생하게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그런데 항상 뉴스를 지켜보고 있을 수는 없으니</a:t>
            </a:r>
            <a:r>
              <a:rPr lang="en-US" altLang="ko-KR" dirty="0"/>
              <a:t> </a:t>
            </a:r>
            <a:r>
              <a:rPr lang="ko-KR" altLang="en-US" dirty="0"/>
              <a:t>이렇게 필요한 정보를 알림으로 제공받으면 많은 사람들에게 유용한 서비스가 될 것 같다고 생각했습니다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그래서 연구해 볼만한 가치가 있다고 판단했고</a:t>
            </a:r>
            <a:r>
              <a:rPr lang="en-US" altLang="ko-KR" dirty="0"/>
              <a:t> </a:t>
            </a:r>
            <a:r>
              <a:rPr lang="ko-KR" altLang="en-US" dirty="0"/>
              <a:t>종합설계 프로젝트 주제로 선정하게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8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기술현황 분석에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뉴스 분류 모델을 만들기 위해 딥러닝</a:t>
            </a:r>
            <a:r>
              <a:rPr lang="en-US" altLang="ko-KR" dirty="0"/>
              <a:t>, text-CNN </a:t>
            </a:r>
            <a:r>
              <a:rPr lang="ko-KR" altLang="en-US" dirty="0"/>
              <a:t>에 대해 연구할 예정입니다</a:t>
            </a:r>
            <a:r>
              <a:rPr lang="en-US" altLang="ko-KR" dirty="0"/>
              <a:t>.  CNN </a:t>
            </a:r>
            <a:r>
              <a:rPr lang="ko-KR" altLang="en-US" dirty="0"/>
              <a:t>모델은 컴퓨터 비전을 위해 고안 되었지만 자연어 처리에 대해서도 효과적입니다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왓챠</a:t>
            </a:r>
            <a:r>
              <a:rPr lang="en-US" altLang="ko-KR" dirty="0"/>
              <a:t>, </a:t>
            </a:r>
            <a:r>
              <a:rPr lang="ko-KR" altLang="en-US" dirty="0"/>
              <a:t>넥슨에서 악성 댓글을 판별하는 </a:t>
            </a:r>
            <a:r>
              <a:rPr lang="ko-KR" altLang="en-US" dirty="0" err="1"/>
              <a:t>클린봇</a:t>
            </a:r>
            <a:r>
              <a:rPr lang="ko-KR" altLang="en-US" dirty="0"/>
              <a:t> 서비스를 제공하고 있고  정확도도 상당히 높은 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기업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개인 등 다양한 프로젝트 및 연구 결과물이 존재하여 정보를 쉽게 구할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서버 사이드 푸시 알림은 서버</a:t>
            </a:r>
            <a:r>
              <a:rPr lang="en-US" altLang="ko-KR" dirty="0"/>
              <a:t>-</a:t>
            </a:r>
            <a:r>
              <a:rPr lang="ko-KR" altLang="en-US" dirty="0"/>
              <a:t>클라이언트 구조에서  클라이언트가 서버에게 원하는 정보를 요청하는 </a:t>
            </a:r>
            <a:r>
              <a:rPr lang="en-US" altLang="ko-KR" dirty="0"/>
              <a:t>pull </a:t>
            </a:r>
            <a:r>
              <a:rPr lang="ko-KR" altLang="en-US" dirty="0"/>
              <a:t>방식과 대비되는 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푸시 알림은 서버에서 클라이언트에게 먼저 정보를 전달하는 </a:t>
            </a:r>
            <a:r>
              <a:rPr lang="en-US" altLang="ko-KR" dirty="0"/>
              <a:t>push </a:t>
            </a:r>
            <a:r>
              <a:rPr lang="ko-KR" altLang="en-US" dirty="0"/>
              <a:t>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서비스에서 </a:t>
            </a:r>
            <a:r>
              <a:rPr lang="ko-KR" altLang="en-US" dirty="0" err="1"/>
              <a:t>파이어베이스</a:t>
            </a:r>
            <a:r>
              <a:rPr lang="ko-KR" altLang="en-US" dirty="0"/>
              <a:t> 클라우드 메시징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FCM </a:t>
            </a:r>
            <a:r>
              <a:rPr lang="ko-KR" altLang="en-US" dirty="0"/>
              <a:t>을 이용하여 서버에서 클라이언트로 푸시 </a:t>
            </a:r>
            <a:r>
              <a:rPr lang="ko-KR" altLang="en-US" dirty="0" err="1"/>
              <a:t>알림만을</a:t>
            </a:r>
            <a:r>
              <a:rPr lang="ko-KR" altLang="en-US" dirty="0"/>
              <a:t> 보냅니다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클라이언트에서 알림을 받고 그 이후 행동에 대한 분석을 할 수 있는 방법을 연구할 예정입니다</a:t>
            </a:r>
            <a:r>
              <a:rPr lang="en-US" altLang="ko-KR" dirty="0"/>
              <a:t>.  </a:t>
            </a:r>
            <a:r>
              <a:rPr lang="ko-KR" altLang="en-US" dirty="0"/>
              <a:t>사용자가 알림을 언제 확인했는지</a:t>
            </a:r>
            <a:r>
              <a:rPr lang="en-US" altLang="ko-KR" dirty="0"/>
              <a:t>,  </a:t>
            </a:r>
            <a:r>
              <a:rPr lang="ko-KR" altLang="en-US" dirty="0"/>
              <a:t>확인을 했는지 </a:t>
            </a:r>
            <a:r>
              <a:rPr lang="ko-KR" altLang="en-US" dirty="0" err="1"/>
              <a:t>안했는지</a:t>
            </a:r>
            <a:endParaRPr lang="en-US" altLang="ko-KR" dirty="0"/>
          </a:p>
          <a:p>
            <a:r>
              <a:rPr lang="ko-KR" altLang="en-US" dirty="0"/>
              <a:t>등등의 로그를 받아와 저장하고 분석해볼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저장한 로그 분석을 통해 개별 사용자의 니즈를 쉽게 파악할 수 있고 별도의 개발자 </a:t>
            </a:r>
            <a:r>
              <a:rPr lang="en-US" altLang="ko-KR" dirty="0" err="1"/>
              <a:t>api</a:t>
            </a:r>
            <a:r>
              <a:rPr lang="ko-KR" altLang="en-US" dirty="0"/>
              <a:t>를 추가하지 않아도 되어서 서버 트래픽을 줄일 수 있다고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 MVVM </a:t>
            </a:r>
            <a:r>
              <a:rPr lang="ko-KR" altLang="en-US" dirty="0"/>
              <a:t>디자인 패턴을 </a:t>
            </a:r>
            <a:r>
              <a:rPr lang="en-US" altLang="ko-KR" dirty="0"/>
              <a:t>AOS</a:t>
            </a:r>
            <a:r>
              <a:rPr lang="ko-KR" altLang="en-US" dirty="0"/>
              <a:t>에서 어떻게 적용할지 연구할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인터넷에 많은 예제가 있지만 아직 </a:t>
            </a:r>
            <a:r>
              <a:rPr lang="en-US" altLang="ko-KR" dirty="0"/>
              <a:t>AOS</a:t>
            </a:r>
            <a:r>
              <a:rPr lang="ko-KR" altLang="en-US" dirty="0"/>
              <a:t>에서 표준화된 방식의 </a:t>
            </a:r>
            <a:r>
              <a:rPr lang="en-US" altLang="ko-KR" dirty="0"/>
              <a:t>MVVM </a:t>
            </a:r>
            <a:r>
              <a:rPr lang="ko-KR" altLang="en-US" dirty="0"/>
              <a:t>패턴이 없습니다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8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기술현황 분석에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뉴스 분류 모델을 만들기 위해 딥러닝</a:t>
            </a:r>
            <a:r>
              <a:rPr lang="en-US" altLang="ko-KR" dirty="0"/>
              <a:t>, text-CNN </a:t>
            </a:r>
            <a:r>
              <a:rPr lang="ko-KR" altLang="en-US" dirty="0"/>
              <a:t>에 대해 연구할 예정입니다</a:t>
            </a:r>
            <a:r>
              <a:rPr lang="en-US" altLang="ko-KR" dirty="0"/>
              <a:t>.  CNN </a:t>
            </a:r>
            <a:r>
              <a:rPr lang="ko-KR" altLang="en-US" dirty="0"/>
              <a:t>모델은 컴퓨터 비전을 위해 고안 되었지만 자연어 처리에 대해서도 효과적입니다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왓챠</a:t>
            </a:r>
            <a:r>
              <a:rPr lang="en-US" altLang="ko-KR" dirty="0"/>
              <a:t>, </a:t>
            </a:r>
            <a:r>
              <a:rPr lang="ko-KR" altLang="en-US" dirty="0"/>
              <a:t>넥슨에서 악성 댓글을 판별하는 </a:t>
            </a:r>
            <a:r>
              <a:rPr lang="ko-KR" altLang="en-US" dirty="0" err="1"/>
              <a:t>클린봇</a:t>
            </a:r>
            <a:r>
              <a:rPr lang="ko-KR" altLang="en-US" dirty="0"/>
              <a:t> 서비스를 제공하고 있고  정확도도 상당히 높은 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기업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개인 등 다양한 프로젝트 및 연구 결과물이 존재하여 정보를 쉽게 구할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서버 사이드 푸시 알림은 서버</a:t>
            </a:r>
            <a:r>
              <a:rPr lang="en-US" altLang="ko-KR" dirty="0"/>
              <a:t>-</a:t>
            </a:r>
            <a:r>
              <a:rPr lang="ko-KR" altLang="en-US" dirty="0"/>
              <a:t>클라이언트 구조에서  클라이언트가 서버에게 원하는 정보를 요청하는 </a:t>
            </a:r>
            <a:r>
              <a:rPr lang="en-US" altLang="ko-KR" dirty="0"/>
              <a:t>pull </a:t>
            </a:r>
            <a:r>
              <a:rPr lang="ko-KR" altLang="en-US" dirty="0"/>
              <a:t>방식과 대비되는 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푸시 알림은 서버에서 클라이언트에게 먼저 정보를 전달하는 </a:t>
            </a:r>
            <a:r>
              <a:rPr lang="en-US" altLang="ko-KR" dirty="0"/>
              <a:t>push </a:t>
            </a:r>
            <a:r>
              <a:rPr lang="ko-KR" altLang="en-US" dirty="0"/>
              <a:t>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서비스에서 </a:t>
            </a:r>
            <a:r>
              <a:rPr lang="ko-KR" altLang="en-US" dirty="0" err="1"/>
              <a:t>파이어베이스</a:t>
            </a:r>
            <a:r>
              <a:rPr lang="ko-KR" altLang="en-US" dirty="0"/>
              <a:t> 클라우드 메시징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FCM </a:t>
            </a:r>
            <a:r>
              <a:rPr lang="ko-KR" altLang="en-US" dirty="0"/>
              <a:t>을 이용하여 서버에서 클라이언트로 푸시 </a:t>
            </a:r>
            <a:r>
              <a:rPr lang="ko-KR" altLang="en-US" dirty="0" err="1"/>
              <a:t>알림만을</a:t>
            </a:r>
            <a:r>
              <a:rPr lang="ko-KR" altLang="en-US" dirty="0"/>
              <a:t> 보냅니다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클라이언트에서 알림을 받고 그 이후 행동에 대한 분석을 할 수 있는 방법을 연구할 예정입니다</a:t>
            </a:r>
            <a:r>
              <a:rPr lang="en-US" altLang="ko-KR" dirty="0"/>
              <a:t>.  </a:t>
            </a:r>
            <a:r>
              <a:rPr lang="ko-KR" altLang="en-US" dirty="0"/>
              <a:t>사용자가 알림을 언제 확인했는지</a:t>
            </a:r>
            <a:r>
              <a:rPr lang="en-US" altLang="ko-KR" dirty="0"/>
              <a:t>,  </a:t>
            </a:r>
            <a:r>
              <a:rPr lang="ko-KR" altLang="en-US" dirty="0"/>
              <a:t>확인을 했는지 </a:t>
            </a:r>
            <a:r>
              <a:rPr lang="ko-KR" altLang="en-US" dirty="0" err="1"/>
              <a:t>안했는지</a:t>
            </a:r>
            <a:endParaRPr lang="en-US" altLang="ko-KR" dirty="0"/>
          </a:p>
          <a:p>
            <a:r>
              <a:rPr lang="ko-KR" altLang="en-US" dirty="0"/>
              <a:t>등등의 로그를 받아와 저장하고 분석해볼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저장한 로그 분석을 통해 개별 사용자의 니즈를 쉽게 파악할 수 있고 별도의 개발자 </a:t>
            </a:r>
            <a:r>
              <a:rPr lang="en-US" altLang="ko-KR" dirty="0" err="1"/>
              <a:t>api</a:t>
            </a:r>
            <a:r>
              <a:rPr lang="ko-KR" altLang="en-US" dirty="0"/>
              <a:t>를 추가하지 않아도 되어서 서버 트래픽을 줄일 수 있다고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 MVVM </a:t>
            </a:r>
            <a:r>
              <a:rPr lang="ko-KR" altLang="en-US" dirty="0"/>
              <a:t>디자인 패턴을 </a:t>
            </a:r>
            <a:r>
              <a:rPr lang="en-US" altLang="ko-KR" dirty="0"/>
              <a:t>AOS</a:t>
            </a:r>
            <a:r>
              <a:rPr lang="ko-KR" altLang="en-US" dirty="0"/>
              <a:t>에서 어떻게 적용할지 연구할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인터넷에 많은 예제가 있지만 아직 </a:t>
            </a:r>
            <a:r>
              <a:rPr lang="en-US" altLang="ko-KR" dirty="0"/>
              <a:t>AOS</a:t>
            </a:r>
            <a:r>
              <a:rPr lang="ko-KR" altLang="en-US" dirty="0"/>
              <a:t>에서 표준화된 방식의 </a:t>
            </a:r>
            <a:r>
              <a:rPr lang="en-US" altLang="ko-KR" dirty="0"/>
              <a:t>MVVM </a:t>
            </a:r>
            <a:r>
              <a:rPr lang="ko-KR" altLang="en-US" dirty="0"/>
              <a:t>패턴이 없습니다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0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기술현황 분석에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뉴스 분류 모델을 만들기 위해 딥러닝</a:t>
            </a:r>
            <a:r>
              <a:rPr lang="en-US" altLang="ko-KR" dirty="0"/>
              <a:t>, text-CNN </a:t>
            </a:r>
            <a:r>
              <a:rPr lang="ko-KR" altLang="en-US" dirty="0"/>
              <a:t>에 대해 연구할 예정입니다</a:t>
            </a:r>
            <a:r>
              <a:rPr lang="en-US" altLang="ko-KR" dirty="0"/>
              <a:t>.  CNN </a:t>
            </a:r>
            <a:r>
              <a:rPr lang="ko-KR" altLang="en-US" dirty="0"/>
              <a:t>모델은 컴퓨터 비전을 위해 고안 되었지만 자연어 처리에 대해서도 효과적입니다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왓챠</a:t>
            </a:r>
            <a:r>
              <a:rPr lang="en-US" altLang="ko-KR" dirty="0"/>
              <a:t>, </a:t>
            </a:r>
            <a:r>
              <a:rPr lang="ko-KR" altLang="en-US" dirty="0"/>
              <a:t>넥슨에서 악성 댓글을 판별하는 </a:t>
            </a:r>
            <a:r>
              <a:rPr lang="ko-KR" altLang="en-US" dirty="0" err="1"/>
              <a:t>클린봇</a:t>
            </a:r>
            <a:r>
              <a:rPr lang="ko-KR" altLang="en-US" dirty="0"/>
              <a:t> 서비스를 제공하고 있고  정확도도 상당히 높은 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기업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개인 등 다양한 프로젝트 및 연구 결과물이 존재하여 정보를 쉽게 구할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서버 사이드 푸시 알림은 서버</a:t>
            </a:r>
            <a:r>
              <a:rPr lang="en-US" altLang="ko-KR" dirty="0"/>
              <a:t>-</a:t>
            </a:r>
            <a:r>
              <a:rPr lang="ko-KR" altLang="en-US" dirty="0"/>
              <a:t>클라이언트 구조에서  클라이언트가 서버에게 원하는 정보를 요청하는 </a:t>
            </a:r>
            <a:r>
              <a:rPr lang="en-US" altLang="ko-KR" dirty="0"/>
              <a:t>pull </a:t>
            </a:r>
            <a:r>
              <a:rPr lang="ko-KR" altLang="en-US" dirty="0"/>
              <a:t>방식과 대비되는 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푸시 알림은 서버에서 클라이언트에게 먼저 정보를 전달하는 </a:t>
            </a:r>
            <a:r>
              <a:rPr lang="en-US" altLang="ko-KR" dirty="0"/>
              <a:t>push </a:t>
            </a:r>
            <a:r>
              <a:rPr lang="ko-KR" altLang="en-US" dirty="0"/>
              <a:t>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서비스에서 </a:t>
            </a:r>
            <a:r>
              <a:rPr lang="ko-KR" altLang="en-US" dirty="0" err="1"/>
              <a:t>파이어베이스</a:t>
            </a:r>
            <a:r>
              <a:rPr lang="ko-KR" altLang="en-US" dirty="0"/>
              <a:t> 클라우드 메시징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FCM </a:t>
            </a:r>
            <a:r>
              <a:rPr lang="ko-KR" altLang="en-US" dirty="0"/>
              <a:t>을 이용하여 서버에서 클라이언트로 푸시 </a:t>
            </a:r>
            <a:r>
              <a:rPr lang="ko-KR" altLang="en-US" dirty="0" err="1"/>
              <a:t>알림만을</a:t>
            </a:r>
            <a:r>
              <a:rPr lang="ko-KR" altLang="en-US" dirty="0"/>
              <a:t> 보냅니다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클라이언트에서 알림을 받고 그 이후 행동에 대한 분석을 할 수 있는 방법을 연구할 예정입니다</a:t>
            </a:r>
            <a:r>
              <a:rPr lang="en-US" altLang="ko-KR" dirty="0"/>
              <a:t>.  </a:t>
            </a:r>
            <a:r>
              <a:rPr lang="ko-KR" altLang="en-US" dirty="0"/>
              <a:t>사용자가 알림을 언제 확인했는지</a:t>
            </a:r>
            <a:r>
              <a:rPr lang="en-US" altLang="ko-KR" dirty="0"/>
              <a:t>,  </a:t>
            </a:r>
            <a:r>
              <a:rPr lang="ko-KR" altLang="en-US" dirty="0"/>
              <a:t>확인을 했는지 </a:t>
            </a:r>
            <a:r>
              <a:rPr lang="ko-KR" altLang="en-US" dirty="0" err="1"/>
              <a:t>안했는지</a:t>
            </a:r>
            <a:endParaRPr lang="en-US" altLang="ko-KR" dirty="0"/>
          </a:p>
          <a:p>
            <a:r>
              <a:rPr lang="ko-KR" altLang="en-US" dirty="0"/>
              <a:t>등등의 로그를 받아와 저장하고 분석해볼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저장한 로그 분석을 통해 개별 사용자의 니즈를 쉽게 파악할 수 있고 별도의 개발자 </a:t>
            </a:r>
            <a:r>
              <a:rPr lang="en-US" altLang="ko-KR" dirty="0" err="1"/>
              <a:t>api</a:t>
            </a:r>
            <a:r>
              <a:rPr lang="ko-KR" altLang="en-US" dirty="0"/>
              <a:t>를 추가하지 않아도 되어서 서버 트래픽을 줄일 수 있다고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 MVVM </a:t>
            </a:r>
            <a:r>
              <a:rPr lang="ko-KR" altLang="en-US" dirty="0"/>
              <a:t>디자인 패턴을 </a:t>
            </a:r>
            <a:r>
              <a:rPr lang="en-US" altLang="ko-KR" dirty="0"/>
              <a:t>AOS</a:t>
            </a:r>
            <a:r>
              <a:rPr lang="ko-KR" altLang="en-US" dirty="0"/>
              <a:t>에서 어떻게 적용할지 연구할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인터넷에 많은 예제가 있지만 아직 </a:t>
            </a:r>
            <a:r>
              <a:rPr lang="en-US" altLang="ko-KR" dirty="0"/>
              <a:t>AOS</a:t>
            </a:r>
            <a:r>
              <a:rPr lang="ko-KR" altLang="en-US" dirty="0"/>
              <a:t>에서 표준화된 방식의 </a:t>
            </a:r>
            <a:r>
              <a:rPr lang="en-US" altLang="ko-KR" dirty="0"/>
              <a:t>MVVM </a:t>
            </a:r>
            <a:r>
              <a:rPr lang="ko-KR" altLang="en-US" dirty="0"/>
              <a:t>패턴이 없습니다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4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기술현황 분석에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뉴스 분류 모델을 만들기 위해 딥러닝</a:t>
            </a:r>
            <a:r>
              <a:rPr lang="en-US" altLang="ko-KR" dirty="0"/>
              <a:t>, text-CNN </a:t>
            </a:r>
            <a:r>
              <a:rPr lang="ko-KR" altLang="en-US" dirty="0"/>
              <a:t>에 대해 연구할 예정입니다</a:t>
            </a:r>
            <a:r>
              <a:rPr lang="en-US" altLang="ko-KR" dirty="0"/>
              <a:t>.  CNN </a:t>
            </a:r>
            <a:r>
              <a:rPr lang="ko-KR" altLang="en-US" dirty="0"/>
              <a:t>모델은 컴퓨터 비전을 위해 고안 되었지만 자연어 처리에 대해서도 효과적입니다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왓챠</a:t>
            </a:r>
            <a:r>
              <a:rPr lang="en-US" altLang="ko-KR" dirty="0"/>
              <a:t>, </a:t>
            </a:r>
            <a:r>
              <a:rPr lang="ko-KR" altLang="en-US" dirty="0"/>
              <a:t>넥슨에서 악성 댓글을 판별하는 </a:t>
            </a:r>
            <a:r>
              <a:rPr lang="ko-KR" altLang="en-US" dirty="0" err="1"/>
              <a:t>클린봇</a:t>
            </a:r>
            <a:r>
              <a:rPr lang="ko-KR" altLang="en-US" dirty="0"/>
              <a:t> 서비스를 제공하고 있고  정확도도 상당히 높은 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기업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개인 등 다양한 프로젝트 및 연구 결과물이 존재하여 정보를 쉽게 구할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서버 사이드 푸시 알림은 서버</a:t>
            </a:r>
            <a:r>
              <a:rPr lang="en-US" altLang="ko-KR" dirty="0"/>
              <a:t>-</a:t>
            </a:r>
            <a:r>
              <a:rPr lang="ko-KR" altLang="en-US" dirty="0"/>
              <a:t>클라이언트 구조에서  클라이언트가 서버에게 원하는 정보를 요청하는 </a:t>
            </a:r>
            <a:r>
              <a:rPr lang="en-US" altLang="ko-KR" dirty="0"/>
              <a:t>pull </a:t>
            </a:r>
            <a:r>
              <a:rPr lang="ko-KR" altLang="en-US" dirty="0"/>
              <a:t>방식과 대비되는 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푸시 알림은 서버에서 클라이언트에게 먼저 정보를 전달하는 </a:t>
            </a:r>
            <a:r>
              <a:rPr lang="en-US" altLang="ko-KR" dirty="0"/>
              <a:t>push </a:t>
            </a:r>
            <a:r>
              <a:rPr lang="ko-KR" altLang="en-US" dirty="0"/>
              <a:t>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서비스에서 </a:t>
            </a:r>
            <a:r>
              <a:rPr lang="ko-KR" altLang="en-US" dirty="0" err="1"/>
              <a:t>파이어베이스</a:t>
            </a:r>
            <a:r>
              <a:rPr lang="ko-KR" altLang="en-US" dirty="0"/>
              <a:t> 클라우드 메시징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FCM </a:t>
            </a:r>
            <a:r>
              <a:rPr lang="ko-KR" altLang="en-US" dirty="0"/>
              <a:t>을 이용하여 서버에서 클라이언트로 푸시 </a:t>
            </a:r>
            <a:r>
              <a:rPr lang="ko-KR" altLang="en-US" dirty="0" err="1"/>
              <a:t>알림만을</a:t>
            </a:r>
            <a:r>
              <a:rPr lang="ko-KR" altLang="en-US" dirty="0"/>
              <a:t> 보냅니다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클라이언트에서 알림을 받고 그 이후 행동에 대한 분석을 할 수 있는 방법을 연구할 예정입니다</a:t>
            </a:r>
            <a:r>
              <a:rPr lang="en-US" altLang="ko-KR" dirty="0"/>
              <a:t>.  </a:t>
            </a:r>
            <a:r>
              <a:rPr lang="ko-KR" altLang="en-US" dirty="0"/>
              <a:t>사용자가 알림을 언제 확인했는지</a:t>
            </a:r>
            <a:r>
              <a:rPr lang="en-US" altLang="ko-KR" dirty="0"/>
              <a:t>,  </a:t>
            </a:r>
            <a:r>
              <a:rPr lang="ko-KR" altLang="en-US" dirty="0"/>
              <a:t>확인을 했는지 </a:t>
            </a:r>
            <a:r>
              <a:rPr lang="ko-KR" altLang="en-US" dirty="0" err="1"/>
              <a:t>안했는지</a:t>
            </a:r>
            <a:endParaRPr lang="en-US" altLang="ko-KR" dirty="0"/>
          </a:p>
          <a:p>
            <a:r>
              <a:rPr lang="ko-KR" altLang="en-US" dirty="0"/>
              <a:t>등등의 로그를 받아와 저장하고 분석해볼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저장한 로그 분석을 통해 개별 사용자의 니즈를 쉽게 파악할 수 있고 별도의 개발자 </a:t>
            </a:r>
            <a:r>
              <a:rPr lang="en-US" altLang="ko-KR" dirty="0" err="1"/>
              <a:t>api</a:t>
            </a:r>
            <a:r>
              <a:rPr lang="ko-KR" altLang="en-US" dirty="0"/>
              <a:t>를 추가하지 않아도 되어서 서버 트래픽을 줄일 수 있다고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 MVVM </a:t>
            </a:r>
            <a:r>
              <a:rPr lang="ko-KR" altLang="en-US" dirty="0"/>
              <a:t>디자인 패턴을 </a:t>
            </a:r>
            <a:r>
              <a:rPr lang="en-US" altLang="ko-KR" dirty="0"/>
              <a:t>AOS</a:t>
            </a:r>
            <a:r>
              <a:rPr lang="ko-KR" altLang="en-US" dirty="0"/>
              <a:t>에서 어떻게 적용할지 연구할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인터넷에 많은 예제가 있지만 아직 </a:t>
            </a:r>
            <a:r>
              <a:rPr lang="en-US" altLang="ko-KR" dirty="0"/>
              <a:t>AOS</a:t>
            </a:r>
            <a:r>
              <a:rPr lang="ko-KR" altLang="en-US" dirty="0"/>
              <a:t>에서 표준화된 방식의 </a:t>
            </a:r>
            <a:r>
              <a:rPr lang="en-US" altLang="ko-KR" dirty="0"/>
              <a:t>MVVM </a:t>
            </a:r>
            <a:r>
              <a:rPr lang="ko-KR" altLang="en-US" dirty="0"/>
              <a:t>패턴이 없습니다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4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뉴스 알림 서비스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r>
              <a:rPr lang="ko-KR" altLang="en-US" sz="4000" dirty="0">
                <a:solidFill>
                  <a:schemeClr val="bg1"/>
                </a:solidFill>
              </a:rPr>
              <a:t>진행상황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2021. 09 ~ 2021. 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AI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NanumGothic"/>
              </a:rPr>
              <a:t>융합 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Capstone Design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>
                <a:solidFill>
                  <a:schemeClr val="bg1"/>
                </a:solidFill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688676" y="4240826"/>
            <a:ext cx="36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2014122299 </a:t>
            </a:r>
            <a:r>
              <a:rPr lang="ko-KR" altLang="en-US" sz="2000" dirty="0">
                <a:solidFill>
                  <a:schemeClr val="bg1"/>
                </a:solidFill>
              </a:rPr>
              <a:t>최정헌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팀 리더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6FE5-BAA7-4F56-B52E-DD7604B21550}"/>
              </a:ext>
            </a:extLst>
          </p:cNvPr>
          <p:cNvSpPr txBox="1"/>
          <p:nvPr/>
        </p:nvSpPr>
        <p:spPr>
          <a:xfrm>
            <a:off x="4688676" y="4699100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2014122029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김동호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07C4-CAA6-4A46-B9FF-E5ECDEC1B620}"/>
              </a:ext>
            </a:extLst>
          </p:cNvPr>
          <p:cNvSpPr txBox="1"/>
          <p:nvPr/>
        </p:nvSpPr>
        <p:spPr>
          <a:xfrm>
            <a:off x="4688676" y="5099210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2016125082 </a:t>
            </a:r>
            <a:r>
              <a:rPr lang="ko-KR" altLang="en-US" sz="2000" dirty="0" err="1">
                <a:solidFill>
                  <a:schemeClr val="bg1"/>
                </a:solidFill>
              </a:rPr>
              <a:t>홍순재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C4A96E-D12D-4119-A2B7-46BC0C08249C}"/>
              </a:ext>
            </a:extLst>
          </p:cNvPr>
          <p:cNvSpPr txBox="1"/>
          <p:nvPr/>
        </p:nvSpPr>
        <p:spPr>
          <a:xfrm>
            <a:off x="1093144" y="1291030"/>
            <a:ext cx="10005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특정 종목의 뉴스 기사를 모니터링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새로운 기사가 뜨면 해당 종목의 과거 기사들 중에서 유사한 기사들을 찾는다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과거의 유사한 기사들이 떴을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주식 등락 정보를 유저에게 제공</a:t>
            </a:r>
            <a:endParaRPr lang="en-US" altLang="ko-KR" sz="20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05562DD-59EC-4B5E-AF10-ADF840350043}"/>
              </a:ext>
            </a:extLst>
          </p:cNvPr>
          <p:cNvSpPr/>
          <p:nvPr/>
        </p:nvSpPr>
        <p:spPr>
          <a:xfrm>
            <a:off x="1233931" y="4047272"/>
            <a:ext cx="3983747" cy="75075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2021/09..        </a:t>
            </a:r>
            <a:r>
              <a:rPr lang="ko-KR" altLang="en-US" sz="1400" dirty="0">
                <a:solidFill>
                  <a:schemeClr val="tx1"/>
                </a:solidFill>
              </a:rPr>
              <a:t>이스트소프트</a:t>
            </a:r>
            <a:r>
              <a:rPr lang="en-US" altLang="ko-KR" sz="1400" dirty="0">
                <a:solidFill>
                  <a:schemeClr val="tx1"/>
                </a:solidFill>
              </a:rPr>
              <a:t>,  … </a:t>
            </a:r>
            <a:r>
              <a:rPr lang="ko-KR" altLang="en-US" sz="1400" dirty="0">
                <a:solidFill>
                  <a:schemeClr val="tx1"/>
                </a:solidFill>
              </a:rPr>
              <a:t>흑자전환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AD06A-FD13-4E79-8477-A2B08D013FC3}"/>
              </a:ext>
            </a:extLst>
          </p:cNvPr>
          <p:cNvSpPr txBox="1"/>
          <p:nvPr/>
        </p:nvSpPr>
        <p:spPr>
          <a:xfrm>
            <a:off x="1317816" y="4047272"/>
            <a:ext cx="3828146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새로운 뉴스 기사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B1E2CE-0BFD-4E9B-BDB4-73606390BFDC}"/>
              </a:ext>
            </a:extLst>
          </p:cNvPr>
          <p:cNvSpPr/>
          <p:nvPr/>
        </p:nvSpPr>
        <p:spPr>
          <a:xfrm>
            <a:off x="6721634" y="4601269"/>
            <a:ext cx="4044972" cy="136494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2021/02 …    </a:t>
            </a:r>
            <a:r>
              <a:rPr lang="ko-KR" altLang="en-US" sz="1400" dirty="0">
                <a:solidFill>
                  <a:schemeClr val="tx1"/>
                </a:solidFill>
              </a:rPr>
              <a:t>이스트소프트</a:t>
            </a:r>
            <a:r>
              <a:rPr lang="en-US" altLang="ko-KR" sz="1400" dirty="0">
                <a:solidFill>
                  <a:schemeClr val="tx1"/>
                </a:solidFill>
              </a:rPr>
              <a:t>,  … </a:t>
            </a:r>
            <a:r>
              <a:rPr lang="ko-KR" altLang="en-US" sz="1400" dirty="0">
                <a:solidFill>
                  <a:schemeClr val="tx1"/>
                </a:solidFill>
              </a:rPr>
              <a:t>흑자전환 </a:t>
            </a:r>
            <a:r>
              <a:rPr lang="en-US" altLang="ko-KR" sz="1400" dirty="0">
                <a:solidFill>
                  <a:srgbClr val="FF0000"/>
                </a:solidFill>
              </a:rPr>
              <a:t>+3%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2019/02..    </a:t>
            </a:r>
            <a:r>
              <a:rPr lang="ko-KR" altLang="en-US" sz="1400" dirty="0">
                <a:solidFill>
                  <a:schemeClr val="tx1"/>
                </a:solidFill>
              </a:rPr>
              <a:t>흑자전환 성공 이스트소프트 </a:t>
            </a:r>
            <a:r>
              <a:rPr lang="en-US" altLang="ko-KR" sz="1400" dirty="0">
                <a:solidFill>
                  <a:schemeClr val="accent1"/>
                </a:solidFill>
              </a:rPr>
              <a:t>-2%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896F6-3A91-4318-9129-358EA2976FCB}"/>
              </a:ext>
            </a:extLst>
          </p:cNvPr>
          <p:cNvSpPr txBox="1"/>
          <p:nvPr/>
        </p:nvSpPr>
        <p:spPr>
          <a:xfrm>
            <a:off x="6805519" y="4601269"/>
            <a:ext cx="3828146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유사한 과거 뉴스 기사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67A865-98F2-456C-A856-8EBAE7DC401D}"/>
              </a:ext>
            </a:extLst>
          </p:cNvPr>
          <p:cNvSpPr/>
          <p:nvPr/>
        </p:nvSpPr>
        <p:spPr>
          <a:xfrm>
            <a:off x="7422776" y="2740825"/>
            <a:ext cx="2303929" cy="11907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과거 데이터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636A71-EF86-4D3D-8745-FC970E258227}"/>
              </a:ext>
            </a:extLst>
          </p:cNvPr>
          <p:cNvCxnSpPr>
            <a:cxnSpLocks/>
          </p:cNvCxnSpPr>
          <p:nvPr/>
        </p:nvCxnSpPr>
        <p:spPr>
          <a:xfrm flipV="1">
            <a:off x="5492162" y="3451412"/>
            <a:ext cx="1464450" cy="460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5748C5-AD55-40AE-9929-3E8CF6FFBC09}"/>
              </a:ext>
            </a:extLst>
          </p:cNvPr>
          <p:cNvCxnSpPr>
            <a:cxnSpLocks/>
          </p:cNvCxnSpPr>
          <p:nvPr/>
        </p:nvCxnSpPr>
        <p:spPr>
          <a:xfrm>
            <a:off x="8655422" y="4047272"/>
            <a:ext cx="0" cy="461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2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크롤링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85282F-950F-4D98-A986-1D181E2474B1}"/>
              </a:ext>
            </a:extLst>
          </p:cNvPr>
          <p:cNvSpPr txBox="1"/>
          <p:nvPr/>
        </p:nvSpPr>
        <p:spPr>
          <a:xfrm>
            <a:off x="652139" y="1009778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크롤링</a:t>
            </a:r>
            <a:r>
              <a:rPr lang="ko-KR" altLang="en-US" sz="2000" dirty="0"/>
              <a:t> 모듈 </a:t>
            </a:r>
            <a:endParaRPr lang="en-US" altLang="ko-KR" sz="2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022525C-CB2D-6B46-BF0A-1F7F70EBD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3" y="1514723"/>
            <a:ext cx="8064500" cy="2705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6220C1-9A3F-0C4D-93CD-8A1C0A3FFF25}"/>
              </a:ext>
            </a:extLst>
          </p:cNvPr>
          <p:cNvSpPr txBox="1"/>
          <p:nvPr/>
        </p:nvSpPr>
        <p:spPr>
          <a:xfrm>
            <a:off x="900873" y="4332227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특정 기간의 특정 회사의 뉴스들을 </a:t>
            </a:r>
            <a:r>
              <a:rPr lang="ko-KR" altLang="en-US" sz="2000" dirty="0" err="1"/>
              <a:t>크롤링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BCB8A-BB56-47D4-B833-22A112DD5CB9}"/>
              </a:ext>
            </a:extLst>
          </p:cNvPr>
          <p:cNvSpPr txBox="1"/>
          <p:nvPr/>
        </p:nvSpPr>
        <p:spPr>
          <a:xfrm>
            <a:off x="652138" y="5143222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유사도 분석 모듈 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92006-51FA-4CA2-9462-3064FC9CDDD0}"/>
              </a:ext>
            </a:extLst>
          </p:cNvPr>
          <p:cNvSpPr txBox="1"/>
          <p:nvPr/>
        </p:nvSpPr>
        <p:spPr>
          <a:xfrm>
            <a:off x="900872" y="5570227"/>
            <a:ext cx="969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사이킷런</a:t>
            </a:r>
            <a:r>
              <a:rPr lang="ko-KR" altLang="en-US" sz="2000" dirty="0"/>
              <a:t> 라이브러리를 활용하여 유사도 분석을 수행하는 모듈 작성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058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서버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85282F-950F-4D98-A986-1D181E2474B1}"/>
              </a:ext>
            </a:extLst>
          </p:cNvPr>
          <p:cNvSpPr txBox="1"/>
          <p:nvPr/>
        </p:nvSpPr>
        <p:spPr>
          <a:xfrm>
            <a:off x="652139" y="1489278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뉴스기사 조회 </a:t>
            </a:r>
            <a:r>
              <a:rPr lang="en-US" altLang="ko-KR" sz="2000" dirty="0"/>
              <a:t>rest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</a:t>
            </a:r>
            <a:r>
              <a:rPr lang="ko-KR" altLang="en-US" sz="2000" dirty="0"/>
              <a:t>작성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CE139-8F8F-D64C-8AA4-534CFD67E4E7}"/>
              </a:ext>
            </a:extLst>
          </p:cNvPr>
          <p:cNvSpPr txBox="1"/>
          <p:nvPr/>
        </p:nvSpPr>
        <p:spPr>
          <a:xfrm>
            <a:off x="652139" y="1040940"/>
            <a:ext cx="746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주기적으로 </a:t>
            </a:r>
            <a:r>
              <a:rPr lang="ko-KR" altLang="en-US" sz="2000" dirty="0" err="1"/>
              <a:t>크롤링</a:t>
            </a:r>
            <a:r>
              <a:rPr lang="ko-KR" altLang="en-US" sz="2000" dirty="0"/>
              <a:t> 모듈 실행을 위한 모니터링 코드 작성 </a:t>
            </a:r>
            <a:endParaRPr lang="en-US" altLang="ko-KR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40A27-0D41-5148-A65E-52C768BEE530}"/>
              </a:ext>
            </a:extLst>
          </p:cNvPr>
          <p:cNvSpPr txBox="1"/>
          <p:nvPr/>
        </p:nvSpPr>
        <p:spPr>
          <a:xfrm>
            <a:off x="993383" y="1535437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6ADD03-31F3-4BB5-ADB3-55061DF9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228" y="1889388"/>
            <a:ext cx="8858250" cy="3343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0B1C76-AC2C-4160-90BD-EF1C81A3B845}"/>
              </a:ext>
            </a:extLst>
          </p:cNvPr>
          <p:cNvSpPr txBox="1"/>
          <p:nvPr/>
        </p:nvSpPr>
        <p:spPr>
          <a:xfrm>
            <a:off x="900873" y="5407993"/>
            <a:ext cx="690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회사 키워드로 검색 가능</a:t>
            </a:r>
            <a:r>
              <a:rPr lang="en-US" altLang="ko-KR" sz="2000" dirty="0"/>
              <a:t>, </a:t>
            </a:r>
            <a:r>
              <a:rPr lang="ko-KR" altLang="en-US" sz="2000" dirty="0"/>
              <a:t>단일 뉴스기사 정보 조회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8353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7FD663-7819-4A10-8A21-C866A59B8EFD}"/>
              </a:ext>
            </a:extLst>
          </p:cNvPr>
          <p:cNvSpPr/>
          <p:nvPr/>
        </p:nvSpPr>
        <p:spPr>
          <a:xfrm>
            <a:off x="89647" y="1255056"/>
            <a:ext cx="12003741" cy="5459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AOS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08B0968-7741-4944-AEE7-1FFA268B8D0D}"/>
              </a:ext>
            </a:extLst>
          </p:cNvPr>
          <p:cNvSpPr txBox="1"/>
          <p:nvPr/>
        </p:nvSpPr>
        <p:spPr>
          <a:xfrm>
            <a:off x="652139" y="860785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안드로이드 </a:t>
            </a:r>
            <a:r>
              <a:rPr lang="en-US" altLang="ko-KR" sz="2000" dirty="0"/>
              <a:t>MVVM</a:t>
            </a:r>
            <a:r>
              <a:rPr lang="ko-KR" altLang="en-US" sz="2000" dirty="0"/>
              <a:t> 아키텍처 설계</a:t>
            </a:r>
            <a:endParaRPr lang="en-US" altLang="ko-KR" sz="2000" dirty="0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7A37F34C-0892-4AC8-A4B7-EF78BD9EF447}"/>
              </a:ext>
            </a:extLst>
          </p:cNvPr>
          <p:cNvSpPr/>
          <p:nvPr/>
        </p:nvSpPr>
        <p:spPr>
          <a:xfrm>
            <a:off x="589450" y="2524201"/>
            <a:ext cx="1749532" cy="918205"/>
          </a:xfrm>
          <a:prstGeom prst="roundRect">
            <a:avLst/>
          </a:prstGeom>
          <a:solidFill>
            <a:srgbClr val="12D3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MainActivity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fetchRecentNews()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onItemClick()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</a:t>
            </a:r>
            <a:r>
              <a:rPr lang="en-KR" sz="1000" dirty="0">
                <a:solidFill>
                  <a:schemeClr val="tx1"/>
                </a:solidFill>
              </a:rPr>
              <a:t>earch()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B519AF20-B59F-4C22-BD8C-7A99CC28CAAF}"/>
              </a:ext>
            </a:extLst>
          </p:cNvPr>
          <p:cNvSpPr/>
          <p:nvPr/>
        </p:nvSpPr>
        <p:spPr>
          <a:xfrm>
            <a:off x="6045605" y="2527640"/>
            <a:ext cx="1434356" cy="918205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MainViewModel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7B29D8A7-EB28-41DA-9D5D-AF5DEC379823}"/>
              </a:ext>
            </a:extLst>
          </p:cNvPr>
          <p:cNvSpPr/>
          <p:nvPr/>
        </p:nvSpPr>
        <p:spPr>
          <a:xfrm>
            <a:off x="6045605" y="5680092"/>
            <a:ext cx="1434356" cy="918205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DetailViewModel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8EA9E0BE-29AC-415D-BAAE-2C8D597B4178}"/>
              </a:ext>
            </a:extLst>
          </p:cNvPr>
          <p:cNvSpPr/>
          <p:nvPr/>
        </p:nvSpPr>
        <p:spPr>
          <a:xfrm>
            <a:off x="582025" y="5661493"/>
            <a:ext cx="1749532" cy="918205"/>
          </a:xfrm>
          <a:prstGeom prst="roundRect">
            <a:avLst/>
          </a:prstGeom>
          <a:solidFill>
            <a:srgbClr val="12D3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DetailActivity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fetchSimilarNews()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onItemClick()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4C3D7052-2CDA-432C-8580-2C46E92C8399}"/>
              </a:ext>
            </a:extLst>
          </p:cNvPr>
          <p:cNvSpPr/>
          <p:nvPr/>
        </p:nvSpPr>
        <p:spPr>
          <a:xfrm>
            <a:off x="5245891" y="4003028"/>
            <a:ext cx="1165516" cy="1119881"/>
          </a:xfrm>
          <a:prstGeom prst="roundRect">
            <a:avLst/>
          </a:prstGeom>
          <a:solidFill>
            <a:srgbClr val="AA4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NewsData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</a:t>
            </a:r>
            <a:r>
              <a:rPr lang="en-KR" sz="1000" dirty="0">
                <a:solidFill>
                  <a:schemeClr val="tx1"/>
                </a:solidFill>
              </a:rPr>
              <a:t>itle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b</a:t>
            </a:r>
            <a:r>
              <a:rPr lang="en-KR" sz="1000" dirty="0">
                <a:solidFill>
                  <a:schemeClr val="tx1"/>
                </a:solidFill>
              </a:rPr>
              <a:t>ody</a:t>
            </a:r>
          </a:p>
          <a:p>
            <a:r>
              <a:rPr lang="en-KR" sz="1000" dirty="0">
                <a:solidFill>
                  <a:schemeClr val="tx1"/>
                </a:solidFill>
              </a:rPr>
              <a:t>url</a:t>
            </a:r>
          </a:p>
          <a:p>
            <a:r>
              <a:rPr lang="en-KR" sz="10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0E604AF1-D787-424D-B4F6-C59A96D1248E}"/>
              </a:ext>
            </a:extLst>
          </p:cNvPr>
          <p:cNvSpPr/>
          <p:nvPr/>
        </p:nvSpPr>
        <p:spPr>
          <a:xfrm>
            <a:off x="8535983" y="4122696"/>
            <a:ext cx="1434356" cy="918205"/>
          </a:xfrm>
          <a:prstGeom prst="roundRect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getRecentNewsList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getSimilarNewsList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  <a:endParaRPr lang="en-KR" sz="1000" dirty="0">
              <a:solidFill>
                <a:schemeClr val="tx1"/>
              </a:solidFill>
            </a:endParaRP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85E70310-DF66-4F74-9C31-E040AEB6E543}"/>
              </a:ext>
            </a:extLst>
          </p:cNvPr>
          <p:cNvSpPr/>
          <p:nvPr/>
        </p:nvSpPr>
        <p:spPr>
          <a:xfrm>
            <a:off x="10648027" y="4179441"/>
            <a:ext cx="1221019" cy="8047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Data Source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(Server Api)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11A980CD-5234-4BFF-860A-2AEAB13B3F8D}"/>
              </a:ext>
            </a:extLst>
          </p:cNvPr>
          <p:cNvSpPr/>
          <p:nvPr/>
        </p:nvSpPr>
        <p:spPr>
          <a:xfrm>
            <a:off x="3156720" y="4122696"/>
            <a:ext cx="1622598" cy="918205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ViewModelFactory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createMainViewModel()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createDetailViewModel()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9EE8110B-DC06-45F9-9857-F1842BD32948}"/>
              </a:ext>
            </a:extLst>
          </p:cNvPr>
          <p:cNvSpPr/>
          <p:nvPr/>
        </p:nvSpPr>
        <p:spPr>
          <a:xfrm>
            <a:off x="6637866" y="4317672"/>
            <a:ext cx="1559273" cy="470044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&lt;&lt;abstract&gt;&gt;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BaseReyclerViewAdapter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4E95BAE7-6B0E-44C0-8718-7920EED42556}"/>
              </a:ext>
            </a:extLst>
          </p:cNvPr>
          <p:cNvSpPr/>
          <p:nvPr/>
        </p:nvSpPr>
        <p:spPr>
          <a:xfrm>
            <a:off x="7951245" y="2749770"/>
            <a:ext cx="1559273" cy="470044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MainRcyclAdapterImpl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91DAE71C-DC76-4E15-ADA8-D526A47269C1}"/>
              </a:ext>
            </a:extLst>
          </p:cNvPr>
          <p:cNvSpPr/>
          <p:nvPr/>
        </p:nvSpPr>
        <p:spPr>
          <a:xfrm>
            <a:off x="7951244" y="5885574"/>
            <a:ext cx="1559273" cy="470044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DetailRcyclAdapterImpl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7C8C2881-6FEB-4672-866E-274C6581A721}"/>
              </a:ext>
            </a:extLst>
          </p:cNvPr>
          <p:cNvSpPr/>
          <p:nvPr/>
        </p:nvSpPr>
        <p:spPr>
          <a:xfrm>
            <a:off x="221578" y="1398545"/>
            <a:ext cx="207099" cy="200630"/>
          </a:xfrm>
          <a:prstGeom prst="roundRect">
            <a:avLst/>
          </a:prstGeom>
          <a:solidFill>
            <a:srgbClr val="12D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14E45000-F8A4-4D5F-827C-C68FC4DFD3B3}"/>
              </a:ext>
            </a:extLst>
          </p:cNvPr>
          <p:cNvSpPr/>
          <p:nvPr/>
        </p:nvSpPr>
        <p:spPr>
          <a:xfrm>
            <a:off x="221578" y="1716711"/>
            <a:ext cx="207099" cy="200630"/>
          </a:xfrm>
          <a:prstGeom prst="roundRect">
            <a:avLst/>
          </a:prstGeom>
          <a:solidFill>
            <a:srgbClr val="80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3608B4C6-C154-45E5-8866-32A72F4FE2AB}"/>
              </a:ext>
            </a:extLst>
          </p:cNvPr>
          <p:cNvSpPr/>
          <p:nvPr/>
        </p:nvSpPr>
        <p:spPr>
          <a:xfrm>
            <a:off x="221578" y="2023532"/>
            <a:ext cx="207099" cy="200630"/>
          </a:xfrm>
          <a:prstGeom prst="roundRect">
            <a:avLst/>
          </a:prstGeom>
          <a:solidFill>
            <a:srgbClr val="AA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BB747F-845D-474F-B465-799BAD72F9AF}"/>
              </a:ext>
            </a:extLst>
          </p:cNvPr>
          <p:cNvSpPr txBox="1"/>
          <p:nvPr/>
        </p:nvSpPr>
        <p:spPr>
          <a:xfrm>
            <a:off x="436102" y="1371092"/>
            <a:ext cx="159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61899-8B8D-436A-AD88-68DF123EE553}"/>
              </a:ext>
            </a:extLst>
          </p:cNvPr>
          <p:cNvSpPr txBox="1"/>
          <p:nvPr/>
        </p:nvSpPr>
        <p:spPr>
          <a:xfrm>
            <a:off x="436102" y="1693915"/>
            <a:ext cx="159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ViewModel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5FF8C-DD06-4606-8079-7EF12D1ADC61}"/>
              </a:ext>
            </a:extLst>
          </p:cNvPr>
          <p:cNvSpPr txBox="1"/>
          <p:nvPr/>
        </p:nvSpPr>
        <p:spPr>
          <a:xfrm>
            <a:off x="436102" y="2000736"/>
            <a:ext cx="159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Model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A179FA2F-DCF2-47D1-86F0-687A54C70079}"/>
              </a:ext>
            </a:extLst>
          </p:cNvPr>
          <p:cNvSpPr/>
          <p:nvPr/>
        </p:nvSpPr>
        <p:spPr>
          <a:xfrm>
            <a:off x="620612" y="4179441"/>
            <a:ext cx="1672357" cy="806538"/>
          </a:xfrm>
          <a:prstGeom prst="roundRect">
            <a:avLst/>
          </a:prstGeom>
          <a:solidFill>
            <a:srgbClr val="12D3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&lt;&lt;abstract&gt;&gt;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BaseActivity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initViews()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initDataBinding()</a:t>
            </a:r>
          </a:p>
        </p:txBody>
      </p:sp>
      <p:cxnSp>
        <p:nvCxnSpPr>
          <p:cNvPr id="26" name="Straight Arrow Connector 2">
            <a:extLst>
              <a:ext uri="{FF2B5EF4-FFF2-40B4-BE49-F238E27FC236}">
                <a16:creationId xmlns:a16="http://schemas.microsoft.com/office/drawing/2014/main" id="{EDEDF56B-5399-4B55-80E9-165AF23DF143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flipH="1">
            <a:off x="1456791" y="3442406"/>
            <a:ext cx="7425" cy="73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2">
            <a:extLst>
              <a:ext uri="{FF2B5EF4-FFF2-40B4-BE49-F238E27FC236}">
                <a16:creationId xmlns:a16="http://schemas.microsoft.com/office/drawing/2014/main" id="{39E715FF-C340-4187-9A0A-FD005E1491A4}"/>
              </a:ext>
            </a:extLst>
          </p:cNvPr>
          <p:cNvCxnSpPr>
            <a:stCxn id="11" idx="0"/>
            <a:endCxn id="25" idx="2"/>
          </p:cNvCxnSpPr>
          <p:nvPr/>
        </p:nvCxnSpPr>
        <p:spPr>
          <a:xfrm flipV="1">
            <a:off x="1456791" y="4985979"/>
            <a:ext cx="0" cy="67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4">
            <a:extLst>
              <a:ext uri="{FF2B5EF4-FFF2-40B4-BE49-F238E27FC236}">
                <a16:creationId xmlns:a16="http://schemas.microsoft.com/office/drawing/2014/main" id="{CADEA853-C496-4CBA-B641-E42B03170136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 flipV="1">
            <a:off x="2338982" y="2983304"/>
            <a:ext cx="3706623" cy="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7EE6E0-A29E-497C-AD3A-0CC950175747}"/>
              </a:ext>
            </a:extLst>
          </p:cNvPr>
          <p:cNvSpPr txBox="1"/>
          <p:nvPr/>
        </p:nvSpPr>
        <p:spPr>
          <a:xfrm>
            <a:off x="3629275" y="2754209"/>
            <a:ext cx="947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DataBinding</a:t>
            </a:r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CE32C02E-2A32-41A7-A45E-CA373393B6F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2331557" y="6120596"/>
            <a:ext cx="3714048" cy="1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B2A297-2A13-4ECD-B296-BC47EC8993D4}"/>
              </a:ext>
            </a:extLst>
          </p:cNvPr>
          <p:cNvSpPr txBox="1"/>
          <p:nvPr/>
        </p:nvSpPr>
        <p:spPr>
          <a:xfrm>
            <a:off x="3584114" y="6129947"/>
            <a:ext cx="947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DataBinding</a:t>
            </a:r>
          </a:p>
        </p:txBody>
      </p:sp>
      <p:cxnSp>
        <p:nvCxnSpPr>
          <p:cNvPr id="33" name="Elbow Connector 30">
            <a:extLst>
              <a:ext uri="{FF2B5EF4-FFF2-40B4-BE49-F238E27FC236}">
                <a16:creationId xmlns:a16="http://schemas.microsoft.com/office/drawing/2014/main" id="{7E89B3EA-F7C5-456A-8DAE-AC0BC9A6685B}"/>
              </a:ext>
            </a:extLst>
          </p:cNvPr>
          <p:cNvCxnSpPr>
            <a:endCxn id="15" idx="2"/>
          </p:cNvCxnSpPr>
          <p:nvPr/>
        </p:nvCxnSpPr>
        <p:spPr>
          <a:xfrm flipV="1">
            <a:off x="2338982" y="5040901"/>
            <a:ext cx="1629037" cy="842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2">
            <a:extLst>
              <a:ext uri="{FF2B5EF4-FFF2-40B4-BE49-F238E27FC236}">
                <a16:creationId xmlns:a16="http://schemas.microsoft.com/office/drawing/2014/main" id="{72D1C162-3BC6-41B5-A664-7861E33D1604}"/>
              </a:ext>
            </a:extLst>
          </p:cNvPr>
          <p:cNvCxnSpPr>
            <a:endCxn id="15" idx="0"/>
          </p:cNvCxnSpPr>
          <p:nvPr/>
        </p:nvCxnSpPr>
        <p:spPr>
          <a:xfrm>
            <a:off x="2338982" y="3219814"/>
            <a:ext cx="1629037" cy="902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4">
            <a:extLst>
              <a:ext uri="{FF2B5EF4-FFF2-40B4-BE49-F238E27FC236}">
                <a16:creationId xmlns:a16="http://schemas.microsoft.com/office/drawing/2014/main" id="{A79F1DF6-2377-4F44-8724-55B90EE3AAB4}"/>
              </a:ext>
            </a:extLst>
          </p:cNvPr>
          <p:cNvCxnSpPr/>
          <p:nvPr/>
        </p:nvCxnSpPr>
        <p:spPr>
          <a:xfrm flipV="1">
            <a:off x="4576626" y="3219814"/>
            <a:ext cx="1468979" cy="902882"/>
          </a:xfrm>
          <a:prstGeom prst="bentConnector3">
            <a:avLst>
              <a:gd name="adj1" fmla="val -94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F70834D-5334-4039-9CF1-0B6A58E29761}"/>
              </a:ext>
            </a:extLst>
          </p:cNvPr>
          <p:cNvCxnSpPr/>
          <p:nvPr/>
        </p:nvCxnSpPr>
        <p:spPr>
          <a:xfrm>
            <a:off x="4445626" y="5040901"/>
            <a:ext cx="1599979" cy="842722"/>
          </a:xfrm>
          <a:prstGeom prst="bentConnector3">
            <a:avLst>
              <a:gd name="adj1" fmla="val 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40">
            <a:extLst>
              <a:ext uri="{FF2B5EF4-FFF2-40B4-BE49-F238E27FC236}">
                <a16:creationId xmlns:a16="http://schemas.microsoft.com/office/drawing/2014/main" id="{8EED1657-ABF1-421C-89E7-B7B2C2FA0F2E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9970339" y="4581799"/>
            <a:ext cx="67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84E23FF4-64EE-49C4-8235-2504D192E3E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7479961" y="2986743"/>
            <a:ext cx="1056022" cy="15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44">
            <a:extLst>
              <a:ext uri="{FF2B5EF4-FFF2-40B4-BE49-F238E27FC236}">
                <a16:creationId xmlns:a16="http://schemas.microsoft.com/office/drawing/2014/main" id="{896CF56A-E945-48F4-A6C9-C6A85C3B1C66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7479961" y="4581799"/>
            <a:ext cx="1056022" cy="155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6">
            <a:extLst>
              <a:ext uri="{FF2B5EF4-FFF2-40B4-BE49-F238E27FC236}">
                <a16:creationId xmlns:a16="http://schemas.microsoft.com/office/drawing/2014/main" id="{CE48D366-61A6-4F97-A08D-E5E864EEA03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828649" y="3445845"/>
            <a:ext cx="934134" cy="55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8">
            <a:extLst>
              <a:ext uri="{FF2B5EF4-FFF2-40B4-BE49-F238E27FC236}">
                <a16:creationId xmlns:a16="http://schemas.microsoft.com/office/drawing/2014/main" id="{EEECA83A-B621-4452-B560-5F62766B2FDB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flipH="1" flipV="1">
            <a:off x="5828649" y="5122909"/>
            <a:ext cx="934134" cy="55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0">
            <a:extLst>
              <a:ext uri="{FF2B5EF4-FFF2-40B4-BE49-F238E27FC236}">
                <a16:creationId xmlns:a16="http://schemas.microsoft.com/office/drawing/2014/main" id="{546430CE-BB79-439F-A882-E1F76F2B75A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7417503" y="3219814"/>
            <a:ext cx="1313379" cy="109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52">
            <a:extLst>
              <a:ext uri="{FF2B5EF4-FFF2-40B4-BE49-F238E27FC236}">
                <a16:creationId xmlns:a16="http://schemas.microsoft.com/office/drawing/2014/main" id="{F5484594-1655-4126-9538-7690DCA3C629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7417503" y="4787716"/>
            <a:ext cx="1313378" cy="109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7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404FA4E-A77E-BA43-92D3-D7D4C97186FE}"/>
              </a:ext>
            </a:extLst>
          </p:cNvPr>
          <p:cNvSpPr/>
          <p:nvPr/>
        </p:nvSpPr>
        <p:spPr>
          <a:xfrm>
            <a:off x="1621986" y="1385842"/>
            <a:ext cx="2859398" cy="52451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ED42CD1-8FB2-7A46-9DD3-EB8E0F89CA75}"/>
              </a:ext>
            </a:extLst>
          </p:cNvPr>
          <p:cNvSpPr/>
          <p:nvPr/>
        </p:nvSpPr>
        <p:spPr>
          <a:xfrm>
            <a:off x="1929284" y="1577196"/>
            <a:ext cx="2190540" cy="482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solidFill>
                  <a:schemeClr val="bg1"/>
                </a:solidFill>
              </a:rPr>
              <a:t>Search Icon + Edit Text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2EEEC32-E98D-8547-BB83-A0F5BB2966E6}"/>
              </a:ext>
            </a:extLst>
          </p:cNvPr>
          <p:cNvSpPr/>
          <p:nvPr/>
        </p:nvSpPr>
        <p:spPr>
          <a:xfrm>
            <a:off x="1929284" y="2401160"/>
            <a:ext cx="2190540" cy="38836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RecyclerView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4566871-01EF-2048-A1B1-E5DDF5D36A2E}"/>
              </a:ext>
            </a:extLst>
          </p:cNvPr>
          <p:cNvSpPr/>
          <p:nvPr/>
        </p:nvSpPr>
        <p:spPr>
          <a:xfrm>
            <a:off x="6280919" y="1385841"/>
            <a:ext cx="2859398" cy="52451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8B34D6F-460C-3D45-8AE1-AAE1176E23BA}"/>
              </a:ext>
            </a:extLst>
          </p:cNvPr>
          <p:cNvSpPr/>
          <p:nvPr/>
        </p:nvSpPr>
        <p:spPr>
          <a:xfrm>
            <a:off x="6524912" y="1633299"/>
            <a:ext cx="2377927" cy="8524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100" dirty="0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6F96361-7162-2049-B8D0-F454DEE0D91E}"/>
              </a:ext>
            </a:extLst>
          </p:cNvPr>
          <p:cNvSpPr/>
          <p:nvPr/>
        </p:nvSpPr>
        <p:spPr>
          <a:xfrm>
            <a:off x="6524912" y="2733192"/>
            <a:ext cx="2377927" cy="8524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solidFill>
                  <a:schemeClr val="bg1"/>
                </a:solidFill>
              </a:rPr>
              <a:t>ViewPager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1DCC6-93A1-4F96-ADA8-7C312570E024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96047-857F-43A0-8329-05AEFFA16D95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AOS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759398-B54D-40D6-8B80-8D0A8591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95B195-FC3F-4FB1-9CB7-326C70133840}"/>
              </a:ext>
            </a:extLst>
          </p:cNvPr>
          <p:cNvSpPr txBox="1"/>
          <p:nvPr/>
        </p:nvSpPr>
        <p:spPr>
          <a:xfrm>
            <a:off x="652139" y="860785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Wireframe </a:t>
            </a:r>
            <a:r>
              <a:rPr lang="ko-KR" altLang="en-US" sz="2000" dirty="0"/>
              <a:t>설계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6100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계획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08B0968-7741-4944-AEE7-1FFA268B8D0D}"/>
              </a:ext>
            </a:extLst>
          </p:cNvPr>
          <p:cNvSpPr txBox="1"/>
          <p:nvPr/>
        </p:nvSpPr>
        <p:spPr>
          <a:xfrm>
            <a:off x="652139" y="1192983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서버 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346B1-F2E7-2242-83F0-9EDD25BFD8FB}"/>
              </a:ext>
            </a:extLst>
          </p:cNvPr>
          <p:cNvSpPr txBox="1"/>
          <p:nvPr/>
        </p:nvSpPr>
        <p:spPr>
          <a:xfrm>
            <a:off x="1013260" y="1628869"/>
            <a:ext cx="6342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주식 데이터 모니터링 </a:t>
            </a:r>
            <a:r>
              <a:rPr lang="en-US" altLang="ko-KR" sz="2000" dirty="0"/>
              <a:t>-&gt; </a:t>
            </a:r>
            <a:r>
              <a:rPr lang="ko-KR" altLang="en-US" sz="2000" dirty="0" err="1"/>
              <a:t>크롤링</a:t>
            </a:r>
            <a:r>
              <a:rPr lang="ko-KR" altLang="en-US" sz="2000" dirty="0"/>
              <a:t> 필요</a:t>
            </a:r>
            <a:endParaRPr lang="en-US" altLang="ko-KR" sz="2000" dirty="0"/>
          </a:p>
          <a:p>
            <a:r>
              <a:rPr lang="ko-KR" altLang="en-US" sz="2000" dirty="0"/>
              <a:t>데이터 유사도 검사 후 </a:t>
            </a:r>
            <a:r>
              <a:rPr lang="en-US" altLang="ko-KR" sz="2000" dirty="0" err="1"/>
              <a:t>db</a:t>
            </a:r>
            <a:r>
              <a:rPr lang="ko-KR" altLang="en-US" sz="2000" dirty="0"/>
              <a:t>에 저장하는 과정 병렬처리 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93243-1A23-0348-AF17-33CE314DE7AC}"/>
              </a:ext>
            </a:extLst>
          </p:cNvPr>
          <p:cNvSpPr txBox="1"/>
          <p:nvPr/>
        </p:nvSpPr>
        <p:spPr>
          <a:xfrm>
            <a:off x="652139" y="2512794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유사도 분석 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A095D-01FB-9744-9798-EA374C7C4A8C}"/>
              </a:ext>
            </a:extLst>
          </p:cNvPr>
          <p:cNvSpPr txBox="1"/>
          <p:nvPr/>
        </p:nvSpPr>
        <p:spPr>
          <a:xfrm>
            <a:off x="1013260" y="2900554"/>
            <a:ext cx="7196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파이썬 모듈에서 </a:t>
            </a:r>
            <a:r>
              <a:rPr lang="en-US" altLang="ko-KR" sz="2000" dirty="0"/>
              <a:t>DB</a:t>
            </a:r>
            <a:r>
              <a:rPr lang="ko-KR" altLang="en-US" sz="2000" dirty="0"/>
              <a:t>에 접근하여 유사도 분석 및 </a:t>
            </a:r>
            <a:r>
              <a:rPr lang="en-US" altLang="ko-KR" sz="2000" dirty="0"/>
              <a:t>DB</a:t>
            </a:r>
            <a:r>
              <a:rPr lang="ko-KR" altLang="en-US" sz="2000" dirty="0"/>
              <a:t>저장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72BF6-7869-1A4D-8D17-C4338CBF00D6}"/>
              </a:ext>
            </a:extLst>
          </p:cNvPr>
          <p:cNvSpPr txBox="1"/>
          <p:nvPr/>
        </p:nvSpPr>
        <p:spPr>
          <a:xfrm>
            <a:off x="652139" y="4579229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23B45-09F1-0B4B-9105-4F59E029C15A}"/>
              </a:ext>
            </a:extLst>
          </p:cNvPr>
          <p:cNvSpPr txBox="1"/>
          <p:nvPr/>
        </p:nvSpPr>
        <p:spPr>
          <a:xfrm>
            <a:off x="1013260" y="5157185"/>
            <a:ext cx="7196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Main </a:t>
            </a:r>
            <a:r>
              <a:rPr lang="ko-KR" altLang="en-US" sz="2000" dirty="0"/>
              <a:t>타임라인 </a:t>
            </a:r>
            <a:r>
              <a:rPr lang="ko-KR" altLang="en-US" sz="2000" dirty="0" err="1"/>
              <a:t>리사이클러</a:t>
            </a:r>
            <a:r>
              <a:rPr lang="ko-KR" altLang="en-US" sz="2000" dirty="0"/>
              <a:t> 부분 구현 </a:t>
            </a:r>
            <a:endParaRPr lang="en-US" altLang="ko-KR" sz="2000" dirty="0"/>
          </a:p>
          <a:p>
            <a:r>
              <a:rPr lang="ko-KR" altLang="en-US" sz="2000" dirty="0"/>
              <a:t>그래프 </a:t>
            </a:r>
            <a:r>
              <a:rPr lang="en-US" altLang="ko-KR" sz="2000" dirty="0"/>
              <a:t>UI</a:t>
            </a:r>
            <a:r>
              <a:rPr lang="ko-KR" altLang="en-US" sz="2000" dirty="0"/>
              <a:t>에 활용할 라이브러리 </a:t>
            </a:r>
            <a:r>
              <a:rPr lang="en-US" altLang="ko-KR" sz="2000" dirty="0"/>
              <a:t>or </a:t>
            </a:r>
            <a:r>
              <a:rPr lang="ko-KR" altLang="en-US" sz="2000" dirty="0"/>
              <a:t>직접 구현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5DE21-1AC8-4315-82D4-699EA8120BF8}"/>
              </a:ext>
            </a:extLst>
          </p:cNvPr>
          <p:cNvSpPr txBox="1"/>
          <p:nvPr/>
        </p:nvSpPr>
        <p:spPr>
          <a:xfrm>
            <a:off x="621344" y="3545343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크롤링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DE7B1-575B-4B9F-B71B-5489C297030B}"/>
              </a:ext>
            </a:extLst>
          </p:cNvPr>
          <p:cNvSpPr txBox="1"/>
          <p:nvPr/>
        </p:nvSpPr>
        <p:spPr>
          <a:xfrm>
            <a:off x="982465" y="3933103"/>
            <a:ext cx="7196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뉴스 기사 날짜 형식 변환</a:t>
            </a:r>
            <a:r>
              <a:rPr lang="en-US" altLang="ko-KR" sz="2000" dirty="0"/>
              <a:t>(~</a:t>
            </a:r>
            <a:r>
              <a:rPr lang="ko-KR" altLang="en-US" sz="2000" dirty="0"/>
              <a:t>분 전 </a:t>
            </a:r>
            <a:r>
              <a:rPr lang="en-US" altLang="ko-KR" sz="2000" dirty="0"/>
              <a:t>-&gt; </a:t>
            </a:r>
            <a:r>
              <a:rPr lang="ko-KR" altLang="en-US" sz="2000" dirty="0"/>
              <a:t>날짜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1213</Words>
  <Application>Microsoft Office PowerPoint</Application>
  <PresentationFormat>와이드스크린</PresentationFormat>
  <Paragraphs>163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NanumGothic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최정헌(***4***299)</dc:creator>
  <cp:lastModifiedBy>홍순재(***6***082)</cp:lastModifiedBy>
  <cp:revision>130</cp:revision>
  <dcterms:created xsi:type="dcterms:W3CDTF">2021-03-18T15:48:12Z</dcterms:created>
  <dcterms:modified xsi:type="dcterms:W3CDTF">2021-10-04T11:58:17Z</dcterms:modified>
</cp:coreProperties>
</file>