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2" r:id="rId3"/>
    <p:sldId id="289" r:id="rId4"/>
    <p:sldId id="287" r:id="rId5"/>
    <p:sldId id="288" r:id="rId6"/>
    <p:sldId id="284" r:id="rId7"/>
    <p:sldId id="257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  <a:srgbClr val="0066FF"/>
    <a:srgbClr val="FF6600"/>
    <a:srgbClr val="CCCCFF"/>
    <a:srgbClr val="262626"/>
    <a:srgbClr val="51515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214" autoAdjust="0"/>
  </p:normalViewPr>
  <p:slideViewPr>
    <p:cSldViewPr snapToGrid="0">
      <p:cViewPr varScale="1">
        <p:scale>
          <a:sx n="79" d="100"/>
          <a:sy n="79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CF237-52E8-414F-8603-EFDFBA0BB8A3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E704-C0A4-46C5-9A7C-BA5352EB3D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62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8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4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06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E704-C0A4-46C5-9A7C-BA5352EB3D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4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C54B0-86E0-4A7B-A6F5-9E77090F4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A0EFB2-3443-4397-922E-158E6EEC1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3E07-E139-46AD-8093-76769C29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6FB8-F683-4F00-83FA-C85AC9C7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7BFD7-3EFA-4FE1-9B69-65938AD7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8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2410F-C996-41F3-993A-84AE792A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A78DE-8B29-4AC9-942C-F6CA29FFB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7286A-0832-4A18-B284-D81D57D4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4FB70-F3BD-46E5-9EFE-F7D9703B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28404-2D83-4D5B-87C0-890DE82A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E4EF1-02A7-43B1-94AF-34176F07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B8C6B4-FEED-47F2-B08B-B801A5D5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B86A91-D538-44D8-A65A-A1352182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BF3EF-6003-4278-85C9-FE82D53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D80A8-0034-47D1-8DD5-4A6F2F1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C1922-7F70-47C8-8593-9791C307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8B566-42C5-4097-A897-DBB0FE43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1A16D-5397-49B9-BB4B-C330C2E0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425C5-8179-45B5-8DC6-7E5FA70D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DFD0-D274-4862-B63B-6698A63B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82C4-89AD-41DC-9E98-FBA28D28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A1F00-8C3D-46E7-8F7E-9133CE38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8F0-6221-492A-9375-0EB91C75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D8219-6BB9-402C-937E-DB19321F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E8573-4A9D-4D65-8570-34EA252D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9E728-FB05-4CBB-B621-79091CF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93177-3B78-4B6E-8FB8-41CCE1C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BA5E5-DBEF-4A58-8061-D2014A273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D1DE3-19EC-4D95-A9AD-090242DC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B8FF8-FFB9-4F2B-8D2F-E8AACBA1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F9EFD-3A72-450D-9813-2C7C320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C653-3C27-40D9-A672-8D02E4A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2CBD3-077C-4BB5-8C63-B8D5A507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399C-0003-4539-9DBF-23CE266E7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677DCC-ADE8-43B3-A030-F1979BCF2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5A133-5EFB-4AFB-A8DD-158A45C1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477D8-C4A2-4784-A083-6BE02722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DCC94-3E56-4668-84BD-6CE9CF4E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3B1F3-D700-479C-935A-2138AD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76E43-6D35-4F06-B316-B44D5A2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753CFD-31C5-4A84-81E5-0433E66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DC185-49A2-408A-A8D8-3A067740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96809C-188D-4170-91C1-237A7AF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06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775F31-E18E-426F-A2E7-16C49D77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B3544D-0A8C-45F9-BC17-E962317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D108-4216-482A-B5A3-8BBF7A24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41543-15EB-4266-942A-C42EA36A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A16D0-9A96-4CFD-8740-177F139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D2196-A749-4308-93F7-C81A6038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89013-8A16-4AA3-B70A-8EB04D70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E4564-59C9-4895-B698-679D7C1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5A58D-87D9-4ACE-840C-2F0E1BA9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232B-9960-4C35-9CC3-16B1565B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F7AF3-F945-49A3-A378-734CC499E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1C167-E27C-4650-93DC-7D7C40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02E5E-5061-4272-B184-0E3F0593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05E8A-6A58-4495-936D-2C09875F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AC491-2714-46CD-A7D6-27E5B12F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26E7EB-57E6-4713-82EF-709B6A32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D6AFA-2484-4207-8B87-09A1F355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C4E0B-0B7F-4005-A582-E9587BA8E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F264-4F96-4E37-9F32-EB80C46D5D36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F1B0C-C5D4-455B-AAED-8B056703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B1DB4-0707-4875-841B-C40568A6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3C77D-866A-4F95-9209-C4431A6622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CC109C-850C-4CFC-BB20-E650B41B8C8D}"/>
              </a:ext>
            </a:extLst>
          </p:cNvPr>
          <p:cNvSpPr txBox="1"/>
          <p:nvPr/>
        </p:nvSpPr>
        <p:spPr>
          <a:xfrm>
            <a:off x="1021554" y="1111389"/>
            <a:ext cx="10148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뉴스 알림 서비스</a:t>
            </a:r>
            <a:r>
              <a:rPr lang="en-US" altLang="ko-KR" sz="4000" dirty="0">
                <a:solidFill>
                  <a:schemeClr val="bg1"/>
                </a:solidFill>
              </a:rPr>
              <a:t> </a:t>
            </a:r>
            <a:r>
              <a:rPr lang="ko-KR" altLang="en-US" sz="4000" dirty="0">
                <a:solidFill>
                  <a:schemeClr val="bg1"/>
                </a:solidFill>
              </a:rPr>
              <a:t>진행상황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DF01FA-F053-4E55-8DFA-5A81129ED7E7}"/>
              </a:ext>
            </a:extLst>
          </p:cNvPr>
          <p:cNvSpPr txBox="1"/>
          <p:nvPr/>
        </p:nvSpPr>
        <p:spPr>
          <a:xfrm>
            <a:off x="392904" y="6105495"/>
            <a:ext cx="260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2021. 09 ~ 2021. 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600-9380-496D-8EEB-7E360F2B7E59}"/>
              </a:ext>
            </a:extLst>
          </p:cNvPr>
          <p:cNvSpPr txBox="1"/>
          <p:nvPr/>
        </p:nvSpPr>
        <p:spPr>
          <a:xfrm>
            <a:off x="3971606" y="3228410"/>
            <a:ext cx="4552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AI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NanumGothic"/>
              </a:rPr>
              <a:t>융합 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NanumGothic"/>
              </a:rPr>
              <a:t>Capstone Design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ko-KR" altLang="en-US" sz="2400" dirty="0">
                <a:solidFill>
                  <a:schemeClr val="bg1"/>
                </a:solidFill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8F09E-50D1-41C8-A00C-18F38DEDD136}"/>
              </a:ext>
            </a:extLst>
          </p:cNvPr>
          <p:cNvSpPr txBox="1"/>
          <p:nvPr/>
        </p:nvSpPr>
        <p:spPr>
          <a:xfrm>
            <a:off x="4688676" y="4240826"/>
            <a:ext cx="3601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2014122299 </a:t>
            </a:r>
            <a:r>
              <a:rPr lang="ko-KR" altLang="en-US" sz="2000" dirty="0">
                <a:solidFill>
                  <a:schemeClr val="bg1"/>
                </a:solidFill>
              </a:rPr>
              <a:t>최정헌</a:t>
            </a:r>
            <a:r>
              <a:rPr lang="en-US" altLang="ko-KR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>
                <a:solidFill>
                  <a:schemeClr val="bg1"/>
                </a:solidFill>
              </a:rPr>
              <a:t>팀 리더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66FE5-BAA7-4F56-B52E-DD7604B21550}"/>
              </a:ext>
            </a:extLst>
          </p:cNvPr>
          <p:cNvSpPr txBox="1"/>
          <p:nvPr/>
        </p:nvSpPr>
        <p:spPr>
          <a:xfrm>
            <a:off x="4688676" y="469910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chemeClr val="bg1"/>
                </a:solidFill>
                <a:effectLst/>
                <a:latin typeface="Roboto"/>
              </a:rPr>
              <a:t>2014122029 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Roboto"/>
              </a:rPr>
              <a:t>김동호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07C4-CAA6-4A46-B9FF-E5ECDEC1B620}"/>
              </a:ext>
            </a:extLst>
          </p:cNvPr>
          <p:cNvSpPr txBox="1"/>
          <p:nvPr/>
        </p:nvSpPr>
        <p:spPr>
          <a:xfrm>
            <a:off x="4688676" y="5099210"/>
            <a:ext cx="259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2016125082 </a:t>
            </a:r>
            <a:r>
              <a:rPr lang="ko-KR" altLang="en-US" sz="2000" dirty="0" err="1">
                <a:solidFill>
                  <a:schemeClr val="bg1"/>
                </a:solidFill>
              </a:rPr>
              <a:t>홍순재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2788157" cy="461665"/>
            <a:chOff x="5074461" y="1351080"/>
            <a:chExt cx="2788157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8" y="1351080"/>
              <a:ext cx="2495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연구 목표 </a:t>
              </a:r>
              <a:r>
                <a:rPr lang="en-US" altLang="ko-KR" sz="2400" dirty="0">
                  <a:latin typeface="맑은 고딕" panose="020F0502020204030204"/>
                  <a:ea typeface="맑은 고딕" panose="020B0503020000020004" pitchFamily="50" charset="-127"/>
                </a:rPr>
                <a:t>- </a:t>
              </a: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개요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C4A96E-D12D-4119-A2B7-46BC0C08249C}"/>
              </a:ext>
            </a:extLst>
          </p:cNvPr>
          <p:cNvSpPr txBox="1"/>
          <p:nvPr/>
        </p:nvSpPr>
        <p:spPr>
          <a:xfrm>
            <a:off x="1093144" y="1291030"/>
            <a:ext cx="10005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특정 종목의 뉴스 기사를 모니터링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기사가 뜨면 해당 종목의 과거 기사들 중에서 유사한 기사들을 찾는다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과거의 유사한 기사들이 떴을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주식 등락 정보를 유저에게 제공</a:t>
            </a:r>
            <a:endParaRPr lang="en-US" altLang="ko-KR" sz="20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05562DD-59EC-4B5E-AF10-ADF840350043}"/>
              </a:ext>
            </a:extLst>
          </p:cNvPr>
          <p:cNvSpPr/>
          <p:nvPr/>
        </p:nvSpPr>
        <p:spPr>
          <a:xfrm>
            <a:off x="1233931" y="4047272"/>
            <a:ext cx="3983747" cy="7507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2021/09..    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AD06A-FD13-4E79-8477-A2B08D013FC3}"/>
              </a:ext>
            </a:extLst>
          </p:cNvPr>
          <p:cNvSpPr txBox="1"/>
          <p:nvPr/>
        </p:nvSpPr>
        <p:spPr>
          <a:xfrm>
            <a:off x="1317816" y="4047272"/>
            <a:ext cx="3828146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새로운 뉴스 기사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B1E2CE-0BFD-4E9B-BDB4-73606390BFDC}"/>
              </a:ext>
            </a:extLst>
          </p:cNvPr>
          <p:cNvSpPr/>
          <p:nvPr/>
        </p:nvSpPr>
        <p:spPr>
          <a:xfrm>
            <a:off x="6721634" y="4601269"/>
            <a:ext cx="4044972" cy="136494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2021/02 …    </a:t>
            </a:r>
            <a:r>
              <a:rPr lang="ko-KR" altLang="en-US" sz="1400" dirty="0">
                <a:solidFill>
                  <a:schemeClr val="tx1"/>
                </a:solidFill>
              </a:rPr>
              <a:t>이스트소프트</a:t>
            </a:r>
            <a:r>
              <a:rPr lang="en-US" altLang="ko-KR" sz="1400" dirty="0">
                <a:solidFill>
                  <a:schemeClr val="tx1"/>
                </a:solidFill>
              </a:rPr>
              <a:t>,  … </a:t>
            </a:r>
            <a:r>
              <a:rPr lang="ko-KR" altLang="en-US" sz="1400" dirty="0">
                <a:solidFill>
                  <a:schemeClr val="tx1"/>
                </a:solidFill>
              </a:rPr>
              <a:t>흑자전환 </a:t>
            </a:r>
            <a:r>
              <a:rPr lang="en-US" altLang="ko-KR" sz="1400" dirty="0">
                <a:solidFill>
                  <a:srgbClr val="FF0000"/>
                </a:solidFill>
              </a:rPr>
              <a:t>+3%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2019/02..    </a:t>
            </a:r>
            <a:r>
              <a:rPr lang="ko-KR" altLang="en-US" sz="1400" dirty="0">
                <a:solidFill>
                  <a:schemeClr val="tx1"/>
                </a:solidFill>
              </a:rPr>
              <a:t>흑자전환 성공 이스트소프트 </a:t>
            </a:r>
            <a:r>
              <a:rPr lang="en-US" altLang="ko-KR" sz="1400" dirty="0">
                <a:solidFill>
                  <a:schemeClr val="accent1"/>
                </a:solidFill>
              </a:rPr>
              <a:t>-2%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896F6-3A91-4318-9129-358EA2976FCB}"/>
              </a:ext>
            </a:extLst>
          </p:cNvPr>
          <p:cNvSpPr txBox="1"/>
          <p:nvPr/>
        </p:nvSpPr>
        <p:spPr>
          <a:xfrm>
            <a:off x="6805519" y="4601269"/>
            <a:ext cx="382814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유사한 과거 뉴스 기사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67A865-98F2-456C-A856-8EBAE7DC401D}"/>
              </a:ext>
            </a:extLst>
          </p:cNvPr>
          <p:cNvSpPr/>
          <p:nvPr/>
        </p:nvSpPr>
        <p:spPr>
          <a:xfrm>
            <a:off x="7422776" y="2740825"/>
            <a:ext cx="2303929" cy="11907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과거 데이터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636A71-EF86-4D3D-8745-FC970E258227}"/>
              </a:ext>
            </a:extLst>
          </p:cNvPr>
          <p:cNvCxnSpPr>
            <a:cxnSpLocks/>
          </p:cNvCxnSpPr>
          <p:nvPr/>
        </p:nvCxnSpPr>
        <p:spPr>
          <a:xfrm flipV="1">
            <a:off x="5492162" y="3451412"/>
            <a:ext cx="1464450" cy="46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15748C5-AD55-40AE-9929-3E8CF6FFBC09}"/>
              </a:ext>
            </a:extLst>
          </p:cNvPr>
          <p:cNvCxnSpPr>
            <a:cxnSpLocks/>
          </p:cNvCxnSpPr>
          <p:nvPr/>
        </p:nvCxnSpPr>
        <p:spPr>
          <a:xfrm>
            <a:off x="8655422" y="4047272"/>
            <a:ext cx="0" cy="461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2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21344" y="105765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1</a:t>
            </a:r>
            <a:r>
              <a:rPr lang="ko-KR" altLang="en-US" sz="2000" dirty="0"/>
              <a:t>시간 주기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모듈 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220C1-9A3F-0C4D-93CD-8A1C0A3FFF25}"/>
              </a:ext>
            </a:extLst>
          </p:cNvPr>
          <p:cNvSpPr txBox="1"/>
          <p:nvPr/>
        </p:nvSpPr>
        <p:spPr>
          <a:xfrm>
            <a:off x="1044308" y="1409887"/>
            <a:ext cx="7543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최신뉴스</a:t>
            </a:r>
            <a:r>
              <a:rPr lang="en-US" altLang="ko-KR" sz="2000" dirty="0"/>
              <a:t>(~</a:t>
            </a:r>
            <a:r>
              <a:rPr lang="ko-KR" altLang="en-US" sz="2000" dirty="0"/>
              <a:t>분전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표시된 뉴스만 </a:t>
            </a:r>
            <a:r>
              <a:rPr lang="en-US" altLang="ko-KR" sz="2000" dirty="0"/>
              <a:t>json</a:t>
            </a:r>
            <a:r>
              <a:rPr lang="ko-KR" altLang="en-US" sz="2000" dirty="0"/>
              <a:t>형식으로 구현완료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20B2D2-BCCE-4BE6-98D2-887FDA2C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711" y="1834791"/>
            <a:ext cx="9697814" cy="47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8F235A-33C5-4930-941E-56CA13805767}"/>
              </a:ext>
            </a:extLst>
          </p:cNvPr>
          <p:cNvSpPr txBox="1"/>
          <p:nvPr/>
        </p:nvSpPr>
        <p:spPr>
          <a:xfrm>
            <a:off x="803862" y="89829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뉴스기사 날짜형식 변환 문제 수정완료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AE17659-F0F0-432C-9FFF-7C1D65C9A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29" y="1444631"/>
            <a:ext cx="6502246" cy="43275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EA16D7-BFF0-4343-A706-A3E04B2F6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29" y="1444631"/>
            <a:ext cx="5372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크롤링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21344" y="1057656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파이썬 </a:t>
            </a:r>
            <a:r>
              <a:rPr lang="en-US" altLang="ko-KR" sz="2000" dirty="0">
                <a:sym typeface="Wingdings" panose="05000000000000000000" pitchFamily="2" charset="2"/>
              </a:rPr>
              <a:t> DB </a:t>
            </a:r>
            <a:r>
              <a:rPr lang="ko-KR" altLang="en-US" sz="2000" dirty="0">
                <a:sym typeface="Wingdings" panose="05000000000000000000" pitchFamily="2" charset="2"/>
              </a:rPr>
              <a:t>연결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유사도분석</a:t>
            </a:r>
            <a:endParaRPr lang="en-US" altLang="ko-KR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220C1-9A3F-0C4D-93CD-8A1C0A3FFF25}"/>
              </a:ext>
            </a:extLst>
          </p:cNvPr>
          <p:cNvSpPr txBox="1"/>
          <p:nvPr/>
        </p:nvSpPr>
        <p:spPr>
          <a:xfrm>
            <a:off x="1044308" y="1434681"/>
            <a:ext cx="892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 err="1"/>
              <a:t>파이썬의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pyMySQL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이용해 </a:t>
            </a:r>
            <a:r>
              <a:rPr lang="en-US" altLang="ko-KR" sz="2000" dirty="0"/>
              <a:t>DB </a:t>
            </a:r>
            <a:r>
              <a:rPr lang="ko-KR" altLang="en-US" sz="2000" dirty="0"/>
              <a:t>접근 가능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F235A-33C5-4930-941E-56CA13805767}"/>
              </a:ext>
            </a:extLst>
          </p:cNvPr>
          <p:cNvSpPr txBox="1"/>
          <p:nvPr/>
        </p:nvSpPr>
        <p:spPr>
          <a:xfrm>
            <a:off x="1044308" y="342900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새로운 뉴스와 </a:t>
            </a:r>
            <a:r>
              <a:rPr lang="en-US" altLang="ko-KR" sz="2000" dirty="0"/>
              <a:t>DB</a:t>
            </a:r>
            <a:r>
              <a:rPr lang="ko-KR" altLang="en-US" sz="2000" dirty="0"/>
              <a:t>에 저장된 과거 뉴스 유사도 분석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E39A1-A70E-4CE8-832E-376F6BA7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428" y="1939819"/>
            <a:ext cx="6353175" cy="1343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69985-ADBF-47B0-B1EF-61930153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40" y="4007123"/>
            <a:ext cx="2971800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AD9DF1-9F0E-47BC-BB0A-DB84CF617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822" y="4018474"/>
            <a:ext cx="2971800" cy="11144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EB3485F-014D-4C2C-96CE-08CFF9F04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8190" y="4056573"/>
            <a:ext cx="2828925" cy="1076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49C9B7-F080-42A3-B143-B9D33021F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677" y="5454132"/>
            <a:ext cx="2828925" cy="1152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204C46-130D-47DC-ABCE-A893A183B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7359" y="5423319"/>
            <a:ext cx="2828925" cy="11620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A9BD1A-1421-47CE-AE0B-A774707DE4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1041" y="5404269"/>
            <a:ext cx="29432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서버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85282F-950F-4D98-A986-1D181E2474B1}"/>
              </a:ext>
            </a:extLst>
          </p:cNvPr>
          <p:cNvSpPr txBox="1"/>
          <p:nvPr/>
        </p:nvSpPr>
        <p:spPr>
          <a:xfrm>
            <a:off x="621344" y="396357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DB</a:t>
            </a:r>
            <a:r>
              <a:rPr lang="ko-KR" altLang="en-US" sz="2000" dirty="0"/>
              <a:t>에 새로운 뉴스를 넣는 코드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CE139-8F8F-D64C-8AA4-534CFD67E4E7}"/>
              </a:ext>
            </a:extLst>
          </p:cNvPr>
          <p:cNvSpPr txBox="1"/>
          <p:nvPr/>
        </p:nvSpPr>
        <p:spPr>
          <a:xfrm>
            <a:off x="652139" y="912193"/>
            <a:ext cx="746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주기적으로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모듈 적용 완료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FF507-72DF-42DC-9A4B-3DD11270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4" y="2023499"/>
            <a:ext cx="11858918" cy="1834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507809-756A-4CAB-BD5D-416BE5A2C7A2}"/>
              </a:ext>
            </a:extLst>
          </p:cNvPr>
          <p:cNvSpPr txBox="1"/>
          <p:nvPr/>
        </p:nvSpPr>
        <p:spPr>
          <a:xfrm>
            <a:off x="1044308" y="1434681"/>
            <a:ext cx="8924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새로운 뉴스를 올리는 결과 로그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9D3AB0-79AE-44C5-8AF5-716C90902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06" y="4343400"/>
            <a:ext cx="10610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1DCC6-93A1-4F96-ADA8-7C312570E024}"/>
              </a:ext>
            </a:extLst>
          </p:cNvPr>
          <p:cNvGrpSpPr/>
          <p:nvPr/>
        </p:nvGrpSpPr>
        <p:grpSpPr>
          <a:xfrm>
            <a:off x="328289" y="218966"/>
            <a:ext cx="4185838" cy="461665"/>
            <a:chOff x="5074461" y="1351080"/>
            <a:chExt cx="4185838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296047-857F-43A0-8329-05AEFFA16D95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진행상황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AOS</a:t>
              </a: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759398-B54D-40D6-8B80-8D0A8591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95B195-FC3F-4FB1-9CB7-326C70133840}"/>
              </a:ext>
            </a:extLst>
          </p:cNvPr>
          <p:cNvSpPr txBox="1"/>
          <p:nvPr/>
        </p:nvSpPr>
        <p:spPr>
          <a:xfrm>
            <a:off x="652139" y="860785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Main</a:t>
            </a:r>
            <a:r>
              <a:rPr lang="ko-KR" altLang="en-US" sz="2000" dirty="0"/>
              <a:t> 화면 설계</a:t>
            </a:r>
            <a:endParaRPr lang="en-US" altLang="ko-KR" sz="2000" dirty="0"/>
          </a:p>
        </p:txBody>
      </p:sp>
      <p:pic>
        <p:nvPicPr>
          <p:cNvPr id="5" name="그림 4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3E89F8E1-AD89-4608-8959-18E67D884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04" y="449798"/>
            <a:ext cx="3556991" cy="6122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3811AA-97F9-4C5D-A92F-66F13C4EC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95" y="449798"/>
            <a:ext cx="3443814" cy="61223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A8EE04B-E04D-4833-9E6D-307643AC71E6}"/>
              </a:ext>
            </a:extLst>
          </p:cNvPr>
          <p:cNvSpPr txBox="1"/>
          <p:nvPr/>
        </p:nvSpPr>
        <p:spPr>
          <a:xfrm>
            <a:off x="652139" y="3716460"/>
            <a:ext cx="6342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통계 차트 설계 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C09FFD-65FC-49FC-A210-BB26D91B819A}"/>
              </a:ext>
            </a:extLst>
          </p:cNvPr>
          <p:cNvSpPr txBox="1"/>
          <p:nvPr/>
        </p:nvSpPr>
        <p:spPr>
          <a:xfrm>
            <a:off x="857796" y="4116570"/>
            <a:ext cx="3014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라이브러리 없이 </a:t>
            </a:r>
            <a:r>
              <a:rPr lang="en-US" altLang="ko-KR" sz="2000" dirty="0"/>
              <a:t>Canvas</a:t>
            </a:r>
            <a:r>
              <a:rPr lang="ko-KR" altLang="en-US" sz="2000" dirty="0"/>
              <a:t>로 직접 구현</a:t>
            </a:r>
            <a:endParaRPr lang="en-US" altLang="ko-K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32814-FDB1-44B8-930B-08CD5D9BCD31}"/>
              </a:ext>
            </a:extLst>
          </p:cNvPr>
          <p:cNvSpPr txBox="1"/>
          <p:nvPr/>
        </p:nvSpPr>
        <p:spPr>
          <a:xfrm>
            <a:off x="809484" y="1317939"/>
            <a:ext cx="301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en-US" altLang="ko-KR" sz="2000" dirty="0" err="1"/>
              <a:t>RecyclerView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100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97A4EF9-CC2A-45CE-8AAC-313830A82039}"/>
              </a:ext>
            </a:extLst>
          </p:cNvPr>
          <p:cNvGrpSpPr/>
          <p:nvPr/>
        </p:nvGrpSpPr>
        <p:grpSpPr>
          <a:xfrm>
            <a:off x="707668" y="478084"/>
            <a:ext cx="4185838" cy="461665"/>
            <a:chOff x="5074461" y="1351080"/>
            <a:chExt cx="4185838" cy="4616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F28DD-8256-4111-9F53-227EB47D878F}"/>
                </a:ext>
              </a:extLst>
            </p:cNvPr>
            <p:cNvSpPr txBox="1"/>
            <p:nvPr/>
          </p:nvSpPr>
          <p:spPr>
            <a:xfrm>
              <a:off x="5367516" y="1351080"/>
              <a:ext cx="38927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dirty="0">
                  <a:latin typeface="맑은 고딕" panose="020F0502020204030204"/>
                  <a:ea typeface="맑은 고딕" panose="020B0503020000020004" pitchFamily="50" charset="-127"/>
                </a:rPr>
                <a:t>계획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</a:t>
              </a: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82F392B-EAFF-4D62-9654-A87773DA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4461" y="1410462"/>
              <a:ext cx="323850" cy="342900"/>
            </a:xfrm>
            <a:prstGeom prst="rect">
              <a:avLst/>
            </a:prstGeom>
          </p:spPr>
        </p:pic>
      </p:grpSp>
      <p:sp>
        <p:nvSpPr>
          <p:cNvPr id="42" name="Rectangle 40">
            <a:extLst>
              <a:ext uri="{FF2B5EF4-FFF2-40B4-BE49-F238E27FC236}">
                <a16:creationId xmlns:a16="http://schemas.microsoft.com/office/drawing/2014/main" id="{876D9BBD-B3E5-4233-A151-208A2AAA3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4262D603-039C-49CE-9504-2D8B72BC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2282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id="{F02193E3-998D-47DA-A6A4-B141E122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2740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6444738E-77C6-41B6-9A80-B2B33EA8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197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21BBD528-424B-4F01-A36A-06AD898D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365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BF1DB406-5470-49E5-ADBF-F32347CF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111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072ED4A0-7DA4-4A72-AF2D-EE0DA02D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68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45072FC8-D635-4880-AE4F-7B97BF24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026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" name="Rectangle 48">
            <a:extLst>
              <a:ext uri="{FF2B5EF4-FFF2-40B4-BE49-F238E27FC236}">
                <a16:creationId xmlns:a16="http://schemas.microsoft.com/office/drawing/2014/main" id="{4E165FCB-50EA-40F1-BB7C-FDB2E970D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483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" name="Rectangle 49">
            <a:extLst>
              <a:ext uri="{FF2B5EF4-FFF2-40B4-BE49-F238E27FC236}">
                <a16:creationId xmlns:a16="http://schemas.microsoft.com/office/drawing/2014/main" id="{5E840E84-B81C-4038-B200-83C421D3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94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3CD8F810-FA3D-4EAB-B301-0F8B1071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6397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29AA579A-EFB1-4C59-9214-E349F9C63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6854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6" name="Rectangle 52">
            <a:extLst>
              <a:ext uri="{FF2B5EF4-FFF2-40B4-BE49-F238E27FC236}">
                <a16:creationId xmlns:a16="http://schemas.microsoft.com/office/drawing/2014/main" id="{0DFE9DE3-92B1-4C6E-B8BE-DBE91308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7312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A590AE91-0C48-4384-9123-AB8E6F016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546" y="708916"/>
            <a:ext cx="8951879" cy="57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195</Words>
  <Application>Microsoft Office PowerPoint</Application>
  <PresentationFormat>와이드스크린</PresentationFormat>
  <Paragraphs>47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NanumGothic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최정헌(***4***299)</dc:creator>
  <cp:lastModifiedBy>김 동호</cp:lastModifiedBy>
  <cp:revision>136</cp:revision>
  <dcterms:created xsi:type="dcterms:W3CDTF">2021-03-18T15:48:12Z</dcterms:created>
  <dcterms:modified xsi:type="dcterms:W3CDTF">2021-10-12T03:33:59Z</dcterms:modified>
</cp:coreProperties>
</file>