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5" r:id="rId3"/>
    <p:sldId id="286" r:id="rId4"/>
    <p:sldId id="287" r:id="rId5"/>
    <p:sldId id="282" r:id="rId6"/>
    <p:sldId id="288" r:id="rId7"/>
    <p:sldId id="289" r:id="rId8"/>
    <p:sldId id="290" r:id="rId9"/>
    <p:sldId id="267" r:id="rId10"/>
    <p:sldId id="28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33"/>
    <a:srgbClr val="0066FF"/>
    <a:srgbClr val="FF6600"/>
    <a:srgbClr val="CCCCFF"/>
    <a:srgbClr val="262626"/>
    <a:srgbClr val="515151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83" autoAdjust="0"/>
    <p:restoredTop sz="95214" autoAdjust="0"/>
  </p:normalViewPr>
  <p:slideViewPr>
    <p:cSldViewPr snapToGrid="0">
      <p:cViewPr varScale="1">
        <p:scale>
          <a:sx n="85" d="100"/>
          <a:sy n="85" d="100"/>
        </p:scale>
        <p:origin x="5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CF237-52E8-414F-8603-EFDFBA0BB8A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4E704-C0A4-46C5-9A7C-BA5352EB3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03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, </a:t>
            </a:r>
            <a:r>
              <a:rPr lang="ko-KR" altLang="en-US" dirty="0"/>
              <a:t>종합설계프로젝트  계획서 발표를 맡은 최정헌입니다</a:t>
            </a:r>
            <a:r>
              <a:rPr lang="en-US" altLang="ko-KR" dirty="0"/>
              <a:t>.  </a:t>
            </a:r>
            <a:r>
              <a:rPr lang="ko-KR" altLang="en-US" dirty="0"/>
              <a:t>저희 팀은 최정헌</a:t>
            </a:r>
            <a:r>
              <a:rPr lang="en-US" altLang="ko-KR" dirty="0"/>
              <a:t>, </a:t>
            </a:r>
            <a:r>
              <a:rPr lang="ko-KR" altLang="en-US" dirty="0"/>
              <a:t>이재혁</a:t>
            </a:r>
            <a:r>
              <a:rPr lang="en-US" altLang="ko-KR" dirty="0"/>
              <a:t>, </a:t>
            </a:r>
            <a:r>
              <a:rPr lang="ko-KR" altLang="en-US" dirty="0"/>
              <a:t>김동호</a:t>
            </a:r>
            <a:r>
              <a:rPr lang="en-US" altLang="ko-KR" dirty="0"/>
              <a:t>, </a:t>
            </a:r>
            <a:r>
              <a:rPr lang="ko-KR" altLang="en-US" dirty="0"/>
              <a:t>홍순재로 </a:t>
            </a:r>
            <a:r>
              <a:rPr lang="ko-KR" altLang="en-US" dirty="0" err="1"/>
              <a:t>구성되어있고</a:t>
            </a:r>
            <a:r>
              <a:rPr lang="en-US" altLang="ko-KR" dirty="0"/>
              <a:t>,  </a:t>
            </a:r>
            <a:r>
              <a:rPr lang="ko-KR" altLang="en-US" dirty="0"/>
              <a:t>주식뉴스 알림 서비스 개발을 연구 주제로 선정했습니다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562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세부 </a:t>
            </a:r>
            <a:r>
              <a:rPr lang="ko-KR" altLang="en-US" dirty="0" err="1"/>
              <a:t>연구내용입니다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Text-CNN </a:t>
            </a:r>
            <a:r>
              <a:rPr lang="ko-KR" altLang="en-US" dirty="0"/>
              <a:t>부분을 먼저 보시면</a:t>
            </a:r>
            <a:r>
              <a:rPr lang="en-US" altLang="ko-KR" dirty="0"/>
              <a:t>,  </a:t>
            </a:r>
            <a:r>
              <a:rPr lang="ko-KR" altLang="en-US" dirty="0"/>
              <a:t>데이터 수집 모듈을 구현하여  </a:t>
            </a:r>
            <a:r>
              <a:rPr lang="en-US" altLang="ko-KR" dirty="0" err="1"/>
              <a:t>api</a:t>
            </a:r>
            <a:r>
              <a:rPr lang="ko-KR" altLang="en-US" dirty="0"/>
              <a:t>로 데이터를 가져오고 </a:t>
            </a:r>
            <a:r>
              <a:rPr lang="en-US" altLang="ko-KR" dirty="0" err="1"/>
              <a:t>db</a:t>
            </a:r>
            <a:r>
              <a:rPr lang="ko-KR" altLang="en-US" dirty="0"/>
              <a:t>에 저장하는 과정을 자동화할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여러 한글 형태소 분석 </a:t>
            </a:r>
            <a:r>
              <a:rPr lang="en-US" altLang="ko-KR" dirty="0"/>
              <a:t>open source</a:t>
            </a:r>
            <a:r>
              <a:rPr lang="ko-KR" altLang="en-US" dirty="0"/>
              <a:t>를 비교 분석하여 적절한 분석기를 선택하여 이용할 예정입니다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DB</a:t>
            </a:r>
            <a:r>
              <a:rPr lang="ko-KR" altLang="en-US" dirty="0"/>
              <a:t>에서 데이터 셋을 불러와 </a:t>
            </a:r>
            <a:r>
              <a:rPr lang="en-US" altLang="ko-KR" dirty="0"/>
              <a:t>CNN</a:t>
            </a:r>
            <a:r>
              <a:rPr lang="ko-KR" altLang="en-US" dirty="0"/>
              <a:t>의 입력으로 데이터를 정재하는 과정을 모듈화하고</a:t>
            </a:r>
            <a:endParaRPr lang="en-US" altLang="ko-KR" dirty="0"/>
          </a:p>
          <a:p>
            <a:r>
              <a:rPr lang="en-US" altLang="ko-KR" dirty="0"/>
              <a:t>Text-CNN</a:t>
            </a:r>
            <a:r>
              <a:rPr lang="ko-KR" altLang="en-US" dirty="0"/>
              <a:t>을 연구하여 </a:t>
            </a:r>
            <a:r>
              <a:rPr lang="en-US" altLang="ko-KR" dirty="0" err="1"/>
              <a:t>cnn</a:t>
            </a:r>
            <a:r>
              <a:rPr lang="ko-KR" altLang="en-US" dirty="0"/>
              <a:t>을 설계 할 예정입니다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학습을 하게 되면  모델이 얼마나 정확한지 평가를 하게 되는데  결과가 좋지 않을 경우</a:t>
            </a:r>
            <a:r>
              <a:rPr lang="en-US" altLang="ko-KR" dirty="0"/>
              <a:t>, </a:t>
            </a:r>
            <a:r>
              <a:rPr lang="ko-KR" altLang="en-US" dirty="0"/>
              <a:t>어떻게 수정할지 연구하여 정확도를 향상 시켜 나갈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다음으로 </a:t>
            </a:r>
            <a:r>
              <a:rPr lang="en-US" altLang="ko-KR" dirty="0"/>
              <a:t>AOS </a:t>
            </a:r>
            <a:r>
              <a:rPr lang="ko-KR" altLang="en-US" dirty="0"/>
              <a:t>부분을 보시면</a:t>
            </a:r>
            <a:r>
              <a:rPr lang="en-US" altLang="ko-KR" dirty="0"/>
              <a:t>, AOS</a:t>
            </a:r>
            <a:r>
              <a:rPr lang="ko-KR" altLang="en-US" dirty="0"/>
              <a:t>에 적용할 </a:t>
            </a:r>
            <a:r>
              <a:rPr lang="en-US" altLang="ko-KR" dirty="0"/>
              <a:t>MVVM </a:t>
            </a:r>
            <a:r>
              <a:rPr lang="ko-KR" altLang="en-US" dirty="0"/>
              <a:t>패턴을 연구하고 설계할 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SNS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알림</a:t>
            </a:r>
            <a:r>
              <a:rPr lang="en-US" altLang="ko-KR" dirty="0"/>
              <a:t>, </a:t>
            </a:r>
            <a:r>
              <a:rPr lang="ko-KR" altLang="en-US" dirty="0"/>
              <a:t>관심종목 등록 </a:t>
            </a:r>
            <a:r>
              <a:rPr lang="en-US" altLang="ko-KR" dirty="0"/>
              <a:t>, </a:t>
            </a:r>
            <a:r>
              <a:rPr lang="ko-KR" altLang="en-US" dirty="0"/>
              <a:t>통계 기능을 구현할 예정입니다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서버 파트에서는 </a:t>
            </a:r>
            <a:r>
              <a:rPr lang="en-US" altLang="ko-KR" dirty="0"/>
              <a:t>,  </a:t>
            </a:r>
            <a:r>
              <a:rPr lang="ko-KR" altLang="en-US" dirty="0"/>
              <a:t>먼저 </a:t>
            </a:r>
            <a:r>
              <a:rPr lang="en-US" altLang="ko-KR" dirty="0"/>
              <a:t>DB </a:t>
            </a:r>
            <a:r>
              <a:rPr lang="ko-KR" altLang="en-US" dirty="0"/>
              <a:t>설계에 필요한 요구사항들을 분석하여 </a:t>
            </a:r>
            <a:r>
              <a:rPr lang="en-US" altLang="ko-KR" dirty="0"/>
              <a:t>ERD</a:t>
            </a:r>
            <a:r>
              <a:rPr lang="ko-KR" altLang="en-US" dirty="0"/>
              <a:t>를 설계하고 </a:t>
            </a:r>
            <a:r>
              <a:rPr lang="en-US" altLang="ko-KR" dirty="0"/>
              <a:t>DB</a:t>
            </a:r>
            <a:r>
              <a:rPr lang="ko-KR" altLang="en-US" dirty="0"/>
              <a:t>를 구성합니다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필요한 </a:t>
            </a:r>
            <a:r>
              <a:rPr lang="en-US" altLang="ko-KR" dirty="0"/>
              <a:t>API </a:t>
            </a:r>
            <a:r>
              <a:rPr lang="ko-KR" altLang="en-US" dirty="0"/>
              <a:t>를 설계 제작하고</a:t>
            </a:r>
            <a:r>
              <a:rPr lang="en-US" altLang="ko-KR" dirty="0"/>
              <a:t>, </a:t>
            </a:r>
            <a:r>
              <a:rPr lang="ko-KR" altLang="en-US" dirty="0"/>
              <a:t> 네이버 뉴스 업데이트를 모니터링하는 모듈을 만들 계획입니다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주식 시장의 정보를 크롤링하여 필요한 데이터를 </a:t>
            </a:r>
            <a:r>
              <a:rPr lang="en-US" altLang="ko-KR" dirty="0"/>
              <a:t>DB</a:t>
            </a:r>
            <a:r>
              <a:rPr lang="ko-KR" altLang="en-US" dirty="0"/>
              <a:t>에 업데이트 시키는 과정을 자동화할 예정입니다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마지막으로 클라이언트에게 푸시 알림을 보내고  이후 사용자 행동 로그를 받아오는 방안을 연구할 것입니다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453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사용자의 관심 종목과 관련된 뉴스가 호재성 뉴스인지</a:t>
            </a:r>
            <a:r>
              <a:rPr lang="en-US" altLang="ko-KR" dirty="0"/>
              <a:t>, </a:t>
            </a:r>
            <a:r>
              <a:rPr lang="ko-KR" altLang="en-US" dirty="0" err="1"/>
              <a:t>악재성</a:t>
            </a:r>
            <a:r>
              <a:rPr lang="ko-KR" altLang="en-US" dirty="0"/>
              <a:t> 뉴스인지 판별하여</a:t>
            </a:r>
            <a:r>
              <a:rPr lang="en-US" altLang="ko-KR" dirty="0"/>
              <a:t>, </a:t>
            </a:r>
            <a:r>
              <a:rPr lang="ko-KR" altLang="en-US" dirty="0"/>
              <a:t>사용자에게 알림을 주는 서비스를 개발할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업데이트 된 뉴스 데이터를 가져와서</a:t>
            </a:r>
            <a:r>
              <a:rPr lang="en-US" altLang="ko-KR" dirty="0"/>
              <a:t>,  </a:t>
            </a:r>
            <a:r>
              <a:rPr lang="ko-KR" altLang="en-US" dirty="0"/>
              <a:t>뉴스 분류 모델을 통해  호재성 뉴스인지 </a:t>
            </a:r>
            <a:r>
              <a:rPr lang="ko-KR" altLang="en-US" dirty="0" err="1"/>
              <a:t>악재성</a:t>
            </a:r>
            <a:r>
              <a:rPr lang="ko-KR" altLang="en-US" dirty="0"/>
              <a:t> 뉴스인지 판별합니다</a:t>
            </a:r>
            <a:r>
              <a:rPr lang="en-US" altLang="ko-KR" dirty="0"/>
              <a:t>. </a:t>
            </a:r>
            <a:r>
              <a:rPr lang="ko-KR" altLang="en-US" dirty="0"/>
              <a:t>그리고 사용자에게 알림으로 정보를</a:t>
            </a:r>
            <a:endParaRPr lang="en-US" altLang="ko-KR" dirty="0"/>
          </a:p>
          <a:p>
            <a:r>
              <a:rPr lang="ko-KR" altLang="en-US" dirty="0"/>
              <a:t>제공하는 서비스입니다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특정 시간을 기준으로 반복해서</a:t>
            </a:r>
            <a:r>
              <a:rPr lang="en-US" altLang="ko-KR" dirty="0"/>
              <a:t>,</a:t>
            </a:r>
            <a:r>
              <a:rPr lang="ko-KR" altLang="en-US" dirty="0"/>
              <a:t>  네이버 뉴스 업데이트를 모니터링하는 서버를 만들고 </a:t>
            </a:r>
            <a:r>
              <a:rPr lang="ko-KR" altLang="en-US" dirty="0" err="1"/>
              <a:t>머신러닝을</a:t>
            </a:r>
            <a:r>
              <a:rPr lang="ko-KR" altLang="en-US" dirty="0"/>
              <a:t> 이용하여 호재성뉴스 </a:t>
            </a:r>
            <a:r>
              <a:rPr lang="ko-KR" altLang="en-US" dirty="0" err="1"/>
              <a:t>악재성뉴스를</a:t>
            </a:r>
            <a:r>
              <a:rPr lang="ko-KR" altLang="en-US" dirty="0"/>
              <a:t> 분류하는 뉴스 분류 모델을 만들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전문적인 투자자들을 제외하고 대부분의 개미 투자자들은 뉴스를 통해 많은 주식 정보를 얻습니다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일반적으로</a:t>
            </a:r>
            <a:r>
              <a:rPr lang="en-US" altLang="ko-KR" dirty="0"/>
              <a:t>, </a:t>
            </a:r>
            <a:r>
              <a:rPr lang="ko-KR" altLang="en-US" dirty="0"/>
              <a:t>특정 주식 종목에 대한 호재성 이슈나 </a:t>
            </a:r>
            <a:r>
              <a:rPr lang="ko-KR" altLang="en-US" dirty="0" err="1"/>
              <a:t>악재성</a:t>
            </a:r>
            <a:r>
              <a:rPr lang="ko-KR" altLang="en-US" dirty="0"/>
              <a:t> 이슈가 터지면 거래량이 급증하면서</a:t>
            </a:r>
            <a:r>
              <a:rPr lang="en-US" altLang="ko-KR" dirty="0"/>
              <a:t> </a:t>
            </a:r>
            <a:r>
              <a:rPr lang="ko-KR" altLang="en-US" dirty="0"/>
              <a:t>급격한 주가 변동이 발생하게 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그런데 항상 뉴스를 지켜보고 있을 수는 없으니</a:t>
            </a:r>
            <a:r>
              <a:rPr lang="en-US" altLang="ko-KR" dirty="0"/>
              <a:t> </a:t>
            </a:r>
            <a:r>
              <a:rPr lang="ko-KR" altLang="en-US" dirty="0"/>
              <a:t>이렇게 필요한 정보를 알림으로 제공받으면 많은 사람들에게 유용한 서비스가 될 것 같다고 생각했습니다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그래서 연구해 볼만한 가치가 있다고 판단했고</a:t>
            </a:r>
            <a:r>
              <a:rPr lang="en-US" altLang="ko-KR" dirty="0"/>
              <a:t> </a:t>
            </a:r>
            <a:r>
              <a:rPr lang="ko-KR" altLang="en-US" dirty="0"/>
              <a:t>종합설계 프로젝트 주제로 선정하게 되었습니다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252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사용자의 관심 종목과 관련된 뉴스가 호재성 뉴스인지</a:t>
            </a:r>
            <a:r>
              <a:rPr lang="en-US" altLang="ko-KR" dirty="0"/>
              <a:t>, </a:t>
            </a:r>
            <a:r>
              <a:rPr lang="ko-KR" altLang="en-US" dirty="0" err="1"/>
              <a:t>악재성</a:t>
            </a:r>
            <a:r>
              <a:rPr lang="ko-KR" altLang="en-US" dirty="0"/>
              <a:t> 뉴스인지 판별하여</a:t>
            </a:r>
            <a:r>
              <a:rPr lang="en-US" altLang="ko-KR" dirty="0"/>
              <a:t>, </a:t>
            </a:r>
            <a:r>
              <a:rPr lang="ko-KR" altLang="en-US" dirty="0"/>
              <a:t>사용자에게 알림을 주는 서비스를 개발할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업데이트 된 뉴스 데이터를 가져와서</a:t>
            </a:r>
            <a:r>
              <a:rPr lang="en-US" altLang="ko-KR" dirty="0"/>
              <a:t>,  </a:t>
            </a:r>
            <a:r>
              <a:rPr lang="ko-KR" altLang="en-US" dirty="0"/>
              <a:t>뉴스 분류 모델을 통해  호재성 뉴스인지 </a:t>
            </a:r>
            <a:r>
              <a:rPr lang="ko-KR" altLang="en-US" dirty="0" err="1"/>
              <a:t>악재성</a:t>
            </a:r>
            <a:r>
              <a:rPr lang="ko-KR" altLang="en-US" dirty="0"/>
              <a:t> 뉴스인지 판별합니다</a:t>
            </a:r>
            <a:r>
              <a:rPr lang="en-US" altLang="ko-KR" dirty="0"/>
              <a:t>. </a:t>
            </a:r>
            <a:r>
              <a:rPr lang="ko-KR" altLang="en-US" dirty="0"/>
              <a:t>그리고 사용자에게 알림으로 정보를</a:t>
            </a:r>
            <a:endParaRPr lang="en-US" altLang="ko-KR" dirty="0"/>
          </a:p>
          <a:p>
            <a:r>
              <a:rPr lang="ko-KR" altLang="en-US" dirty="0"/>
              <a:t>제공하는 서비스입니다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특정 시간을 기준으로 반복해서</a:t>
            </a:r>
            <a:r>
              <a:rPr lang="en-US" altLang="ko-KR" dirty="0"/>
              <a:t>,</a:t>
            </a:r>
            <a:r>
              <a:rPr lang="ko-KR" altLang="en-US" dirty="0"/>
              <a:t>  네이버 뉴스 업데이트를 모니터링하는 서버를 만들고 </a:t>
            </a:r>
            <a:r>
              <a:rPr lang="ko-KR" altLang="en-US" dirty="0" err="1"/>
              <a:t>머신러닝을</a:t>
            </a:r>
            <a:r>
              <a:rPr lang="ko-KR" altLang="en-US" dirty="0"/>
              <a:t> 이용하여 호재성뉴스 </a:t>
            </a:r>
            <a:r>
              <a:rPr lang="ko-KR" altLang="en-US" dirty="0" err="1"/>
              <a:t>악재성뉴스를</a:t>
            </a:r>
            <a:r>
              <a:rPr lang="ko-KR" altLang="en-US" dirty="0"/>
              <a:t> 분류하는 뉴스 분류 모델을 만들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전문적인 투자자들을 제외하고 대부분의 개미 투자자들은 뉴스를 통해 많은 주식 정보를 얻습니다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일반적으로</a:t>
            </a:r>
            <a:r>
              <a:rPr lang="en-US" altLang="ko-KR" dirty="0"/>
              <a:t>, </a:t>
            </a:r>
            <a:r>
              <a:rPr lang="ko-KR" altLang="en-US" dirty="0"/>
              <a:t>특정 주식 종목에 대한 호재성 이슈나 </a:t>
            </a:r>
            <a:r>
              <a:rPr lang="ko-KR" altLang="en-US" dirty="0" err="1"/>
              <a:t>악재성</a:t>
            </a:r>
            <a:r>
              <a:rPr lang="ko-KR" altLang="en-US" dirty="0"/>
              <a:t> 이슈가 터지면 거래량이 급증하면서</a:t>
            </a:r>
            <a:r>
              <a:rPr lang="en-US" altLang="ko-KR" dirty="0"/>
              <a:t> </a:t>
            </a:r>
            <a:r>
              <a:rPr lang="ko-KR" altLang="en-US" dirty="0"/>
              <a:t>급격한 주가 변동이 발생하게 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그런데 항상 뉴스를 지켜보고 있을 수는 없으니</a:t>
            </a:r>
            <a:r>
              <a:rPr lang="en-US" altLang="ko-KR" dirty="0"/>
              <a:t> </a:t>
            </a:r>
            <a:r>
              <a:rPr lang="ko-KR" altLang="en-US" dirty="0"/>
              <a:t>이렇게 필요한 정보를 알림으로 제공받으면 많은 사람들에게 유용한 서비스가 될 것 같다고 생각했습니다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그래서 연구해 볼만한 가치가 있다고 판단했고</a:t>
            </a:r>
            <a:r>
              <a:rPr lang="en-US" altLang="ko-KR" dirty="0"/>
              <a:t> </a:t>
            </a:r>
            <a:r>
              <a:rPr lang="ko-KR" altLang="en-US" dirty="0"/>
              <a:t>종합설계 프로젝트 주제로 선정하게 되었습니다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685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사용자의 관심 종목과 관련된 뉴스가 호재성 뉴스인지</a:t>
            </a:r>
            <a:r>
              <a:rPr lang="en-US" altLang="ko-KR" dirty="0"/>
              <a:t>, </a:t>
            </a:r>
            <a:r>
              <a:rPr lang="ko-KR" altLang="en-US" dirty="0" err="1"/>
              <a:t>악재성</a:t>
            </a:r>
            <a:r>
              <a:rPr lang="ko-KR" altLang="en-US" dirty="0"/>
              <a:t> 뉴스인지 판별하여</a:t>
            </a:r>
            <a:r>
              <a:rPr lang="en-US" altLang="ko-KR" dirty="0"/>
              <a:t>, </a:t>
            </a:r>
            <a:r>
              <a:rPr lang="ko-KR" altLang="en-US" dirty="0"/>
              <a:t>사용자에게 알림을 주는 서비스를 개발할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업데이트 된 뉴스 데이터를 가져와서</a:t>
            </a:r>
            <a:r>
              <a:rPr lang="en-US" altLang="ko-KR" dirty="0"/>
              <a:t>,  </a:t>
            </a:r>
            <a:r>
              <a:rPr lang="ko-KR" altLang="en-US" dirty="0"/>
              <a:t>뉴스 분류 모델을 통해  호재성 뉴스인지 </a:t>
            </a:r>
            <a:r>
              <a:rPr lang="ko-KR" altLang="en-US" dirty="0" err="1"/>
              <a:t>악재성</a:t>
            </a:r>
            <a:r>
              <a:rPr lang="ko-KR" altLang="en-US" dirty="0"/>
              <a:t> 뉴스인지 판별합니다</a:t>
            </a:r>
            <a:r>
              <a:rPr lang="en-US" altLang="ko-KR" dirty="0"/>
              <a:t>. </a:t>
            </a:r>
            <a:r>
              <a:rPr lang="ko-KR" altLang="en-US" dirty="0"/>
              <a:t>그리고 사용자에게 알림으로 정보를</a:t>
            </a:r>
            <a:endParaRPr lang="en-US" altLang="ko-KR" dirty="0"/>
          </a:p>
          <a:p>
            <a:r>
              <a:rPr lang="ko-KR" altLang="en-US" dirty="0"/>
              <a:t>제공하는 서비스입니다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특정 시간을 기준으로 반복해서</a:t>
            </a:r>
            <a:r>
              <a:rPr lang="en-US" altLang="ko-KR" dirty="0"/>
              <a:t>,</a:t>
            </a:r>
            <a:r>
              <a:rPr lang="ko-KR" altLang="en-US" dirty="0"/>
              <a:t>  네이버 뉴스 업데이트를 모니터링하는 서버를 만들고 </a:t>
            </a:r>
            <a:r>
              <a:rPr lang="ko-KR" altLang="en-US" dirty="0" err="1"/>
              <a:t>머신러닝을</a:t>
            </a:r>
            <a:r>
              <a:rPr lang="ko-KR" altLang="en-US" dirty="0"/>
              <a:t> 이용하여 호재성뉴스 </a:t>
            </a:r>
            <a:r>
              <a:rPr lang="ko-KR" altLang="en-US" dirty="0" err="1"/>
              <a:t>악재성뉴스를</a:t>
            </a:r>
            <a:r>
              <a:rPr lang="ko-KR" altLang="en-US" dirty="0"/>
              <a:t> 분류하는 뉴스 분류 모델을 만들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전문적인 투자자들을 제외하고 대부분의 개미 투자자들은 뉴스를 통해 많은 주식 정보를 얻습니다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일반적으로</a:t>
            </a:r>
            <a:r>
              <a:rPr lang="en-US" altLang="ko-KR" dirty="0"/>
              <a:t>, </a:t>
            </a:r>
            <a:r>
              <a:rPr lang="ko-KR" altLang="en-US" dirty="0"/>
              <a:t>특정 주식 종목에 대한 호재성 이슈나 </a:t>
            </a:r>
            <a:r>
              <a:rPr lang="ko-KR" altLang="en-US" dirty="0" err="1"/>
              <a:t>악재성</a:t>
            </a:r>
            <a:r>
              <a:rPr lang="ko-KR" altLang="en-US" dirty="0"/>
              <a:t> 이슈가 터지면 거래량이 급증하면서</a:t>
            </a:r>
            <a:r>
              <a:rPr lang="en-US" altLang="ko-KR" dirty="0"/>
              <a:t> </a:t>
            </a:r>
            <a:r>
              <a:rPr lang="ko-KR" altLang="en-US" dirty="0"/>
              <a:t>급격한 주가 변동이 발생하게 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그런데 항상 뉴스를 지켜보고 있을 수는 없으니</a:t>
            </a:r>
            <a:r>
              <a:rPr lang="en-US" altLang="ko-KR" dirty="0"/>
              <a:t> </a:t>
            </a:r>
            <a:r>
              <a:rPr lang="ko-KR" altLang="en-US" dirty="0"/>
              <a:t>이렇게 필요한 정보를 알림으로 제공받으면 많은 사람들에게 유용한 서비스가 될 것 같다고 생각했습니다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그래서 연구해 볼만한 가치가 있다고 판단했고</a:t>
            </a:r>
            <a:r>
              <a:rPr lang="en-US" altLang="ko-KR" dirty="0"/>
              <a:t> </a:t>
            </a:r>
            <a:r>
              <a:rPr lang="ko-KR" altLang="en-US" dirty="0"/>
              <a:t>종합설계 프로젝트 주제로 선정하게 되었습니다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3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사용자의 관심 종목과 관련된 뉴스가 호재성 뉴스인지</a:t>
            </a:r>
            <a:r>
              <a:rPr lang="en-US" altLang="ko-KR" dirty="0"/>
              <a:t>, </a:t>
            </a:r>
            <a:r>
              <a:rPr lang="ko-KR" altLang="en-US" dirty="0" err="1"/>
              <a:t>악재성</a:t>
            </a:r>
            <a:r>
              <a:rPr lang="ko-KR" altLang="en-US" dirty="0"/>
              <a:t> 뉴스인지 판별하여</a:t>
            </a:r>
            <a:r>
              <a:rPr lang="en-US" altLang="ko-KR" dirty="0"/>
              <a:t>, </a:t>
            </a:r>
            <a:r>
              <a:rPr lang="ko-KR" altLang="en-US" dirty="0"/>
              <a:t>사용자에게 알림을 주는 서비스를 개발할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업데이트 된 뉴스 데이터를 가져와서</a:t>
            </a:r>
            <a:r>
              <a:rPr lang="en-US" altLang="ko-KR" dirty="0"/>
              <a:t>,  </a:t>
            </a:r>
            <a:r>
              <a:rPr lang="ko-KR" altLang="en-US" dirty="0"/>
              <a:t>뉴스 분류 모델을 통해  호재성 뉴스인지 </a:t>
            </a:r>
            <a:r>
              <a:rPr lang="ko-KR" altLang="en-US" dirty="0" err="1"/>
              <a:t>악재성</a:t>
            </a:r>
            <a:r>
              <a:rPr lang="ko-KR" altLang="en-US" dirty="0"/>
              <a:t> 뉴스인지 판별합니다</a:t>
            </a:r>
            <a:r>
              <a:rPr lang="en-US" altLang="ko-KR" dirty="0"/>
              <a:t>. </a:t>
            </a:r>
            <a:r>
              <a:rPr lang="ko-KR" altLang="en-US" dirty="0"/>
              <a:t>그리고 사용자에게 알림으로 정보를</a:t>
            </a:r>
            <a:endParaRPr lang="en-US" altLang="ko-KR" dirty="0"/>
          </a:p>
          <a:p>
            <a:r>
              <a:rPr lang="ko-KR" altLang="en-US" dirty="0"/>
              <a:t>제공하는 서비스입니다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특정 시간을 기준으로 반복해서</a:t>
            </a:r>
            <a:r>
              <a:rPr lang="en-US" altLang="ko-KR" dirty="0"/>
              <a:t>,</a:t>
            </a:r>
            <a:r>
              <a:rPr lang="ko-KR" altLang="en-US" dirty="0"/>
              <a:t>  네이버 뉴스 업데이트를 모니터링하는 서버를 만들고 </a:t>
            </a:r>
            <a:r>
              <a:rPr lang="ko-KR" altLang="en-US" dirty="0" err="1"/>
              <a:t>머신러닝을</a:t>
            </a:r>
            <a:r>
              <a:rPr lang="ko-KR" altLang="en-US" dirty="0"/>
              <a:t> 이용하여 호재성뉴스 </a:t>
            </a:r>
            <a:r>
              <a:rPr lang="ko-KR" altLang="en-US" dirty="0" err="1"/>
              <a:t>악재성뉴스를</a:t>
            </a:r>
            <a:r>
              <a:rPr lang="ko-KR" altLang="en-US" dirty="0"/>
              <a:t> 분류하는 뉴스 분류 모델을 만들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전문적인 투자자들을 제외하고 대부분의 개미 투자자들은 뉴스를 통해 많은 주식 정보를 얻습니다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일반적으로</a:t>
            </a:r>
            <a:r>
              <a:rPr lang="en-US" altLang="ko-KR" dirty="0"/>
              <a:t>, </a:t>
            </a:r>
            <a:r>
              <a:rPr lang="ko-KR" altLang="en-US" dirty="0"/>
              <a:t>특정 주식 종목에 대한 호재성 이슈나 </a:t>
            </a:r>
            <a:r>
              <a:rPr lang="ko-KR" altLang="en-US" dirty="0" err="1"/>
              <a:t>악재성</a:t>
            </a:r>
            <a:r>
              <a:rPr lang="ko-KR" altLang="en-US" dirty="0"/>
              <a:t> 이슈가 터지면 거래량이 급증하면서</a:t>
            </a:r>
            <a:r>
              <a:rPr lang="en-US" altLang="ko-KR" dirty="0"/>
              <a:t> </a:t>
            </a:r>
            <a:r>
              <a:rPr lang="ko-KR" altLang="en-US" dirty="0"/>
              <a:t>급격한 주가 변동이 발생하게 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그런데 항상 뉴스를 지켜보고 있을 수는 없으니</a:t>
            </a:r>
            <a:r>
              <a:rPr lang="en-US" altLang="ko-KR" dirty="0"/>
              <a:t> </a:t>
            </a:r>
            <a:r>
              <a:rPr lang="ko-KR" altLang="en-US" dirty="0"/>
              <a:t>이렇게 필요한 정보를 알림으로 제공받으면 많은 사람들에게 유용한 서비스가 될 것 같다고 생각했습니다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그래서 연구해 볼만한 가치가 있다고 판단했고</a:t>
            </a:r>
            <a:r>
              <a:rPr lang="en-US" altLang="ko-KR" dirty="0"/>
              <a:t> </a:t>
            </a:r>
            <a:r>
              <a:rPr lang="ko-KR" altLang="en-US" dirty="0"/>
              <a:t>종합설계 프로젝트 주제로 선정하게 되었습니다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683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사용자의 관심 종목과 관련된 뉴스가 호재성 뉴스인지</a:t>
            </a:r>
            <a:r>
              <a:rPr lang="en-US" altLang="ko-KR" dirty="0"/>
              <a:t>, </a:t>
            </a:r>
            <a:r>
              <a:rPr lang="ko-KR" altLang="en-US" dirty="0" err="1"/>
              <a:t>악재성</a:t>
            </a:r>
            <a:r>
              <a:rPr lang="ko-KR" altLang="en-US" dirty="0"/>
              <a:t> 뉴스인지 판별하여</a:t>
            </a:r>
            <a:r>
              <a:rPr lang="en-US" altLang="ko-KR" dirty="0"/>
              <a:t>, </a:t>
            </a:r>
            <a:r>
              <a:rPr lang="ko-KR" altLang="en-US" dirty="0"/>
              <a:t>사용자에게 알림을 주는 서비스를 개발할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업데이트 된 뉴스 데이터를 가져와서</a:t>
            </a:r>
            <a:r>
              <a:rPr lang="en-US" altLang="ko-KR" dirty="0"/>
              <a:t>,  </a:t>
            </a:r>
            <a:r>
              <a:rPr lang="ko-KR" altLang="en-US" dirty="0"/>
              <a:t>뉴스 분류 모델을 통해  호재성 뉴스인지 </a:t>
            </a:r>
            <a:r>
              <a:rPr lang="ko-KR" altLang="en-US" dirty="0" err="1"/>
              <a:t>악재성</a:t>
            </a:r>
            <a:r>
              <a:rPr lang="ko-KR" altLang="en-US" dirty="0"/>
              <a:t> 뉴스인지 판별합니다</a:t>
            </a:r>
            <a:r>
              <a:rPr lang="en-US" altLang="ko-KR" dirty="0"/>
              <a:t>. </a:t>
            </a:r>
            <a:r>
              <a:rPr lang="ko-KR" altLang="en-US" dirty="0"/>
              <a:t>그리고 사용자에게 알림으로 정보를</a:t>
            </a:r>
            <a:endParaRPr lang="en-US" altLang="ko-KR" dirty="0"/>
          </a:p>
          <a:p>
            <a:r>
              <a:rPr lang="ko-KR" altLang="en-US" dirty="0"/>
              <a:t>제공하는 서비스입니다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특정 시간을 기준으로 반복해서</a:t>
            </a:r>
            <a:r>
              <a:rPr lang="en-US" altLang="ko-KR" dirty="0"/>
              <a:t>,</a:t>
            </a:r>
            <a:r>
              <a:rPr lang="ko-KR" altLang="en-US" dirty="0"/>
              <a:t>  네이버 뉴스 업데이트를 모니터링하는 서버를 만들고 </a:t>
            </a:r>
            <a:r>
              <a:rPr lang="ko-KR" altLang="en-US" dirty="0" err="1"/>
              <a:t>머신러닝을</a:t>
            </a:r>
            <a:r>
              <a:rPr lang="ko-KR" altLang="en-US" dirty="0"/>
              <a:t> 이용하여 호재성뉴스 </a:t>
            </a:r>
            <a:r>
              <a:rPr lang="ko-KR" altLang="en-US" dirty="0" err="1"/>
              <a:t>악재성뉴스를</a:t>
            </a:r>
            <a:r>
              <a:rPr lang="ko-KR" altLang="en-US" dirty="0"/>
              <a:t> 분류하는 뉴스 분류 모델을 만들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전문적인 투자자들을 제외하고 대부분의 개미 투자자들은 뉴스를 통해 많은 주식 정보를 얻습니다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일반적으로</a:t>
            </a:r>
            <a:r>
              <a:rPr lang="en-US" altLang="ko-KR" dirty="0"/>
              <a:t>, </a:t>
            </a:r>
            <a:r>
              <a:rPr lang="ko-KR" altLang="en-US" dirty="0"/>
              <a:t>특정 주식 종목에 대한 호재성 이슈나 </a:t>
            </a:r>
            <a:r>
              <a:rPr lang="ko-KR" altLang="en-US" dirty="0" err="1"/>
              <a:t>악재성</a:t>
            </a:r>
            <a:r>
              <a:rPr lang="ko-KR" altLang="en-US" dirty="0"/>
              <a:t> 이슈가 터지면 거래량이 급증하면서</a:t>
            </a:r>
            <a:r>
              <a:rPr lang="en-US" altLang="ko-KR" dirty="0"/>
              <a:t> </a:t>
            </a:r>
            <a:r>
              <a:rPr lang="ko-KR" altLang="en-US" dirty="0"/>
              <a:t>급격한 주가 변동이 발생하게 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그런데 항상 뉴스를 지켜보고 있을 수는 없으니</a:t>
            </a:r>
            <a:r>
              <a:rPr lang="en-US" altLang="ko-KR" dirty="0"/>
              <a:t> </a:t>
            </a:r>
            <a:r>
              <a:rPr lang="ko-KR" altLang="en-US" dirty="0"/>
              <a:t>이렇게 필요한 정보를 알림으로 제공받으면 많은 사람들에게 유용한 서비스가 될 것 같다고 생각했습니다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그래서 연구해 볼만한 가치가 있다고 판단했고</a:t>
            </a:r>
            <a:r>
              <a:rPr lang="en-US" altLang="ko-KR" dirty="0"/>
              <a:t> </a:t>
            </a:r>
            <a:r>
              <a:rPr lang="ko-KR" altLang="en-US" dirty="0"/>
              <a:t>종합설계 프로젝트 주제로 선정하게 되었습니다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895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사용자의 관심 종목과 관련된 뉴스가 호재성 뉴스인지</a:t>
            </a:r>
            <a:r>
              <a:rPr lang="en-US" altLang="ko-KR" dirty="0"/>
              <a:t>, </a:t>
            </a:r>
            <a:r>
              <a:rPr lang="ko-KR" altLang="en-US" dirty="0" err="1"/>
              <a:t>악재성</a:t>
            </a:r>
            <a:r>
              <a:rPr lang="ko-KR" altLang="en-US" dirty="0"/>
              <a:t> 뉴스인지 판별하여</a:t>
            </a:r>
            <a:r>
              <a:rPr lang="en-US" altLang="ko-KR" dirty="0"/>
              <a:t>, </a:t>
            </a:r>
            <a:r>
              <a:rPr lang="ko-KR" altLang="en-US" dirty="0"/>
              <a:t>사용자에게 알림을 주는 서비스를 개발할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업데이트 된 뉴스 데이터를 가져와서</a:t>
            </a:r>
            <a:r>
              <a:rPr lang="en-US" altLang="ko-KR" dirty="0"/>
              <a:t>,  </a:t>
            </a:r>
            <a:r>
              <a:rPr lang="ko-KR" altLang="en-US" dirty="0"/>
              <a:t>뉴스 분류 모델을 통해  호재성 뉴스인지 </a:t>
            </a:r>
            <a:r>
              <a:rPr lang="ko-KR" altLang="en-US" dirty="0" err="1"/>
              <a:t>악재성</a:t>
            </a:r>
            <a:r>
              <a:rPr lang="ko-KR" altLang="en-US" dirty="0"/>
              <a:t> 뉴스인지 판별합니다</a:t>
            </a:r>
            <a:r>
              <a:rPr lang="en-US" altLang="ko-KR" dirty="0"/>
              <a:t>. </a:t>
            </a:r>
            <a:r>
              <a:rPr lang="ko-KR" altLang="en-US" dirty="0"/>
              <a:t>그리고 사용자에게 알림으로 정보를</a:t>
            </a:r>
            <a:endParaRPr lang="en-US" altLang="ko-KR" dirty="0"/>
          </a:p>
          <a:p>
            <a:r>
              <a:rPr lang="ko-KR" altLang="en-US" dirty="0"/>
              <a:t>제공하는 서비스입니다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특정 시간을 기준으로 반복해서</a:t>
            </a:r>
            <a:r>
              <a:rPr lang="en-US" altLang="ko-KR" dirty="0"/>
              <a:t>,</a:t>
            </a:r>
            <a:r>
              <a:rPr lang="ko-KR" altLang="en-US" dirty="0"/>
              <a:t>  네이버 뉴스 업데이트를 모니터링하는 서버를 만들고 </a:t>
            </a:r>
            <a:r>
              <a:rPr lang="ko-KR" altLang="en-US" dirty="0" err="1"/>
              <a:t>머신러닝을</a:t>
            </a:r>
            <a:r>
              <a:rPr lang="ko-KR" altLang="en-US" dirty="0"/>
              <a:t> 이용하여 호재성뉴스 </a:t>
            </a:r>
            <a:r>
              <a:rPr lang="ko-KR" altLang="en-US" dirty="0" err="1"/>
              <a:t>악재성뉴스를</a:t>
            </a:r>
            <a:r>
              <a:rPr lang="ko-KR" altLang="en-US" dirty="0"/>
              <a:t> 분류하는 뉴스 분류 모델을 만들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전문적인 투자자들을 제외하고 대부분의 개미 투자자들은 뉴스를 통해 많은 주식 정보를 얻습니다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일반적으로</a:t>
            </a:r>
            <a:r>
              <a:rPr lang="en-US" altLang="ko-KR" dirty="0"/>
              <a:t>, </a:t>
            </a:r>
            <a:r>
              <a:rPr lang="ko-KR" altLang="en-US" dirty="0"/>
              <a:t>특정 주식 종목에 대한 호재성 이슈나 </a:t>
            </a:r>
            <a:r>
              <a:rPr lang="ko-KR" altLang="en-US" dirty="0" err="1"/>
              <a:t>악재성</a:t>
            </a:r>
            <a:r>
              <a:rPr lang="ko-KR" altLang="en-US" dirty="0"/>
              <a:t> 이슈가 터지면 거래량이 급증하면서</a:t>
            </a:r>
            <a:r>
              <a:rPr lang="en-US" altLang="ko-KR" dirty="0"/>
              <a:t> </a:t>
            </a:r>
            <a:r>
              <a:rPr lang="ko-KR" altLang="en-US" dirty="0"/>
              <a:t>급격한 주가 변동이 발생하게 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그런데 항상 뉴스를 지켜보고 있을 수는 없으니</a:t>
            </a:r>
            <a:r>
              <a:rPr lang="en-US" altLang="ko-KR" dirty="0"/>
              <a:t> </a:t>
            </a:r>
            <a:r>
              <a:rPr lang="ko-KR" altLang="en-US" dirty="0"/>
              <a:t>이렇게 필요한 정보를 알림으로 제공받으면 많은 사람들에게 유용한 서비스가 될 것 같다고 생각했습니다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그래서 연구해 볼만한 가치가 있다고 판단했고</a:t>
            </a:r>
            <a:r>
              <a:rPr lang="en-US" altLang="ko-KR" dirty="0"/>
              <a:t> </a:t>
            </a:r>
            <a:r>
              <a:rPr lang="ko-KR" altLang="en-US" dirty="0"/>
              <a:t>종합설계 프로젝트 주제로 선정하게 되었습니다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92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사용자의 관심 종목과 관련된 뉴스가 호재성 뉴스인지</a:t>
            </a:r>
            <a:r>
              <a:rPr lang="en-US" altLang="ko-KR" dirty="0"/>
              <a:t>, </a:t>
            </a:r>
            <a:r>
              <a:rPr lang="ko-KR" altLang="en-US" dirty="0" err="1"/>
              <a:t>악재성</a:t>
            </a:r>
            <a:r>
              <a:rPr lang="ko-KR" altLang="en-US" dirty="0"/>
              <a:t> 뉴스인지 판별하여</a:t>
            </a:r>
            <a:r>
              <a:rPr lang="en-US" altLang="ko-KR" dirty="0"/>
              <a:t>, </a:t>
            </a:r>
            <a:r>
              <a:rPr lang="ko-KR" altLang="en-US" dirty="0"/>
              <a:t>사용자에게 알림을 주는 서비스를 개발할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업데이트 된 뉴스 데이터를 가져와서</a:t>
            </a:r>
            <a:r>
              <a:rPr lang="en-US" altLang="ko-KR" dirty="0"/>
              <a:t>,  </a:t>
            </a:r>
            <a:r>
              <a:rPr lang="ko-KR" altLang="en-US" dirty="0"/>
              <a:t>뉴스 분류 모델을 통해  호재성 뉴스인지 </a:t>
            </a:r>
            <a:r>
              <a:rPr lang="ko-KR" altLang="en-US" dirty="0" err="1"/>
              <a:t>악재성</a:t>
            </a:r>
            <a:r>
              <a:rPr lang="ko-KR" altLang="en-US" dirty="0"/>
              <a:t> 뉴스인지 판별합니다</a:t>
            </a:r>
            <a:r>
              <a:rPr lang="en-US" altLang="ko-KR" dirty="0"/>
              <a:t>. </a:t>
            </a:r>
            <a:r>
              <a:rPr lang="ko-KR" altLang="en-US" dirty="0"/>
              <a:t>그리고 사용자에게 알림으로 정보를</a:t>
            </a:r>
            <a:endParaRPr lang="en-US" altLang="ko-KR" dirty="0"/>
          </a:p>
          <a:p>
            <a:r>
              <a:rPr lang="ko-KR" altLang="en-US" dirty="0"/>
              <a:t>제공하는 서비스입니다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특정 시간을 기준으로 반복해서</a:t>
            </a:r>
            <a:r>
              <a:rPr lang="en-US" altLang="ko-KR" dirty="0"/>
              <a:t>,</a:t>
            </a:r>
            <a:r>
              <a:rPr lang="ko-KR" altLang="en-US" dirty="0"/>
              <a:t>  네이버 뉴스 업데이트를 모니터링하는 서버를 만들고 </a:t>
            </a:r>
            <a:r>
              <a:rPr lang="ko-KR" altLang="en-US" dirty="0" err="1"/>
              <a:t>머신러닝을</a:t>
            </a:r>
            <a:r>
              <a:rPr lang="ko-KR" altLang="en-US" dirty="0"/>
              <a:t> 이용하여 호재성뉴스 </a:t>
            </a:r>
            <a:r>
              <a:rPr lang="ko-KR" altLang="en-US" dirty="0" err="1"/>
              <a:t>악재성뉴스를</a:t>
            </a:r>
            <a:r>
              <a:rPr lang="ko-KR" altLang="en-US" dirty="0"/>
              <a:t> 분류하는 뉴스 분류 모델을 만들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전문적인 투자자들을 제외하고 대부분의 개미 투자자들은 뉴스를 통해 많은 주식 정보를 얻습니다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일반적으로</a:t>
            </a:r>
            <a:r>
              <a:rPr lang="en-US" altLang="ko-KR" dirty="0"/>
              <a:t>, </a:t>
            </a:r>
            <a:r>
              <a:rPr lang="ko-KR" altLang="en-US" dirty="0"/>
              <a:t>특정 주식 종목에 대한 호재성 이슈나 </a:t>
            </a:r>
            <a:r>
              <a:rPr lang="ko-KR" altLang="en-US" dirty="0" err="1"/>
              <a:t>악재성</a:t>
            </a:r>
            <a:r>
              <a:rPr lang="ko-KR" altLang="en-US" dirty="0"/>
              <a:t> 이슈가 터지면 거래량이 급증하면서</a:t>
            </a:r>
            <a:r>
              <a:rPr lang="en-US" altLang="ko-KR" dirty="0"/>
              <a:t> </a:t>
            </a:r>
            <a:r>
              <a:rPr lang="ko-KR" altLang="en-US" dirty="0"/>
              <a:t>급격한 주가 변동이 발생하게 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그런데 항상 뉴스를 지켜보고 있을 수는 없으니</a:t>
            </a:r>
            <a:r>
              <a:rPr lang="en-US" altLang="ko-KR" dirty="0"/>
              <a:t> </a:t>
            </a:r>
            <a:r>
              <a:rPr lang="ko-KR" altLang="en-US" dirty="0"/>
              <a:t>이렇게 필요한 정보를 알림으로 제공받으면 많은 사람들에게 유용한 서비스가 될 것 같다고 생각했습니다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그래서 연구해 볼만한 가치가 있다고 판단했고</a:t>
            </a:r>
            <a:r>
              <a:rPr lang="en-US" altLang="ko-KR" dirty="0"/>
              <a:t> </a:t>
            </a:r>
            <a:r>
              <a:rPr lang="ko-KR" altLang="en-US" dirty="0"/>
              <a:t>종합설계 프로젝트 주제로 선정하게 되었습니다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0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연구 계획입니다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월 부터 프로젝트가 끝나는 </a:t>
            </a:r>
            <a:r>
              <a:rPr lang="en-US" altLang="ko-KR" dirty="0"/>
              <a:t>12</a:t>
            </a:r>
            <a:r>
              <a:rPr lang="ko-KR" altLang="en-US" dirty="0"/>
              <a:t>월 까지의 계획을 정리해보았습니다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월 부터 </a:t>
            </a:r>
            <a:r>
              <a:rPr lang="en-US" altLang="ko-KR" dirty="0"/>
              <a:t>6</a:t>
            </a:r>
            <a:r>
              <a:rPr lang="ko-KR" altLang="en-US" dirty="0"/>
              <a:t>월까지는 연구 단계로 삼아서</a:t>
            </a:r>
            <a:r>
              <a:rPr lang="en-US" altLang="ko-KR" dirty="0"/>
              <a:t>,  </a:t>
            </a:r>
            <a:r>
              <a:rPr lang="ko-KR" altLang="en-US" dirty="0"/>
              <a:t>필요한 것들을 연구하고 준비하는 과정을 진행하도록 할 </a:t>
            </a:r>
            <a:r>
              <a:rPr lang="ko-KR" altLang="en-US" dirty="0" err="1"/>
              <a:t>계획힙니다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뉴스 분류 모델 연구 파트를 먼저 보시면</a:t>
            </a:r>
            <a:r>
              <a:rPr lang="en-US" altLang="ko-KR" dirty="0"/>
              <a:t>,  5</a:t>
            </a:r>
            <a:r>
              <a:rPr lang="ko-KR" altLang="en-US" dirty="0"/>
              <a:t>월까지 </a:t>
            </a:r>
            <a:r>
              <a:rPr lang="en-US" altLang="ko-KR" dirty="0" err="1"/>
              <a:t>cnn</a:t>
            </a:r>
            <a:r>
              <a:rPr lang="ko-KR" altLang="en-US" dirty="0"/>
              <a:t>에 대해 조사</a:t>
            </a:r>
            <a:r>
              <a:rPr lang="en-US" altLang="ko-KR" dirty="0"/>
              <a:t>/</a:t>
            </a:r>
            <a:r>
              <a:rPr lang="ko-KR" altLang="en-US" dirty="0"/>
              <a:t>연구 하고  동시에 데이터 셋 수집과 </a:t>
            </a:r>
            <a:r>
              <a:rPr lang="ko-KR" altLang="en-US" dirty="0" err="1"/>
              <a:t>라벨링</a:t>
            </a:r>
            <a:r>
              <a:rPr lang="ko-KR" altLang="en-US" dirty="0"/>
              <a:t> 작업 그리고 </a:t>
            </a:r>
            <a:endParaRPr lang="en-US" altLang="ko-KR" dirty="0"/>
          </a:p>
          <a:p>
            <a:r>
              <a:rPr lang="ko-KR" altLang="en-US" dirty="0" err="1"/>
              <a:t>전처리</a:t>
            </a:r>
            <a:r>
              <a:rPr lang="ko-KR" altLang="en-US" dirty="0"/>
              <a:t> 구현을 미리 </a:t>
            </a:r>
            <a:r>
              <a:rPr lang="ko-KR" altLang="en-US" dirty="0" err="1"/>
              <a:t>해놓을</a:t>
            </a:r>
            <a:r>
              <a:rPr lang="ko-KR" altLang="en-US" dirty="0"/>
              <a:t> 예정입니다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6</a:t>
            </a:r>
            <a:r>
              <a:rPr lang="ko-KR" altLang="en-US" dirty="0"/>
              <a:t>월 부터 본격적으로 </a:t>
            </a:r>
            <a:r>
              <a:rPr lang="en-US" altLang="ko-KR" dirty="0"/>
              <a:t>CNN</a:t>
            </a:r>
            <a:r>
              <a:rPr lang="ko-KR" altLang="en-US" dirty="0"/>
              <a:t>을 설계해서 학습을 진행할 것이고  계속해서  모델을 학습하고 평가 그리고 수정하는 작업을 반복하면서</a:t>
            </a:r>
            <a:endParaRPr lang="en-US" altLang="ko-KR" dirty="0"/>
          </a:p>
          <a:p>
            <a:r>
              <a:rPr lang="ko-KR" altLang="en-US" dirty="0"/>
              <a:t>정확도를 향상시켜 나갈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AOS</a:t>
            </a:r>
            <a:r>
              <a:rPr lang="ko-KR" altLang="en-US" dirty="0"/>
              <a:t>에서는 </a:t>
            </a:r>
            <a:r>
              <a:rPr lang="ko-KR" altLang="en-US" dirty="0" err="1"/>
              <a:t>라벨링</a:t>
            </a:r>
            <a:r>
              <a:rPr lang="ko-KR" altLang="en-US" dirty="0"/>
              <a:t> 작업이 끝나면 바로 </a:t>
            </a:r>
            <a:r>
              <a:rPr lang="en-US" altLang="ko-KR" dirty="0"/>
              <a:t>MVVM </a:t>
            </a:r>
            <a:r>
              <a:rPr lang="ko-KR" altLang="en-US" dirty="0"/>
              <a:t>패턴에 대한 연구를 진행하고</a:t>
            </a:r>
            <a:endParaRPr lang="en-US" altLang="ko-KR" dirty="0"/>
          </a:p>
          <a:p>
            <a:r>
              <a:rPr lang="ko-KR" altLang="en-US" dirty="0"/>
              <a:t> 끝나는 대로 기능 정리와 스토리보드를 제작</a:t>
            </a:r>
            <a:r>
              <a:rPr lang="en-US" altLang="ko-KR" dirty="0"/>
              <a:t> </a:t>
            </a:r>
            <a:r>
              <a:rPr lang="ko-KR" altLang="en-US" dirty="0"/>
              <a:t>한 뒤</a:t>
            </a:r>
            <a:r>
              <a:rPr lang="en-US" altLang="ko-KR" dirty="0"/>
              <a:t>,  </a:t>
            </a:r>
            <a:r>
              <a:rPr lang="ko-KR" altLang="en-US" dirty="0"/>
              <a:t>기능 개발에 들어갈 계획입니다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개발이 완료되면 </a:t>
            </a:r>
            <a:r>
              <a:rPr lang="ko-KR" altLang="en-US" dirty="0" err="1"/>
              <a:t>리펙토링</a:t>
            </a:r>
            <a:r>
              <a:rPr lang="ko-KR" altLang="en-US" dirty="0"/>
              <a:t> 작업을 통해 코드를 </a:t>
            </a:r>
            <a:r>
              <a:rPr lang="ko-KR" altLang="en-US" dirty="0" err="1"/>
              <a:t>정재시키고</a:t>
            </a:r>
            <a:r>
              <a:rPr lang="en-US" altLang="ko-KR" dirty="0"/>
              <a:t>,  </a:t>
            </a:r>
            <a:r>
              <a:rPr lang="ko-KR" altLang="en-US" dirty="0"/>
              <a:t>완성도를 높일 생각입니다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서버 파트는  먼저 </a:t>
            </a:r>
            <a:r>
              <a:rPr lang="en-US" altLang="ko-KR" dirty="0"/>
              <a:t>DB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서버를 구성해 놓고</a:t>
            </a:r>
            <a:r>
              <a:rPr lang="en-US" altLang="ko-KR" dirty="0"/>
              <a:t>,  </a:t>
            </a:r>
            <a:r>
              <a:rPr lang="ko-KR" altLang="en-US" dirty="0"/>
              <a:t>필요한 </a:t>
            </a:r>
            <a:r>
              <a:rPr lang="en-US" altLang="ko-KR" dirty="0"/>
              <a:t>API</a:t>
            </a:r>
            <a:r>
              <a:rPr lang="ko-KR" altLang="en-US" dirty="0"/>
              <a:t>를 제작하고 </a:t>
            </a:r>
            <a:endParaRPr lang="en-US" altLang="ko-KR" dirty="0"/>
          </a:p>
          <a:p>
            <a:r>
              <a:rPr lang="ko-KR" altLang="en-US" dirty="0"/>
              <a:t>뉴스 데이터 모니터링 모듈과 푸시 알림 모듈 등을 차례로  </a:t>
            </a:r>
            <a:r>
              <a:rPr lang="ko-KR" altLang="en-US" dirty="0" err="1"/>
              <a:t>구현해나갈</a:t>
            </a:r>
            <a:r>
              <a:rPr lang="ko-KR" altLang="en-US" dirty="0"/>
              <a:t> 계획입니다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뉴스 분류 모델이 어느 정도 정확성이 높아지면   서버와 통합하는 작업을 진행하고  동시에 </a:t>
            </a:r>
            <a:r>
              <a:rPr lang="en-US" altLang="ko-KR" dirty="0"/>
              <a:t>, </a:t>
            </a:r>
            <a:r>
              <a:rPr lang="ko-KR" altLang="en-US" dirty="0"/>
              <a:t>전체 시스템을 하나로 통합하는 작업을 진행할 예정입니다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크롤링을</a:t>
            </a:r>
            <a:r>
              <a:rPr lang="ko-KR" altLang="en-US" dirty="0"/>
              <a:t> 통해서 데이터를 수집하는 작업은  자동화를 시켜서 계속해서  데이터를 수집할 예정이고 </a:t>
            </a:r>
            <a:endParaRPr lang="en-US" altLang="ko-KR" dirty="0"/>
          </a:p>
          <a:p>
            <a:r>
              <a:rPr lang="ko-KR" altLang="en-US" dirty="0"/>
              <a:t>데이터를 어떻게 활용할지는 좀 연구를 해보고 분석을 해서 답을 </a:t>
            </a:r>
            <a:r>
              <a:rPr lang="ko-KR" altLang="en-US" dirty="0" err="1"/>
              <a:t>찾아나갈</a:t>
            </a:r>
            <a:r>
              <a:rPr lang="ko-KR" altLang="en-US" dirty="0"/>
              <a:t> 계획입니다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11</a:t>
            </a:r>
            <a:r>
              <a:rPr lang="ko-KR" altLang="en-US" dirty="0"/>
              <a:t>월 즘에 개발을 마무리 하고 구글 플레이스토어에 배포까지 진행해볼 생각입니다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64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C54B0-86E0-4A7B-A6F5-9E77090F4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A0EFB2-3443-4397-922E-158E6EEC1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B3E07-E139-46AD-8093-76769C29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D6FB8-F683-4F00-83FA-C85AC9C7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67BFD7-3EFA-4FE1-9B69-65938AD7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85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2410F-C996-41F3-993A-84AE792A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9A78DE-8B29-4AC9-942C-F6CA29FFB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7286A-0832-4A18-B284-D81D57D4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54FB70-F3BD-46E5-9EFE-F7D9703B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928404-2D83-4D5B-87C0-890DE82A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06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0E4EF1-02A7-43B1-94AF-34176F076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B8C6B4-FEED-47F2-B08B-B801A5D53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86A91-D538-44D8-A65A-A1352182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BF3EF-6003-4278-85C9-FE82D53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1D80A8-0034-47D1-8DD5-4A6F2F1E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48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C1922-7F70-47C8-8593-9791C307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8B566-42C5-4097-A897-DBB0FE433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1A16D-5397-49B9-BB4B-C330C2E0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425C5-8179-45B5-8DC6-7E5FA70D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5DFD0-D274-4862-B63B-6698A63B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83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982C4-89AD-41DC-9E98-FBA28D28F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3A1F00-8C3D-46E7-8F7E-9133CE38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728F0-6221-492A-9375-0EB91C75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D8219-6BB9-402C-937E-DB19321F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E8573-4A9D-4D65-8570-34EA252D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68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9E728-FB05-4CBB-B621-79091CF8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93177-3B78-4B6E-8FB8-41CCE1C49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CBA5E5-DBEF-4A58-8061-D2014A273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6D1DE3-19EC-4D95-A9AD-090242DC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B8FF8-FFB9-4F2B-8D2F-E8AACBA1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8F9EFD-3A72-450D-9813-2C7C320D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83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C653-3C27-40D9-A672-8D02E4AE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A2CBD3-077C-4BB5-8C63-B8D5A507D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D399C-0003-4539-9DBF-23CE266E7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677DCC-ADE8-43B3-A030-F1979BCF2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25A133-5EFB-4AFB-A8DD-158A45C17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9477D8-C4A2-4784-A083-6BE02722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8DCC94-3E56-4668-84BD-6CE9CF4E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73B1F3-D700-479C-935A-2138ADD8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3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76E43-6D35-4F06-B316-B44D5A28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753CFD-31C5-4A84-81E5-0433E667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ADC185-49A2-408A-A8D8-3A067740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96809C-188D-4170-91C1-237A7AFF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06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775F31-E18E-426F-A2E7-16C49D77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B3544D-0A8C-45F9-BC17-E9623174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8DD108-4216-482A-B5A3-8BBF7A24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64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41543-15EB-4266-942A-C42EA36A9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A16D0-9A96-4CFD-8740-177F139EF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0D2196-A749-4308-93F7-C81A60386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689013-8A16-4AA3-B70A-8EB04D70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E4564-59C9-4895-B698-679D7C1F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45A58D-87D9-4ACE-840C-2F0E1BA9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4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6232B-9960-4C35-9CC3-16B1565B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1F7AF3-F945-49A3-A378-734CC499E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A1C167-E27C-4650-93DC-7D7C40E0F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502E5E-5061-4272-B184-0E3F0593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E05E8A-6A58-4495-936D-2C09875F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8AC491-2714-46CD-A7D6-27E5B12F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9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26E7EB-57E6-4713-82EF-709B6A32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2D6AFA-2484-4207-8B87-09A1F355D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1C4E0B-0B7F-4005-A582-E9587BA8E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CF264-4F96-4E37-9F32-EB80C46D5D36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F1B0C-C5D4-455B-AAED-8B0567030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B1DB4-0707-4875-841B-C40568A6F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57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DCC109C-850C-4CFC-BB20-E650B41B8C8D}"/>
              </a:ext>
            </a:extLst>
          </p:cNvPr>
          <p:cNvSpPr txBox="1"/>
          <p:nvPr/>
        </p:nvSpPr>
        <p:spPr>
          <a:xfrm>
            <a:off x="1021554" y="1111389"/>
            <a:ext cx="101488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뉴스 유사도 분석을 통한</a:t>
            </a:r>
            <a:endParaRPr lang="en-US" altLang="ko-KR" sz="4000" dirty="0">
              <a:solidFill>
                <a:schemeClr val="bg1"/>
              </a:solidFill>
            </a:endParaRPr>
          </a:p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주가 정보 제공 서비스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DF01FA-F053-4E55-8DFA-5A81129ED7E7}"/>
              </a:ext>
            </a:extLst>
          </p:cNvPr>
          <p:cNvSpPr txBox="1"/>
          <p:nvPr/>
        </p:nvSpPr>
        <p:spPr>
          <a:xfrm>
            <a:off x="392904" y="6105495"/>
            <a:ext cx="260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2021. 09 ~ 2021. 12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EE600-9380-496D-8EEB-7E360F2B7E59}"/>
              </a:ext>
            </a:extLst>
          </p:cNvPr>
          <p:cNvSpPr txBox="1"/>
          <p:nvPr/>
        </p:nvSpPr>
        <p:spPr>
          <a:xfrm>
            <a:off x="3971606" y="3228410"/>
            <a:ext cx="4552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solidFill>
                  <a:srgbClr val="FFFFFF"/>
                </a:solidFill>
                <a:effectLst/>
                <a:latin typeface="NanumGothic"/>
              </a:rPr>
              <a:t>AI</a:t>
            </a:r>
            <a:r>
              <a:rPr lang="ko-KR" altLang="en-US" sz="2400" b="0" i="0" dirty="0">
                <a:solidFill>
                  <a:srgbClr val="FFFFFF"/>
                </a:solidFill>
                <a:effectLst/>
                <a:latin typeface="NanumGothic"/>
              </a:rPr>
              <a:t>융합 </a:t>
            </a:r>
            <a:r>
              <a:rPr lang="en-US" altLang="ko-KR" sz="2400" b="0" i="0" dirty="0">
                <a:solidFill>
                  <a:srgbClr val="FFFFFF"/>
                </a:solidFill>
                <a:effectLst/>
                <a:latin typeface="NanumGothic"/>
              </a:rPr>
              <a:t>Capstone Design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2</a:t>
            </a:r>
            <a:r>
              <a:rPr lang="ko-KR" altLang="en-US" sz="2400" dirty="0">
                <a:solidFill>
                  <a:schemeClr val="bg1"/>
                </a:solidFill>
              </a:rPr>
              <a:t>학기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8F09E-50D1-41C8-A00C-18F38DEDD136}"/>
              </a:ext>
            </a:extLst>
          </p:cNvPr>
          <p:cNvSpPr txBox="1"/>
          <p:nvPr/>
        </p:nvSpPr>
        <p:spPr>
          <a:xfrm>
            <a:off x="4699827" y="4240826"/>
            <a:ext cx="360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2014122299 </a:t>
            </a:r>
            <a:r>
              <a:rPr lang="ko-KR" altLang="en-US" sz="2000" dirty="0" err="1">
                <a:solidFill>
                  <a:schemeClr val="bg1"/>
                </a:solidFill>
              </a:rPr>
              <a:t>최정헌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66FE5-BAA7-4F56-B52E-DD7604B21550}"/>
              </a:ext>
            </a:extLst>
          </p:cNvPr>
          <p:cNvSpPr txBox="1"/>
          <p:nvPr/>
        </p:nvSpPr>
        <p:spPr>
          <a:xfrm>
            <a:off x="4688676" y="4699100"/>
            <a:ext cx="2597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i="0" dirty="0">
                <a:solidFill>
                  <a:schemeClr val="bg1"/>
                </a:solidFill>
                <a:effectLst/>
                <a:latin typeface="Roboto"/>
              </a:rPr>
              <a:t>2014122029 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Roboto"/>
              </a:rPr>
              <a:t>김동호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0207C4-CAA6-4A46-B9FF-E5ECDEC1B620}"/>
              </a:ext>
            </a:extLst>
          </p:cNvPr>
          <p:cNvSpPr txBox="1"/>
          <p:nvPr/>
        </p:nvSpPr>
        <p:spPr>
          <a:xfrm>
            <a:off x="4688676" y="5099210"/>
            <a:ext cx="2597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2016125082 </a:t>
            </a:r>
            <a:r>
              <a:rPr lang="ko-KR" altLang="en-US" sz="2000" dirty="0" err="1">
                <a:solidFill>
                  <a:schemeClr val="bg1"/>
                </a:solidFill>
              </a:rPr>
              <a:t>홍순재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941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5158111" cy="461665"/>
            <a:chOff x="5074461" y="1351080"/>
            <a:chExt cx="5158111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5" y="1351080"/>
              <a:ext cx="4865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연구원 편성표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B20843E-DD4C-4524-94BB-39DB8954F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693456"/>
              </p:ext>
            </p:extLst>
          </p:nvPr>
        </p:nvGraphicFramePr>
        <p:xfrm>
          <a:off x="490214" y="1036731"/>
          <a:ext cx="10562399" cy="5332570"/>
        </p:xfrm>
        <a:graphic>
          <a:graphicData uri="http://schemas.openxmlformats.org/drawingml/2006/table">
            <a:tbl>
              <a:tblPr/>
              <a:tblGrid>
                <a:gridCol w="2025548">
                  <a:extLst>
                    <a:ext uri="{9D8B030D-6E8A-4147-A177-3AD203B41FA5}">
                      <a16:colId xmlns:a16="http://schemas.microsoft.com/office/drawing/2014/main" val="495557870"/>
                    </a:ext>
                  </a:extLst>
                </a:gridCol>
                <a:gridCol w="964781">
                  <a:extLst>
                    <a:ext uri="{9D8B030D-6E8A-4147-A177-3AD203B41FA5}">
                      <a16:colId xmlns:a16="http://schemas.microsoft.com/office/drawing/2014/main" val="210451359"/>
                    </a:ext>
                  </a:extLst>
                </a:gridCol>
                <a:gridCol w="1202801">
                  <a:extLst>
                    <a:ext uri="{9D8B030D-6E8A-4147-A177-3AD203B41FA5}">
                      <a16:colId xmlns:a16="http://schemas.microsoft.com/office/drawing/2014/main" val="291683356"/>
                    </a:ext>
                  </a:extLst>
                </a:gridCol>
                <a:gridCol w="993797">
                  <a:extLst>
                    <a:ext uri="{9D8B030D-6E8A-4147-A177-3AD203B41FA5}">
                      <a16:colId xmlns:a16="http://schemas.microsoft.com/office/drawing/2014/main" val="1300022348"/>
                    </a:ext>
                  </a:extLst>
                </a:gridCol>
                <a:gridCol w="964781">
                  <a:extLst>
                    <a:ext uri="{9D8B030D-6E8A-4147-A177-3AD203B41FA5}">
                      <a16:colId xmlns:a16="http://schemas.microsoft.com/office/drawing/2014/main" val="962708806"/>
                    </a:ext>
                  </a:extLst>
                </a:gridCol>
                <a:gridCol w="1331160">
                  <a:extLst>
                    <a:ext uri="{9D8B030D-6E8A-4147-A177-3AD203B41FA5}">
                      <a16:colId xmlns:a16="http://schemas.microsoft.com/office/drawing/2014/main" val="801726580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3687851276"/>
                    </a:ext>
                  </a:extLst>
                </a:gridCol>
                <a:gridCol w="1098011">
                  <a:extLst>
                    <a:ext uri="{9D8B030D-6E8A-4147-A177-3AD203B41FA5}">
                      <a16:colId xmlns:a16="http://schemas.microsoft.com/office/drawing/2014/main" val="1116946444"/>
                    </a:ext>
                  </a:extLst>
                </a:gridCol>
                <a:gridCol w="1249312">
                  <a:extLst>
                    <a:ext uri="{9D8B030D-6E8A-4147-A177-3AD203B41FA5}">
                      <a16:colId xmlns:a16="http://schemas.microsoft.com/office/drawing/2014/main" val="1715654319"/>
                    </a:ext>
                  </a:extLst>
                </a:gridCol>
              </a:tblGrid>
              <a:tr h="61509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한양견명조"/>
                        </a:rPr>
                        <a:t>연구책임자</a:t>
                      </a:r>
                      <a:endParaRPr lang="ko-KR" altLang="en-US" sz="1800" b="1" dirty="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>
                          <a:solidFill>
                            <a:srgbClr val="000000"/>
                          </a:solidFill>
                          <a:effectLst/>
                          <a:latin typeface="한양견명조"/>
                        </a:rPr>
                        <a:t>최정헌</a:t>
                      </a:r>
                      <a:endParaRPr lang="ko-KR" altLang="en-US" sz="2000" b="1" dirty="0">
                        <a:effectLst/>
                      </a:endParaRPr>
                    </a:p>
                  </a:txBody>
                  <a:tcPr marL="53340" marR="53340" marT="53340" marB="5334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340" marR="53340" marT="53340" marB="5334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640715"/>
                  </a:ext>
                </a:extLst>
              </a:tr>
              <a:tr h="1409213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프로젝트 총괄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- Android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개발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3340" marR="53340" marT="53340" marB="53340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340" marR="53340" marT="53340" marB="5334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10505"/>
                  </a:ext>
                </a:extLst>
              </a:tr>
              <a:tr h="61509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340" marR="53340" marT="53340" marB="5334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94172"/>
                  </a:ext>
                </a:extLst>
              </a:tr>
              <a:tr h="61509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340" marR="53340" marT="53340" marB="5334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>
                      <a:noFill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340" marR="53340" marT="53340" marB="5334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>
                      <a:noFill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340" marR="53340" marT="53340" marB="5334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104887"/>
                  </a:ext>
                </a:extLst>
              </a:tr>
              <a:tr h="61509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한양견명조"/>
                        </a:rPr>
                        <a:t>연구원</a:t>
                      </a:r>
                      <a:endParaRPr lang="ko-KR" altLang="en-US" sz="1800" b="1" dirty="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b="1" dirty="0">
                        <a:effectLst/>
                      </a:endParaRPr>
                    </a:p>
                  </a:txBody>
                  <a:tcPr marL="53340" marR="53340" marT="53340" marB="5334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 </a:t>
                      </a:r>
                      <a:endParaRPr lang="ko-KR" altLang="en-US" sz="2000" b="1">
                        <a:effectLst/>
                      </a:endParaRPr>
                    </a:p>
                  </a:txBody>
                  <a:tcPr marL="53340" marR="53340" marT="53340" marB="5334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>
                          <a:solidFill>
                            <a:srgbClr val="000000"/>
                          </a:solidFill>
                          <a:effectLst/>
                          <a:latin typeface="한양견명조"/>
                        </a:rPr>
                        <a:t>김동호</a:t>
                      </a:r>
                      <a:endParaRPr lang="ko-KR" altLang="en-US" sz="2000" b="1" dirty="0">
                        <a:effectLst/>
                      </a:endParaRPr>
                    </a:p>
                  </a:txBody>
                  <a:tcPr marL="53340" marR="53340" marT="53340" marB="5334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 </a:t>
                      </a:r>
                      <a:endParaRPr lang="ko-KR" altLang="en-US" sz="2000" b="1">
                        <a:effectLst/>
                      </a:endParaRPr>
                    </a:p>
                  </a:txBody>
                  <a:tcPr marL="53340" marR="53340" marT="53340" marB="5334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 err="1">
                          <a:solidFill>
                            <a:srgbClr val="000000"/>
                          </a:solidFill>
                          <a:effectLst/>
                          <a:latin typeface="한양견명조"/>
                        </a:rPr>
                        <a:t>홍순재</a:t>
                      </a:r>
                      <a:endParaRPr lang="ko-KR" altLang="en-US" sz="2000" b="1" dirty="0">
                        <a:effectLst/>
                      </a:endParaRPr>
                    </a:p>
                  </a:txBody>
                  <a:tcPr marL="53340" marR="53340" marT="53340" marB="5334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340909"/>
                  </a:ext>
                </a:extLst>
              </a:tr>
              <a:tr h="1409213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53340" marR="53340" marT="53340" marB="53340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340" marR="53340" marT="53340" marB="5334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데이터 총괄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뉴스 데이터 셋 수집 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텍스트 유사도 분석 알고리즘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3340" marR="53340" marT="53340" marB="53340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340" marR="53340" marT="53340" marB="5334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285750" indent="-28575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서버 총괄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</a:rPr>
                        <a:t>-</a:t>
                      </a:r>
                      <a:r>
                        <a:rPr lang="ko-KR" altLang="en-US" sz="1400" dirty="0">
                          <a:effectLst/>
                        </a:rPr>
                        <a:t> 뉴스 모니터링 모듈 구현</a:t>
                      </a:r>
                      <a:endParaRPr lang="en-US" altLang="ko-KR" sz="1400" dirty="0">
                        <a:effectLst/>
                      </a:endParaRPr>
                    </a:p>
                    <a:p>
                      <a:pPr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</a:rPr>
                        <a:t>- API </a:t>
                      </a:r>
                      <a:r>
                        <a:rPr lang="ko-KR" altLang="en-US" sz="1400" dirty="0">
                          <a:effectLst/>
                        </a:rPr>
                        <a:t>설계</a:t>
                      </a:r>
                      <a:r>
                        <a:rPr lang="en-US" altLang="ko-KR" sz="1400" dirty="0">
                          <a:effectLst/>
                        </a:rPr>
                        <a:t>/</a:t>
                      </a:r>
                      <a:r>
                        <a:rPr lang="ko-KR" altLang="en-US" sz="1400" dirty="0">
                          <a:effectLst/>
                        </a:rPr>
                        <a:t>구현</a:t>
                      </a:r>
                    </a:p>
                  </a:txBody>
                  <a:tcPr marL="53340" marR="53340" marT="53340" marB="53340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12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45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2788157" cy="461665"/>
            <a:chOff x="5074461" y="1351080"/>
            <a:chExt cx="2788157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8" y="1351080"/>
              <a:ext cx="2495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목표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-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개요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C22A9DA-D810-1343-9397-B99365978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1333500"/>
            <a:ext cx="76708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7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2788157" cy="461665"/>
            <a:chOff x="5074461" y="1351080"/>
            <a:chExt cx="2788157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8" y="1351080"/>
              <a:ext cx="2495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목표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-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개요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2B9DCD4A-657C-CF41-8E9B-D7DBE25DBB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762" y="1405301"/>
            <a:ext cx="1655969" cy="1681577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CA7FE223-4917-2740-BFEC-7DEE072480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541" y="1295815"/>
            <a:ext cx="1871606" cy="1900548"/>
          </a:xfrm>
          <a:prstGeom prst="rect">
            <a:avLst/>
          </a:prstGeom>
        </p:spPr>
      </p:pic>
      <p:pic>
        <p:nvPicPr>
          <p:cNvPr id="8" name="Picture 7" descr="Text, icon&#10;&#10;Description automatically generated">
            <a:extLst>
              <a:ext uri="{FF2B5EF4-FFF2-40B4-BE49-F238E27FC236}">
                <a16:creationId xmlns:a16="http://schemas.microsoft.com/office/drawing/2014/main" id="{18206D23-4DBA-8E41-8593-7CC8599DBD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541" y="3820664"/>
            <a:ext cx="1871604" cy="1900546"/>
          </a:xfrm>
          <a:prstGeom prst="rect">
            <a:avLst/>
          </a:prstGeom>
        </p:spPr>
      </p:pic>
      <p:pic>
        <p:nvPicPr>
          <p:cNvPr id="10" name="Picture 9" descr="Icon&#10;&#10;Description automatically generated with medium confidence">
            <a:extLst>
              <a:ext uri="{FF2B5EF4-FFF2-40B4-BE49-F238E27FC236}">
                <a16:creationId xmlns:a16="http://schemas.microsoft.com/office/drawing/2014/main" id="{A4941116-138D-8A46-9BC5-CA1579EED5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33" y="1216148"/>
            <a:ext cx="1871606" cy="1900548"/>
          </a:xfrm>
          <a:prstGeom prst="rect">
            <a:avLst/>
          </a:prstGeom>
        </p:spPr>
      </p:pic>
      <p:pic>
        <p:nvPicPr>
          <p:cNvPr id="12" name="Picture 11" descr="Logo&#10;&#10;Description automatically generated with low confidence">
            <a:extLst>
              <a:ext uri="{FF2B5EF4-FFF2-40B4-BE49-F238E27FC236}">
                <a16:creationId xmlns:a16="http://schemas.microsoft.com/office/drawing/2014/main" id="{45F78FEB-B3F2-0F4F-B159-057FD11EF7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125" y="3770811"/>
            <a:ext cx="1871606" cy="1900548"/>
          </a:xfrm>
          <a:prstGeom prst="rect">
            <a:avLst/>
          </a:prstGeom>
        </p:spPr>
      </p:pic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3EE802A-3C82-B74D-84C5-DD0699245D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35" y="3820664"/>
            <a:ext cx="1871604" cy="190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26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2788157" cy="461665"/>
            <a:chOff x="5074461" y="1351080"/>
            <a:chExt cx="2788157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8" y="1351080"/>
              <a:ext cx="2495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목표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-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개요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2B9DCD4A-657C-CF41-8E9B-D7DBE25DBB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762" y="1405301"/>
            <a:ext cx="1655969" cy="1681577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CA7FE223-4917-2740-BFEC-7DEE072480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541" y="1295815"/>
            <a:ext cx="1871606" cy="1900548"/>
          </a:xfrm>
          <a:prstGeom prst="rect">
            <a:avLst/>
          </a:prstGeom>
        </p:spPr>
      </p:pic>
      <p:pic>
        <p:nvPicPr>
          <p:cNvPr id="8" name="Picture 7" descr="Text, icon&#10;&#10;Description automatically generated">
            <a:extLst>
              <a:ext uri="{FF2B5EF4-FFF2-40B4-BE49-F238E27FC236}">
                <a16:creationId xmlns:a16="http://schemas.microsoft.com/office/drawing/2014/main" id="{18206D23-4DBA-8E41-8593-7CC8599DBD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541" y="3820664"/>
            <a:ext cx="1871604" cy="1900546"/>
          </a:xfrm>
          <a:prstGeom prst="rect">
            <a:avLst/>
          </a:prstGeom>
        </p:spPr>
      </p:pic>
      <p:pic>
        <p:nvPicPr>
          <p:cNvPr id="10" name="Picture 9" descr="Icon&#10;&#10;Description automatically generated with medium confidence">
            <a:extLst>
              <a:ext uri="{FF2B5EF4-FFF2-40B4-BE49-F238E27FC236}">
                <a16:creationId xmlns:a16="http://schemas.microsoft.com/office/drawing/2014/main" id="{A4941116-138D-8A46-9BC5-CA1579EED5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33" y="1216148"/>
            <a:ext cx="1871606" cy="1900548"/>
          </a:xfrm>
          <a:prstGeom prst="rect">
            <a:avLst/>
          </a:prstGeom>
        </p:spPr>
      </p:pic>
      <p:pic>
        <p:nvPicPr>
          <p:cNvPr id="12" name="Picture 11" descr="Logo&#10;&#10;Description automatically generated with low confidence">
            <a:extLst>
              <a:ext uri="{FF2B5EF4-FFF2-40B4-BE49-F238E27FC236}">
                <a16:creationId xmlns:a16="http://schemas.microsoft.com/office/drawing/2014/main" id="{45F78FEB-B3F2-0F4F-B159-057FD11EF7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125" y="3770811"/>
            <a:ext cx="1871606" cy="1900548"/>
          </a:xfrm>
          <a:prstGeom prst="rect">
            <a:avLst/>
          </a:prstGeom>
        </p:spPr>
      </p:pic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3EE802A-3C82-B74D-84C5-DD0699245D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35" y="3820664"/>
            <a:ext cx="1871604" cy="19005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0F377F6-0315-2A4B-BB44-A99B09CEFF41}"/>
              </a:ext>
            </a:extLst>
          </p:cNvPr>
          <p:cNvSpPr/>
          <p:nvPr/>
        </p:nvSpPr>
        <p:spPr>
          <a:xfrm>
            <a:off x="-5322" y="-35560"/>
            <a:ext cx="12197322" cy="692912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01D73-92CD-A34E-9CDB-9E82C34AB257}"/>
              </a:ext>
            </a:extLst>
          </p:cNvPr>
          <p:cNvSpPr txBox="1"/>
          <p:nvPr/>
        </p:nvSpPr>
        <p:spPr>
          <a:xfrm>
            <a:off x="1391376" y="1682604"/>
            <a:ext cx="40175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</a:rPr>
              <a:t>테마별</a:t>
            </a:r>
            <a:r>
              <a:rPr lang="ko-KR" altLang="en-US" sz="3200" dirty="0">
                <a:solidFill>
                  <a:schemeClr val="bg1"/>
                </a:solidFill>
              </a:rPr>
              <a:t> 뉴스 분류</a:t>
            </a:r>
            <a:endParaRPr lang="en-US" altLang="ko-KR" sz="3200" dirty="0">
              <a:solidFill>
                <a:schemeClr val="bg1"/>
              </a:solidFill>
            </a:endParaRP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뉴스 키워드 추출 </a:t>
            </a:r>
            <a:endParaRPr lang="en-US" altLang="ko-KR" sz="3200" dirty="0">
              <a:solidFill>
                <a:schemeClr val="bg1"/>
              </a:solidFill>
            </a:endParaRP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관심 종목 뉴스 알림</a:t>
            </a:r>
            <a:endParaRPr lang="en-US" altLang="ko-KR" sz="3200" dirty="0">
              <a:solidFill>
                <a:schemeClr val="bg1"/>
              </a:solidFill>
            </a:endParaRP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실시간 뉴스 알림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 </a:t>
            </a:r>
            <a:endParaRPr lang="en-KR" sz="32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A1ECDD-46B1-774E-B889-20383D19F06A}"/>
              </a:ext>
            </a:extLst>
          </p:cNvPr>
          <p:cNvCxnSpPr>
            <a:cxnSpLocks/>
          </p:cNvCxnSpPr>
          <p:nvPr/>
        </p:nvCxnSpPr>
        <p:spPr>
          <a:xfrm>
            <a:off x="5926901" y="3447529"/>
            <a:ext cx="836898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FD6AB8-99AF-0940-AC26-DC0BA7806807}"/>
              </a:ext>
            </a:extLst>
          </p:cNvPr>
          <p:cNvSpPr txBox="1"/>
          <p:nvPr/>
        </p:nvSpPr>
        <p:spPr>
          <a:xfrm>
            <a:off x="7360265" y="3172570"/>
            <a:ext cx="44807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”</a:t>
            </a:r>
            <a:r>
              <a:rPr lang="ko-KR" altLang="en-US" sz="3200" dirty="0">
                <a:solidFill>
                  <a:schemeClr val="bg1"/>
                </a:solidFill>
              </a:rPr>
              <a:t>현재</a:t>
            </a:r>
            <a:r>
              <a:rPr lang="en-US" altLang="ko-KR" sz="3200" dirty="0">
                <a:solidFill>
                  <a:schemeClr val="bg1"/>
                </a:solidFill>
              </a:rPr>
              <a:t>”</a:t>
            </a:r>
            <a:r>
              <a:rPr lang="ko-KR" altLang="en-US" sz="3200" dirty="0">
                <a:solidFill>
                  <a:schemeClr val="bg1"/>
                </a:solidFill>
              </a:rPr>
              <a:t>의 뉴스에 초점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 </a:t>
            </a:r>
            <a:endParaRPr lang="en-K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71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2788157" cy="461665"/>
            <a:chOff x="5074461" y="1351080"/>
            <a:chExt cx="2788157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8" y="1351080"/>
              <a:ext cx="2495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목표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8C4A96E-D12D-4119-A2B7-46BC0C08249C}"/>
              </a:ext>
            </a:extLst>
          </p:cNvPr>
          <p:cNvSpPr txBox="1"/>
          <p:nvPr/>
        </p:nvSpPr>
        <p:spPr>
          <a:xfrm>
            <a:off x="760895" y="1987891"/>
            <a:ext cx="10005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뉴스 기사를 모니터링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코사인 유사도 알고리즘으로 새로운 기사와 과거 뉴스 기사들의 유사도 분석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유사도가</a:t>
            </a:r>
            <a:r>
              <a:rPr lang="ko-KR" altLang="en-US" sz="2000" dirty="0"/>
              <a:t> 높은 순서대로 주식 등락 정보를 유저에게 제공</a:t>
            </a:r>
            <a:endParaRPr lang="en-US" altLang="ko-KR" sz="20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05562DD-59EC-4B5E-AF10-ADF840350043}"/>
              </a:ext>
            </a:extLst>
          </p:cNvPr>
          <p:cNvSpPr/>
          <p:nvPr/>
        </p:nvSpPr>
        <p:spPr>
          <a:xfrm>
            <a:off x="1233931" y="4402872"/>
            <a:ext cx="3983747" cy="75075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2021/09..        </a:t>
            </a:r>
            <a:r>
              <a:rPr lang="ko-KR" altLang="en-US" sz="1400" dirty="0">
                <a:solidFill>
                  <a:schemeClr val="tx1"/>
                </a:solidFill>
              </a:rPr>
              <a:t>이스트소프트</a:t>
            </a:r>
            <a:r>
              <a:rPr lang="en-US" altLang="ko-KR" sz="1400" dirty="0">
                <a:solidFill>
                  <a:schemeClr val="tx1"/>
                </a:solidFill>
              </a:rPr>
              <a:t>,  … </a:t>
            </a:r>
            <a:r>
              <a:rPr lang="ko-KR" altLang="en-US" sz="1400" dirty="0">
                <a:solidFill>
                  <a:schemeClr val="tx1"/>
                </a:solidFill>
              </a:rPr>
              <a:t>흑자전환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AD06A-FD13-4E79-8477-A2B08D013FC3}"/>
              </a:ext>
            </a:extLst>
          </p:cNvPr>
          <p:cNvSpPr txBox="1"/>
          <p:nvPr/>
        </p:nvSpPr>
        <p:spPr>
          <a:xfrm>
            <a:off x="1317816" y="4402872"/>
            <a:ext cx="3828146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새로운 뉴스 기사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3B1E2CE-0BFD-4E9B-BDB4-73606390BFDC}"/>
              </a:ext>
            </a:extLst>
          </p:cNvPr>
          <p:cNvSpPr/>
          <p:nvPr/>
        </p:nvSpPr>
        <p:spPr>
          <a:xfrm>
            <a:off x="6721634" y="4956869"/>
            <a:ext cx="4044972" cy="1364949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2021/02 …    </a:t>
            </a:r>
            <a:r>
              <a:rPr lang="ko-KR" altLang="en-US" sz="1400" dirty="0">
                <a:solidFill>
                  <a:schemeClr val="tx1"/>
                </a:solidFill>
              </a:rPr>
              <a:t>이스트소프트</a:t>
            </a:r>
            <a:r>
              <a:rPr lang="en-US" altLang="ko-KR" sz="1400" dirty="0">
                <a:solidFill>
                  <a:schemeClr val="tx1"/>
                </a:solidFill>
              </a:rPr>
              <a:t>,  … </a:t>
            </a:r>
            <a:r>
              <a:rPr lang="ko-KR" altLang="en-US" sz="1400" dirty="0">
                <a:solidFill>
                  <a:schemeClr val="tx1"/>
                </a:solidFill>
              </a:rPr>
              <a:t>흑자전환 </a:t>
            </a:r>
            <a:r>
              <a:rPr lang="en-US" altLang="ko-KR" sz="1400" dirty="0">
                <a:solidFill>
                  <a:srgbClr val="FF0000"/>
                </a:solidFill>
              </a:rPr>
              <a:t>+3%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2019/02..    </a:t>
            </a:r>
            <a:r>
              <a:rPr lang="ko-KR" altLang="en-US" sz="1400" dirty="0">
                <a:solidFill>
                  <a:schemeClr val="tx1"/>
                </a:solidFill>
              </a:rPr>
              <a:t>흑자전환 성공 이스트소프트 </a:t>
            </a:r>
            <a:r>
              <a:rPr lang="en-US" altLang="ko-KR" sz="1400" dirty="0">
                <a:solidFill>
                  <a:schemeClr val="accent1"/>
                </a:solidFill>
              </a:rPr>
              <a:t>-2%</a:t>
            </a:r>
          </a:p>
          <a:p>
            <a:pPr algn="ctr"/>
            <a:r>
              <a:rPr lang="en-US" altLang="ko-KR" sz="1400" dirty="0">
                <a:solidFill>
                  <a:schemeClr val="accent1"/>
                </a:solidFill>
              </a:rPr>
              <a:t>.</a:t>
            </a:r>
          </a:p>
          <a:p>
            <a:pPr algn="ctr"/>
            <a:r>
              <a:rPr lang="en-US" altLang="ko-KR" sz="14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D896F6-3A91-4318-9129-358EA2976FCB}"/>
              </a:ext>
            </a:extLst>
          </p:cNvPr>
          <p:cNvSpPr txBox="1"/>
          <p:nvPr/>
        </p:nvSpPr>
        <p:spPr>
          <a:xfrm>
            <a:off x="6805519" y="4956869"/>
            <a:ext cx="3828146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 과거 뉴스 기사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367A865-98F2-456C-A856-8EBAE7DC401D}"/>
              </a:ext>
            </a:extLst>
          </p:cNvPr>
          <p:cNvSpPr/>
          <p:nvPr/>
        </p:nvSpPr>
        <p:spPr>
          <a:xfrm>
            <a:off x="7422776" y="3096425"/>
            <a:ext cx="2303929" cy="11907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과거 데이터 </a:t>
            </a:r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6636A71-EF86-4D3D-8745-FC970E258227}"/>
              </a:ext>
            </a:extLst>
          </p:cNvPr>
          <p:cNvCxnSpPr>
            <a:cxnSpLocks/>
          </p:cNvCxnSpPr>
          <p:nvPr/>
        </p:nvCxnSpPr>
        <p:spPr>
          <a:xfrm flipV="1">
            <a:off x="5492162" y="3807012"/>
            <a:ext cx="1464450" cy="460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15748C5-AD55-40AE-9929-3E8CF6FFBC09}"/>
              </a:ext>
            </a:extLst>
          </p:cNvPr>
          <p:cNvCxnSpPr>
            <a:cxnSpLocks/>
          </p:cNvCxnSpPr>
          <p:nvPr/>
        </p:nvCxnSpPr>
        <p:spPr>
          <a:xfrm>
            <a:off x="8655422" y="4402872"/>
            <a:ext cx="0" cy="461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057AE9-77A9-3947-B1E0-1F14CD235A72}"/>
              </a:ext>
            </a:extLst>
          </p:cNvPr>
          <p:cNvSpPr txBox="1"/>
          <p:nvPr/>
        </p:nvSpPr>
        <p:spPr>
          <a:xfrm>
            <a:off x="1680825" y="1117307"/>
            <a:ext cx="951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과거 뉴스 데이터를 분석하여 기존의 서비스들이 제공하지 않는 새로운 정보를 제공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 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67462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2788157" cy="461665"/>
            <a:chOff x="5074461" y="1351080"/>
            <a:chExt cx="2788157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8" y="1351080"/>
              <a:ext cx="2495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목표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CEA36E1-FC35-4E8C-9B04-01C514A4A3E9}"/>
              </a:ext>
            </a:extLst>
          </p:cNvPr>
          <p:cNvSpPr/>
          <p:nvPr/>
        </p:nvSpPr>
        <p:spPr>
          <a:xfrm>
            <a:off x="8382383" y="3356074"/>
            <a:ext cx="3142008" cy="103105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ADACE9-C5B7-4B03-B8AD-10D14DCD0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537" y="1159674"/>
            <a:ext cx="2340264" cy="1632564"/>
          </a:xfrm>
          <a:prstGeom prst="rect">
            <a:avLst/>
          </a:prstGeom>
        </p:spPr>
      </p:pic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9F973AE-D799-4B0B-AC15-7B0DF40D82F9}"/>
              </a:ext>
            </a:extLst>
          </p:cNvPr>
          <p:cNvCxnSpPr>
            <a:cxnSpLocks/>
          </p:cNvCxnSpPr>
          <p:nvPr/>
        </p:nvCxnSpPr>
        <p:spPr>
          <a:xfrm flipH="1" flipV="1">
            <a:off x="8545745" y="2402885"/>
            <a:ext cx="746352" cy="778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17F627A-EB04-438D-9D06-B9CFEEA82694}"/>
              </a:ext>
            </a:extLst>
          </p:cNvPr>
          <p:cNvSpPr txBox="1"/>
          <p:nvPr/>
        </p:nvSpPr>
        <p:spPr>
          <a:xfrm>
            <a:off x="8466267" y="3356074"/>
            <a:ext cx="296668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A58BAD-1B88-4A11-B4E2-3DAF2BF7ACBC}"/>
              </a:ext>
            </a:extLst>
          </p:cNvPr>
          <p:cNvSpPr txBox="1"/>
          <p:nvPr/>
        </p:nvSpPr>
        <p:spPr>
          <a:xfrm>
            <a:off x="8486569" y="3894015"/>
            <a:ext cx="1463039" cy="2769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TEXT</a:t>
            </a:r>
            <a:r>
              <a:rPr lang="ko-KR" altLang="en-US" sz="1200" dirty="0"/>
              <a:t> 유사도 분석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2CF824-9C19-4B4E-9239-334C3893E0CA}"/>
              </a:ext>
            </a:extLst>
          </p:cNvPr>
          <p:cNvSpPr txBox="1"/>
          <p:nvPr/>
        </p:nvSpPr>
        <p:spPr>
          <a:xfrm>
            <a:off x="6140572" y="882675"/>
            <a:ext cx="2244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네이버 뉴스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C6EEA7-2E63-4AA1-9A72-D6A12478A0C4}"/>
              </a:ext>
            </a:extLst>
          </p:cNvPr>
          <p:cNvSpPr txBox="1"/>
          <p:nvPr/>
        </p:nvSpPr>
        <p:spPr>
          <a:xfrm>
            <a:off x="10058166" y="3894015"/>
            <a:ext cx="1374785" cy="2769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뉴스 모니터링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996C56-26DD-4856-971E-1DB8E46ABEB7}"/>
              </a:ext>
            </a:extLst>
          </p:cNvPr>
          <p:cNvSpPr txBox="1"/>
          <p:nvPr/>
        </p:nvSpPr>
        <p:spPr>
          <a:xfrm>
            <a:off x="9262216" y="4503514"/>
            <a:ext cx="1374785" cy="103105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 </a:t>
            </a:r>
            <a:r>
              <a:rPr lang="en-US" altLang="ko-KR" sz="1400" b="1" dirty="0"/>
              <a:t>DB</a:t>
            </a:r>
          </a:p>
          <a:p>
            <a:pPr algn="ctr"/>
            <a:endParaRPr lang="en-US" altLang="ko-KR" sz="1400" b="1" dirty="0"/>
          </a:p>
          <a:p>
            <a:pPr algn="ctr"/>
            <a:r>
              <a:rPr lang="ko-KR" altLang="en-US" sz="1100" dirty="0"/>
              <a:t>과거 뉴스 기사</a:t>
            </a:r>
            <a:endParaRPr lang="en-US" altLang="ko-KR" sz="1100" dirty="0"/>
          </a:p>
          <a:p>
            <a:pPr algn="ctr"/>
            <a:r>
              <a:rPr lang="ko-KR" altLang="en-US" sz="1100" dirty="0"/>
              <a:t>유사도 분석 결과</a:t>
            </a:r>
            <a:endParaRPr lang="en-US" altLang="ko-KR" sz="1100" dirty="0"/>
          </a:p>
          <a:p>
            <a:pPr algn="ctr"/>
            <a:endParaRPr lang="ko-KR" altLang="en-US" sz="11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A0015BD-608D-4359-BCE8-B587AF60D1CC}"/>
              </a:ext>
            </a:extLst>
          </p:cNvPr>
          <p:cNvGrpSpPr/>
          <p:nvPr/>
        </p:nvGrpSpPr>
        <p:grpSpPr>
          <a:xfrm>
            <a:off x="3103337" y="2748997"/>
            <a:ext cx="1823880" cy="2976559"/>
            <a:chOff x="8683955" y="1721907"/>
            <a:chExt cx="2910992" cy="4936737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D7DFD966-2707-47E6-8AAF-B40DAF043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24850" y="2389039"/>
              <a:ext cx="2229201" cy="3416766"/>
            </a:xfrm>
            <a:prstGeom prst="rect">
              <a:avLst/>
            </a:prstGeom>
          </p:spPr>
        </p:pic>
        <p:pic>
          <p:nvPicPr>
            <p:cNvPr id="28" name="Phone_gold.png">
              <a:extLst>
                <a:ext uri="{FF2B5EF4-FFF2-40B4-BE49-F238E27FC236}">
                  <a16:creationId xmlns:a16="http://schemas.microsoft.com/office/drawing/2014/main" id="{87442DE7-49A9-4C28-8936-2DB221F9A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83955" y="1721907"/>
              <a:ext cx="2910992" cy="4936737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663497E-9BC4-47FD-8A6E-7764E079A350}"/>
              </a:ext>
            </a:extLst>
          </p:cNvPr>
          <p:cNvGrpSpPr/>
          <p:nvPr/>
        </p:nvGrpSpPr>
        <p:grpSpPr>
          <a:xfrm>
            <a:off x="1281683" y="2792238"/>
            <a:ext cx="1823880" cy="2933318"/>
            <a:chOff x="113449" y="1172192"/>
            <a:chExt cx="2910992" cy="493673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3D86BAE-2233-46BA-B8FD-3F9807849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7530" y="1711092"/>
              <a:ext cx="2302831" cy="3858939"/>
            </a:xfrm>
            <a:prstGeom prst="rect">
              <a:avLst/>
            </a:prstGeom>
          </p:spPr>
        </p:pic>
        <p:pic>
          <p:nvPicPr>
            <p:cNvPr id="31" name="Phone_gold.png">
              <a:extLst>
                <a:ext uri="{FF2B5EF4-FFF2-40B4-BE49-F238E27FC236}">
                  <a16:creationId xmlns:a16="http://schemas.microsoft.com/office/drawing/2014/main" id="{0ED7B918-1DA0-48BE-AC49-8916EC047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449" y="1172192"/>
              <a:ext cx="2910992" cy="4936737"/>
            </a:xfrm>
            <a:prstGeom prst="rect">
              <a:avLst/>
            </a:prstGeom>
            <a:ln w="12700">
              <a:miter lim="400000"/>
            </a:ln>
          </p:spPr>
        </p:pic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88F541-7250-744C-B138-B940020E0F15}"/>
              </a:ext>
            </a:extLst>
          </p:cNvPr>
          <p:cNvCxnSpPr>
            <a:cxnSpLocks/>
          </p:cNvCxnSpPr>
          <p:nvPr/>
        </p:nvCxnSpPr>
        <p:spPr>
          <a:xfrm>
            <a:off x="5285766" y="4181291"/>
            <a:ext cx="2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6DA8846-D5CB-7A44-9A22-716944EF5554}"/>
              </a:ext>
            </a:extLst>
          </p:cNvPr>
          <p:cNvSpPr txBox="1"/>
          <p:nvPr/>
        </p:nvSpPr>
        <p:spPr>
          <a:xfrm>
            <a:off x="8918921" y="2469564"/>
            <a:ext cx="1310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모니터링</a:t>
            </a:r>
            <a:endParaRPr lang="en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142E9-71E3-5443-95C6-F287470DECA7}"/>
              </a:ext>
            </a:extLst>
          </p:cNvPr>
          <p:cNvSpPr txBox="1"/>
          <p:nvPr/>
        </p:nvSpPr>
        <p:spPr>
          <a:xfrm>
            <a:off x="5285766" y="5975325"/>
            <a:ext cx="291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예상 서비스 시나리오</a:t>
            </a:r>
            <a:r>
              <a:rPr lang="en-US" altLang="ko-KR" sz="1400" dirty="0"/>
              <a:t>&gt;</a:t>
            </a:r>
            <a:endParaRPr lang="en-KR" sz="1400" dirty="0"/>
          </a:p>
        </p:txBody>
      </p:sp>
    </p:spTree>
    <p:extLst>
      <p:ext uri="{BB962C8B-B14F-4D97-AF65-F5344CB8AC3E}">
        <p14:creationId xmlns:p14="http://schemas.microsoft.com/office/powerpoint/2010/main" val="3269979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2788157" cy="461665"/>
            <a:chOff x="5074461" y="1351080"/>
            <a:chExt cx="2788157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8" y="1351080"/>
              <a:ext cx="2495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내용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F9142E9-71E3-5443-95C6-F287470DECA7}"/>
              </a:ext>
            </a:extLst>
          </p:cNvPr>
          <p:cNvSpPr txBox="1"/>
          <p:nvPr/>
        </p:nvSpPr>
        <p:spPr>
          <a:xfrm>
            <a:off x="5256394" y="6303252"/>
            <a:ext cx="291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기술 개념도</a:t>
            </a:r>
            <a:r>
              <a:rPr lang="en-US" altLang="ko-KR" sz="1400" dirty="0"/>
              <a:t>&gt;</a:t>
            </a:r>
            <a:endParaRPr lang="en-KR" sz="1400" dirty="0"/>
          </a:p>
        </p:txBody>
      </p:sp>
      <p:sp>
        <p:nvSpPr>
          <p:cNvPr id="25" name="사각형: 둥근 모서리 5">
            <a:extLst>
              <a:ext uri="{FF2B5EF4-FFF2-40B4-BE49-F238E27FC236}">
                <a16:creationId xmlns:a16="http://schemas.microsoft.com/office/drawing/2014/main" id="{50522F3A-F31F-B649-B64D-32384BAE816F}"/>
              </a:ext>
            </a:extLst>
          </p:cNvPr>
          <p:cNvSpPr/>
          <p:nvPr/>
        </p:nvSpPr>
        <p:spPr>
          <a:xfrm>
            <a:off x="5091712" y="1527439"/>
            <a:ext cx="5041729" cy="444168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6">
            <a:extLst>
              <a:ext uri="{FF2B5EF4-FFF2-40B4-BE49-F238E27FC236}">
                <a16:creationId xmlns:a16="http://schemas.microsoft.com/office/drawing/2014/main" id="{686F3E43-65FC-874B-A49E-A713A72DED6C}"/>
              </a:ext>
            </a:extLst>
          </p:cNvPr>
          <p:cNvSpPr/>
          <p:nvPr/>
        </p:nvSpPr>
        <p:spPr>
          <a:xfrm>
            <a:off x="5329768" y="1729315"/>
            <a:ext cx="3384283" cy="402644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30" name="사각형: 둥근 모서리 10">
            <a:extLst>
              <a:ext uri="{FF2B5EF4-FFF2-40B4-BE49-F238E27FC236}">
                <a16:creationId xmlns:a16="http://schemas.microsoft.com/office/drawing/2014/main" id="{F260BA56-FD9B-3D4C-B004-2E190C14AC80}"/>
              </a:ext>
            </a:extLst>
          </p:cNvPr>
          <p:cNvSpPr/>
          <p:nvPr/>
        </p:nvSpPr>
        <p:spPr>
          <a:xfrm>
            <a:off x="5456668" y="3261198"/>
            <a:ext cx="1358321" cy="145729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134245-1022-5642-873A-B1F42CD616D0}"/>
              </a:ext>
            </a:extLst>
          </p:cNvPr>
          <p:cNvSpPr txBox="1"/>
          <p:nvPr/>
        </p:nvSpPr>
        <p:spPr>
          <a:xfrm>
            <a:off x="5595789" y="3378991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highlight>
                  <a:srgbClr val="FFFF00"/>
                </a:highlight>
              </a:rPr>
              <a:t>Web server</a:t>
            </a:r>
            <a:endParaRPr lang="ko-KR" altLang="en-US" sz="1400" b="1" dirty="0">
              <a:highlight>
                <a:srgbClr val="FFFF00"/>
              </a:highlight>
            </a:endParaRPr>
          </a:p>
        </p:txBody>
      </p:sp>
      <p:pic>
        <p:nvPicPr>
          <p:cNvPr id="35" name="Picture 10" descr="Apache logo and symbol, meaning, history, PNG">
            <a:extLst>
              <a:ext uri="{FF2B5EF4-FFF2-40B4-BE49-F238E27FC236}">
                <a16:creationId xmlns:a16="http://schemas.microsoft.com/office/drawing/2014/main" id="{9A15D6AE-E9E9-9D4A-AC43-C0FC40C23D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6" r="33548"/>
          <a:stretch/>
        </p:blipFill>
        <p:spPr bwMode="auto">
          <a:xfrm>
            <a:off x="5994517" y="3691583"/>
            <a:ext cx="282621" cy="5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7462437-1712-5343-BCF5-D7BF68936057}"/>
              </a:ext>
            </a:extLst>
          </p:cNvPr>
          <p:cNvSpPr txBox="1"/>
          <p:nvPr/>
        </p:nvSpPr>
        <p:spPr>
          <a:xfrm>
            <a:off x="5735825" y="4303973"/>
            <a:ext cx="893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apache2</a:t>
            </a:r>
            <a:endParaRPr lang="ko-KR" altLang="en-US" sz="1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811071-B7AF-604C-8085-3CA71E0BDBE7}"/>
              </a:ext>
            </a:extLst>
          </p:cNvPr>
          <p:cNvSpPr txBox="1"/>
          <p:nvPr/>
        </p:nvSpPr>
        <p:spPr>
          <a:xfrm>
            <a:off x="6231970" y="5045964"/>
            <a:ext cx="96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Ubuntu</a:t>
            </a:r>
            <a:endParaRPr lang="ko-KR" altLang="en-US" sz="1600" b="1" dirty="0"/>
          </a:p>
        </p:txBody>
      </p:sp>
      <p:sp>
        <p:nvSpPr>
          <p:cNvPr id="38" name="사각형: 둥근 모서리 22">
            <a:extLst>
              <a:ext uri="{FF2B5EF4-FFF2-40B4-BE49-F238E27FC236}">
                <a16:creationId xmlns:a16="http://schemas.microsoft.com/office/drawing/2014/main" id="{0A3518D6-C91F-7043-9C06-242A3F2F5FC4}"/>
              </a:ext>
            </a:extLst>
          </p:cNvPr>
          <p:cNvSpPr/>
          <p:nvPr/>
        </p:nvSpPr>
        <p:spPr>
          <a:xfrm>
            <a:off x="6901772" y="2974455"/>
            <a:ext cx="819315" cy="176231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모니터링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Client API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EEDFD0-AF77-4C45-9F4F-CB707D68AC40}"/>
              </a:ext>
            </a:extLst>
          </p:cNvPr>
          <p:cNvSpPr txBox="1"/>
          <p:nvPr/>
        </p:nvSpPr>
        <p:spPr>
          <a:xfrm>
            <a:off x="5014977" y="1164547"/>
            <a:ext cx="162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</a:rPr>
              <a:t>AWS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pic>
        <p:nvPicPr>
          <p:cNvPr id="42" name="Picture 8" descr="Add new users to EC2 and give SSH Key access | Hacker Noon">
            <a:extLst>
              <a:ext uri="{FF2B5EF4-FFF2-40B4-BE49-F238E27FC236}">
                <a16:creationId xmlns:a16="http://schemas.microsoft.com/office/drawing/2014/main" id="{93246A3D-3C89-9446-ABDD-7C00B0586A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30" t="10763" r="12334" b="25671"/>
          <a:stretch/>
        </p:blipFill>
        <p:spPr bwMode="auto">
          <a:xfrm>
            <a:off x="6399929" y="2389665"/>
            <a:ext cx="415060" cy="4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D888026-6F18-8942-8E80-850A8C2007A4}"/>
              </a:ext>
            </a:extLst>
          </p:cNvPr>
          <p:cNvSpPr txBox="1"/>
          <p:nvPr/>
        </p:nvSpPr>
        <p:spPr>
          <a:xfrm>
            <a:off x="5800828" y="1936857"/>
            <a:ext cx="162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</a:rPr>
              <a:t>EC2 instance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B1DA54-A097-8541-AD3C-9F0FD4C4BD27}"/>
              </a:ext>
            </a:extLst>
          </p:cNvPr>
          <p:cNvSpPr txBox="1"/>
          <p:nvPr/>
        </p:nvSpPr>
        <p:spPr>
          <a:xfrm>
            <a:off x="6903331" y="3048474"/>
            <a:ext cx="819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highlight>
                  <a:srgbClr val="FFFF00"/>
                </a:highlight>
              </a:rPr>
              <a:t>nodeJs</a:t>
            </a:r>
            <a:endParaRPr lang="ko-KR" altLang="en-US" sz="1400" b="1" dirty="0">
              <a:highlight>
                <a:srgbClr val="FFFF00"/>
              </a:highlight>
            </a:endParaRPr>
          </a:p>
        </p:txBody>
      </p:sp>
      <p:pic>
        <p:nvPicPr>
          <p:cNvPr id="47" name="Picture 18" descr="NodeJS Icon Logo Vector – Brands Logos">
            <a:extLst>
              <a:ext uri="{FF2B5EF4-FFF2-40B4-BE49-F238E27FC236}">
                <a16:creationId xmlns:a16="http://schemas.microsoft.com/office/drawing/2014/main" id="{2C17B300-BDAF-8547-AC4E-6C0022D8A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920" y="3391675"/>
            <a:ext cx="396260" cy="43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FF73E72-4D2C-9540-849A-AE09C3E47EDC}"/>
              </a:ext>
            </a:extLst>
          </p:cNvPr>
          <p:cNvGrpSpPr/>
          <p:nvPr/>
        </p:nvGrpSpPr>
        <p:grpSpPr>
          <a:xfrm>
            <a:off x="8769342" y="3054240"/>
            <a:ext cx="1310434" cy="1457293"/>
            <a:chOff x="6637482" y="3045273"/>
            <a:chExt cx="1310434" cy="1457293"/>
          </a:xfrm>
        </p:grpSpPr>
        <p:sp>
          <p:nvSpPr>
            <p:cNvPr id="39" name="사각형: 둥근 모서리 26">
              <a:extLst>
                <a:ext uri="{FF2B5EF4-FFF2-40B4-BE49-F238E27FC236}">
                  <a16:creationId xmlns:a16="http://schemas.microsoft.com/office/drawing/2014/main" id="{20CDF13B-58E4-5947-9F44-AE67B6312B53}"/>
                </a:ext>
              </a:extLst>
            </p:cNvPr>
            <p:cNvSpPr/>
            <p:nvPr/>
          </p:nvSpPr>
          <p:spPr>
            <a:xfrm>
              <a:off x="6692774" y="3045273"/>
              <a:ext cx="1199851" cy="145729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9722C74-204A-0446-8282-77F1AFD99B27}"/>
                </a:ext>
              </a:extLst>
            </p:cNvPr>
            <p:cNvSpPr txBox="1"/>
            <p:nvPr/>
          </p:nvSpPr>
          <p:spPr>
            <a:xfrm>
              <a:off x="6637482" y="4088048"/>
              <a:ext cx="1310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/>
                <a:t>MySql</a:t>
              </a:r>
              <a:endParaRPr lang="ko-KR" altLang="en-US" sz="1200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78CFA70-816E-2040-A736-8FD5525005B1}"/>
                </a:ext>
              </a:extLst>
            </p:cNvPr>
            <p:cNvSpPr txBox="1"/>
            <p:nvPr/>
          </p:nvSpPr>
          <p:spPr>
            <a:xfrm>
              <a:off x="7035802" y="3164994"/>
              <a:ext cx="614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highlight>
                    <a:srgbClr val="FFFF00"/>
                  </a:highlight>
                </a:rPr>
                <a:t>RDS</a:t>
              </a:r>
              <a:endParaRPr lang="ko-KR" altLang="en-US" sz="1400" b="1" dirty="0">
                <a:highlight>
                  <a:srgbClr val="FFFF00"/>
                </a:highlight>
              </a:endParaRPr>
            </a:p>
          </p:txBody>
        </p:sp>
        <p:pic>
          <p:nvPicPr>
            <p:cNvPr id="1026" name="Picture 2" descr="Download MySQL Logo in SVG Vector or PNG File Format - Logo.wine">
              <a:extLst>
                <a:ext uri="{FF2B5EF4-FFF2-40B4-BE49-F238E27FC236}">
                  <a16:creationId xmlns:a16="http://schemas.microsoft.com/office/drawing/2014/main" id="{F51E4D5F-3E01-274B-A99D-C341C3392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2427" y="3557014"/>
              <a:ext cx="620543" cy="413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사각형: 둥근 모서리 22">
            <a:extLst>
              <a:ext uri="{FF2B5EF4-FFF2-40B4-BE49-F238E27FC236}">
                <a16:creationId xmlns:a16="http://schemas.microsoft.com/office/drawing/2014/main" id="{9F6CF8DF-4BE5-054F-8C71-515FB2F46196}"/>
              </a:ext>
            </a:extLst>
          </p:cNvPr>
          <p:cNvSpPr/>
          <p:nvPr/>
        </p:nvSpPr>
        <p:spPr>
          <a:xfrm>
            <a:off x="7824774" y="2974455"/>
            <a:ext cx="819314" cy="176231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유사도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분석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크롤링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50" name="Picture 2" descr="Python] Cycle - 리스트를 무한히 반복하는 방법.">
            <a:extLst>
              <a:ext uri="{FF2B5EF4-FFF2-40B4-BE49-F238E27FC236}">
                <a16:creationId xmlns:a16="http://schemas.microsoft.com/office/drawing/2014/main" id="{F8967779-104A-FE47-9A07-BDE0C6E86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95" y="3429245"/>
            <a:ext cx="688697" cy="38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33D84F4-FE7A-2847-8AA3-536D7558E735}"/>
              </a:ext>
            </a:extLst>
          </p:cNvPr>
          <p:cNvSpPr txBox="1"/>
          <p:nvPr/>
        </p:nvSpPr>
        <p:spPr>
          <a:xfrm>
            <a:off x="7833459" y="3066755"/>
            <a:ext cx="819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highlight>
                  <a:srgbClr val="FFFF00"/>
                </a:highlight>
              </a:rPr>
              <a:t>python</a:t>
            </a:r>
            <a:endParaRPr lang="ko-KR" altLang="en-US" sz="1400" b="1" dirty="0">
              <a:highlight>
                <a:srgbClr val="FFFF00"/>
              </a:highlight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E78F21-CC0B-5148-9F37-0E3414FAB002}"/>
              </a:ext>
            </a:extLst>
          </p:cNvPr>
          <p:cNvSpPr txBox="1"/>
          <p:nvPr/>
        </p:nvSpPr>
        <p:spPr>
          <a:xfrm>
            <a:off x="1781178" y="3147938"/>
            <a:ext cx="162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</a:rPr>
              <a:t>Mobile App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sp>
        <p:nvSpPr>
          <p:cNvPr id="60" name="사각형: 둥근 모서리 7">
            <a:extLst>
              <a:ext uri="{FF2B5EF4-FFF2-40B4-BE49-F238E27FC236}">
                <a16:creationId xmlns:a16="http://schemas.microsoft.com/office/drawing/2014/main" id="{11312159-FDB0-0D4D-95B0-B72F5F959502}"/>
              </a:ext>
            </a:extLst>
          </p:cNvPr>
          <p:cNvSpPr/>
          <p:nvPr/>
        </p:nvSpPr>
        <p:spPr>
          <a:xfrm>
            <a:off x="1856096" y="3612324"/>
            <a:ext cx="1865150" cy="103542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  android 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      </a:t>
            </a:r>
          </a:p>
        </p:txBody>
      </p:sp>
      <p:pic>
        <p:nvPicPr>
          <p:cNvPr id="61" name="Picture 2" descr="12.Constraint Layout (콘스트래인트 레이아웃) 1 - Android Studio (안드로이드)">
            <a:extLst>
              <a:ext uri="{FF2B5EF4-FFF2-40B4-BE49-F238E27FC236}">
                <a16:creationId xmlns:a16="http://schemas.microsoft.com/office/drawing/2014/main" id="{68B634D7-6BE8-9C48-96C8-7B2709036E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9" t="17058" r="23508" b="38432"/>
          <a:stretch/>
        </p:blipFill>
        <p:spPr bwMode="auto">
          <a:xfrm>
            <a:off x="3091168" y="4010616"/>
            <a:ext cx="345595" cy="20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직선 화살표 연결선 13">
            <a:extLst>
              <a:ext uri="{FF2B5EF4-FFF2-40B4-BE49-F238E27FC236}">
                <a16:creationId xmlns:a16="http://schemas.microsoft.com/office/drawing/2014/main" id="{A29F2CCC-2B42-8549-9319-1FC947461779}"/>
              </a:ext>
            </a:extLst>
          </p:cNvPr>
          <p:cNvCxnSpPr>
            <a:cxnSpLocks/>
          </p:cNvCxnSpPr>
          <p:nvPr/>
        </p:nvCxnSpPr>
        <p:spPr>
          <a:xfrm>
            <a:off x="3568248" y="3935098"/>
            <a:ext cx="20259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36">
            <a:extLst>
              <a:ext uri="{FF2B5EF4-FFF2-40B4-BE49-F238E27FC236}">
                <a16:creationId xmlns:a16="http://schemas.microsoft.com/office/drawing/2014/main" id="{B93E84B5-DCFB-DE49-8E18-47DD80CD7349}"/>
              </a:ext>
            </a:extLst>
          </p:cNvPr>
          <p:cNvCxnSpPr>
            <a:cxnSpLocks/>
          </p:cNvCxnSpPr>
          <p:nvPr/>
        </p:nvCxnSpPr>
        <p:spPr>
          <a:xfrm flipH="1">
            <a:off x="3506990" y="4372531"/>
            <a:ext cx="20872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0D2641B-8A1F-2548-865D-2B5C4BE5361F}"/>
              </a:ext>
            </a:extLst>
          </p:cNvPr>
          <p:cNvSpPr txBox="1"/>
          <p:nvPr/>
        </p:nvSpPr>
        <p:spPr>
          <a:xfrm>
            <a:off x="3814050" y="4010616"/>
            <a:ext cx="965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highlight>
                  <a:srgbClr val="FFFF00"/>
                </a:highlight>
              </a:rPr>
              <a:t>Web API</a:t>
            </a:r>
            <a:endParaRPr lang="ko-KR" altLang="en-US" sz="12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1965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B11F28DD-8256-4111-9F53-227EB47D878F}"/>
              </a:ext>
            </a:extLst>
          </p:cNvPr>
          <p:cNvSpPr txBox="1"/>
          <p:nvPr/>
        </p:nvSpPr>
        <p:spPr>
          <a:xfrm>
            <a:off x="621345" y="218966"/>
            <a:ext cx="4229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latin typeface="맑은 고딕" panose="020F0502020204030204"/>
                <a:ea typeface="맑은 고딕" panose="020B0503020000020004" pitchFamily="50" charset="-127"/>
              </a:rPr>
              <a:t>연구 내용 </a:t>
            </a:r>
            <a:r>
              <a:rPr lang="en-US" altLang="ko-KR" sz="2400" dirty="0">
                <a:latin typeface="맑은 고딕" panose="020F0502020204030204"/>
                <a:ea typeface="맑은 고딕" panose="020B0503020000020004" pitchFamily="50" charset="-127"/>
              </a:rPr>
              <a:t>–</a:t>
            </a:r>
            <a:r>
              <a:rPr lang="ko-KR" altLang="en-US" sz="2400" dirty="0">
                <a:latin typeface="맑은 고딕" panose="020F0502020204030204"/>
                <a:ea typeface="맑은 고딕" panose="020B0503020000020004" pitchFamily="50" charset="-127"/>
              </a:rPr>
              <a:t> 개발 진행 계획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F82F392B-EAFF-4D62-9654-A87773DA5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89" y="278348"/>
            <a:ext cx="323850" cy="342900"/>
          </a:xfrm>
          <a:prstGeom prst="rect">
            <a:avLst/>
          </a:prstGeom>
        </p:spPr>
      </p:pic>
      <p:graphicFrame>
        <p:nvGraphicFramePr>
          <p:cNvPr id="46" name="표 24">
            <a:extLst>
              <a:ext uri="{FF2B5EF4-FFF2-40B4-BE49-F238E27FC236}">
                <a16:creationId xmlns:a16="http://schemas.microsoft.com/office/drawing/2014/main" id="{91753A60-1B19-034B-AF53-8AED5863D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57577"/>
              </p:ext>
            </p:extLst>
          </p:nvPr>
        </p:nvGraphicFramePr>
        <p:xfrm>
          <a:off x="1827163" y="1112637"/>
          <a:ext cx="27813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1300">
                  <a:extLst>
                    <a:ext uri="{9D8B030D-6E8A-4147-A177-3AD203B41FA5}">
                      <a16:colId xmlns:a16="http://schemas.microsoft.com/office/drawing/2014/main" val="3576654335"/>
                    </a:ext>
                  </a:extLst>
                </a:gridCol>
              </a:tblGrid>
              <a:tr h="23405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뉴스 기사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크롤링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461819"/>
                  </a:ext>
                </a:extLst>
              </a:tr>
              <a:tr h="23405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데이터 전처리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010959"/>
                  </a:ext>
                </a:extLst>
              </a:tr>
              <a:tr h="23405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코사인 유사도 모듈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99256"/>
                  </a:ext>
                </a:extLst>
              </a:tr>
              <a:tr h="23405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병렬 처리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506611"/>
                  </a:ext>
                </a:extLst>
              </a:tr>
              <a:tr h="23405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리펙토링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507446"/>
                  </a:ext>
                </a:extLst>
              </a:tr>
            </a:tbl>
          </a:graphicData>
        </a:graphic>
      </p:graphicFrame>
      <p:graphicFrame>
        <p:nvGraphicFramePr>
          <p:cNvPr id="48" name="표 26">
            <a:extLst>
              <a:ext uri="{FF2B5EF4-FFF2-40B4-BE49-F238E27FC236}">
                <a16:creationId xmlns:a16="http://schemas.microsoft.com/office/drawing/2014/main" id="{CBA39727-9E6A-7144-99A4-9C4432F67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613919"/>
              </p:ext>
            </p:extLst>
          </p:nvPr>
        </p:nvGraphicFramePr>
        <p:xfrm>
          <a:off x="4716045" y="1112637"/>
          <a:ext cx="663103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1038">
                  <a:extLst>
                    <a:ext uri="{9D8B030D-6E8A-4147-A177-3AD203B41FA5}">
                      <a16:colId xmlns:a16="http://schemas.microsoft.com/office/drawing/2014/main" val="3609319836"/>
                    </a:ext>
                  </a:extLst>
                </a:gridCol>
              </a:tblGrid>
              <a:tr h="23230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특정 기간의 뉴스 기사를 크롤링하는 모듈을 구현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30353"/>
                  </a:ext>
                </a:extLst>
              </a:tr>
              <a:tr h="23230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크롤링한 데이터를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DB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에 저장할 수 있도록 데이터를 정제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335800"/>
                  </a:ext>
                </a:extLst>
              </a:tr>
              <a:tr h="23230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코사인 유사도 알고리즘을 이용하여 두 뉴스 기사의 유사도를 구하는 모듈 구현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836710"/>
                  </a:ext>
                </a:extLst>
              </a:tr>
              <a:tr h="232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여러 기사들의 유사도를 동시에 처리할 수 있도록 구현 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23688"/>
                  </a:ext>
                </a:extLst>
              </a:tr>
              <a:tr h="232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크롤링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 및 코사인 유사도 알고리즘 최적화 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645813"/>
                  </a:ext>
                </a:extLst>
              </a:tr>
            </a:tbl>
          </a:graphicData>
        </a:graphic>
      </p:graphicFrame>
      <p:graphicFrame>
        <p:nvGraphicFramePr>
          <p:cNvPr id="52" name="표 27">
            <a:extLst>
              <a:ext uri="{FF2B5EF4-FFF2-40B4-BE49-F238E27FC236}">
                <a16:creationId xmlns:a16="http://schemas.microsoft.com/office/drawing/2014/main" id="{2DEB4A32-A25D-5146-AECB-736470830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577389"/>
              </p:ext>
            </p:extLst>
          </p:nvPr>
        </p:nvGraphicFramePr>
        <p:xfrm>
          <a:off x="652139" y="1112637"/>
          <a:ext cx="1067441" cy="123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441">
                  <a:extLst>
                    <a:ext uri="{9D8B030D-6E8A-4147-A177-3AD203B41FA5}">
                      <a16:colId xmlns:a16="http://schemas.microsoft.com/office/drawing/2014/main" val="3576654335"/>
                    </a:ext>
                  </a:extLst>
                </a:gridCol>
              </a:tblGrid>
              <a:tr h="12321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lt"/>
                        </a:rPr>
                        <a:t>텍스트 유사도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461819"/>
                  </a:ext>
                </a:extLst>
              </a:tr>
            </a:tbl>
          </a:graphicData>
        </a:graphic>
      </p:graphicFrame>
      <p:graphicFrame>
        <p:nvGraphicFramePr>
          <p:cNvPr id="53" name="표 28">
            <a:extLst>
              <a:ext uri="{FF2B5EF4-FFF2-40B4-BE49-F238E27FC236}">
                <a16:creationId xmlns:a16="http://schemas.microsoft.com/office/drawing/2014/main" id="{A45B723C-171A-BB42-AC41-48E8D0420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074449"/>
              </p:ext>
            </p:extLst>
          </p:nvPr>
        </p:nvGraphicFramePr>
        <p:xfrm>
          <a:off x="1827163" y="2533957"/>
          <a:ext cx="27813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1300">
                  <a:extLst>
                    <a:ext uri="{9D8B030D-6E8A-4147-A177-3AD203B41FA5}">
                      <a16:colId xmlns:a16="http://schemas.microsoft.com/office/drawing/2014/main" val="3576654335"/>
                    </a:ext>
                  </a:extLst>
                </a:gridCol>
              </a:tblGrid>
              <a:tr h="158631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MVVM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디자인 패턴 연구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461819"/>
                  </a:ext>
                </a:extLst>
              </a:tr>
              <a:tr h="15863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뉴스 기사 타임라인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리스팅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010959"/>
                  </a:ext>
                </a:extLst>
              </a:tr>
              <a:tr h="158631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Coroutines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비동기 처리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99256"/>
                  </a:ext>
                </a:extLst>
              </a:tr>
              <a:tr h="1586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통계 기능 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975066"/>
                  </a:ext>
                </a:extLst>
              </a:tr>
              <a:tr h="1586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유사도 분석 화면 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561340"/>
                  </a:ext>
                </a:extLst>
              </a:tr>
              <a:tr h="1586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테스트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35469"/>
                  </a:ext>
                </a:extLst>
              </a:tr>
            </a:tbl>
          </a:graphicData>
        </a:graphic>
      </p:graphicFrame>
      <p:graphicFrame>
        <p:nvGraphicFramePr>
          <p:cNvPr id="54" name="표 30">
            <a:extLst>
              <a:ext uri="{FF2B5EF4-FFF2-40B4-BE49-F238E27FC236}">
                <a16:creationId xmlns:a16="http://schemas.microsoft.com/office/drawing/2014/main" id="{42236019-4383-CA43-B4E9-31FF01F6E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737220"/>
              </p:ext>
            </p:extLst>
          </p:nvPr>
        </p:nvGraphicFramePr>
        <p:xfrm>
          <a:off x="4716045" y="2533957"/>
          <a:ext cx="663103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1038">
                  <a:extLst>
                    <a:ext uri="{9D8B030D-6E8A-4147-A177-3AD203B41FA5}">
                      <a16:colId xmlns:a16="http://schemas.microsoft.com/office/drawing/2014/main" val="3609319836"/>
                    </a:ext>
                  </a:extLst>
                </a:gridCol>
              </a:tblGrid>
              <a:tr h="232307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AOS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에 적용할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MVVM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패턴을 연구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설계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30353"/>
                  </a:ext>
                </a:extLst>
              </a:tr>
              <a:tr h="23230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종목별 뉴스 기사를 타임라인 형태로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리스팅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335800"/>
                  </a:ext>
                </a:extLst>
              </a:tr>
              <a:tr h="232307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Coroutines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 을 이용한 비동기 처리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836710"/>
                  </a:ext>
                </a:extLst>
              </a:tr>
              <a:tr h="232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통계 정보를 그래프 및 차트로 시각화 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780630"/>
                  </a:ext>
                </a:extLst>
              </a:tr>
              <a:tr h="232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유사도 결과를 </a:t>
                      </a:r>
                      <a:r>
                        <a:rPr lang="en-US" altLang="ko-KR" sz="1100" dirty="0"/>
                        <a:t>page</a:t>
                      </a:r>
                      <a:r>
                        <a:rPr lang="ko-KR" altLang="en-US" sz="1100" dirty="0"/>
                        <a:t> 별로 요청 </a:t>
                      </a:r>
                      <a:r>
                        <a:rPr lang="en-US" altLang="ko-KR" sz="1100" dirty="0"/>
                        <a:t>(load more </a:t>
                      </a:r>
                      <a:r>
                        <a:rPr lang="ko-KR" altLang="en-US" sz="1100" dirty="0"/>
                        <a:t>처리</a:t>
                      </a:r>
                      <a:r>
                        <a:rPr lang="en-US" altLang="ko-KR" sz="1100" dirty="0"/>
                        <a:t>)</a:t>
                      </a:r>
                      <a:r>
                        <a:rPr lang="ko-KR" altLang="en-US" sz="1100" dirty="0"/>
                        <a:t> </a:t>
                      </a:r>
                      <a:endParaRPr lang="en-US" altLang="ko-KR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536074"/>
                  </a:ext>
                </a:extLst>
              </a:tr>
              <a:tr h="232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테스트 코드 작성 및 테스트 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41233"/>
                  </a:ext>
                </a:extLst>
              </a:tr>
            </a:tbl>
          </a:graphicData>
        </a:graphic>
      </p:graphicFrame>
      <p:graphicFrame>
        <p:nvGraphicFramePr>
          <p:cNvPr id="55" name="표 32">
            <a:extLst>
              <a:ext uri="{FF2B5EF4-FFF2-40B4-BE49-F238E27FC236}">
                <a16:creationId xmlns:a16="http://schemas.microsoft.com/office/drawing/2014/main" id="{57303ADF-7D11-8F4C-AD89-BFCC92FB3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034869"/>
              </p:ext>
            </p:extLst>
          </p:nvPr>
        </p:nvGraphicFramePr>
        <p:xfrm>
          <a:off x="652139" y="2533957"/>
          <a:ext cx="106744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441">
                  <a:extLst>
                    <a:ext uri="{9D8B030D-6E8A-4147-A177-3AD203B41FA5}">
                      <a16:colId xmlns:a16="http://schemas.microsoft.com/office/drawing/2014/main" val="3576654335"/>
                    </a:ext>
                  </a:extLst>
                </a:gridCol>
              </a:tblGrid>
              <a:tr h="155448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</a:rPr>
                        <a:t>AOS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461819"/>
                  </a:ext>
                </a:extLst>
              </a:tr>
            </a:tbl>
          </a:graphicData>
        </a:graphic>
      </p:graphicFrame>
      <p:graphicFrame>
        <p:nvGraphicFramePr>
          <p:cNvPr id="56" name="표 36">
            <a:extLst>
              <a:ext uri="{FF2B5EF4-FFF2-40B4-BE49-F238E27FC236}">
                <a16:creationId xmlns:a16="http://schemas.microsoft.com/office/drawing/2014/main" id="{6951A081-95C6-554D-9CC0-CBCABB08A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698340"/>
              </p:ext>
            </p:extLst>
          </p:nvPr>
        </p:nvGraphicFramePr>
        <p:xfrm>
          <a:off x="652139" y="4314980"/>
          <a:ext cx="1067441" cy="1554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441">
                  <a:extLst>
                    <a:ext uri="{9D8B030D-6E8A-4147-A177-3AD203B41FA5}">
                      <a16:colId xmlns:a16="http://schemas.microsoft.com/office/drawing/2014/main" val="3576654335"/>
                    </a:ext>
                  </a:extLst>
                </a:gridCol>
              </a:tblGrid>
              <a:tr h="15544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lt"/>
                        </a:rPr>
                        <a:t>서버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461819"/>
                  </a:ext>
                </a:extLst>
              </a:tr>
            </a:tbl>
          </a:graphicData>
        </a:graphic>
      </p:graphicFrame>
      <p:graphicFrame>
        <p:nvGraphicFramePr>
          <p:cNvPr id="57" name="표 11">
            <a:extLst>
              <a:ext uri="{FF2B5EF4-FFF2-40B4-BE49-F238E27FC236}">
                <a16:creationId xmlns:a16="http://schemas.microsoft.com/office/drawing/2014/main" id="{E99AE33E-1CF7-4C4E-B154-AE5ECB197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451343"/>
              </p:ext>
            </p:extLst>
          </p:nvPr>
        </p:nvGraphicFramePr>
        <p:xfrm>
          <a:off x="1827163" y="4314980"/>
          <a:ext cx="27813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1300">
                  <a:extLst>
                    <a:ext uri="{9D8B030D-6E8A-4147-A177-3AD203B41FA5}">
                      <a16:colId xmlns:a16="http://schemas.microsoft.com/office/drawing/2014/main" val="3576654335"/>
                    </a:ext>
                  </a:extLst>
                </a:gridCol>
              </a:tblGrid>
              <a:tr h="158631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ERD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설계 및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DB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구성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461819"/>
                  </a:ext>
                </a:extLst>
              </a:tr>
              <a:tr h="15863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뉴스 기사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API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010959"/>
                  </a:ext>
                </a:extLst>
              </a:tr>
              <a:tr h="15863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뉴스 데이터 모니터링 모듈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99256"/>
                  </a:ext>
                </a:extLst>
              </a:tr>
              <a:tr h="171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코사인 유사도 모듈 서버 통합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27796"/>
                  </a:ext>
                </a:extLst>
              </a:tr>
              <a:tr h="171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종목 정보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API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116291"/>
                  </a:ext>
                </a:extLst>
              </a:tr>
              <a:tr h="171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주가 데이터 모니터링 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508757"/>
                  </a:ext>
                </a:extLst>
              </a:tr>
            </a:tbl>
          </a:graphicData>
        </a:graphic>
      </p:graphicFrame>
      <p:graphicFrame>
        <p:nvGraphicFramePr>
          <p:cNvPr id="58" name="표 12">
            <a:extLst>
              <a:ext uri="{FF2B5EF4-FFF2-40B4-BE49-F238E27FC236}">
                <a16:creationId xmlns:a16="http://schemas.microsoft.com/office/drawing/2014/main" id="{2C82D23B-01B3-C74B-9480-1166EDAC9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91294"/>
              </p:ext>
            </p:extLst>
          </p:nvPr>
        </p:nvGraphicFramePr>
        <p:xfrm>
          <a:off x="4716045" y="4322273"/>
          <a:ext cx="663103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1038">
                  <a:extLst>
                    <a:ext uri="{9D8B030D-6E8A-4147-A177-3AD203B41FA5}">
                      <a16:colId xmlns:a16="http://schemas.microsoft.com/office/drawing/2014/main" val="3609319836"/>
                    </a:ext>
                  </a:extLst>
                </a:gridCol>
              </a:tblGrid>
              <a:tr h="23230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요구사항 분석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ERD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설계 및 뉴스 기사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DB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구성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30353"/>
                  </a:ext>
                </a:extLst>
              </a:tr>
              <a:tr h="23230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특정 종목의 뉴스 기사를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page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 처리하여 제공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335800"/>
                  </a:ext>
                </a:extLst>
              </a:tr>
              <a:tr h="23230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네이버 뉴스 기사를 모니터링하여 새로운 뉴스 기사를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DB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에 업데이트하는 과정을 자동화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836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dirty="0"/>
                        <a:t>코사인 유사도</a:t>
                      </a:r>
                      <a:r>
                        <a:rPr lang="en-US" altLang="ko-KR" sz="1100" b="0" dirty="0"/>
                        <a:t> </a:t>
                      </a:r>
                      <a:r>
                        <a:rPr lang="ko-KR" altLang="en-US" sz="1100" b="0" dirty="0"/>
                        <a:t>모듈</a:t>
                      </a:r>
                      <a:r>
                        <a:rPr lang="en-US" altLang="ko-KR" sz="1100" b="0" dirty="0"/>
                        <a:t> </a:t>
                      </a:r>
                      <a:r>
                        <a:rPr lang="ko-KR" altLang="en-US" sz="1100" b="0" dirty="0"/>
                        <a:t>서버 통합</a:t>
                      </a:r>
                      <a:r>
                        <a:rPr lang="en-US" altLang="ko-KR" sz="1100" b="0" dirty="0"/>
                        <a:t>,</a:t>
                      </a:r>
                      <a:r>
                        <a:rPr lang="ko-KR" altLang="en-US" sz="1100" b="0" dirty="0"/>
                        <a:t> 유사도 </a:t>
                      </a:r>
                      <a:r>
                        <a:rPr lang="en-US" altLang="ko-KR" sz="1100" b="0" dirty="0"/>
                        <a:t>DB </a:t>
                      </a:r>
                      <a:r>
                        <a:rPr lang="ko-KR" altLang="en-US" sz="1100" b="0" dirty="0"/>
                        <a:t>구성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754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해당 종목의 정보를 제공하는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API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 설계 및 제작 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091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장 마감 후 특정 종목의 당일 주가 정보를 크롤링하여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DB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 업데이트  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703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057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185838" cy="461665"/>
            <a:chOff x="5074461" y="1351080"/>
            <a:chExt cx="418583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3892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계획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(9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월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~ 12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월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)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graphicFrame>
        <p:nvGraphicFramePr>
          <p:cNvPr id="59" name="Table Placeholder 8">
            <a:extLst>
              <a:ext uri="{FF2B5EF4-FFF2-40B4-BE49-F238E27FC236}">
                <a16:creationId xmlns:a16="http://schemas.microsoft.com/office/drawing/2014/main" id="{7D169AB7-83CF-ED45-A6DA-3704E272C3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773780"/>
              </p:ext>
            </p:extLst>
          </p:nvPr>
        </p:nvGraphicFramePr>
        <p:xfrm>
          <a:off x="2827021" y="1530116"/>
          <a:ext cx="5865838" cy="423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3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83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83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83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 marL="0" marR="0" marT="36000" marB="3600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 marL="0" marR="0" marT="36000" marB="3600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 marL="0" marR="0" marT="36000" marB="3600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marL="0" marR="0" marT="36000" marB="3600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/>
                        <a:t>텍스트 유사도</a:t>
                      </a:r>
                      <a:endParaRPr lang="en-US" sz="1000" b="1" dirty="0"/>
                    </a:p>
                  </a:txBody>
                  <a:tcPr marT="18000" marB="18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뉴스 기사 </a:t>
                      </a:r>
                      <a:r>
                        <a:rPr lang="ko-KR" altLang="en-US" sz="1000" dirty="0" err="1"/>
                        <a:t>크롤링</a:t>
                      </a:r>
                      <a:r>
                        <a:rPr lang="ko-KR" altLang="en-US" sz="1000" dirty="0"/>
                        <a:t> 및 과거 데이터 수집</a:t>
                      </a:r>
                      <a:endParaRPr lang="en-US" sz="1000" dirty="0"/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데이터 전처리 </a:t>
                      </a:r>
                      <a:endParaRPr lang="en-US" sz="1000" dirty="0"/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코사인 유사도 모듈</a:t>
                      </a:r>
                      <a:endParaRPr lang="en-US" sz="1000" dirty="0"/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769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병렬 처리 </a:t>
                      </a:r>
                      <a:endParaRPr lang="en-US" sz="1000" dirty="0"/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64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/>
                        <a:t>리펙토링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크롤링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유사도 최적화</a:t>
                      </a:r>
                      <a:r>
                        <a:rPr lang="en-US" altLang="ko-KR" sz="1000" dirty="0"/>
                        <a:t>)</a:t>
                      </a:r>
                      <a:endParaRPr lang="en-US" sz="1000" dirty="0"/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803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AOS</a:t>
                      </a:r>
                    </a:p>
                  </a:txBody>
                  <a:tcPr marT="18000" marB="18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MVVM </a:t>
                      </a:r>
                      <a:r>
                        <a:rPr lang="ko-KR" altLang="en-US" sz="1000" dirty="0"/>
                        <a:t>디자인 패턴 </a:t>
                      </a:r>
                      <a:r>
                        <a:rPr lang="en-US" altLang="ko-KR" sz="1000" dirty="0"/>
                        <a:t>( </a:t>
                      </a:r>
                      <a:r>
                        <a:rPr lang="ko-KR" altLang="en-US" sz="1000" dirty="0"/>
                        <a:t>사례조사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분석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연구 </a:t>
                      </a:r>
                      <a:r>
                        <a:rPr lang="en-US" altLang="ko-KR" sz="1000" dirty="0"/>
                        <a:t>)</a:t>
                      </a:r>
                      <a:endParaRPr lang="en-US" sz="1000" dirty="0"/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뉴스기사 타임라인 </a:t>
                      </a:r>
                      <a:r>
                        <a:rPr lang="ko-KR" altLang="en-US" sz="1000" dirty="0" err="1"/>
                        <a:t>리스팅</a:t>
                      </a:r>
                      <a:endParaRPr lang="en-US" sz="1000" dirty="0"/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/>
                        <a:t>통계 기능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그래프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유사도 분석 화면</a:t>
                      </a:r>
                      <a:endParaRPr lang="en-US" altLang="ko-KR" sz="1000" dirty="0"/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29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테스트 </a:t>
                      </a:r>
                      <a:endParaRPr lang="en-US" altLang="ko-KR" sz="1000" dirty="0"/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245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1" dirty="0"/>
                        <a:t>서버</a:t>
                      </a:r>
                      <a:endParaRPr lang="en-US" sz="1000" b="1" dirty="0"/>
                    </a:p>
                  </a:txBody>
                  <a:tcPr marT="18000" marB="18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588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/>
                        <a:t>   ERD</a:t>
                      </a:r>
                      <a:r>
                        <a:rPr lang="ko-KR" altLang="en-US" sz="1000" b="0" dirty="0"/>
                        <a:t> 설계 및 </a:t>
                      </a:r>
                      <a:r>
                        <a:rPr lang="en-US" altLang="ko-KR" sz="1000" b="0" dirty="0"/>
                        <a:t>DB </a:t>
                      </a:r>
                      <a:r>
                        <a:rPr lang="ko-KR" altLang="en-US" sz="1000" b="0" dirty="0"/>
                        <a:t>구성</a:t>
                      </a:r>
                      <a:endParaRPr lang="en-US" sz="1000" b="0" dirty="0"/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335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/>
                        <a:t>   </a:t>
                      </a:r>
                      <a:r>
                        <a:rPr lang="ko-KR" altLang="en-US" sz="1000" b="0" dirty="0"/>
                        <a:t>뉴스 기사 </a:t>
                      </a:r>
                      <a:r>
                        <a:rPr lang="en-US" altLang="ko-KR" sz="1000" b="0" dirty="0"/>
                        <a:t>API</a:t>
                      </a:r>
                      <a:r>
                        <a:rPr lang="ko-KR" altLang="en-US" sz="1000" b="0" dirty="0"/>
                        <a:t> 설계 및 제작</a:t>
                      </a:r>
                      <a:endParaRPr lang="en-US" sz="1000" b="0" dirty="0"/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969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/>
                        <a:t>   </a:t>
                      </a:r>
                      <a:r>
                        <a:rPr lang="ko-KR" altLang="en-US" sz="1000" b="0" dirty="0"/>
                        <a:t>뉴스 데이터 모니터링</a:t>
                      </a:r>
                      <a:endParaRPr lang="en-US" sz="1000" b="0" dirty="0"/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99600"/>
                  </a:ext>
                </a:extLst>
              </a:tr>
              <a:tr h="90998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/>
                        <a:t>   </a:t>
                      </a:r>
                      <a:r>
                        <a:rPr lang="ko-KR" altLang="en-US" sz="1000" b="0" dirty="0"/>
                        <a:t>코사인 유사도</a:t>
                      </a:r>
                      <a:r>
                        <a:rPr lang="en-US" altLang="ko-KR" sz="1000" b="0" dirty="0"/>
                        <a:t> </a:t>
                      </a:r>
                      <a:r>
                        <a:rPr lang="ko-KR" altLang="en-US" sz="1000" b="0" dirty="0"/>
                        <a:t>모듈</a:t>
                      </a:r>
                      <a:r>
                        <a:rPr lang="en-US" altLang="ko-KR" sz="1000" b="0" dirty="0"/>
                        <a:t> </a:t>
                      </a:r>
                      <a:r>
                        <a:rPr lang="ko-KR" altLang="en-US" sz="1000" b="0" dirty="0"/>
                        <a:t>서버 통합</a:t>
                      </a:r>
                      <a:r>
                        <a:rPr lang="en-US" altLang="ko-KR" sz="1000" b="0" dirty="0"/>
                        <a:t>,</a:t>
                      </a:r>
                      <a:r>
                        <a:rPr lang="ko-KR" altLang="en-US" sz="1000" b="0" dirty="0"/>
                        <a:t> 유사도 </a:t>
                      </a:r>
                      <a:r>
                        <a:rPr lang="en-US" altLang="ko-KR" sz="1000" b="0" dirty="0"/>
                        <a:t>DB </a:t>
                      </a:r>
                      <a:r>
                        <a:rPr lang="ko-KR" altLang="en-US" sz="1000" b="0" dirty="0"/>
                        <a:t>구성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562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/>
                        <a:t>  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종목 정보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API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설계 및 제작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297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/>
                        <a:t>   </a:t>
                      </a:r>
                      <a:r>
                        <a:rPr lang="ko-KR" altLang="en-US" sz="1000" b="0" dirty="0"/>
                        <a:t>주가 데이터 모니터링 </a:t>
                      </a:r>
                      <a:endParaRPr lang="en-US" sz="1000" b="0" dirty="0"/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13427"/>
                  </a:ext>
                </a:extLst>
              </a:tr>
            </a:tbl>
          </a:graphicData>
        </a:graphic>
      </p:graphicFrame>
      <p:sp>
        <p:nvSpPr>
          <p:cNvPr id="60" name="직사각형 12">
            <a:extLst>
              <a:ext uri="{FF2B5EF4-FFF2-40B4-BE49-F238E27FC236}">
                <a16:creationId xmlns:a16="http://schemas.microsoft.com/office/drawing/2014/main" id="{30AEAB76-EF66-0443-89B5-0618B4E6D99D}"/>
              </a:ext>
            </a:extLst>
          </p:cNvPr>
          <p:cNvSpPr/>
          <p:nvPr/>
        </p:nvSpPr>
        <p:spPr>
          <a:xfrm>
            <a:off x="6070410" y="2108349"/>
            <a:ext cx="2622449" cy="1721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26">
            <a:extLst>
              <a:ext uri="{FF2B5EF4-FFF2-40B4-BE49-F238E27FC236}">
                <a16:creationId xmlns:a16="http://schemas.microsoft.com/office/drawing/2014/main" id="{B60CC6C4-EC65-2D48-882B-BA4A0D0ED4DD}"/>
              </a:ext>
            </a:extLst>
          </p:cNvPr>
          <p:cNvSpPr/>
          <p:nvPr/>
        </p:nvSpPr>
        <p:spPr>
          <a:xfrm>
            <a:off x="6500061" y="2314201"/>
            <a:ext cx="429651" cy="1741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27">
            <a:extLst>
              <a:ext uri="{FF2B5EF4-FFF2-40B4-BE49-F238E27FC236}">
                <a16:creationId xmlns:a16="http://schemas.microsoft.com/office/drawing/2014/main" id="{AA303432-94F9-FD4D-A486-857BDCDAE33A}"/>
              </a:ext>
            </a:extLst>
          </p:cNvPr>
          <p:cNvSpPr/>
          <p:nvPr/>
        </p:nvSpPr>
        <p:spPr>
          <a:xfrm>
            <a:off x="6929713" y="2520052"/>
            <a:ext cx="273750" cy="1721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16">
            <a:extLst>
              <a:ext uri="{FF2B5EF4-FFF2-40B4-BE49-F238E27FC236}">
                <a16:creationId xmlns:a16="http://schemas.microsoft.com/office/drawing/2014/main" id="{717895D5-D8F7-964B-B2EA-8CF566280125}"/>
              </a:ext>
            </a:extLst>
          </p:cNvPr>
          <p:cNvSpPr/>
          <p:nvPr/>
        </p:nvSpPr>
        <p:spPr>
          <a:xfrm>
            <a:off x="6358462" y="3539841"/>
            <a:ext cx="336461" cy="1995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17">
            <a:extLst>
              <a:ext uri="{FF2B5EF4-FFF2-40B4-BE49-F238E27FC236}">
                <a16:creationId xmlns:a16="http://schemas.microsoft.com/office/drawing/2014/main" id="{18056981-77D7-5248-AABF-889CAB52E07A}"/>
              </a:ext>
            </a:extLst>
          </p:cNvPr>
          <p:cNvSpPr/>
          <p:nvPr/>
        </p:nvSpPr>
        <p:spPr>
          <a:xfrm>
            <a:off x="6739759" y="3739438"/>
            <a:ext cx="649237" cy="1919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27">
            <a:extLst>
              <a:ext uri="{FF2B5EF4-FFF2-40B4-BE49-F238E27FC236}">
                <a16:creationId xmlns:a16="http://schemas.microsoft.com/office/drawing/2014/main" id="{9CFF7690-D1EB-EA4E-9DF3-3278C793BCD9}"/>
              </a:ext>
            </a:extLst>
          </p:cNvPr>
          <p:cNvSpPr/>
          <p:nvPr/>
        </p:nvSpPr>
        <p:spPr>
          <a:xfrm>
            <a:off x="7208994" y="2707091"/>
            <a:ext cx="591934" cy="1741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27">
            <a:extLst>
              <a:ext uri="{FF2B5EF4-FFF2-40B4-BE49-F238E27FC236}">
                <a16:creationId xmlns:a16="http://schemas.microsoft.com/office/drawing/2014/main" id="{E5DC3998-248A-2C4E-AF01-11C97BA98C1A}"/>
              </a:ext>
            </a:extLst>
          </p:cNvPr>
          <p:cNvSpPr/>
          <p:nvPr/>
        </p:nvSpPr>
        <p:spPr>
          <a:xfrm>
            <a:off x="6074026" y="3340243"/>
            <a:ext cx="294712" cy="1741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17">
            <a:extLst>
              <a:ext uri="{FF2B5EF4-FFF2-40B4-BE49-F238E27FC236}">
                <a16:creationId xmlns:a16="http://schemas.microsoft.com/office/drawing/2014/main" id="{97A97448-1226-C245-8574-1447BDD3DA31}"/>
              </a:ext>
            </a:extLst>
          </p:cNvPr>
          <p:cNvSpPr/>
          <p:nvPr/>
        </p:nvSpPr>
        <p:spPr>
          <a:xfrm>
            <a:off x="7388997" y="3947331"/>
            <a:ext cx="465998" cy="1741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17">
            <a:extLst>
              <a:ext uri="{FF2B5EF4-FFF2-40B4-BE49-F238E27FC236}">
                <a16:creationId xmlns:a16="http://schemas.microsoft.com/office/drawing/2014/main" id="{B64F59C9-F19C-CF4A-8E4F-FF20247B44A7}"/>
              </a:ext>
            </a:extLst>
          </p:cNvPr>
          <p:cNvSpPr/>
          <p:nvPr/>
        </p:nvSpPr>
        <p:spPr>
          <a:xfrm>
            <a:off x="7711999" y="4155225"/>
            <a:ext cx="980860" cy="1696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27">
            <a:extLst>
              <a:ext uri="{FF2B5EF4-FFF2-40B4-BE49-F238E27FC236}">
                <a16:creationId xmlns:a16="http://schemas.microsoft.com/office/drawing/2014/main" id="{B853C6DC-7D57-EF44-B135-027D516BA157}"/>
              </a:ext>
            </a:extLst>
          </p:cNvPr>
          <p:cNvSpPr/>
          <p:nvPr/>
        </p:nvSpPr>
        <p:spPr>
          <a:xfrm>
            <a:off x="7800928" y="2936118"/>
            <a:ext cx="891931" cy="1721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27">
            <a:extLst>
              <a:ext uri="{FF2B5EF4-FFF2-40B4-BE49-F238E27FC236}">
                <a16:creationId xmlns:a16="http://schemas.microsoft.com/office/drawing/2014/main" id="{E95D828A-C584-BC43-B994-DA105BACC2D6}"/>
              </a:ext>
            </a:extLst>
          </p:cNvPr>
          <p:cNvSpPr/>
          <p:nvPr/>
        </p:nvSpPr>
        <p:spPr>
          <a:xfrm>
            <a:off x="6075670" y="4559630"/>
            <a:ext cx="282793" cy="1741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27">
            <a:extLst>
              <a:ext uri="{FF2B5EF4-FFF2-40B4-BE49-F238E27FC236}">
                <a16:creationId xmlns:a16="http://schemas.microsoft.com/office/drawing/2014/main" id="{55EFF51D-9DBE-294C-8558-3C0B6DD8B972}"/>
              </a:ext>
            </a:extLst>
          </p:cNvPr>
          <p:cNvSpPr/>
          <p:nvPr/>
        </p:nvSpPr>
        <p:spPr>
          <a:xfrm>
            <a:off x="6368739" y="4759227"/>
            <a:ext cx="179122" cy="1741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27">
            <a:extLst>
              <a:ext uri="{FF2B5EF4-FFF2-40B4-BE49-F238E27FC236}">
                <a16:creationId xmlns:a16="http://schemas.microsoft.com/office/drawing/2014/main" id="{CEE59391-08D8-4247-8A0A-E5DD2A4B4622}"/>
              </a:ext>
            </a:extLst>
          </p:cNvPr>
          <p:cNvSpPr/>
          <p:nvPr/>
        </p:nvSpPr>
        <p:spPr>
          <a:xfrm>
            <a:off x="6547860" y="4958824"/>
            <a:ext cx="495487" cy="1741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27">
            <a:extLst>
              <a:ext uri="{FF2B5EF4-FFF2-40B4-BE49-F238E27FC236}">
                <a16:creationId xmlns:a16="http://schemas.microsoft.com/office/drawing/2014/main" id="{0BBA0814-EE23-C94F-8EB0-244ABC874AC6}"/>
              </a:ext>
            </a:extLst>
          </p:cNvPr>
          <p:cNvSpPr/>
          <p:nvPr/>
        </p:nvSpPr>
        <p:spPr>
          <a:xfrm>
            <a:off x="7636787" y="5565152"/>
            <a:ext cx="1056071" cy="2336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27">
            <a:extLst>
              <a:ext uri="{FF2B5EF4-FFF2-40B4-BE49-F238E27FC236}">
                <a16:creationId xmlns:a16="http://schemas.microsoft.com/office/drawing/2014/main" id="{85F6661D-ACBB-DB42-911D-EFB6361B8402}"/>
              </a:ext>
            </a:extLst>
          </p:cNvPr>
          <p:cNvSpPr/>
          <p:nvPr/>
        </p:nvSpPr>
        <p:spPr>
          <a:xfrm>
            <a:off x="6999843" y="5166717"/>
            <a:ext cx="313771" cy="1741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27">
            <a:extLst>
              <a:ext uri="{FF2B5EF4-FFF2-40B4-BE49-F238E27FC236}">
                <a16:creationId xmlns:a16="http://schemas.microsoft.com/office/drawing/2014/main" id="{3CC06FA7-F4A6-9D47-815D-1BF9449F0DF2}"/>
              </a:ext>
            </a:extLst>
          </p:cNvPr>
          <p:cNvSpPr/>
          <p:nvPr/>
        </p:nvSpPr>
        <p:spPr>
          <a:xfrm>
            <a:off x="7323017" y="5360753"/>
            <a:ext cx="313771" cy="1741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4">
            <a:extLst>
              <a:ext uri="{FF2B5EF4-FFF2-40B4-BE49-F238E27FC236}">
                <a16:creationId xmlns:a16="http://schemas.microsoft.com/office/drawing/2014/main" id="{F2AFF73F-BAF2-F645-B8BF-0B606C1CDCD6}"/>
              </a:ext>
            </a:extLst>
          </p:cNvPr>
          <p:cNvGrpSpPr/>
          <p:nvPr/>
        </p:nvGrpSpPr>
        <p:grpSpPr>
          <a:xfrm>
            <a:off x="7884017" y="2108348"/>
            <a:ext cx="814486" cy="4032475"/>
            <a:chOff x="10002317" y="1181272"/>
            <a:chExt cx="814486" cy="426574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12059C-99F2-DA4B-8A41-2A434F769B05}"/>
                </a:ext>
              </a:extLst>
            </p:cNvPr>
            <p:cNvSpPr txBox="1"/>
            <p:nvPr/>
          </p:nvSpPr>
          <p:spPr>
            <a:xfrm>
              <a:off x="10632072" y="5139238"/>
              <a:ext cx="18473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endParaRPr lang="en-US" sz="1400" dirty="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BC9D1B6-6866-234D-96D1-41D639CDEF31}"/>
                </a:ext>
              </a:extLst>
            </p:cNvPr>
            <p:cNvCxnSpPr>
              <a:cxnSpLocks/>
            </p:cNvCxnSpPr>
            <p:nvPr/>
          </p:nvCxnSpPr>
          <p:spPr>
            <a:xfrm>
              <a:off x="10002317" y="1181272"/>
              <a:ext cx="0" cy="3931748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463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3633</TotalTime>
  <Words>1888</Words>
  <Application>Microsoft Office PowerPoint</Application>
  <PresentationFormat>와이드스크린</PresentationFormat>
  <Paragraphs>288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NanumGothic</vt:lpstr>
      <vt:lpstr>맑은 고딕</vt:lpstr>
      <vt:lpstr>한양견명조</vt:lpstr>
      <vt:lpstr>한양신명조</vt:lpstr>
      <vt:lpstr>Arial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최정헌(***4***299)</dc:creator>
  <cp:lastModifiedBy>김 동호</cp:lastModifiedBy>
  <cp:revision>125</cp:revision>
  <dcterms:created xsi:type="dcterms:W3CDTF">2021-03-18T15:48:12Z</dcterms:created>
  <dcterms:modified xsi:type="dcterms:W3CDTF">2021-11-15T13:04:36Z</dcterms:modified>
</cp:coreProperties>
</file>