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  <p:sldId id="257" r:id="rId5"/>
    <p:sldId id="266" r:id="rId6"/>
    <p:sldId id="267" r:id="rId7"/>
    <p:sldId id="269" r:id="rId8"/>
    <p:sldId id="265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3019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631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872" y="4702400"/>
            <a:ext cx="2031312" cy="2031312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8" name="Graphic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229" y="430970"/>
            <a:ext cx="11201542" cy="88340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0000">
                <a:schemeClr val="bg1"/>
              </a:gs>
              <a:gs pos="37000">
                <a:srgbClr val="F5F5F5"/>
              </a:gs>
              <a:gs pos="0">
                <a:srgbClr val="B2B2B2"/>
              </a:gs>
              <a:gs pos="100000">
                <a:srgbClr val="D4D4D4">
                  <a:lumMod val="96000"/>
                </a:srgbClr>
              </a:gs>
            </a:gsLst>
            <a:lin ang="14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872" y="4702400"/>
            <a:ext cx="2031312" cy="2031312"/>
          </a:xfrm>
          <a:prstGeom prst="rect">
            <a:avLst/>
          </a:prstGeom>
        </p:spPr>
      </p:pic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510" y="132658"/>
            <a:ext cx="6625920" cy="52224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82387"/>
            <a:ext cx="2628900" cy="5494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82387"/>
            <a:ext cx="7734300" cy="5494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3019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631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872" y="4702400"/>
            <a:ext cx="2031312" cy="2031312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8" name="Graphic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229" y="430970"/>
            <a:ext cx="11201542" cy="88340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30197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286" y="1122363"/>
            <a:ext cx="10595428" cy="2387600"/>
          </a:xfrm>
        </p:spPr>
        <p:txBody>
          <a:bodyPr anchor="b"/>
          <a:lstStyle>
            <a:lvl1pPr algn="ctr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9C557A5-E416-4952-AD0C-7AF552945DF5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872" y="4702400"/>
            <a:ext cx="2031312" cy="2031312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229" y="430970"/>
            <a:ext cx="11201542" cy="8834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92573"/>
            <a:ext cx="5181600" cy="418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92573"/>
            <a:ext cx="5181600" cy="418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2515"/>
            <a:ext cx="10515600" cy="11243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972101"/>
            <a:ext cx="5157787" cy="7240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22727"/>
            <a:ext cx="5157787" cy="3466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72101"/>
            <a:ext cx="5183188" cy="7240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22727"/>
            <a:ext cx="5183188" cy="3466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0000">
                <a:schemeClr val="bg1"/>
              </a:gs>
              <a:gs pos="37000">
                <a:srgbClr val="F5F5F5"/>
              </a:gs>
              <a:gs pos="0">
                <a:srgbClr val="B2B2B2"/>
              </a:gs>
              <a:gs pos="100000">
                <a:srgbClr val="D4D4D4">
                  <a:lumMod val="96000"/>
                </a:srgbClr>
              </a:gs>
            </a:gsLst>
            <a:lin ang="14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872" y="4702400"/>
            <a:ext cx="2031312" cy="2031312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510" y="132658"/>
            <a:ext cx="6625920" cy="522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0000">
                <a:schemeClr val="bg1"/>
              </a:gs>
              <a:gs pos="37000">
                <a:srgbClr val="F5F5F5"/>
              </a:gs>
              <a:gs pos="0">
                <a:srgbClr val="B2B2B2"/>
              </a:gs>
              <a:gs pos="100000">
                <a:srgbClr val="D4D4D4">
                  <a:lumMod val="96000"/>
                </a:srgbClr>
              </a:gs>
            </a:gsLst>
            <a:lin ang="14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690" y="990600"/>
            <a:ext cx="4912102" cy="10668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872" y="4702400"/>
            <a:ext cx="2031312" cy="2031312"/>
          </a:xfrm>
          <a:prstGeom prst="rect">
            <a:avLst/>
          </a:prstGeom>
        </p:spPr>
      </p:pic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510" y="132658"/>
            <a:ext cx="6625920" cy="52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30197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286" y="1122363"/>
            <a:ext cx="10595428" cy="2387600"/>
          </a:xfrm>
        </p:spPr>
        <p:txBody>
          <a:bodyPr anchor="b"/>
          <a:lstStyle>
            <a:lvl1pPr algn="ctr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9C557A5-E416-4952-AD0C-7AF552945DF5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872" y="4702400"/>
            <a:ext cx="2031312" cy="2031312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229" y="430970"/>
            <a:ext cx="11201542" cy="8834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0000">
                <a:schemeClr val="bg1"/>
              </a:gs>
              <a:gs pos="37000">
                <a:srgbClr val="F5F5F5"/>
              </a:gs>
              <a:gs pos="0">
                <a:srgbClr val="B2B2B2"/>
              </a:gs>
              <a:gs pos="100000">
                <a:srgbClr val="D4D4D4">
                  <a:lumMod val="96000"/>
                </a:srgbClr>
              </a:gs>
            </a:gsLst>
            <a:lin ang="14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690" y="990600"/>
            <a:ext cx="4912102" cy="10668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872" y="4702400"/>
            <a:ext cx="2031312" cy="2031312"/>
          </a:xfrm>
          <a:prstGeom prst="rect">
            <a:avLst/>
          </a:prstGeom>
        </p:spPr>
      </p:pic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510" y="132658"/>
            <a:ext cx="6625920" cy="52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0000">
                <a:schemeClr val="bg1"/>
              </a:gs>
              <a:gs pos="37000">
                <a:srgbClr val="F5F5F5"/>
              </a:gs>
              <a:gs pos="0">
                <a:srgbClr val="B2B2B2"/>
              </a:gs>
              <a:gs pos="100000">
                <a:srgbClr val="D4D4D4">
                  <a:lumMod val="96000"/>
                </a:srgbClr>
              </a:gs>
            </a:gsLst>
            <a:lin ang="14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872" y="4702400"/>
            <a:ext cx="2031312" cy="2031312"/>
          </a:xfrm>
          <a:prstGeom prst="rect">
            <a:avLst/>
          </a:prstGeom>
        </p:spPr>
      </p:pic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510" y="132658"/>
            <a:ext cx="6625920" cy="52224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82387"/>
            <a:ext cx="2628900" cy="5494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82387"/>
            <a:ext cx="7734300" cy="5494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92573"/>
            <a:ext cx="5181600" cy="418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92573"/>
            <a:ext cx="5181600" cy="418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2515"/>
            <a:ext cx="10515600" cy="11243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972101"/>
            <a:ext cx="5157787" cy="7240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22727"/>
            <a:ext cx="5157787" cy="3466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72101"/>
            <a:ext cx="5183188" cy="7240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22727"/>
            <a:ext cx="5183188" cy="3466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0000">
                <a:schemeClr val="bg1"/>
              </a:gs>
              <a:gs pos="37000">
                <a:srgbClr val="F5F5F5"/>
              </a:gs>
              <a:gs pos="0">
                <a:srgbClr val="B2B2B2"/>
              </a:gs>
              <a:gs pos="100000">
                <a:srgbClr val="D4D4D4">
                  <a:lumMod val="96000"/>
                </a:srgbClr>
              </a:gs>
            </a:gsLst>
            <a:lin ang="14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872" y="4702400"/>
            <a:ext cx="2031312" cy="2031312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510" y="132658"/>
            <a:ext cx="6625920" cy="522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0000">
                <a:schemeClr val="bg1"/>
              </a:gs>
              <a:gs pos="37000">
                <a:srgbClr val="F5F5F5"/>
              </a:gs>
              <a:gs pos="0">
                <a:srgbClr val="B2B2B2"/>
              </a:gs>
              <a:gs pos="100000">
                <a:srgbClr val="D4D4D4">
                  <a:lumMod val="96000"/>
                </a:srgbClr>
              </a:gs>
            </a:gsLst>
            <a:lin ang="14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690" y="990600"/>
            <a:ext cx="4912102" cy="10668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872" y="4702400"/>
            <a:ext cx="2031312" cy="2031312"/>
          </a:xfrm>
          <a:prstGeom prst="rect">
            <a:avLst/>
          </a:prstGeom>
        </p:spPr>
      </p:pic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510" y="132658"/>
            <a:ext cx="6625920" cy="52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0000">
                <a:schemeClr val="bg1"/>
              </a:gs>
              <a:gs pos="37000">
                <a:srgbClr val="F5F5F5"/>
              </a:gs>
              <a:gs pos="0">
                <a:srgbClr val="B2B2B2"/>
              </a:gs>
              <a:gs pos="100000">
                <a:srgbClr val="D4D4D4">
                  <a:lumMod val="96000"/>
                </a:srgbClr>
              </a:gs>
            </a:gsLst>
            <a:lin ang="14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690" y="990600"/>
            <a:ext cx="4912102" cy="10668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872" y="4702400"/>
            <a:ext cx="2031312" cy="2031312"/>
          </a:xfrm>
          <a:prstGeom prst="rect">
            <a:avLst/>
          </a:prstGeom>
        </p:spPr>
      </p:pic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510" y="132658"/>
            <a:ext cx="6625920" cy="52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svg"/><Relationship Id="rId14" Type="http://schemas.openxmlformats.org/officeDocument/2006/relationships/image" Target="../media/image3.png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3.svg"/><Relationship Id="rId14" Type="http://schemas.openxmlformats.org/officeDocument/2006/relationships/image" Target="../media/image3.png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bg1"/>
            </a:gs>
            <a:gs pos="37000">
              <a:srgbClr val="F5F5F5"/>
            </a:gs>
            <a:gs pos="0">
              <a:srgbClr val="B2B2B2"/>
            </a:gs>
            <a:gs pos="100000">
              <a:srgbClr val="D4D4D4">
                <a:lumMod val="96000"/>
              </a:srgbClr>
            </a:gs>
          </a:gsLst>
          <a:lin ang="14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690" y="990600"/>
            <a:ext cx="11497510" cy="7620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78872" y="4702400"/>
            <a:ext cx="2031312" cy="203131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38153"/>
            <a:ext cx="10515600" cy="110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465"/>
            <a:ext cx="10515600" cy="3986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6525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557A5-E416-4952-AD0C-7AF552945DF5}" type="slidenum">
              <a:rPr lang="en-US" smtClean="0"/>
            </a:fld>
            <a:endParaRPr lang="en-US" dirty="0"/>
          </a:p>
        </p:txBody>
      </p:sp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8510" y="132658"/>
            <a:ext cx="6625920" cy="5222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1630" indent="-341630" algn="l" defTabSz="914400" rtl="0" eaLnBrk="1" latinLnBrk="0" hangingPunct="1">
        <a:lnSpc>
          <a:spcPct val="110000"/>
        </a:lnSpc>
        <a:spcBef>
          <a:spcPts val="1000"/>
        </a:spcBef>
        <a:buSzPct val="100000"/>
        <a:buFont typeface="Wingdings" panose="05000000000000000000" pitchFamily="2" charset="2"/>
        <a:buChar char="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4855" indent="-287655" algn="l" defTabSz="914400" rtl="0" eaLnBrk="1" latinLnBrk="0" hangingPunct="1">
        <a:lnSpc>
          <a:spcPct val="11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02055" indent="-287655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Source Serif Pro" panose="02040603050405020204" pitchFamily="18" charset="0"/>
        <a:buChar char="▶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bg1"/>
            </a:gs>
            <a:gs pos="37000">
              <a:srgbClr val="F5F5F5"/>
            </a:gs>
            <a:gs pos="0">
              <a:srgbClr val="B2B2B2"/>
            </a:gs>
            <a:gs pos="100000">
              <a:srgbClr val="D4D4D4">
                <a:lumMod val="96000"/>
              </a:srgbClr>
            </a:gs>
          </a:gsLst>
          <a:lin ang="14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690" y="990600"/>
            <a:ext cx="11497510" cy="7620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78872" y="4702400"/>
            <a:ext cx="2031312" cy="203131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38153"/>
            <a:ext cx="10515600" cy="110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465"/>
            <a:ext cx="10515600" cy="3986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6525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557A5-E416-4952-AD0C-7AF552945DF5}" type="slidenum">
              <a:rPr lang="en-US" smtClean="0"/>
            </a:fld>
            <a:endParaRPr lang="en-US" dirty="0"/>
          </a:p>
        </p:txBody>
      </p:sp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8510" y="132658"/>
            <a:ext cx="6625920" cy="5222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1630" indent="-341630" algn="l" defTabSz="914400" rtl="0" eaLnBrk="1" latinLnBrk="0" hangingPunct="1">
        <a:lnSpc>
          <a:spcPct val="110000"/>
        </a:lnSpc>
        <a:spcBef>
          <a:spcPts val="1000"/>
        </a:spcBef>
        <a:buSzPct val="100000"/>
        <a:buFont typeface="Wingdings" panose="05000000000000000000" pitchFamily="2" charset="2"/>
        <a:buChar char="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4855" indent="-287655" algn="l" defTabSz="914400" rtl="0" eaLnBrk="1" latinLnBrk="0" hangingPunct="1">
        <a:lnSpc>
          <a:spcPct val="11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02055" indent="-287655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Source Serif Pro" panose="02040603050405020204" pitchFamily="18" charset="0"/>
        <a:buChar char="▶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286" y="1122363"/>
            <a:ext cx="10595428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ITMD 536 STLC Best Practice - implementing a blog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57625"/>
            <a:ext cx="9144000" cy="1762125"/>
          </a:xfrm>
        </p:spPr>
        <p:txBody>
          <a:bodyPr>
            <a:normAutofit lnSpcReduction="20000"/>
          </a:bodyPr>
          <a:lstStyle/>
          <a:p>
            <a:r>
              <a:rPr lang="en-US" sz="5400" b="1" dirty="0"/>
              <a:t>Final Project</a:t>
            </a:r>
            <a:endParaRPr lang="en-US" sz="54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charset="0"/>
                <a:ea typeface="微软雅黑" charset="0"/>
              </a:rPr>
              <a:t>Test requirements Summary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zh-CN" altLang="en-US"/>
              <a:t>What are testing requirements？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Characteristics of test requirements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Why need </a:t>
            </a:r>
            <a:r>
              <a:rPr lang="en-US" altLang="zh-CN"/>
              <a:t>to</a:t>
            </a:r>
            <a:r>
              <a:rPr lang="zh-CN" altLang="en-US"/>
              <a:t> test requirements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34320" y="222250"/>
            <a:ext cx="1075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Kun Liu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What are testing requirements？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Test requirements mainly solve the problem of "what to test", that is, to refine the tested object</a:t>
            </a:r>
            <a:endParaRPr lang="zh-CN" altLang="en-US"/>
          </a:p>
          <a:p>
            <a:r>
              <a:rPr lang="zh-CN" altLang="en-US"/>
              <a:t>Test requirements are usually analyzed on the basis of software development requirements, and through the refinement and decomposition of development requirements, testable content is formed</a:t>
            </a:r>
            <a:endParaRPr lang="zh-CN" altLang="en-US"/>
          </a:p>
          <a:p>
            <a:r>
              <a:rPr lang="zh-CN" altLang="en-US"/>
              <a:t>Test requirements should cover all defined business processes, as well as functional and non-functional requirements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434320" y="222250"/>
            <a:ext cx="1075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Kun Liu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Characteristics of test requirements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The developed test requirements must be verifiable</a:t>
            </a:r>
            <a:endParaRPr lang="zh-CN" altLang="en-US"/>
          </a:p>
          <a:p>
            <a:r>
              <a:rPr lang="zh-CN" altLang="en-US"/>
              <a:t>Test requirements should specify the normal prerequisites to meet the requirements, but also specify the error conditions when the requirements are not met</a:t>
            </a:r>
            <a:endParaRPr lang="zh-CN" altLang="en-US"/>
          </a:p>
          <a:p>
            <a:r>
              <a:rPr lang="zh-CN" altLang="en-US"/>
              <a:t>Test requirements do not involve specific test data, test data design is what the test design environment should solve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434320" y="222250"/>
            <a:ext cx="1075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Kun Liu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zh-CN" altLang="en-US"/>
              <a:t>Software testing requirements are the basis for developing test cases</a:t>
            </a:r>
            <a:endParaRPr lang="zh-CN" altLang="en-US"/>
          </a:p>
          <a:p>
            <a:r>
              <a:rPr lang="zh-CN" altLang="en-US"/>
              <a:t>Help to ensure the quality and progress of the test</a:t>
            </a:r>
            <a:endParaRPr lang="zh-CN" altLang="en-US"/>
          </a:p>
          <a:p>
            <a:r>
              <a:rPr lang="zh-CN" altLang="en-US"/>
              <a:t>Test requirements are an important indicator to measure test coverage</a:t>
            </a:r>
            <a:endParaRPr lang="zh-CN" altLang="en-US"/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Why need </a:t>
            </a:r>
            <a:r>
              <a:rPr lang="en-US" altLang="zh-CN">
                <a:sym typeface="+mn-ea"/>
              </a:rPr>
              <a:t>to</a:t>
            </a:r>
            <a:r>
              <a:rPr lang="zh-CN" altLang="en-US">
                <a:sym typeface="+mn-ea"/>
              </a:rPr>
              <a:t> test requirements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434320" y="222250"/>
            <a:ext cx="1075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Kun Liu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Test requirement analysis process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434320" y="222250"/>
            <a:ext cx="1075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Kun Liu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707515" y="2026920"/>
            <a:ext cx="7593330" cy="3881755"/>
            <a:chOff x="1667" y="3160"/>
            <a:chExt cx="11958" cy="6113"/>
          </a:xfrm>
        </p:grpSpPr>
        <p:sp>
          <p:nvSpPr>
            <p:cNvPr id="6" name="矩形 5"/>
            <p:cNvSpPr/>
            <p:nvPr/>
          </p:nvSpPr>
          <p:spPr>
            <a:xfrm>
              <a:off x="1667" y="3160"/>
              <a:ext cx="11958" cy="2505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流程图: 文档 7"/>
            <p:cNvSpPr/>
            <p:nvPr/>
          </p:nvSpPr>
          <p:spPr>
            <a:xfrm>
              <a:off x="3491" y="3725"/>
              <a:ext cx="2091" cy="81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b="1">
                <a:solidFill>
                  <a:schemeClr val="tx1"/>
                </a:solidFill>
                <a:sym typeface="+mn-ea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sym typeface="+mn-ea"/>
                </a:rPr>
                <a:t>Requirements specification</a:t>
              </a:r>
              <a:endParaRPr lang="zh-CN" altLang="en-US" sz="1200" b="1">
                <a:solidFill>
                  <a:schemeClr val="tx1"/>
                </a:solidFill>
              </a:endParaRPr>
            </a:p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9" name="流程图: 文档 8"/>
            <p:cNvSpPr/>
            <p:nvPr/>
          </p:nvSpPr>
          <p:spPr>
            <a:xfrm>
              <a:off x="6620" y="3450"/>
              <a:ext cx="3726" cy="136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000" b="1">
                  <a:solidFill>
                    <a:schemeClr val="tx1"/>
                  </a:solidFill>
                </a:rPr>
                <a:t>Analysis of test points</a:t>
              </a:r>
              <a:endParaRPr lang="zh-CN" altLang="en-US" sz="1000" b="1">
                <a:solidFill>
                  <a:schemeClr val="tx1"/>
                </a:solidFill>
              </a:endParaRPr>
            </a:p>
            <a:p>
              <a:pPr algn="l"/>
              <a:r>
                <a:rPr lang="zh-CN" altLang="en-US" sz="1000" b="1">
                  <a:solidFill>
                    <a:schemeClr val="tx1"/>
                  </a:solidFill>
                </a:rPr>
                <a:t>Functional interaction analysis</a:t>
              </a:r>
              <a:endParaRPr lang="zh-CN" altLang="en-US" sz="1000" b="1">
                <a:solidFill>
                  <a:schemeClr val="tx1"/>
                </a:solidFill>
              </a:endParaRPr>
            </a:p>
            <a:p>
              <a:pPr algn="l"/>
              <a:r>
                <a:rPr lang="zh-CN" altLang="en-US" sz="1000" b="1">
                  <a:solidFill>
                    <a:schemeClr val="tx1"/>
                  </a:solidFill>
                </a:rPr>
                <a:t>Quality characteristics analysis</a:t>
              </a:r>
              <a:endParaRPr lang="zh-CN" altLang="en-US" sz="1000" b="1">
                <a:solidFill>
                  <a:schemeClr val="tx1"/>
                </a:solidFill>
              </a:endParaRPr>
            </a:p>
            <a:p>
              <a:pPr algn="l"/>
              <a:r>
                <a:rPr lang="zh-CN" altLang="en-US" sz="1000" b="1">
                  <a:solidFill>
                    <a:schemeClr val="tx1"/>
                  </a:solidFill>
                </a:rPr>
                <a:t>Test type analysis</a:t>
              </a:r>
              <a:endParaRPr lang="zh-CN" alt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10" name="流程图: 文档 9"/>
            <p:cNvSpPr/>
            <p:nvPr/>
          </p:nvSpPr>
          <p:spPr>
            <a:xfrm>
              <a:off x="11129" y="3725"/>
              <a:ext cx="2091" cy="81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b="1">
                <a:solidFill>
                  <a:schemeClr val="tx1"/>
                </a:solidFill>
                <a:sym typeface="+mn-ea"/>
              </a:endParaRPr>
            </a:p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Test Requirements</a:t>
              </a:r>
              <a:endParaRPr lang="zh-CN" altLang="en-US" sz="1200" b="1">
                <a:solidFill>
                  <a:schemeClr val="tx1"/>
                </a:solidFill>
              </a:endParaRPr>
            </a:p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11" y="6256"/>
              <a:ext cx="1871" cy="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Requirement collection</a:t>
              </a:r>
              <a:endParaRPr lang="en-US" altLang="zh-CN" sz="1200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371" y="6256"/>
              <a:ext cx="1871" cy="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Requirement analysis</a:t>
              </a:r>
              <a:endParaRPr lang="en-US" altLang="zh-CN" sz="1200" b="1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093" y="6256"/>
              <a:ext cx="1871" cy="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Requirement review</a:t>
              </a:r>
              <a:endParaRPr lang="en-US" altLang="zh-CN" sz="1200" b="1">
                <a:solidFill>
                  <a:schemeClr val="tx1"/>
                </a:solidFill>
              </a:endParaRP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4410" y="4818"/>
              <a:ext cx="252" cy="1384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下箭头 15"/>
            <p:cNvSpPr/>
            <p:nvPr/>
          </p:nvSpPr>
          <p:spPr>
            <a:xfrm>
              <a:off x="8180" y="4845"/>
              <a:ext cx="252" cy="1384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下箭头 16"/>
            <p:cNvSpPr/>
            <p:nvPr/>
          </p:nvSpPr>
          <p:spPr>
            <a:xfrm>
              <a:off x="12049" y="4818"/>
              <a:ext cx="252" cy="1384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5910" y="6382"/>
              <a:ext cx="1132" cy="567"/>
            </a:xfrm>
            <a:prstGeom prst="rightArrow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9602" y="6381"/>
              <a:ext cx="1132" cy="567"/>
            </a:xfrm>
            <a:prstGeom prst="rightArrow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7" y="3160"/>
              <a:ext cx="15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Input</a:t>
              </a:r>
              <a:endParaRPr lang="en-US" altLang="zh-CN" b="1"/>
            </a:p>
          </p:txBody>
        </p:sp>
        <p:sp>
          <p:nvSpPr>
            <p:cNvPr id="21" name="矩形 20"/>
            <p:cNvSpPr/>
            <p:nvPr/>
          </p:nvSpPr>
          <p:spPr>
            <a:xfrm>
              <a:off x="1667" y="7665"/>
              <a:ext cx="11958" cy="1609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流程图: 数据 21"/>
            <p:cNvSpPr/>
            <p:nvPr/>
          </p:nvSpPr>
          <p:spPr>
            <a:xfrm>
              <a:off x="2672" y="8022"/>
              <a:ext cx="3050" cy="896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b="1">
                  <a:solidFill>
                    <a:schemeClr val="tx1"/>
                  </a:solidFill>
                </a:rPr>
                <a:t>Original test requirement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3" name="流程图: 数据 22"/>
            <p:cNvSpPr/>
            <p:nvPr/>
          </p:nvSpPr>
          <p:spPr>
            <a:xfrm>
              <a:off x="6121" y="8014"/>
              <a:ext cx="3481" cy="896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200" b="1">
                  <a:solidFill>
                    <a:schemeClr val="tx1"/>
                  </a:solidFill>
                </a:rPr>
                <a:t>Test </a:t>
              </a:r>
              <a:r>
                <a:rPr lang="en-US" altLang="zh-CN" sz="1200" b="1">
                  <a:solidFill>
                    <a:schemeClr val="tx1"/>
                  </a:solidFill>
                </a:rPr>
                <a:t>requirement</a:t>
              </a:r>
              <a:r>
                <a:rPr lang="zh-CN" altLang="en-US" sz="1200" b="1">
                  <a:solidFill>
                    <a:schemeClr val="tx1"/>
                  </a:solidFill>
                </a:rPr>
                <a:t> tracking matrix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4" name="流程图: 数据 23"/>
            <p:cNvSpPr/>
            <p:nvPr/>
          </p:nvSpPr>
          <p:spPr>
            <a:xfrm>
              <a:off x="9890" y="8025"/>
              <a:ext cx="2852" cy="896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200" b="1">
                  <a:solidFill>
                    <a:schemeClr val="tx1"/>
                  </a:solidFill>
                </a:rPr>
                <a:t>Review report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67" y="7665"/>
              <a:ext cx="15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Output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Why need </a:t>
            </a:r>
            <a:r>
              <a:rPr lang="en-US" altLang="zh-CN">
                <a:sym typeface="+mn-ea"/>
              </a:rPr>
              <a:t>to</a:t>
            </a:r>
            <a:r>
              <a:rPr lang="zh-CN" altLang="en-US">
                <a:sym typeface="+mn-ea"/>
              </a:rPr>
              <a:t> test requirements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434320" y="222250"/>
            <a:ext cx="1075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Kun Liu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ewCoC">
      <a:majorFont>
        <a:latin typeface="Source Sans Pro Semibold"/>
        <a:ea typeface=""/>
        <a:cs typeface=""/>
      </a:majorFont>
      <a:minorFont>
        <a:latin typeface="Source Serif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ewCoC">
      <a:majorFont>
        <a:latin typeface="Source Sans Pro Semibold"/>
        <a:ea typeface=""/>
        <a:cs typeface=""/>
      </a:majorFont>
      <a:minorFont>
        <a:latin typeface="Source Serif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CollegeOfComputingPowerpointTemplate</Template>
  <TotalTime>0</TotalTime>
  <Words>1594</Words>
  <Application>WPS 文字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31" baseType="lpstr">
      <vt:lpstr>Arial</vt:lpstr>
      <vt:lpstr>方正书宋_GBK</vt:lpstr>
      <vt:lpstr>Wingdings</vt:lpstr>
      <vt:lpstr>Source Serif Pro</vt:lpstr>
      <vt:lpstr>苹方-简</vt:lpstr>
      <vt:lpstr>Source Sans Pro Semibold</vt:lpstr>
      <vt:lpstr>微软雅黑</vt:lpstr>
      <vt:lpstr>汉仪旗黑</vt:lpstr>
      <vt:lpstr>宋体</vt:lpstr>
      <vt:lpstr>Arial Unicode MS</vt:lpstr>
      <vt:lpstr>Wingdings</vt:lpstr>
      <vt:lpstr>宋体-简</vt:lpstr>
      <vt:lpstr>Calibri</vt:lpstr>
      <vt:lpstr>Helvetica Neue</vt:lpstr>
      <vt:lpstr>汉仪书宋二KW</vt:lpstr>
      <vt:lpstr>Arial Regular</vt:lpstr>
      <vt:lpstr>儷宋 Pro</vt:lpstr>
      <vt:lpstr>华文宋体</vt:lpstr>
      <vt:lpstr>Yuanti SC Regular</vt:lpstr>
      <vt:lpstr>Songti TC Regular</vt:lpstr>
      <vt:lpstr>微软雅黑</vt:lpstr>
      <vt:lpstr>Times New Roman Regular</vt:lpstr>
      <vt:lpstr>Office Theme</vt:lpstr>
      <vt:lpstr>1_Office Theme</vt:lpstr>
      <vt:lpstr>ITMD 536 STLC Best Practice - implementing a blog system</vt:lpstr>
      <vt:lpstr>Objectives</vt:lpstr>
      <vt:lpstr>PowerPoint 演示文稿</vt:lpstr>
      <vt:lpstr>PowerPoint 演示文稿</vt:lpstr>
      <vt:lpstr>PowerPoint 演示文稿</vt:lpstr>
      <vt:lpstr>PowerPoint 演示文稿</vt:lpstr>
      <vt:lpstr>Why need to test 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Nazneen Hashmi</dc:creator>
  <cp:lastModifiedBy>kunliu</cp:lastModifiedBy>
  <cp:revision>33</cp:revision>
  <dcterms:created xsi:type="dcterms:W3CDTF">2021-11-30T15:03:43Z</dcterms:created>
  <dcterms:modified xsi:type="dcterms:W3CDTF">2021-11-30T15:03:43Z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