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3" r:id="rId4"/>
    <p:sldId id="264"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2018/4/9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2018/4/9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操作系统概论</a:t>
            </a: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第二章 进程管理</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2.1.4.2 </a:t>
            </a:r>
            <a:r>
              <a:rPr lang="zh-CN" altLang="en-US" dirty="0" smtClean="0"/>
              <a:t>进程状态的转换</a:t>
            </a:r>
            <a:endParaRPr lang="zh-CN" altLang="en-US" dirty="0"/>
          </a:p>
        </p:txBody>
      </p:sp>
      <p:sp>
        <p:nvSpPr>
          <p:cNvPr id="3" name="内容占位符 2"/>
          <p:cNvSpPr>
            <a:spLocks noGrp="1"/>
          </p:cNvSpPr>
          <p:nvPr>
            <p:ph idx="1"/>
          </p:nvPr>
        </p:nvSpPr>
        <p:spPr/>
        <p:txBody>
          <a:bodyPr/>
          <a:lstStyle/>
          <a:p>
            <a:r>
              <a:rPr lang="zh-CN" altLang="en-US" dirty="0" smtClean="0"/>
              <a:t>图</a:t>
            </a:r>
            <a:r>
              <a:rPr lang="en-US" altLang="zh-CN" dirty="0" smtClean="0"/>
              <a:t>2-1</a:t>
            </a:r>
          </a:p>
          <a:p>
            <a:endParaRPr lang="en-US" altLang="zh-CN" dirty="0" smtClean="0"/>
          </a:p>
          <a:p>
            <a:r>
              <a:rPr lang="zh-CN" altLang="en-US" dirty="0" smtClean="0"/>
              <a:t>进程状态不能由阻塞态直接变为执行态，进程状态由阻塞态变为就绪态的过程称为唤醒过程，由执行态变为阻塞态的过程称为阻塞过程。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2.1.5 </a:t>
            </a:r>
            <a:r>
              <a:rPr lang="zh-CN" altLang="en-US" dirty="0" smtClean="0"/>
              <a:t>进程的组织</a:t>
            </a:r>
            <a:endParaRPr lang="zh-CN" altLang="en-US" dirty="0"/>
          </a:p>
        </p:txBody>
      </p:sp>
      <p:sp>
        <p:nvSpPr>
          <p:cNvPr id="3" name="内容占位符 2"/>
          <p:cNvSpPr>
            <a:spLocks noGrp="1"/>
          </p:cNvSpPr>
          <p:nvPr>
            <p:ph idx="1"/>
          </p:nvPr>
        </p:nvSpPr>
        <p:spPr/>
        <p:txBody>
          <a:bodyPr/>
          <a:lstStyle/>
          <a:p>
            <a:r>
              <a:rPr lang="zh-CN" altLang="en-US" dirty="0" smtClean="0"/>
              <a:t>操作系统组织和管理进程是通过管理和组织进程控制块来实现。</a:t>
            </a:r>
            <a:endParaRPr lang="en-US" altLang="zh-CN" dirty="0" smtClean="0"/>
          </a:p>
          <a:p>
            <a:r>
              <a:rPr lang="zh-CN" altLang="en-US" dirty="0" smtClean="0"/>
              <a:t>管理和组织的主要目的是要使系统中的程序在需要时能够以有效的方式检索到系统中的每一个进程。</a:t>
            </a:r>
            <a:endParaRPr lang="en-US" altLang="zh-CN" dirty="0" smtClean="0"/>
          </a:p>
          <a:p>
            <a:r>
              <a:rPr lang="zh-CN" altLang="en-US" dirty="0" smtClean="0"/>
              <a:t>常用的组织方式：</a:t>
            </a:r>
            <a:endParaRPr lang="en-US" altLang="zh-CN" dirty="0" smtClean="0"/>
          </a:p>
          <a:p>
            <a:pPr lvl="1"/>
            <a:r>
              <a:rPr lang="zh-CN" altLang="en-US" dirty="0" smtClean="0"/>
              <a:t>链接方式</a:t>
            </a:r>
            <a:endParaRPr lang="en-US" altLang="zh-CN" dirty="0" smtClean="0"/>
          </a:p>
          <a:p>
            <a:pPr lvl="1"/>
            <a:r>
              <a:rPr lang="zh-CN" altLang="en-US" dirty="0" smtClean="0"/>
              <a:t>索引方式</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进程的控制</a:t>
            </a:r>
            <a:endParaRPr lang="zh-CN" altLang="en-US" dirty="0"/>
          </a:p>
        </p:txBody>
      </p:sp>
      <p:sp>
        <p:nvSpPr>
          <p:cNvPr id="3" name="内容占位符 2"/>
          <p:cNvSpPr>
            <a:spLocks noGrp="1"/>
          </p:cNvSpPr>
          <p:nvPr>
            <p:ph idx="1"/>
          </p:nvPr>
        </p:nvSpPr>
        <p:spPr/>
        <p:txBody>
          <a:bodyPr/>
          <a:lstStyle/>
          <a:p>
            <a:r>
              <a:rPr lang="zh-CN" altLang="en-US" dirty="0" smtClean="0"/>
              <a:t>进程的创建</a:t>
            </a:r>
            <a:endParaRPr lang="en-US" altLang="zh-CN" dirty="0" smtClean="0"/>
          </a:p>
          <a:p>
            <a:r>
              <a:rPr lang="zh-CN" altLang="en-US" dirty="0" smtClean="0"/>
              <a:t>进程的阻塞</a:t>
            </a:r>
            <a:endParaRPr lang="en-US" altLang="zh-CN" dirty="0" smtClean="0"/>
          </a:p>
          <a:p>
            <a:r>
              <a:rPr lang="zh-CN" altLang="en-US" dirty="0" smtClean="0"/>
              <a:t>进程的唤醒</a:t>
            </a:r>
            <a:endParaRPr lang="en-US" altLang="zh-CN" dirty="0" smtClean="0"/>
          </a:p>
          <a:p>
            <a:r>
              <a:rPr lang="zh-CN" altLang="en-US" dirty="0" smtClean="0"/>
              <a:t>进程的终止</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lstStyle/>
          <a:p>
            <a:r>
              <a:rPr lang="zh-CN" altLang="en-US" dirty="0" smtClean="0"/>
              <a:t>创建新进程包括为进程分配必要的资源，建立操作系统用于管理进程的数据结构等操作。</a:t>
            </a:r>
            <a:endParaRPr lang="en-US" altLang="zh-CN" dirty="0" smtClean="0"/>
          </a:p>
          <a:p>
            <a:r>
              <a:rPr lang="zh-CN" altLang="en-US" dirty="0" smtClean="0"/>
              <a:t>通常在下列情况下需要创建新进程：</a:t>
            </a:r>
            <a:endParaRPr lang="en-US" altLang="zh-CN" dirty="0" smtClean="0"/>
          </a:p>
          <a:p>
            <a:pPr lvl="1"/>
            <a:r>
              <a:rPr lang="zh-CN" altLang="en-US" dirty="0" smtClean="0"/>
              <a:t>（</a:t>
            </a:r>
            <a:r>
              <a:rPr lang="en-US" altLang="zh-CN" dirty="0" smtClean="0"/>
              <a:t>1</a:t>
            </a:r>
            <a:r>
              <a:rPr lang="zh-CN" altLang="en-US" dirty="0" smtClean="0"/>
              <a:t>）用户登录</a:t>
            </a:r>
            <a:endParaRPr lang="en-US" altLang="zh-CN" dirty="0" smtClean="0"/>
          </a:p>
          <a:p>
            <a:pPr lvl="1"/>
            <a:r>
              <a:rPr lang="zh-CN" altLang="en-US" dirty="0" smtClean="0"/>
              <a:t>（</a:t>
            </a:r>
            <a:r>
              <a:rPr lang="en-US" altLang="zh-CN" dirty="0" smtClean="0"/>
              <a:t>2</a:t>
            </a:r>
            <a:r>
              <a:rPr lang="zh-CN" altLang="en-US" dirty="0" smtClean="0"/>
              <a:t>）作业调度</a:t>
            </a:r>
            <a:endParaRPr lang="en-US" altLang="zh-CN" dirty="0" smtClean="0"/>
          </a:p>
          <a:p>
            <a:pPr lvl="1"/>
            <a:r>
              <a:rPr lang="zh-CN" altLang="en-US" dirty="0" smtClean="0"/>
              <a:t>（</a:t>
            </a:r>
            <a:r>
              <a:rPr lang="en-US" altLang="zh-CN" dirty="0" smtClean="0"/>
              <a:t>3</a:t>
            </a:r>
            <a:r>
              <a:rPr lang="zh-CN" altLang="en-US" dirty="0" smtClean="0"/>
              <a:t>）提供服务</a:t>
            </a:r>
            <a:endParaRPr lang="en-US" altLang="zh-CN" dirty="0" smtClean="0"/>
          </a:p>
          <a:p>
            <a:pPr lvl="1"/>
            <a:r>
              <a:rPr lang="zh-CN" altLang="en-US" dirty="0" smtClean="0"/>
              <a:t>（</a:t>
            </a:r>
            <a:r>
              <a:rPr lang="en-US" altLang="zh-CN" dirty="0" smtClean="0"/>
              <a:t>4</a:t>
            </a:r>
            <a:r>
              <a:rPr lang="zh-CN" altLang="en-US" dirty="0" smtClean="0"/>
              <a:t>）应用请求</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被创建的新进程称为创建该新进程的进程的子进程，创建者进程和被创建进程成为父子进程。</a:t>
            </a:r>
            <a:endParaRPr lang="en-US" altLang="zh-CN" dirty="0" smtClean="0"/>
          </a:p>
          <a:p>
            <a:endParaRPr lang="en-US" altLang="zh-CN" dirty="0" smtClean="0"/>
          </a:p>
          <a:p>
            <a:r>
              <a:rPr lang="zh-CN" altLang="en-US" dirty="0" smtClean="0"/>
              <a:t>当新进程被创建时，有两种执行可能：</a:t>
            </a:r>
            <a:endParaRPr lang="en-US" altLang="zh-CN" dirty="0" smtClean="0"/>
          </a:p>
          <a:p>
            <a:pPr lvl="1"/>
            <a:r>
              <a:rPr lang="zh-CN" altLang="en-US" dirty="0" smtClean="0"/>
              <a:t>（</a:t>
            </a:r>
            <a:r>
              <a:rPr lang="en-US" altLang="zh-CN" dirty="0" smtClean="0"/>
              <a:t>1</a:t>
            </a:r>
            <a:r>
              <a:rPr lang="zh-CN" altLang="en-US" dirty="0" smtClean="0"/>
              <a:t>）父进程与子进程并发执行</a:t>
            </a:r>
            <a:endParaRPr lang="en-US" altLang="zh-CN" dirty="0" smtClean="0"/>
          </a:p>
          <a:p>
            <a:pPr lvl="1"/>
            <a:r>
              <a:rPr lang="zh-CN" altLang="en-US" dirty="0" smtClean="0"/>
              <a:t>（</a:t>
            </a:r>
            <a:r>
              <a:rPr lang="en-US" altLang="zh-CN" dirty="0" smtClean="0"/>
              <a:t>2</a:t>
            </a:r>
            <a:r>
              <a:rPr lang="zh-CN" altLang="en-US" dirty="0" smtClean="0"/>
              <a:t>）父进程等待，直到某个或全部子进程执行完毕</a:t>
            </a:r>
            <a:endParaRPr lang="en-US" altLang="zh-CN" dirty="0" smtClean="0"/>
          </a:p>
          <a:p>
            <a:pPr lvl="1"/>
            <a:endParaRPr lang="en-US" altLang="zh-CN" dirty="0" smtClean="0"/>
          </a:p>
          <a:p>
            <a:r>
              <a:rPr lang="zh-CN" altLang="en-US" dirty="0" smtClean="0"/>
              <a:t>新进程的地址空间也有两种可能：</a:t>
            </a:r>
            <a:endParaRPr lang="en-US" altLang="zh-CN" dirty="0" smtClean="0"/>
          </a:p>
          <a:p>
            <a:pPr lvl="1"/>
            <a:r>
              <a:rPr lang="zh-CN" altLang="en-US" dirty="0" smtClean="0"/>
              <a:t>（</a:t>
            </a:r>
            <a:r>
              <a:rPr lang="en-US" altLang="zh-CN" dirty="0" smtClean="0"/>
              <a:t>1</a:t>
            </a:r>
            <a:r>
              <a:rPr lang="zh-CN" altLang="en-US" dirty="0" smtClean="0"/>
              <a:t>）子进程共享父进程的地址空间</a:t>
            </a:r>
            <a:endParaRPr lang="en-US" altLang="zh-CN" dirty="0" smtClean="0"/>
          </a:p>
          <a:p>
            <a:pPr lvl="1"/>
            <a:r>
              <a:rPr lang="zh-CN" altLang="en-US" dirty="0" smtClean="0"/>
              <a:t>（</a:t>
            </a:r>
            <a:r>
              <a:rPr lang="en-US" altLang="zh-CN" dirty="0" smtClean="0"/>
              <a:t>2</a:t>
            </a:r>
            <a:r>
              <a:rPr lang="zh-CN" altLang="en-US" dirty="0" smtClean="0"/>
              <a:t>）子进程拥有独立地址空间</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进程的创建</a:t>
            </a:r>
            <a:endParaRPr lang="zh-CN" altLang="en-US" dirty="0"/>
          </a:p>
        </p:txBody>
      </p:sp>
      <p:sp>
        <p:nvSpPr>
          <p:cNvPr id="3" name="内容占位符 2"/>
          <p:cNvSpPr>
            <a:spLocks noGrp="1"/>
          </p:cNvSpPr>
          <p:nvPr>
            <p:ph idx="1"/>
          </p:nvPr>
        </p:nvSpPr>
        <p:spPr/>
        <p:txBody>
          <a:bodyPr/>
          <a:lstStyle/>
          <a:p>
            <a:r>
              <a:rPr lang="zh-CN" altLang="en-US" dirty="0" smtClean="0"/>
              <a:t>调用创建新进程的系统调用来创建进程的一般步骤：</a:t>
            </a:r>
            <a:endParaRPr lang="en-US" altLang="zh-CN" dirty="0" smtClean="0"/>
          </a:p>
          <a:p>
            <a:pPr lvl="1"/>
            <a:r>
              <a:rPr lang="zh-CN" altLang="en-US" dirty="0" smtClean="0"/>
              <a:t>（</a:t>
            </a:r>
            <a:r>
              <a:rPr lang="en-US" altLang="zh-CN" dirty="0" smtClean="0"/>
              <a:t>1</a:t>
            </a:r>
            <a:r>
              <a:rPr lang="zh-CN" altLang="en-US" dirty="0" smtClean="0"/>
              <a:t>）申请空白</a:t>
            </a:r>
            <a:r>
              <a:rPr lang="en-US" altLang="zh-CN" dirty="0" smtClean="0"/>
              <a:t>PCB</a:t>
            </a:r>
          </a:p>
          <a:p>
            <a:pPr lvl="1"/>
            <a:r>
              <a:rPr lang="zh-CN" altLang="en-US" dirty="0" smtClean="0"/>
              <a:t>（</a:t>
            </a:r>
            <a:r>
              <a:rPr lang="en-US" altLang="zh-CN" dirty="0" smtClean="0"/>
              <a:t>2</a:t>
            </a:r>
            <a:r>
              <a:rPr lang="zh-CN" altLang="en-US" dirty="0" smtClean="0"/>
              <a:t>）为新进程分配资源</a:t>
            </a:r>
            <a:endParaRPr lang="en-US" altLang="zh-CN" dirty="0" smtClean="0"/>
          </a:p>
          <a:p>
            <a:pPr lvl="1"/>
            <a:r>
              <a:rPr lang="zh-CN" altLang="en-US" dirty="0" smtClean="0"/>
              <a:t>（</a:t>
            </a:r>
            <a:r>
              <a:rPr lang="en-US" altLang="zh-CN" dirty="0" smtClean="0"/>
              <a:t>3</a:t>
            </a:r>
            <a:r>
              <a:rPr lang="zh-CN" altLang="en-US" dirty="0" smtClean="0"/>
              <a:t>）初始化进程控制块</a:t>
            </a:r>
            <a:endParaRPr lang="en-US" altLang="zh-CN" dirty="0" smtClean="0"/>
          </a:p>
          <a:p>
            <a:pPr lvl="1"/>
            <a:r>
              <a:rPr lang="zh-CN" altLang="en-US" dirty="0" smtClean="0"/>
              <a:t>（</a:t>
            </a:r>
            <a:r>
              <a:rPr lang="en-US" altLang="zh-CN" dirty="0" smtClean="0"/>
              <a:t>4</a:t>
            </a:r>
            <a:r>
              <a:rPr lang="zh-CN" altLang="en-US" dirty="0" smtClean="0"/>
              <a:t>）将新进程插入就绪队列</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进程的阻塞</a:t>
            </a:r>
            <a:endParaRPr lang="zh-CN" altLang="en-US" dirty="0"/>
          </a:p>
        </p:txBody>
      </p:sp>
      <p:sp>
        <p:nvSpPr>
          <p:cNvPr id="3" name="内容占位符 2"/>
          <p:cNvSpPr>
            <a:spLocks noGrp="1"/>
          </p:cNvSpPr>
          <p:nvPr>
            <p:ph idx="1"/>
          </p:nvPr>
        </p:nvSpPr>
        <p:spPr/>
        <p:txBody>
          <a:bodyPr/>
          <a:lstStyle/>
          <a:p>
            <a:r>
              <a:rPr lang="zh-CN" altLang="en-US" dirty="0" smtClean="0"/>
              <a:t>操作系统在下列情况下可能进行进程的阻塞和唤醒操作：</a:t>
            </a:r>
            <a:endParaRPr lang="en-US" altLang="zh-CN" dirty="0" smtClean="0"/>
          </a:p>
          <a:p>
            <a:pPr lvl="1"/>
            <a:r>
              <a:rPr lang="zh-CN" altLang="en-US" dirty="0" smtClean="0"/>
              <a:t>请求系统服务</a:t>
            </a:r>
            <a:endParaRPr lang="en-US" altLang="zh-CN" dirty="0" smtClean="0"/>
          </a:p>
          <a:p>
            <a:pPr lvl="1"/>
            <a:r>
              <a:rPr lang="zh-CN" altLang="en-US" dirty="0" smtClean="0"/>
              <a:t>启动某种操作</a:t>
            </a:r>
            <a:endParaRPr lang="en-US" altLang="zh-CN" dirty="0" smtClean="0"/>
          </a:p>
          <a:p>
            <a:pPr lvl="1"/>
            <a:r>
              <a:rPr lang="zh-CN" altLang="en-US" dirty="0" smtClean="0"/>
              <a:t>新数据尚未到达</a:t>
            </a:r>
            <a:endParaRPr lang="en-US" altLang="zh-CN" dirty="0" smtClean="0"/>
          </a:p>
          <a:p>
            <a:pPr lvl="1"/>
            <a:r>
              <a:rPr lang="zh-CN" altLang="en-US" dirty="0" smtClean="0"/>
              <a:t>无新工作可做</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进程的阻塞</a:t>
            </a:r>
            <a:endParaRPr lang="zh-CN" altLang="en-US" dirty="0"/>
          </a:p>
        </p:txBody>
      </p:sp>
      <p:sp>
        <p:nvSpPr>
          <p:cNvPr id="3" name="内容占位符 2"/>
          <p:cNvSpPr>
            <a:spLocks noGrp="1"/>
          </p:cNvSpPr>
          <p:nvPr>
            <p:ph idx="1"/>
          </p:nvPr>
        </p:nvSpPr>
        <p:spPr/>
        <p:txBody>
          <a:bodyPr/>
          <a:lstStyle/>
          <a:p>
            <a:r>
              <a:rPr lang="zh-CN" altLang="en-US" dirty="0" smtClean="0"/>
              <a:t>完成进程阻塞的简化过程：</a:t>
            </a:r>
            <a:endParaRPr lang="en-US" altLang="zh-CN" dirty="0" smtClean="0"/>
          </a:p>
          <a:p>
            <a:pPr lvl="1"/>
            <a:r>
              <a:rPr lang="zh-CN" altLang="en-US" dirty="0" smtClean="0"/>
              <a:t>（</a:t>
            </a:r>
            <a:r>
              <a:rPr lang="en-US" altLang="zh-CN" dirty="0" smtClean="0"/>
              <a:t>1</a:t>
            </a:r>
            <a:r>
              <a:rPr lang="zh-CN" altLang="en-US" dirty="0" smtClean="0"/>
              <a:t>）将进程的状态改为阻塞态</a:t>
            </a:r>
            <a:endParaRPr lang="en-US" altLang="zh-CN" dirty="0" smtClean="0"/>
          </a:p>
          <a:p>
            <a:pPr lvl="1"/>
            <a:r>
              <a:rPr lang="zh-CN" altLang="en-US" dirty="0" smtClean="0"/>
              <a:t>（</a:t>
            </a:r>
            <a:r>
              <a:rPr lang="en-US" altLang="zh-CN" dirty="0" smtClean="0"/>
              <a:t>2</a:t>
            </a:r>
            <a:r>
              <a:rPr lang="zh-CN" altLang="en-US" dirty="0" smtClean="0"/>
              <a:t>）将进程插入相应的阻塞队列</a:t>
            </a:r>
            <a:endParaRPr lang="en-US" altLang="zh-CN" dirty="0" smtClean="0"/>
          </a:p>
          <a:p>
            <a:pPr lvl="1"/>
            <a:r>
              <a:rPr lang="zh-CN" altLang="en-US" dirty="0" smtClean="0"/>
              <a:t>（</a:t>
            </a:r>
            <a:r>
              <a:rPr lang="en-US" altLang="zh-CN" dirty="0" smtClean="0"/>
              <a:t>3</a:t>
            </a:r>
            <a:r>
              <a:rPr lang="zh-CN" altLang="en-US" dirty="0" smtClean="0"/>
              <a:t>）转进程调度程序，从就绪进程中选择进程为其分配</a:t>
            </a:r>
            <a:r>
              <a:rPr lang="en-US" altLang="zh-CN" dirty="0" smtClean="0"/>
              <a:t>CPU</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a:t>
            </a:r>
            <a:r>
              <a:rPr lang="zh-CN" altLang="en-US" dirty="0" smtClean="0"/>
              <a:t>进程的唤醒</a:t>
            </a:r>
            <a:endParaRPr lang="zh-CN" altLang="en-US" dirty="0"/>
          </a:p>
        </p:txBody>
      </p:sp>
      <p:sp>
        <p:nvSpPr>
          <p:cNvPr id="3" name="内容占位符 2"/>
          <p:cNvSpPr>
            <a:spLocks noGrp="1"/>
          </p:cNvSpPr>
          <p:nvPr>
            <p:ph idx="1"/>
          </p:nvPr>
        </p:nvSpPr>
        <p:spPr/>
        <p:txBody>
          <a:bodyPr/>
          <a:lstStyle/>
          <a:p>
            <a:r>
              <a:rPr lang="zh-CN" altLang="en-US" dirty="0" smtClean="0"/>
              <a:t>进程的唤醒过程：</a:t>
            </a:r>
            <a:endParaRPr lang="en-US" altLang="zh-CN" dirty="0" smtClean="0"/>
          </a:p>
          <a:p>
            <a:pPr lvl="1"/>
            <a:r>
              <a:rPr lang="zh-CN" altLang="en-US" dirty="0" smtClean="0"/>
              <a:t>（</a:t>
            </a:r>
            <a:r>
              <a:rPr lang="en-US" altLang="zh-CN" dirty="0" smtClean="0"/>
              <a:t>1</a:t>
            </a:r>
            <a:r>
              <a:rPr lang="zh-CN" altLang="en-US" dirty="0" smtClean="0"/>
              <a:t>）将进程从阻塞队列中移出</a:t>
            </a:r>
            <a:endParaRPr lang="en-US" altLang="zh-CN" dirty="0" smtClean="0"/>
          </a:p>
          <a:p>
            <a:pPr lvl="1"/>
            <a:r>
              <a:rPr lang="zh-CN" altLang="en-US" dirty="0" smtClean="0"/>
              <a:t>（</a:t>
            </a:r>
            <a:r>
              <a:rPr lang="en-US" altLang="zh-CN" dirty="0" smtClean="0"/>
              <a:t>2</a:t>
            </a:r>
            <a:r>
              <a:rPr lang="zh-CN" altLang="en-US" dirty="0" smtClean="0"/>
              <a:t>）将进程状态由阻塞态改为就绪态</a:t>
            </a:r>
            <a:endParaRPr lang="en-US" altLang="zh-CN" dirty="0" smtClean="0"/>
          </a:p>
          <a:p>
            <a:pPr lvl="1"/>
            <a:r>
              <a:rPr lang="zh-CN" altLang="en-US" dirty="0" smtClean="0"/>
              <a:t>（</a:t>
            </a:r>
            <a:r>
              <a:rPr lang="en-US" altLang="zh-CN" dirty="0" smtClean="0"/>
              <a:t>3</a:t>
            </a:r>
            <a:r>
              <a:rPr lang="zh-CN" altLang="en-US" dirty="0" smtClean="0"/>
              <a:t>）将进程插入就绪队列</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进程的终止也称进程的撤销，下列情况下，进程会被终止：</a:t>
            </a:r>
            <a:endParaRPr lang="en-US" altLang="zh-CN" dirty="0" smtClean="0"/>
          </a:p>
          <a:p>
            <a:pPr lvl="1"/>
            <a:r>
              <a:rPr lang="zh-CN" altLang="en-US" dirty="0" smtClean="0"/>
              <a:t>（</a:t>
            </a:r>
            <a:r>
              <a:rPr lang="en-US" altLang="zh-CN" dirty="0" smtClean="0"/>
              <a:t>1</a:t>
            </a:r>
            <a:r>
              <a:rPr lang="zh-CN" altLang="en-US" dirty="0" smtClean="0"/>
              <a:t>）当进程正常执行完毕，调用终止进程的系统调用，请求操作系统删除该进程。</a:t>
            </a:r>
            <a:endParaRPr lang="en-US" altLang="zh-CN" dirty="0" smtClean="0"/>
          </a:p>
          <a:p>
            <a:pPr lvl="1"/>
            <a:r>
              <a:rPr lang="zh-CN" altLang="en-US" dirty="0" smtClean="0"/>
              <a:t>（</a:t>
            </a:r>
            <a:r>
              <a:rPr lang="en-US" altLang="zh-CN" dirty="0" smtClean="0"/>
              <a:t>2</a:t>
            </a:r>
            <a:r>
              <a:rPr lang="zh-CN" altLang="en-US" dirty="0" smtClean="0"/>
              <a:t>）一个进程调用适当的系统调用，终止另外一个进程。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操作系统本质是数据结构加算法。</a:t>
            </a:r>
            <a:endParaRPr lang="en-US" altLang="zh-CN" dirty="0" smtClean="0"/>
          </a:p>
          <a:p>
            <a:endParaRPr lang="en-US" altLang="zh-CN" dirty="0" smtClean="0"/>
          </a:p>
          <a:p>
            <a:r>
              <a:rPr lang="zh-CN" altLang="en-US" dirty="0" smtClean="0"/>
              <a:t>操作系统中最核心的概念是进程。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父进程终止其子进程的原因：</a:t>
            </a:r>
            <a:endParaRPr lang="en-US" altLang="zh-CN" dirty="0" smtClean="0"/>
          </a:p>
          <a:p>
            <a:pPr lvl="1"/>
            <a:r>
              <a:rPr lang="zh-CN" altLang="en-US" dirty="0" smtClean="0"/>
              <a:t>（</a:t>
            </a:r>
            <a:r>
              <a:rPr lang="en-US" altLang="zh-CN" dirty="0" smtClean="0"/>
              <a:t>1</a:t>
            </a:r>
            <a:r>
              <a:rPr lang="zh-CN" altLang="en-US" dirty="0" smtClean="0"/>
              <a:t>）子进程使用了 超过它所分配到的一些资源</a:t>
            </a:r>
            <a:endParaRPr lang="en-US" altLang="zh-CN" dirty="0" smtClean="0"/>
          </a:p>
          <a:p>
            <a:pPr lvl="1"/>
            <a:r>
              <a:rPr lang="zh-CN" altLang="en-US" dirty="0" smtClean="0"/>
              <a:t>（</a:t>
            </a:r>
            <a:r>
              <a:rPr lang="en-US" altLang="zh-CN" dirty="0" smtClean="0"/>
              <a:t>2</a:t>
            </a:r>
            <a:r>
              <a:rPr lang="zh-CN" altLang="en-US" dirty="0" smtClean="0"/>
              <a:t>）分配给子进程的任务已不再需要</a:t>
            </a:r>
            <a:endParaRPr lang="en-US" altLang="zh-CN" dirty="0" smtClean="0"/>
          </a:p>
          <a:p>
            <a:pPr lvl="1"/>
            <a:r>
              <a:rPr lang="zh-CN" altLang="en-US" dirty="0" smtClean="0"/>
              <a:t>（</a:t>
            </a:r>
            <a:r>
              <a:rPr lang="en-US" altLang="zh-CN" dirty="0" smtClean="0"/>
              <a:t>3</a:t>
            </a:r>
            <a:r>
              <a:rPr lang="zh-CN" altLang="en-US" dirty="0" smtClean="0"/>
              <a:t>）父进程退出。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a:t>
            </a:r>
            <a:r>
              <a:rPr lang="zh-CN" altLang="en-US" dirty="0" smtClean="0"/>
              <a:t>进程的终止</a:t>
            </a:r>
            <a:endParaRPr lang="zh-CN" altLang="en-US" dirty="0"/>
          </a:p>
        </p:txBody>
      </p:sp>
      <p:sp>
        <p:nvSpPr>
          <p:cNvPr id="3" name="内容占位符 2"/>
          <p:cNvSpPr>
            <a:spLocks noGrp="1"/>
          </p:cNvSpPr>
          <p:nvPr>
            <p:ph idx="1"/>
          </p:nvPr>
        </p:nvSpPr>
        <p:spPr/>
        <p:txBody>
          <a:bodyPr/>
          <a:lstStyle/>
          <a:p>
            <a:r>
              <a:rPr lang="zh-CN" altLang="en-US" dirty="0" smtClean="0"/>
              <a:t>操作系统通过系统调用完成进程终止的一般过程如下：</a:t>
            </a:r>
            <a:endParaRPr lang="en-US" altLang="zh-CN" dirty="0" smtClean="0"/>
          </a:p>
          <a:p>
            <a:pPr lvl="1"/>
            <a:r>
              <a:rPr lang="zh-CN" altLang="en-US" dirty="0" smtClean="0"/>
              <a:t>（</a:t>
            </a:r>
            <a:r>
              <a:rPr lang="en-US" altLang="zh-CN" dirty="0" smtClean="0"/>
              <a:t>1</a:t>
            </a:r>
            <a:r>
              <a:rPr lang="zh-CN" altLang="en-US" dirty="0" smtClean="0"/>
              <a:t>）从进程</a:t>
            </a:r>
            <a:r>
              <a:rPr lang="en-US" altLang="zh-CN" dirty="0" smtClean="0"/>
              <a:t>PCB</a:t>
            </a:r>
            <a:r>
              <a:rPr lang="zh-CN" altLang="en-US" dirty="0" smtClean="0"/>
              <a:t>中读进程状态</a:t>
            </a:r>
            <a:endParaRPr lang="en-US" altLang="zh-CN" dirty="0" smtClean="0"/>
          </a:p>
          <a:p>
            <a:pPr lvl="1"/>
            <a:r>
              <a:rPr lang="zh-CN" altLang="en-US" dirty="0" smtClean="0"/>
              <a:t>（</a:t>
            </a:r>
            <a:r>
              <a:rPr lang="en-US" altLang="zh-CN" dirty="0" smtClean="0"/>
              <a:t>2</a:t>
            </a:r>
            <a:r>
              <a:rPr lang="zh-CN" altLang="en-US" dirty="0" smtClean="0"/>
              <a:t>）若进程正在执行，则终止进程的执行</a:t>
            </a:r>
            <a:endParaRPr lang="en-US" altLang="zh-CN" dirty="0" smtClean="0"/>
          </a:p>
          <a:p>
            <a:pPr lvl="1"/>
            <a:r>
              <a:rPr lang="zh-CN" altLang="en-US" dirty="0" smtClean="0"/>
              <a:t>（</a:t>
            </a:r>
            <a:r>
              <a:rPr lang="en-US" altLang="zh-CN" dirty="0" smtClean="0"/>
              <a:t>3</a:t>
            </a:r>
            <a:r>
              <a:rPr lang="zh-CN" altLang="en-US" dirty="0" smtClean="0"/>
              <a:t>）若进程有子孙进程，在大多数情况下需要终止子孙进程</a:t>
            </a:r>
            <a:endParaRPr lang="en-US" altLang="zh-CN" dirty="0" smtClean="0"/>
          </a:p>
          <a:p>
            <a:pPr lvl="1"/>
            <a:r>
              <a:rPr lang="zh-CN" altLang="en-US" dirty="0" smtClean="0"/>
              <a:t>（</a:t>
            </a:r>
            <a:r>
              <a:rPr lang="en-US" altLang="zh-CN" dirty="0" smtClean="0"/>
              <a:t>4</a:t>
            </a:r>
            <a:r>
              <a:rPr lang="zh-CN" altLang="en-US" dirty="0" smtClean="0"/>
              <a:t>）释放资源</a:t>
            </a:r>
            <a:endParaRPr lang="en-US" altLang="zh-CN" dirty="0" smtClean="0"/>
          </a:p>
          <a:p>
            <a:pPr lvl="1"/>
            <a:r>
              <a:rPr lang="zh-CN" altLang="en-US" dirty="0" smtClean="0"/>
              <a:t>（</a:t>
            </a:r>
            <a:r>
              <a:rPr lang="en-US" altLang="zh-CN" dirty="0" smtClean="0"/>
              <a:t>5</a:t>
            </a:r>
            <a:r>
              <a:rPr lang="zh-CN" altLang="en-US" dirty="0" smtClean="0"/>
              <a:t>）将终止进程的</a:t>
            </a:r>
            <a:r>
              <a:rPr lang="en-US" altLang="zh-CN" dirty="0" smtClean="0"/>
              <a:t>PCB</a:t>
            </a:r>
            <a:r>
              <a:rPr lang="zh-CN" altLang="en-US" dirty="0" smtClean="0"/>
              <a:t>移出</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操作系统内核</a:t>
            </a:r>
            <a:endParaRPr lang="zh-CN" altLang="en-US" dirty="0"/>
          </a:p>
        </p:txBody>
      </p:sp>
      <p:sp>
        <p:nvSpPr>
          <p:cNvPr id="3" name="内容占位符 2"/>
          <p:cNvSpPr>
            <a:spLocks noGrp="1"/>
          </p:cNvSpPr>
          <p:nvPr>
            <p:ph idx="1"/>
          </p:nvPr>
        </p:nvSpPr>
        <p:spPr/>
        <p:txBody>
          <a:bodyPr/>
          <a:lstStyle/>
          <a:p>
            <a:r>
              <a:rPr lang="zh-CN" altLang="en-US" dirty="0" smtClean="0"/>
              <a:t>操作系统内核包括下列功能：</a:t>
            </a:r>
            <a:endParaRPr lang="en-US" altLang="zh-CN" dirty="0" smtClean="0"/>
          </a:p>
          <a:p>
            <a:pPr lvl="1"/>
            <a:r>
              <a:rPr lang="zh-CN" altLang="en-US" dirty="0" smtClean="0"/>
              <a:t>（</a:t>
            </a:r>
            <a:r>
              <a:rPr lang="en-US" altLang="zh-CN" dirty="0" smtClean="0"/>
              <a:t>1</a:t>
            </a:r>
            <a:r>
              <a:rPr lang="zh-CN" altLang="en-US" dirty="0" smtClean="0"/>
              <a:t>）支撑功能</a:t>
            </a:r>
            <a:endParaRPr lang="en-US" altLang="zh-CN" dirty="0" smtClean="0"/>
          </a:p>
          <a:p>
            <a:pPr lvl="2"/>
            <a:r>
              <a:rPr lang="zh-CN" altLang="en-US" dirty="0" smtClean="0"/>
              <a:t>包括中断处理、时钟管理和原语操作</a:t>
            </a:r>
            <a:endParaRPr lang="en-US" altLang="zh-CN" dirty="0" smtClean="0"/>
          </a:p>
          <a:p>
            <a:pPr lvl="1"/>
            <a:r>
              <a:rPr lang="zh-CN" altLang="en-US" dirty="0" smtClean="0"/>
              <a:t>（</a:t>
            </a:r>
            <a:r>
              <a:rPr lang="en-US" altLang="zh-CN" dirty="0" smtClean="0"/>
              <a:t>2</a:t>
            </a:r>
            <a:r>
              <a:rPr lang="zh-CN" altLang="en-US" dirty="0" smtClean="0"/>
              <a:t>）资源管理功能</a:t>
            </a:r>
            <a:endParaRPr lang="en-US" altLang="zh-CN" dirty="0" smtClean="0"/>
          </a:p>
          <a:p>
            <a:pPr lvl="2"/>
            <a:r>
              <a:rPr lang="zh-CN" altLang="en-US" dirty="0" smtClean="0"/>
              <a:t>包括进程管理、存储器管理和设备管理。</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中断是改变处理器执行指令顺序的一种事件，这样的事件与</a:t>
            </a:r>
            <a:r>
              <a:rPr lang="en-US" altLang="zh-CN" dirty="0" smtClean="0"/>
              <a:t>CPU</a:t>
            </a:r>
            <a:r>
              <a:rPr lang="zh-CN" altLang="en-US" dirty="0" smtClean="0"/>
              <a:t>芯片内外部硬件电路产生的电信号相对应。</a:t>
            </a:r>
            <a:endParaRPr lang="en-US" altLang="zh-CN" dirty="0" smtClean="0"/>
          </a:p>
          <a:p>
            <a:r>
              <a:rPr lang="zh-CN" altLang="en-US" dirty="0" smtClean="0"/>
              <a:t>为什么需要中断？</a:t>
            </a:r>
            <a:endParaRPr lang="en-US" altLang="zh-CN" dirty="0" smtClean="0"/>
          </a:p>
          <a:p>
            <a:pPr lvl="1"/>
            <a:r>
              <a:rPr lang="zh-CN" altLang="en-US" dirty="0" smtClean="0"/>
              <a:t>引入中断机制后，使</a:t>
            </a:r>
            <a:r>
              <a:rPr lang="en-US" altLang="zh-CN" dirty="0" smtClean="0"/>
              <a:t>CPU</a:t>
            </a:r>
            <a:r>
              <a:rPr lang="zh-CN" altLang="en-US" dirty="0" smtClean="0"/>
              <a:t>可以与其他设备并行工作，能有效提高</a:t>
            </a:r>
            <a:r>
              <a:rPr lang="en-US" altLang="zh-CN" dirty="0" smtClean="0"/>
              <a:t>CPU</a:t>
            </a:r>
            <a:r>
              <a:rPr lang="zh-CN" altLang="en-US" dirty="0" smtClean="0"/>
              <a:t>的利用率，改善系统性能，支持系统的异步性。</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中断的类型：</a:t>
            </a:r>
            <a:endParaRPr lang="en-US" altLang="zh-CN" dirty="0" smtClean="0"/>
          </a:p>
          <a:p>
            <a:pPr lvl="1"/>
            <a:r>
              <a:rPr lang="zh-CN" altLang="en-US" dirty="0" smtClean="0"/>
              <a:t>（</a:t>
            </a:r>
            <a:r>
              <a:rPr lang="en-US" altLang="zh-CN" dirty="0" smtClean="0"/>
              <a:t>1</a:t>
            </a:r>
            <a:r>
              <a:rPr lang="zh-CN" altLang="en-US" dirty="0" smtClean="0"/>
              <a:t>）同步中断（内部中断或异常）</a:t>
            </a:r>
            <a:endParaRPr lang="en-US" altLang="zh-CN" dirty="0" smtClean="0"/>
          </a:p>
          <a:p>
            <a:pPr lvl="2"/>
            <a:r>
              <a:rPr lang="zh-CN" altLang="en-US" dirty="0" smtClean="0"/>
              <a:t>同步中断是当指令执行时由</a:t>
            </a:r>
            <a:r>
              <a:rPr lang="en-US" altLang="zh-CN" dirty="0" smtClean="0"/>
              <a:t>CPU</a:t>
            </a:r>
            <a:r>
              <a:rPr lang="zh-CN" altLang="en-US" dirty="0" smtClean="0"/>
              <a:t>控制单元产生的</a:t>
            </a:r>
            <a:endParaRPr lang="en-US" altLang="zh-CN" dirty="0" smtClean="0"/>
          </a:p>
          <a:p>
            <a:pPr lvl="1"/>
            <a:r>
              <a:rPr lang="zh-CN" altLang="en-US" dirty="0" smtClean="0"/>
              <a:t>（</a:t>
            </a:r>
            <a:r>
              <a:rPr lang="en-US" altLang="zh-CN" dirty="0" smtClean="0"/>
              <a:t>2</a:t>
            </a:r>
            <a:r>
              <a:rPr lang="zh-CN" altLang="en-US" dirty="0" smtClean="0"/>
              <a:t>）异步中断（外部中断）</a:t>
            </a:r>
            <a:endParaRPr lang="en-US" altLang="zh-CN" dirty="0" smtClean="0"/>
          </a:p>
          <a:p>
            <a:pPr lvl="2"/>
            <a:r>
              <a:rPr lang="zh-CN" altLang="en-US" dirty="0" smtClean="0"/>
              <a:t>异步中断是由其他硬件设备随机产生的。</a:t>
            </a:r>
            <a:endParaRPr lang="en-US" altLang="zh-CN" dirty="0" smtClean="0"/>
          </a:p>
          <a:p>
            <a:pPr lvl="2"/>
            <a:r>
              <a:rPr lang="zh-CN" altLang="en-US" dirty="0" smtClean="0"/>
              <a:t>分为外部可屏蔽中断和外部不可屏蔽中断</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引起中断的原因：</a:t>
            </a:r>
            <a:endParaRPr lang="en-US" altLang="zh-CN" dirty="0" smtClean="0"/>
          </a:p>
          <a:p>
            <a:pPr lvl="1"/>
            <a:r>
              <a:rPr lang="zh-CN" altLang="en-US" dirty="0" smtClean="0"/>
              <a:t>（</a:t>
            </a:r>
            <a:r>
              <a:rPr lang="en-US" altLang="zh-CN" dirty="0" smtClean="0"/>
              <a:t>1</a:t>
            </a:r>
            <a:r>
              <a:rPr lang="zh-CN" altLang="en-US" dirty="0" smtClean="0"/>
              <a:t>）人为设置中断</a:t>
            </a:r>
            <a:endParaRPr lang="en-US" altLang="zh-CN" dirty="0" smtClean="0"/>
          </a:p>
          <a:p>
            <a:pPr lvl="1"/>
            <a:r>
              <a:rPr lang="zh-CN" altLang="en-US" dirty="0" smtClean="0"/>
              <a:t>（</a:t>
            </a:r>
            <a:r>
              <a:rPr lang="en-US" altLang="zh-CN" dirty="0" smtClean="0"/>
              <a:t>2</a:t>
            </a:r>
            <a:r>
              <a:rPr lang="zh-CN" altLang="en-US" dirty="0" smtClean="0"/>
              <a:t>）程序性事故</a:t>
            </a:r>
            <a:endParaRPr lang="en-US" altLang="zh-CN" dirty="0" smtClean="0"/>
          </a:p>
          <a:p>
            <a:pPr lvl="1"/>
            <a:r>
              <a:rPr lang="zh-CN" altLang="en-US" dirty="0" smtClean="0"/>
              <a:t>（</a:t>
            </a:r>
            <a:r>
              <a:rPr lang="en-US" altLang="zh-CN" dirty="0" smtClean="0"/>
              <a:t>3</a:t>
            </a:r>
            <a:r>
              <a:rPr lang="zh-CN" altLang="en-US" dirty="0" smtClean="0"/>
              <a:t>）硬件故障</a:t>
            </a:r>
            <a:endParaRPr lang="en-US" altLang="zh-CN" dirty="0" smtClean="0"/>
          </a:p>
          <a:p>
            <a:pPr lvl="1"/>
            <a:r>
              <a:rPr lang="zh-CN" altLang="en-US" dirty="0" smtClean="0"/>
              <a:t>（</a:t>
            </a:r>
            <a:r>
              <a:rPr lang="en-US" altLang="zh-CN" dirty="0" smtClean="0"/>
              <a:t>4</a:t>
            </a:r>
            <a:r>
              <a:rPr lang="zh-CN" altLang="en-US" dirty="0" smtClean="0"/>
              <a:t>）</a:t>
            </a:r>
            <a:r>
              <a:rPr lang="en-US" altLang="zh-CN" dirty="0" smtClean="0"/>
              <a:t>I/O</a:t>
            </a:r>
            <a:r>
              <a:rPr lang="zh-CN" altLang="en-US" dirty="0" smtClean="0"/>
              <a:t>设备</a:t>
            </a:r>
            <a:endParaRPr lang="en-US" altLang="zh-CN" dirty="0" smtClean="0"/>
          </a:p>
          <a:p>
            <a:pPr lvl="1"/>
            <a:r>
              <a:rPr lang="zh-CN" altLang="en-US" dirty="0" smtClean="0"/>
              <a:t>（</a:t>
            </a:r>
            <a:r>
              <a:rPr lang="en-US" altLang="zh-CN" dirty="0" smtClean="0"/>
              <a:t>5</a:t>
            </a:r>
            <a:r>
              <a:rPr lang="zh-CN" altLang="en-US" dirty="0" smtClean="0"/>
              <a:t>）外部事件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中断响应：</a:t>
            </a:r>
            <a:endParaRPr lang="en-US" altLang="zh-CN" dirty="0" smtClean="0"/>
          </a:p>
          <a:p>
            <a:pPr lvl="1"/>
            <a:r>
              <a:rPr lang="zh-CN" altLang="en-US" dirty="0" smtClean="0"/>
              <a:t>（</a:t>
            </a:r>
            <a:r>
              <a:rPr lang="en-US" altLang="zh-CN" dirty="0" smtClean="0"/>
              <a:t>1</a:t>
            </a:r>
            <a:r>
              <a:rPr lang="zh-CN" altLang="en-US" dirty="0" smtClean="0"/>
              <a:t>）响应中断的条件：</a:t>
            </a:r>
            <a:endParaRPr lang="en-US" altLang="zh-CN" dirty="0" smtClean="0"/>
          </a:p>
          <a:p>
            <a:pPr lvl="2"/>
            <a:r>
              <a:rPr lang="zh-CN" altLang="en-US" dirty="0" smtClean="0"/>
              <a:t>对于可屏蔽中断，开中断是响应中断的前提</a:t>
            </a:r>
            <a:endParaRPr lang="en-US" altLang="zh-CN" dirty="0" smtClean="0"/>
          </a:p>
          <a:p>
            <a:pPr lvl="1"/>
            <a:r>
              <a:rPr lang="zh-CN" altLang="en-US" dirty="0" smtClean="0"/>
              <a:t>（</a:t>
            </a:r>
            <a:r>
              <a:rPr lang="en-US" altLang="zh-CN" dirty="0" smtClean="0"/>
              <a:t>2</a:t>
            </a:r>
            <a:r>
              <a:rPr lang="zh-CN" altLang="en-US" dirty="0" smtClean="0"/>
              <a:t>）响应中断的时机</a:t>
            </a:r>
            <a:endParaRPr lang="en-US" altLang="zh-CN" dirty="0" smtClean="0"/>
          </a:p>
          <a:p>
            <a:pPr lvl="2"/>
            <a:r>
              <a:rPr lang="zh-CN" altLang="en-US" dirty="0" smtClean="0"/>
              <a:t>对于外部中断，</a:t>
            </a:r>
            <a:r>
              <a:rPr lang="en-US" altLang="zh-CN" dirty="0" smtClean="0"/>
              <a:t>CPU</a:t>
            </a:r>
            <a:r>
              <a:rPr lang="zh-CN" altLang="en-US" dirty="0" smtClean="0"/>
              <a:t>每执行完一条指令都会检测是否有外部中断信号的到来。</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中断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单重中断的处理过程：</a:t>
            </a:r>
            <a:endParaRPr lang="en-US" altLang="zh-CN" dirty="0" smtClean="0"/>
          </a:p>
          <a:p>
            <a:pPr lvl="1"/>
            <a:r>
              <a:rPr lang="zh-CN" altLang="en-US" dirty="0" smtClean="0"/>
              <a:t>（</a:t>
            </a:r>
            <a:r>
              <a:rPr lang="en-US" altLang="zh-CN" dirty="0" smtClean="0"/>
              <a:t>1</a:t>
            </a:r>
            <a:r>
              <a:rPr lang="zh-CN" altLang="en-US" dirty="0" smtClean="0"/>
              <a:t>）系统关闭中断，保护断点，把当前要执行的下一条指令的 地址保存到内存中。</a:t>
            </a:r>
            <a:endParaRPr lang="en-US" altLang="zh-CN" dirty="0" smtClean="0"/>
          </a:p>
          <a:p>
            <a:pPr lvl="2"/>
            <a:r>
              <a:rPr lang="zh-CN" altLang="en-US" dirty="0" smtClean="0"/>
              <a:t>以便中断返回时，能把这个地址恢复到程序计数器中，使被中断的程序从断点处开始继续执行。</a:t>
            </a:r>
            <a:endParaRPr lang="en-US" altLang="zh-CN" dirty="0" smtClean="0"/>
          </a:p>
          <a:p>
            <a:pPr lvl="1"/>
            <a:r>
              <a:rPr lang="zh-CN" altLang="en-US" dirty="0" smtClean="0"/>
              <a:t>（</a:t>
            </a:r>
            <a:r>
              <a:rPr lang="en-US" altLang="zh-CN" dirty="0" smtClean="0"/>
              <a:t>2</a:t>
            </a:r>
            <a:r>
              <a:rPr lang="zh-CN" altLang="en-US" dirty="0" smtClean="0"/>
              <a:t>）转中断处理程序</a:t>
            </a:r>
            <a:endParaRPr lang="en-US" altLang="zh-CN" dirty="0" smtClean="0"/>
          </a:p>
          <a:p>
            <a:pPr lvl="1"/>
            <a:r>
              <a:rPr lang="zh-CN" altLang="en-US" dirty="0" smtClean="0"/>
              <a:t>（</a:t>
            </a:r>
            <a:r>
              <a:rPr lang="en-US" altLang="zh-CN" dirty="0" smtClean="0"/>
              <a:t>3</a:t>
            </a:r>
            <a:r>
              <a:rPr lang="zh-CN" altLang="en-US" dirty="0" smtClean="0"/>
              <a:t>）保护完现场后，要根据中断向量到中断向量表中找到与中断处理子例程入口地址相关的信息，由这些信息得到中断处理子例程的入口地址，以执行中断处理子例程，完成本次中断处理的特定处理工作。</a:t>
            </a:r>
            <a:endParaRPr lang="en-US" altLang="zh-CN" dirty="0" smtClean="0"/>
          </a:p>
          <a:p>
            <a:pPr lvl="1"/>
            <a:r>
              <a:rPr lang="zh-CN" altLang="en-US" dirty="0" smtClean="0"/>
              <a:t>（</a:t>
            </a:r>
            <a:r>
              <a:rPr lang="en-US" altLang="zh-CN" dirty="0" smtClean="0"/>
              <a:t>4</a:t>
            </a:r>
            <a:r>
              <a:rPr lang="zh-CN" altLang="en-US" dirty="0" smtClean="0"/>
              <a:t>）恢复现场，开中断，</a:t>
            </a:r>
            <a:r>
              <a:rPr lang="en-US" altLang="zh-CN" dirty="0" smtClean="0"/>
              <a:t>CPU</a:t>
            </a:r>
            <a:r>
              <a:rPr lang="zh-CN" altLang="en-US" dirty="0" smtClean="0"/>
              <a:t>返回断点处继续执行被中断的程序。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时钟是计算机系统的脉搏。</a:t>
            </a:r>
            <a:endParaRPr lang="en-US" altLang="zh-CN" dirty="0" smtClean="0"/>
          </a:p>
          <a:p>
            <a:endParaRPr lang="en-US" altLang="zh-CN" dirty="0" smtClean="0"/>
          </a:p>
          <a:p>
            <a:r>
              <a:rPr lang="zh-CN" altLang="en-US" dirty="0" smtClean="0"/>
              <a:t>系统可以利用时钟机制限制一个用户进程在</a:t>
            </a:r>
            <a:r>
              <a:rPr lang="en-US" altLang="zh-CN" dirty="0" smtClean="0"/>
              <a:t>CPU</a:t>
            </a:r>
            <a:r>
              <a:rPr lang="zh-CN" altLang="en-US" dirty="0" smtClean="0"/>
              <a:t>上连续执行的时间。</a:t>
            </a:r>
            <a:endParaRPr lang="en-US" altLang="zh-CN" dirty="0" smtClean="0"/>
          </a:p>
          <a:p>
            <a:endParaRPr lang="en-US" altLang="zh-CN" dirty="0" smtClean="0"/>
          </a:p>
          <a:p>
            <a:r>
              <a:rPr lang="zh-CN" altLang="en-US" dirty="0" smtClean="0"/>
              <a:t>大部分</a:t>
            </a:r>
            <a:r>
              <a:rPr lang="en-US" altLang="zh-CN" dirty="0" smtClean="0"/>
              <a:t>PC</a:t>
            </a:r>
            <a:r>
              <a:rPr lang="zh-CN" altLang="en-US" dirty="0" smtClean="0"/>
              <a:t>中有两个时钟源：实时时钟（</a:t>
            </a:r>
            <a:r>
              <a:rPr lang="en-US" altLang="zh-CN" dirty="0" smtClean="0"/>
              <a:t>RTC</a:t>
            </a:r>
            <a:r>
              <a:rPr lang="zh-CN" altLang="en-US" dirty="0" smtClean="0"/>
              <a:t>）和</a:t>
            </a:r>
            <a:r>
              <a:rPr lang="en-US" altLang="zh-CN" dirty="0" smtClean="0"/>
              <a:t>OS</a:t>
            </a:r>
            <a:r>
              <a:rPr lang="zh-CN" altLang="en-US" dirty="0" smtClean="0"/>
              <a:t>时钟。</a:t>
            </a:r>
            <a:endParaRPr lang="en-US" altLang="zh-CN" dirty="0" smtClean="0"/>
          </a:p>
          <a:p>
            <a:pPr lvl="1"/>
            <a:r>
              <a:rPr lang="en-US" altLang="zh-CN" dirty="0" smtClean="0"/>
              <a:t>RTC</a:t>
            </a:r>
            <a:r>
              <a:rPr lang="zh-CN" altLang="en-US" dirty="0" smtClean="0"/>
              <a:t>时钟也称为</a:t>
            </a:r>
            <a:r>
              <a:rPr lang="en-US" altLang="zh-CN" dirty="0" smtClean="0"/>
              <a:t>CMOS</a:t>
            </a:r>
            <a:r>
              <a:rPr lang="zh-CN" altLang="en-US" dirty="0" smtClean="0"/>
              <a:t>时钟，是一块时钟芯片，靠电池供电，为计算机提供计时标准，是最原始，最底层的数据。</a:t>
            </a:r>
            <a:endParaRPr lang="en-US" altLang="zh-CN" dirty="0" smtClean="0"/>
          </a:p>
          <a:p>
            <a:pPr lvl="1"/>
            <a:r>
              <a:rPr lang="en-US" altLang="zh-CN" dirty="0" smtClean="0"/>
              <a:t>OS</a:t>
            </a:r>
            <a:r>
              <a:rPr lang="zh-CN" altLang="en-US" dirty="0" smtClean="0"/>
              <a:t>时钟产生于</a:t>
            </a:r>
            <a:r>
              <a:rPr lang="en-US" altLang="zh-CN" dirty="0" smtClean="0"/>
              <a:t>PC</a:t>
            </a:r>
            <a:r>
              <a:rPr lang="zh-CN" altLang="en-US" dirty="0" smtClean="0"/>
              <a:t>主板上的定时</a:t>
            </a:r>
            <a:r>
              <a:rPr lang="en-US" altLang="zh-CN" dirty="0" smtClean="0"/>
              <a:t>/</a:t>
            </a:r>
            <a:r>
              <a:rPr lang="zh-CN" altLang="en-US" dirty="0" smtClean="0"/>
              <a:t>计数芯片，在开机时有效，由操作系统控制。</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lstStyle/>
          <a:p>
            <a:r>
              <a:rPr lang="zh-CN" altLang="en-US" dirty="0" smtClean="0"/>
              <a:t>操作系统内核需要完成两种主要的定时测量：</a:t>
            </a:r>
            <a:endParaRPr lang="en-US" altLang="zh-CN" dirty="0" smtClean="0"/>
          </a:p>
          <a:p>
            <a:pPr lvl="1"/>
            <a:r>
              <a:rPr lang="zh-CN" altLang="en-US" dirty="0" smtClean="0"/>
              <a:t>（</a:t>
            </a:r>
            <a:r>
              <a:rPr lang="en-US" altLang="zh-CN" dirty="0" smtClean="0"/>
              <a:t>1</a:t>
            </a:r>
            <a:r>
              <a:rPr lang="zh-CN" altLang="en-US" dirty="0" smtClean="0"/>
              <a:t>）保存当前的日期和时间，以便能通过系统调用把它们返回给用户程序。</a:t>
            </a:r>
            <a:endParaRPr lang="en-US" altLang="zh-CN" dirty="0" smtClean="0"/>
          </a:p>
          <a:p>
            <a:pPr lvl="1"/>
            <a:r>
              <a:rPr lang="zh-CN" altLang="en-US" dirty="0" smtClean="0"/>
              <a:t>（</a:t>
            </a:r>
            <a:r>
              <a:rPr lang="en-US" altLang="zh-CN" dirty="0" smtClean="0"/>
              <a:t>2</a:t>
            </a:r>
            <a:r>
              <a:rPr lang="zh-CN" altLang="en-US" dirty="0" smtClean="0"/>
              <a:t>）维持定时器</a:t>
            </a:r>
            <a:endParaRPr lang="en-US" altLang="zh-CN" dirty="0" smtClean="0"/>
          </a:p>
          <a:p>
            <a:r>
              <a:rPr lang="zh-CN" altLang="en-US" dirty="0" smtClean="0"/>
              <a:t>操作系统依靠时钟硬件和时钟驱动程序完成上述两种定时测量功能。</a:t>
            </a:r>
            <a:endParaRPr lang="en-US" altLang="zh-CN" dirty="0" smtClean="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程序的并发执行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程序的顺序执行特点：</a:t>
            </a:r>
            <a:endParaRPr lang="en-US" altLang="zh-CN" dirty="0" smtClean="0"/>
          </a:p>
          <a:p>
            <a:pPr lvl="1"/>
            <a:r>
              <a:rPr lang="zh-CN" altLang="en-US" dirty="0" smtClean="0"/>
              <a:t>顺序性</a:t>
            </a:r>
            <a:endParaRPr lang="en-US" altLang="zh-CN" dirty="0" smtClean="0"/>
          </a:p>
          <a:p>
            <a:pPr lvl="1"/>
            <a:r>
              <a:rPr lang="zh-CN" altLang="en-US" dirty="0" smtClean="0"/>
              <a:t>封闭性</a:t>
            </a:r>
            <a:endParaRPr lang="en-US" altLang="zh-CN" dirty="0" smtClean="0"/>
          </a:p>
          <a:p>
            <a:pPr lvl="1"/>
            <a:r>
              <a:rPr lang="zh-CN" altLang="en-US" dirty="0" smtClean="0"/>
              <a:t>可再现性</a:t>
            </a:r>
            <a:endParaRPr lang="en-US" altLang="zh-CN" dirty="0" smtClean="0"/>
          </a:p>
          <a:p>
            <a:r>
              <a:rPr lang="zh-CN" altLang="en-US" dirty="0" smtClean="0"/>
              <a:t>程序的并发执行</a:t>
            </a:r>
            <a:endParaRPr lang="en-US" altLang="zh-CN" dirty="0" smtClean="0"/>
          </a:p>
          <a:p>
            <a:pPr lvl="1"/>
            <a:r>
              <a:rPr lang="zh-CN" altLang="en-US" dirty="0" smtClean="0"/>
              <a:t>指在同一时间间隔内运行多个程序。</a:t>
            </a:r>
            <a:endParaRPr lang="en-US" altLang="zh-CN" dirty="0" smtClean="0"/>
          </a:p>
          <a:p>
            <a:pPr lvl="1"/>
            <a:r>
              <a:rPr lang="zh-CN" altLang="en-US" dirty="0" smtClean="0"/>
              <a:t>特点：</a:t>
            </a:r>
            <a:endParaRPr lang="en-US" altLang="zh-CN" dirty="0" smtClean="0"/>
          </a:p>
          <a:p>
            <a:pPr lvl="2"/>
            <a:r>
              <a:rPr lang="zh-CN" altLang="en-US" dirty="0" smtClean="0"/>
              <a:t>间断性</a:t>
            </a:r>
            <a:endParaRPr lang="en-US" altLang="zh-CN" dirty="0" smtClean="0"/>
          </a:p>
          <a:p>
            <a:pPr lvl="2"/>
            <a:r>
              <a:rPr lang="zh-CN" altLang="en-US" dirty="0" smtClean="0"/>
              <a:t>失去封闭性</a:t>
            </a:r>
            <a:endParaRPr lang="en-US" altLang="zh-CN" dirty="0" smtClean="0"/>
          </a:p>
          <a:p>
            <a:pPr lvl="2"/>
            <a:r>
              <a:rPr lang="zh-CN" altLang="en-US" dirty="0" smtClean="0"/>
              <a:t>不可再现性</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时钟管理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时钟管理硬件主要由</a:t>
            </a:r>
            <a:r>
              <a:rPr lang="en-US" altLang="zh-CN" dirty="0" smtClean="0"/>
              <a:t>3</a:t>
            </a:r>
            <a:r>
              <a:rPr lang="zh-CN" altLang="en-US" dirty="0" smtClean="0"/>
              <a:t>部分构成：</a:t>
            </a:r>
            <a:endParaRPr lang="en-US" altLang="zh-CN" dirty="0" smtClean="0"/>
          </a:p>
          <a:p>
            <a:pPr lvl="1"/>
            <a:r>
              <a:rPr lang="zh-CN" altLang="en-US" dirty="0" smtClean="0"/>
              <a:t>晶振</a:t>
            </a:r>
            <a:endParaRPr lang="en-US" altLang="zh-CN" dirty="0" smtClean="0"/>
          </a:p>
          <a:p>
            <a:pPr lvl="1"/>
            <a:r>
              <a:rPr lang="zh-CN" altLang="en-US" dirty="0" smtClean="0"/>
              <a:t>计数器</a:t>
            </a:r>
            <a:endParaRPr lang="en-US" altLang="zh-CN" dirty="0" smtClean="0"/>
          </a:p>
          <a:p>
            <a:pPr lvl="1"/>
            <a:r>
              <a:rPr lang="zh-CN" altLang="en-US" dirty="0" smtClean="0"/>
              <a:t>保持寄存器</a:t>
            </a:r>
            <a:endParaRPr lang="en-US" altLang="zh-CN" dirty="0" smtClean="0"/>
          </a:p>
          <a:p>
            <a:r>
              <a:rPr lang="zh-CN" altLang="en-US" dirty="0" smtClean="0"/>
              <a:t>时钟驱动程序也称为时钟中断处理程序，完成以下功能：</a:t>
            </a:r>
            <a:endParaRPr lang="en-US" altLang="zh-CN" dirty="0" smtClean="0"/>
          </a:p>
          <a:p>
            <a:pPr lvl="1"/>
            <a:r>
              <a:rPr lang="zh-CN" altLang="en-US" dirty="0" smtClean="0"/>
              <a:t>（</a:t>
            </a:r>
            <a:r>
              <a:rPr lang="en-US" altLang="zh-CN" dirty="0" smtClean="0"/>
              <a:t>1</a:t>
            </a:r>
            <a:r>
              <a:rPr lang="zh-CN" altLang="en-US" dirty="0" smtClean="0"/>
              <a:t>）维护日期和时间</a:t>
            </a:r>
            <a:endParaRPr lang="en-US" altLang="zh-CN" dirty="0" smtClean="0"/>
          </a:p>
          <a:p>
            <a:pPr lvl="1"/>
            <a:r>
              <a:rPr lang="zh-CN" altLang="en-US" dirty="0" smtClean="0"/>
              <a:t>（</a:t>
            </a:r>
            <a:r>
              <a:rPr lang="en-US" altLang="zh-CN" dirty="0" smtClean="0"/>
              <a:t>2</a:t>
            </a:r>
            <a:r>
              <a:rPr lang="zh-CN" altLang="en-US" dirty="0" smtClean="0"/>
              <a:t>）递减当前进程在一个时间片内的剩余执行时间，并检查是否为零。</a:t>
            </a:r>
            <a:endParaRPr lang="en-US" altLang="zh-CN" dirty="0" smtClean="0"/>
          </a:p>
          <a:p>
            <a:pPr lvl="1"/>
            <a:r>
              <a:rPr lang="zh-CN" altLang="en-US" dirty="0" smtClean="0"/>
              <a:t>（</a:t>
            </a:r>
            <a:r>
              <a:rPr lang="en-US" altLang="zh-CN" dirty="0" smtClean="0"/>
              <a:t>3</a:t>
            </a:r>
            <a:r>
              <a:rPr lang="zh-CN" altLang="en-US" dirty="0" smtClean="0"/>
              <a:t>）对</a:t>
            </a:r>
            <a:r>
              <a:rPr lang="en-US" altLang="zh-CN" dirty="0" smtClean="0"/>
              <a:t>CPU</a:t>
            </a:r>
            <a:r>
              <a:rPr lang="zh-CN" altLang="en-US" dirty="0" smtClean="0"/>
              <a:t>的使用情况记账</a:t>
            </a:r>
            <a:endParaRPr lang="en-US" altLang="zh-CN" dirty="0" smtClean="0"/>
          </a:p>
          <a:p>
            <a:pPr lvl="1"/>
            <a:r>
              <a:rPr lang="zh-CN" altLang="en-US" dirty="0" smtClean="0"/>
              <a:t>（</a:t>
            </a:r>
            <a:r>
              <a:rPr lang="en-US" altLang="zh-CN" dirty="0" smtClean="0"/>
              <a:t>4</a:t>
            </a:r>
            <a:r>
              <a:rPr lang="zh-CN" altLang="en-US" dirty="0" smtClean="0"/>
              <a:t>）递减报警计数器</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系统调用是一群预先定义好的模块，它们提供一条管道让应用程序或一般用户能由此得到核心程序的服务。</a:t>
            </a:r>
            <a:endParaRPr lang="en-US" altLang="zh-CN" dirty="0" smtClean="0"/>
          </a:p>
          <a:p>
            <a:r>
              <a:rPr lang="zh-CN" altLang="en-US" dirty="0" smtClean="0"/>
              <a:t>系统调用是系统程序与用户程序之间的接口。</a:t>
            </a:r>
            <a:endParaRPr lang="en-US" altLang="zh-CN" dirty="0" smtClean="0"/>
          </a:p>
          <a:p>
            <a:r>
              <a:rPr lang="zh-CN" altLang="en-US" dirty="0" smtClean="0"/>
              <a:t>用户态执行</a:t>
            </a:r>
            <a:endParaRPr lang="en-US" altLang="zh-CN" dirty="0" smtClean="0"/>
          </a:p>
          <a:p>
            <a:pPr lvl="1"/>
            <a:r>
              <a:rPr lang="zh-CN" altLang="en-US" dirty="0" smtClean="0"/>
              <a:t>用户空间指用户进程所处的地址空间，一个用户进程不能访问其他进程的用户空间，只有系统程序才能访问其他用户空间。</a:t>
            </a:r>
            <a:endParaRPr lang="en-US" altLang="zh-CN" dirty="0" smtClean="0"/>
          </a:p>
          <a:p>
            <a:pPr lvl="1"/>
            <a:r>
              <a:rPr lang="zh-CN" altLang="en-US" dirty="0" smtClean="0"/>
              <a:t>当</a:t>
            </a:r>
            <a:r>
              <a:rPr lang="en-US" altLang="zh-CN" dirty="0" smtClean="0"/>
              <a:t>CPU</a:t>
            </a:r>
            <a:r>
              <a:rPr lang="zh-CN" altLang="en-US" dirty="0" smtClean="0"/>
              <a:t>执行用户空间的代码时，称该进程在用户态执行。</a:t>
            </a:r>
            <a:endParaRPr lang="en-US" altLang="zh-CN" dirty="0" smtClean="0"/>
          </a:p>
          <a:p>
            <a:r>
              <a:rPr lang="zh-CN" altLang="en-US" dirty="0" smtClean="0"/>
              <a:t>系统态执行</a:t>
            </a:r>
            <a:endParaRPr lang="en-US" altLang="zh-CN" dirty="0" smtClean="0"/>
          </a:p>
          <a:p>
            <a:pPr lvl="1"/>
            <a:r>
              <a:rPr lang="zh-CN" altLang="en-US" dirty="0" smtClean="0"/>
              <a:t>系统空间指含有一切系统核心代码的地址空间，当</a:t>
            </a:r>
            <a:r>
              <a:rPr lang="en-US" altLang="zh-CN" dirty="0" smtClean="0"/>
              <a:t>CPU</a:t>
            </a:r>
            <a:r>
              <a:rPr lang="zh-CN" altLang="en-US" dirty="0" smtClean="0"/>
              <a:t>执行系统核心代码时，称进程处于系统态执行。</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lstStyle/>
          <a:p>
            <a:r>
              <a:rPr lang="zh-CN" altLang="en-US" dirty="0" smtClean="0"/>
              <a:t>系统调用与一般函数调用的区别：</a:t>
            </a:r>
            <a:endParaRPr lang="en-US" altLang="zh-CN" dirty="0" smtClean="0"/>
          </a:p>
          <a:p>
            <a:pPr lvl="1"/>
            <a:r>
              <a:rPr lang="zh-CN" altLang="en-US" dirty="0" smtClean="0"/>
              <a:t>（</a:t>
            </a:r>
            <a:r>
              <a:rPr lang="en-US" altLang="zh-CN" dirty="0" smtClean="0"/>
              <a:t>1</a:t>
            </a:r>
            <a:r>
              <a:rPr lang="zh-CN" altLang="en-US" dirty="0" smtClean="0"/>
              <a:t>）系统调用运行在系统态，而一般函数运行在用户态</a:t>
            </a:r>
            <a:endParaRPr lang="en-US" altLang="zh-CN" dirty="0" smtClean="0"/>
          </a:p>
          <a:p>
            <a:pPr lvl="1"/>
            <a:r>
              <a:rPr lang="zh-CN" altLang="en-US" dirty="0" smtClean="0"/>
              <a:t>（</a:t>
            </a:r>
            <a:r>
              <a:rPr lang="en-US" altLang="zh-CN" dirty="0" smtClean="0"/>
              <a:t>2</a:t>
            </a:r>
            <a:r>
              <a:rPr lang="zh-CN" altLang="en-US" dirty="0" smtClean="0"/>
              <a:t>）系统调用与一般函数调用的执行过程不同</a:t>
            </a:r>
            <a:endParaRPr lang="en-US" altLang="zh-CN" dirty="0" smtClean="0"/>
          </a:p>
          <a:p>
            <a:pPr lvl="1"/>
            <a:r>
              <a:rPr lang="zh-CN" altLang="en-US" dirty="0" smtClean="0"/>
              <a:t>（</a:t>
            </a:r>
            <a:r>
              <a:rPr lang="en-US" altLang="zh-CN" dirty="0" smtClean="0"/>
              <a:t>3</a:t>
            </a:r>
            <a:r>
              <a:rPr lang="zh-CN" altLang="en-US" dirty="0" smtClean="0"/>
              <a:t>）系统调用要进行中断处理，比一般函数调用多了一些系统开销。</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系统调用的类型：</a:t>
            </a:r>
            <a:endParaRPr lang="en-US" altLang="zh-CN" dirty="0" smtClean="0"/>
          </a:p>
          <a:p>
            <a:pPr lvl="1"/>
            <a:r>
              <a:rPr lang="zh-CN" altLang="en-US" dirty="0" smtClean="0"/>
              <a:t>（</a:t>
            </a:r>
            <a:r>
              <a:rPr lang="en-US" altLang="zh-CN" dirty="0" smtClean="0"/>
              <a:t>1</a:t>
            </a:r>
            <a:r>
              <a:rPr lang="zh-CN" altLang="en-US" dirty="0" smtClean="0"/>
              <a:t>）进程控制类系统调用</a:t>
            </a:r>
            <a:endParaRPr lang="en-US" altLang="zh-CN" dirty="0" smtClean="0"/>
          </a:p>
          <a:p>
            <a:pPr lvl="2"/>
            <a:r>
              <a:rPr lang="zh-CN" altLang="en-US" dirty="0" smtClean="0"/>
              <a:t>创建、撤销进程；获得、改变进程属性</a:t>
            </a:r>
            <a:endParaRPr lang="en-US" altLang="zh-CN" dirty="0" smtClean="0"/>
          </a:p>
          <a:p>
            <a:pPr lvl="1"/>
            <a:r>
              <a:rPr lang="zh-CN" altLang="en-US" dirty="0" smtClean="0"/>
              <a:t>（</a:t>
            </a:r>
            <a:r>
              <a:rPr lang="en-US" altLang="zh-CN" dirty="0" smtClean="0"/>
              <a:t>2</a:t>
            </a:r>
            <a:r>
              <a:rPr lang="zh-CN" altLang="en-US" dirty="0" smtClean="0"/>
              <a:t>）文件操纵类系统调用</a:t>
            </a:r>
            <a:endParaRPr lang="en-US" altLang="zh-CN" dirty="0" smtClean="0"/>
          </a:p>
          <a:p>
            <a:pPr lvl="2"/>
            <a:r>
              <a:rPr lang="zh-CN" altLang="en-US" dirty="0" smtClean="0"/>
              <a:t>创建文件、删除文件、打开文件、关闭文件和读写文件</a:t>
            </a:r>
            <a:endParaRPr lang="en-US" altLang="zh-CN" dirty="0" smtClean="0"/>
          </a:p>
          <a:p>
            <a:pPr lvl="1"/>
            <a:r>
              <a:rPr lang="zh-CN" altLang="en-US" dirty="0" smtClean="0"/>
              <a:t>（</a:t>
            </a:r>
            <a:r>
              <a:rPr lang="en-US" altLang="zh-CN" dirty="0" smtClean="0"/>
              <a:t>3</a:t>
            </a:r>
            <a:r>
              <a:rPr lang="zh-CN" altLang="en-US" dirty="0" smtClean="0"/>
              <a:t>）设备管理类系统调用</a:t>
            </a:r>
            <a:endParaRPr lang="en-US" altLang="zh-CN" dirty="0" smtClean="0"/>
          </a:p>
          <a:p>
            <a:pPr lvl="2"/>
            <a:r>
              <a:rPr lang="zh-CN" altLang="en-US" dirty="0" smtClean="0"/>
              <a:t>请求、释放设备</a:t>
            </a:r>
            <a:endParaRPr lang="en-US" altLang="zh-CN" dirty="0" smtClean="0"/>
          </a:p>
          <a:p>
            <a:pPr lvl="1"/>
            <a:r>
              <a:rPr lang="zh-CN" altLang="en-US" dirty="0" smtClean="0"/>
              <a:t>（</a:t>
            </a:r>
            <a:r>
              <a:rPr lang="en-US" altLang="zh-CN" dirty="0" smtClean="0"/>
              <a:t>4</a:t>
            </a:r>
            <a:r>
              <a:rPr lang="zh-CN" altLang="en-US" dirty="0" smtClean="0"/>
              <a:t>）通信类系统调用</a:t>
            </a:r>
            <a:endParaRPr lang="en-US" altLang="zh-CN" dirty="0" smtClean="0"/>
          </a:p>
          <a:p>
            <a:pPr lvl="2"/>
            <a:r>
              <a:rPr lang="zh-CN" altLang="en-US" dirty="0" smtClean="0"/>
              <a:t>打开、关闭连接，交换信息</a:t>
            </a:r>
            <a:endParaRPr lang="en-US" altLang="zh-CN" dirty="0" smtClean="0"/>
          </a:p>
          <a:p>
            <a:pPr lvl="1"/>
            <a:r>
              <a:rPr lang="zh-CN" altLang="en-US" dirty="0" smtClean="0"/>
              <a:t>（</a:t>
            </a:r>
            <a:r>
              <a:rPr lang="en-US" altLang="zh-CN" dirty="0" smtClean="0"/>
              <a:t>5</a:t>
            </a:r>
            <a:r>
              <a:rPr lang="zh-CN" altLang="en-US" dirty="0" smtClean="0"/>
              <a:t>）信息维护类系统调用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系统调用</a:t>
            </a:r>
            <a:endParaRPr lang="zh-CN" altLang="en-US" dirty="0"/>
          </a:p>
        </p:txBody>
      </p:sp>
      <p:sp>
        <p:nvSpPr>
          <p:cNvPr id="3" name="内容占位符 2"/>
          <p:cNvSpPr>
            <a:spLocks noGrp="1"/>
          </p:cNvSpPr>
          <p:nvPr>
            <p:ph idx="1"/>
          </p:nvPr>
        </p:nvSpPr>
        <p:spPr/>
        <p:txBody>
          <a:bodyPr/>
          <a:lstStyle/>
          <a:p>
            <a:r>
              <a:rPr lang="zh-CN" altLang="en-US" dirty="0" smtClean="0"/>
              <a:t>操作系统提供系统调用的优点：</a:t>
            </a:r>
            <a:endParaRPr lang="en-US" altLang="zh-CN" dirty="0" smtClean="0"/>
          </a:p>
          <a:p>
            <a:pPr lvl="1"/>
            <a:r>
              <a:rPr lang="zh-CN" altLang="en-US" dirty="0" smtClean="0"/>
              <a:t>（</a:t>
            </a:r>
            <a:r>
              <a:rPr lang="en-US" altLang="zh-CN" dirty="0" smtClean="0"/>
              <a:t>1</a:t>
            </a:r>
            <a:r>
              <a:rPr lang="zh-CN" altLang="en-US" dirty="0" smtClean="0"/>
              <a:t>）使编程更加容易，把用户从学习硬件设备的低级编程特性中解放出来。</a:t>
            </a:r>
            <a:endParaRPr lang="en-US" altLang="zh-CN" dirty="0" smtClean="0"/>
          </a:p>
          <a:p>
            <a:pPr lvl="1"/>
            <a:r>
              <a:rPr lang="zh-CN" altLang="en-US" dirty="0" smtClean="0"/>
              <a:t>（</a:t>
            </a:r>
            <a:r>
              <a:rPr lang="en-US" altLang="zh-CN" dirty="0" smtClean="0"/>
              <a:t>2</a:t>
            </a:r>
            <a:r>
              <a:rPr lang="zh-CN" altLang="en-US" dirty="0" smtClean="0"/>
              <a:t>）极大地提高了系统的安全性。</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进程同步</a:t>
            </a:r>
            <a:endParaRPr lang="zh-CN" altLang="en-US" dirty="0"/>
          </a:p>
        </p:txBody>
      </p:sp>
      <p:sp>
        <p:nvSpPr>
          <p:cNvPr id="3" name="内容占位符 2"/>
          <p:cNvSpPr>
            <a:spLocks noGrp="1"/>
          </p:cNvSpPr>
          <p:nvPr>
            <p:ph idx="1"/>
          </p:nvPr>
        </p:nvSpPr>
        <p:spPr/>
        <p:txBody>
          <a:bodyPr/>
          <a:lstStyle/>
          <a:p>
            <a:r>
              <a:rPr lang="zh-CN" altLang="en-US" dirty="0" smtClean="0"/>
              <a:t>多任务操作系统支持多个进程并发执行，并发执行的进程共享系统的软件和硬件资源。</a:t>
            </a:r>
            <a:endParaRPr lang="en-US" altLang="zh-CN" dirty="0" smtClean="0"/>
          </a:p>
          <a:p>
            <a:endParaRPr lang="en-US" altLang="zh-CN" dirty="0" smtClean="0"/>
          </a:p>
          <a:p>
            <a:r>
              <a:rPr lang="zh-CN" altLang="en-US" dirty="0" smtClean="0"/>
              <a:t>操作系统同步机制的主要任务就是要保证在多任务共享系统资源的情况下，程序执行能得到正确的结果。</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进程同步的基本概念</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进程同步的两个任务：</a:t>
            </a:r>
            <a:endParaRPr lang="en-US" altLang="zh-CN" dirty="0" smtClean="0"/>
          </a:p>
          <a:p>
            <a:pPr lvl="1"/>
            <a:r>
              <a:rPr lang="zh-CN" altLang="en-US" dirty="0" smtClean="0"/>
              <a:t>（</a:t>
            </a:r>
            <a:r>
              <a:rPr lang="en-US" altLang="zh-CN" dirty="0" smtClean="0"/>
              <a:t>1</a:t>
            </a:r>
            <a:r>
              <a:rPr lang="zh-CN" altLang="en-US" dirty="0" smtClean="0"/>
              <a:t>）对具有资源共享关系的进程，保证诸进程以互斥的方式临界资源。</a:t>
            </a:r>
            <a:endParaRPr lang="en-US" altLang="zh-CN" dirty="0" smtClean="0"/>
          </a:p>
          <a:p>
            <a:pPr lvl="1"/>
            <a:r>
              <a:rPr lang="zh-CN" altLang="en-US" dirty="0" smtClean="0"/>
              <a:t>（</a:t>
            </a:r>
            <a:r>
              <a:rPr lang="en-US" altLang="zh-CN" dirty="0" smtClean="0"/>
              <a:t>2</a:t>
            </a:r>
            <a:r>
              <a:rPr lang="zh-CN" altLang="en-US" dirty="0" smtClean="0"/>
              <a:t>）对具有相互合作关系的进程，保证相互合作的诸进程协调执行。</a:t>
            </a:r>
            <a:endParaRPr lang="en-US" altLang="zh-CN" dirty="0" smtClean="0"/>
          </a:p>
          <a:p>
            <a:r>
              <a:rPr lang="zh-CN" altLang="en-US" dirty="0" smtClean="0"/>
              <a:t>临界资源是必须以互斥方式访问的共享资源。</a:t>
            </a:r>
            <a:endParaRPr lang="en-US" altLang="zh-CN" dirty="0" smtClean="0"/>
          </a:p>
          <a:p>
            <a:r>
              <a:rPr lang="zh-CN" altLang="en-US" dirty="0" smtClean="0"/>
              <a:t>临界区是进程中访问临界资源的那段代码。如果能使程序以互斥的方式进入临界区，就能够实现对临界资源的互斥访问。</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a:t>
            </a:r>
            <a:r>
              <a:rPr lang="zh-CN" altLang="en-US" dirty="0" smtClean="0"/>
              <a:t>同步机制应遵循的准则</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）空闲让进</a:t>
            </a:r>
            <a:endParaRPr lang="en-US" altLang="zh-CN" dirty="0" smtClean="0"/>
          </a:p>
          <a:p>
            <a:r>
              <a:rPr lang="zh-CN" altLang="en-US" dirty="0" smtClean="0"/>
              <a:t>（</a:t>
            </a:r>
            <a:r>
              <a:rPr lang="en-US" altLang="zh-CN" dirty="0" smtClean="0"/>
              <a:t>2</a:t>
            </a:r>
            <a:r>
              <a:rPr lang="zh-CN" altLang="en-US" dirty="0" smtClean="0"/>
              <a:t>）忙则等待</a:t>
            </a:r>
            <a:endParaRPr lang="en-US" altLang="zh-CN" dirty="0" smtClean="0"/>
          </a:p>
          <a:p>
            <a:r>
              <a:rPr lang="zh-CN" altLang="en-US" dirty="0" smtClean="0"/>
              <a:t>（</a:t>
            </a:r>
            <a:r>
              <a:rPr lang="en-US" altLang="zh-CN" dirty="0" smtClean="0"/>
              <a:t>3</a:t>
            </a:r>
            <a:r>
              <a:rPr lang="zh-CN" altLang="en-US" dirty="0" smtClean="0"/>
              <a:t>）有限等待</a:t>
            </a:r>
            <a:endParaRPr lang="en-US" altLang="zh-CN" dirty="0" smtClean="0"/>
          </a:p>
          <a:p>
            <a:r>
              <a:rPr lang="zh-CN" altLang="en-US" dirty="0" smtClean="0"/>
              <a:t>（</a:t>
            </a:r>
            <a:r>
              <a:rPr lang="en-US" altLang="zh-CN" dirty="0" smtClean="0"/>
              <a:t>4</a:t>
            </a:r>
            <a:r>
              <a:rPr lang="zh-CN" altLang="en-US" dirty="0" smtClean="0"/>
              <a:t>）让权等待</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 </a:t>
            </a:r>
            <a:r>
              <a:rPr lang="zh-CN" altLang="en-US" dirty="0" smtClean="0"/>
              <a:t>信号量机制</a:t>
            </a:r>
            <a:endParaRPr lang="zh-CN" altLang="en-US" dirty="0"/>
          </a:p>
        </p:txBody>
      </p:sp>
      <p:sp>
        <p:nvSpPr>
          <p:cNvPr id="3" name="内容占位符 2"/>
          <p:cNvSpPr>
            <a:spLocks noGrp="1"/>
          </p:cNvSpPr>
          <p:nvPr>
            <p:ph idx="1"/>
          </p:nvPr>
        </p:nvSpPr>
        <p:spPr/>
        <p:txBody>
          <a:bodyPr/>
          <a:lstStyle/>
          <a:p>
            <a:r>
              <a:rPr lang="zh-CN" altLang="en-US" dirty="0" smtClean="0"/>
              <a:t>在信号量机制中，用某种类型的变量，即信号量的取值来表示资源的使用状况，或某种事件是否发生，以此为基础实现进程的同步。</a:t>
            </a:r>
            <a:endParaRPr lang="en-US" altLang="zh-CN" dirty="0" smtClean="0"/>
          </a:p>
          <a:p>
            <a:pPr lvl="1"/>
            <a:r>
              <a:rPr lang="zh-CN" altLang="en-US" dirty="0" smtClean="0"/>
              <a:t>整型信号量</a:t>
            </a:r>
            <a:endParaRPr lang="en-US" altLang="zh-CN" dirty="0" smtClean="0"/>
          </a:p>
          <a:p>
            <a:pPr lvl="1"/>
            <a:r>
              <a:rPr lang="zh-CN" altLang="en-US" dirty="0" smtClean="0"/>
              <a:t>记录型信号量</a:t>
            </a:r>
            <a:endParaRPr lang="en-US" altLang="zh-CN" dirty="0" smtClean="0"/>
          </a:p>
          <a:p>
            <a:pPr lvl="1"/>
            <a:r>
              <a:rPr lang="en-US" altLang="zh-CN" dirty="0" smtClean="0"/>
              <a:t>AND</a:t>
            </a:r>
            <a:r>
              <a:rPr lang="zh-CN" altLang="en-US" dirty="0" smtClean="0"/>
              <a:t>型信号量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整型信号量是表示共享资源状态且只能由特殊的原子操作改变的整型量。</a:t>
            </a:r>
            <a:endParaRPr lang="en-US" altLang="zh-CN" dirty="0" smtClean="0"/>
          </a:p>
          <a:p>
            <a:r>
              <a:rPr lang="zh-CN" altLang="en-US" dirty="0" smtClean="0"/>
              <a:t>如果整型量</a:t>
            </a:r>
            <a:r>
              <a:rPr lang="en-US" altLang="zh-CN" dirty="0" smtClean="0"/>
              <a:t>&gt;0</a:t>
            </a:r>
            <a:r>
              <a:rPr lang="zh-CN" altLang="en-US" dirty="0" smtClean="0"/>
              <a:t>，说明有可用资源；如果整型量</a:t>
            </a:r>
            <a:r>
              <a:rPr lang="en-US" altLang="zh-CN" dirty="0" smtClean="0"/>
              <a:t>&lt;=0</a:t>
            </a:r>
            <a:r>
              <a:rPr lang="zh-CN" altLang="en-US" dirty="0" smtClean="0"/>
              <a:t>，说明资源忙，进程必须等待。</a:t>
            </a:r>
            <a:endParaRPr lang="en-US" altLang="zh-CN" dirty="0" smtClean="0"/>
          </a:p>
          <a:p>
            <a:r>
              <a:rPr lang="zh-CN" altLang="en-US" dirty="0" smtClean="0"/>
              <a:t>对于一次只允许一个进程访问的临界资源，可定义一个用于互斥的整型信号量，并将其初始化为</a:t>
            </a:r>
            <a:r>
              <a:rPr lang="en-US" altLang="zh-CN" dirty="0" smtClean="0"/>
              <a:t>1.</a:t>
            </a:r>
          </a:p>
          <a:p>
            <a:r>
              <a:rPr lang="zh-CN" altLang="en-US" dirty="0" smtClean="0"/>
              <a:t>整型信号量的值只能通过两个特定的原子操作</a:t>
            </a:r>
            <a:r>
              <a:rPr lang="en-US" altLang="zh-CN" dirty="0" smtClean="0"/>
              <a:t>wait</a:t>
            </a:r>
            <a:r>
              <a:rPr lang="zh-CN" altLang="en-US" dirty="0" smtClean="0"/>
              <a:t>和</a:t>
            </a:r>
            <a:r>
              <a:rPr lang="en-US" altLang="zh-CN" dirty="0" smtClean="0"/>
              <a:t>signal</a:t>
            </a:r>
            <a:r>
              <a:rPr lang="zh-CN" altLang="en-US" dirty="0" smtClean="0"/>
              <a:t>来改变。</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进程是允许并发执行的程序在某个数据结合上的运行过程。</a:t>
            </a:r>
            <a:endParaRPr lang="en-US" altLang="zh-CN" dirty="0" smtClean="0"/>
          </a:p>
          <a:p>
            <a:endParaRPr lang="en-US" altLang="zh-CN" dirty="0" smtClean="0"/>
          </a:p>
          <a:p>
            <a:r>
              <a:rPr lang="zh-CN" altLang="en-US" dirty="0" smtClean="0"/>
              <a:t>进程是由正文段、用户数据段及进程控制块共同组成的执行环境。</a:t>
            </a:r>
            <a:endParaRPr lang="en-US" altLang="zh-CN" dirty="0" smtClean="0"/>
          </a:p>
          <a:p>
            <a:pPr lvl="1"/>
            <a:r>
              <a:rPr lang="zh-CN" altLang="en-US" dirty="0" smtClean="0"/>
              <a:t>正文段存放被执行的机器指令</a:t>
            </a:r>
            <a:endParaRPr lang="en-US" altLang="zh-CN" dirty="0" smtClean="0"/>
          </a:p>
          <a:p>
            <a:pPr lvl="1"/>
            <a:r>
              <a:rPr lang="zh-CN" altLang="en-US" dirty="0" smtClean="0"/>
              <a:t>用户数据段存放进程在执行时直接进行操作的用户数据</a:t>
            </a:r>
            <a:endParaRPr lang="en-US" altLang="zh-CN" dirty="0" smtClean="0"/>
          </a:p>
          <a:p>
            <a:pPr lvl="1"/>
            <a:r>
              <a:rPr lang="zh-CN" altLang="en-US" dirty="0" smtClean="0"/>
              <a:t>进程控制块存放程序的运行环境</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wait(s)</a:t>
            </a:r>
          </a:p>
          <a:p>
            <a:pPr>
              <a:buNone/>
            </a:pPr>
            <a:r>
              <a:rPr lang="en-US" altLang="zh-CN" dirty="0" smtClean="0"/>
              <a:t>{</a:t>
            </a:r>
          </a:p>
          <a:p>
            <a:pPr>
              <a:buNone/>
            </a:pPr>
            <a:r>
              <a:rPr lang="en-US" altLang="zh-CN" dirty="0" smtClean="0"/>
              <a:t>  while s&lt;= 0 do no-op;</a:t>
            </a:r>
          </a:p>
          <a:p>
            <a:pPr>
              <a:buNone/>
            </a:pPr>
            <a:r>
              <a:rPr lang="en-US" altLang="zh-CN" dirty="0" smtClean="0"/>
              <a:t>  s = s-1;</a:t>
            </a:r>
          </a:p>
          <a:p>
            <a:pPr>
              <a:buNone/>
            </a:pPr>
            <a:r>
              <a:rPr lang="en-US" altLang="zh-CN" dirty="0" smtClean="0"/>
              <a:t>}</a:t>
            </a:r>
          </a:p>
          <a:p>
            <a:pPr>
              <a:buNone/>
            </a:pPr>
            <a:r>
              <a:rPr lang="en-US" altLang="zh-CN" dirty="0" smtClean="0"/>
              <a:t>signal(s)</a:t>
            </a:r>
          </a:p>
          <a:p>
            <a:pPr>
              <a:buNone/>
            </a:pPr>
            <a:r>
              <a:rPr lang="en-US" altLang="zh-CN" dirty="0" smtClean="0"/>
              <a:t>{</a:t>
            </a:r>
          </a:p>
          <a:p>
            <a:pPr>
              <a:buNone/>
            </a:pPr>
            <a:r>
              <a:rPr lang="en-US" altLang="zh-CN" dirty="0" smtClean="0"/>
              <a:t>    s=s+1;</a:t>
            </a:r>
          </a:p>
          <a:p>
            <a:pPr>
              <a:buNone/>
            </a:pPr>
            <a:r>
              <a:rPr lang="en-US" altLang="zh-CN" dirty="0" smtClean="0"/>
              <a:t>}</a:t>
            </a:r>
          </a:p>
          <a:p>
            <a:pPr>
              <a:buNone/>
            </a:pPr>
            <a:r>
              <a:rPr lang="en-US" altLang="zh-CN" dirty="0" smtClean="0"/>
              <a:t/>
            </a:r>
            <a:br>
              <a:rPr lang="en-US" altLang="zh-CN" dirty="0" smtClean="0"/>
            </a:b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用整型信号量实现进程互斥的思想是：为必须互斥访问的临界资源</a:t>
            </a:r>
            <a:r>
              <a:rPr lang="en-US" altLang="zh-CN" dirty="0" smtClean="0"/>
              <a:t>CS</a:t>
            </a:r>
            <a:r>
              <a:rPr lang="zh-CN" altLang="en-US" dirty="0" smtClean="0"/>
              <a:t>定义一个互斥信号量</a:t>
            </a:r>
            <a:r>
              <a:rPr lang="en-US" altLang="zh-CN" dirty="0" err="1" smtClean="0"/>
              <a:t>mutex</a:t>
            </a:r>
            <a:r>
              <a:rPr lang="zh-CN" altLang="en-US" dirty="0" smtClean="0"/>
              <a:t>，将初始值置为</a:t>
            </a:r>
            <a:r>
              <a:rPr lang="en-US" altLang="zh-CN" dirty="0" smtClean="0"/>
              <a:t>1</a:t>
            </a:r>
            <a:r>
              <a:rPr lang="zh-CN" altLang="en-US" dirty="0" smtClean="0"/>
              <a:t>，然后</a:t>
            </a:r>
            <a:r>
              <a:rPr lang="en-US" altLang="zh-CN" dirty="0" smtClean="0"/>
              <a:t>CS</a:t>
            </a:r>
            <a:r>
              <a:rPr lang="zh-CN" altLang="en-US" dirty="0" smtClean="0"/>
              <a:t>放入</a:t>
            </a:r>
            <a:r>
              <a:rPr lang="en-US" altLang="zh-CN" dirty="0" smtClean="0"/>
              <a:t>wait(</a:t>
            </a:r>
            <a:r>
              <a:rPr lang="en-US" altLang="zh-CN" dirty="0" err="1" smtClean="0"/>
              <a:t>mutex</a:t>
            </a:r>
            <a:r>
              <a:rPr lang="en-US" altLang="zh-CN" dirty="0" smtClean="0"/>
              <a:t>)</a:t>
            </a:r>
            <a:r>
              <a:rPr lang="zh-CN" altLang="en-US" dirty="0" smtClean="0"/>
              <a:t>和</a:t>
            </a:r>
            <a:r>
              <a:rPr lang="en-US" altLang="zh-CN" dirty="0" smtClean="0"/>
              <a:t>signal(</a:t>
            </a:r>
            <a:r>
              <a:rPr lang="en-US" altLang="zh-CN" dirty="0" err="1" smtClean="0"/>
              <a:t>mutex</a:t>
            </a:r>
            <a:r>
              <a:rPr lang="en-US" altLang="zh-CN" dirty="0" smtClean="0"/>
              <a:t>)</a:t>
            </a:r>
            <a:r>
              <a:rPr lang="zh-CN" altLang="en-US" dirty="0" smtClean="0"/>
              <a:t>之间。</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用整型信号量实现进程的协调。例</a:t>
            </a:r>
            <a:r>
              <a:rPr lang="en-US" altLang="zh-CN" dirty="0" smtClean="0"/>
              <a:t>2-5</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中的整型信号量</a:t>
            </a:r>
            <a:endParaRPr lang="en-US" altLang="zh-CN" dirty="0" smtClean="0"/>
          </a:p>
          <a:p>
            <a:pPr lvl="1"/>
            <a:r>
              <a:rPr lang="zh-CN" altLang="en-US" dirty="0" smtClean="0"/>
              <a:t>自旋锁</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2.4.3.1 </a:t>
            </a:r>
            <a:r>
              <a:rPr lang="zh-CN" altLang="en-US" dirty="0" smtClean="0"/>
              <a:t>整型信号量机制</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）整型信号量的值只能由</a:t>
            </a:r>
            <a:r>
              <a:rPr lang="en-US" altLang="zh-CN" dirty="0" smtClean="0"/>
              <a:t>wait</a:t>
            </a:r>
            <a:r>
              <a:rPr lang="zh-CN" altLang="en-US" dirty="0" smtClean="0"/>
              <a:t>和</a:t>
            </a:r>
            <a:r>
              <a:rPr lang="en-US" altLang="zh-CN" dirty="0" smtClean="0"/>
              <a:t>signal</a:t>
            </a:r>
            <a:r>
              <a:rPr lang="zh-CN" altLang="en-US" dirty="0" smtClean="0"/>
              <a:t>操作改变。</a:t>
            </a:r>
            <a:endParaRPr lang="en-US" altLang="zh-CN" dirty="0" smtClean="0"/>
          </a:p>
          <a:p>
            <a:r>
              <a:rPr lang="zh-CN" altLang="en-US" dirty="0" smtClean="0"/>
              <a:t>（</a:t>
            </a:r>
            <a:r>
              <a:rPr lang="en-US" altLang="zh-CN" dirty="0" smtClean="0"/>
              <a:t>2</a:t>
            </a:r>
            <a:r>
              <a:rPr lang="zh-CN" altLang="en-US" dirty="0" smtClean="0"/>
              <a:t>）</a:t>
            </a:r>
            <a:r>
              <a:rPr lang="en-US" altLang="zh-CN" dirty="0" smtClean="0"/>
              <a:t>wait</a:t>
            </a:r>
            <a:r>
              <a:rPr lang="zh-CN" altLang="en-US" dirty="0" smtClean="0"/>
              <a:t>和</a:t>
            </a:r>
            <a:r>
              <a:rPr lang="en-US" altLang="zh-CN" dirty="0" smtClean="0"/>
              <a:t>signal</a:t>
            </a:r>
            <a:r>
              <a:rPr lang="zh-CN" altLang="en-US" dirty="0" smtClean="0"/>
              <a:t>操作都是原子操作，即在这两个操作中对信号量的访问时不能被中断的。</a:t>
            </a:r>
            <a:endParaRPr lang="en-US" altLang="zh-CN" dirty="0" smtClean="0"/>
          </a:p>
          <a:p>
            <a:r>
              <a:rPr lang="zh-CN" altLang="en-US" dirty="0" smtClean="0"/>
              <a:t>（</a:t>
            </a:r>
            <a:r>
              <a:rPr lang="en-US" altLang="zh-CN" dirty="0" smtClean="0"/>
              <a:t>3</a:t>
            </a:r>
            <a:r>
              <a:rPr lang="zh-CN" altLang="en-US" dirty="0" smtClean="0"/>
              <a:t>）原子操作可以通过关中断来实现。</a:t>
            </a:r>
            <a:endParaRPr lang="en-US" altLang="zh-CN" dirty="0" smtClean="0"/>
          </a:p>
          <a:p>
            <a:r>
              <a:rPr lang="zh-CN" altLang="en-US" dirty="0" smtClean="0"/>
              <a:t>（</a:t>
            </a:r>
            <a:r>
              <a:rPr lang="en-US" altLang="zh-CN" dirty="0" smtClean="0"/>
              <a:t>4</a:t>
            </a:r>
            <a:r>
              <a:rPr lang="zh-CN" altLang="en-US" dirty="0" smtClean="0"/>
              <a:t>）整型信号量机制的实例：</a:t>
            </a:r>
            <a:r>
              <a:rPr lang="en-US" altLang="zh-CN" dirty="0" smtClean="0"/>
              <a:t>Linux</a:t>
            </a:r>
            <a:r>
              <a:rPr lang="zh-CN" altLang="en-US" dirty="0" smtClean="0"/>
              <a:t>中的自旋锁</a:t>
            </a:r>
            <a:r>
              <a:rPr lang="en-US" altLang="zh-CN" dirty="0" err="1" smtClean="0"/>
              <a:t>SpinLock</a:t>
            </a:r>
            <a:endParaRPr lang="en-US" altLang="zh-CN" dirty="0" smtClean="0"/>
          </a:p>
          <a:p>
            <a:r>
              <a:rPr lang="zh-CN" altLang="en-US" dirty="0" smtClean="0"/>
              <a:t>（</a:t>
            </a:r>
            <a:r>
              <a:rPr lang="en-US" altLang="zh-CN" dirty="0" smtClean="0"/>
              <a:t>5</a:t>
            </a:r>
            <a:r>
              <a:rPr lang="zh-CN" altLang="en-US" dirty="0" smtClean="0"/>
              <a:t>）不同的资源对应不同的信号量。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zh-CN" altLang="en-US" dirty="0" smtClean="0"/>
              <a:t>记录型信号量的数据类型</a:t>
            </a:r>
            <a:endParaRPr lang="en-US" altLang="zh-CN" dirty="0" smtClean="0"/>
          </a:p>
          <a:p>
            <a:pPr>
              <a:buNone/>
            </a:pPr>
            <a:r>
              <a:rPr lang="en-US" altLang="zh-CN" dirty="0" smtClean="0"/>
              <a:t>Type semaphore = record</a:t>
            </a:r>
          </a:p>
          <a:p>
            <a:pPr>
              <a:buNone/>
            </a:pPr>
            <a:r>
              <a:rPr lang="en-US" altLang="zh-CN" dirty="0" smtClean="0"/>
              <a:t>		</a:t>
            </a:r>
            <a:r>
              <a:rPr lang="en-US" altLang="zh-CN" dirty="0" err="1" smtClean="0"/>
              <a:t>Value:integer</a:t>
            </a:r>
            <a:r>
              <a:rPr lang="en-US" altLang="zh-CN" dirty="0" smtClean="0"/>
              <a:t>;//</a:t>
            </a:r>
            <a:r>
              <a:rPr lang="zh-CN" altLang="en-US" dirty="0" smtClean="0"/>
              <a:t>资源数量</a:t>
            </a:r>
            <a:endParaRPr lang="en-US" altLang="zh-CN" dirty="0" smtClean="0"/>
          </a:p>
          <a:p>
            <a:pPr>
              <a:buNone/>
            </a:pPr>
            <a:r>
              <a:rPr lang="en-US" altLang="zh-CN" dirty="0" smtClean="0"/>
              <a:t>		L: list of process;//</a:t>
            </a:r>
            <a:r>
              <a:rPr lang="zh-CN" altLang="en-US" dirty="0" smtClean="0"/>
              <a:t>阻塞队列</a:t>
            </a:r>
            <a:endParaRPr lang="en-US" altLang="zh-CN" dirty="0" smtClean="0"/>
          </a:p>
          <a:p>
            <a:pPr>
              <a:buNone/>
            </a:pPr>
            <a:r>
              <a:rPr lang="en-US" altLang="zh-CN" dirty="0" smtClean="0"/>
              <a:t>end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记录型信号量的</a:t>
            </a:r>
            <a:r>
              <a:rPr lang="en-US" altLang="zh-CN" dirty="0" smtClean="0"/>
              <a:t>wait(s)</a:t>
            </a:r>
            <a:r>
              <a:rPr lang="zh-CN" altLang="en-US" dirty="0" smtClean="0"/>
              <a:t>和</a:t>
            </a:r>
            <a:r>
              <a:rPr lang="en-US" altLang="zh-CN" dirty="0" smtClean="0"/>
              <a:t>signal(s)</a:t>
            </a:r>
            <a:r>
              <a:rPr lang="zh-CN" altLang="en-US" dirty="0" smtClean="0"/>
              <a:t>操作</a:t>
            </a:r>
            <a:endParaRPr lang="en-US" altLang="zh-CN" dirty="0" smtClean="0"/>
          </a:p>
          <a:p>
            <a:pPr>
              <a:buNone/>
            </a:pPr>
            <a:r>
              <a:rPr lang="en-US" altLang="zh-CN" dirty="0" smtClean="0"/>
              <a:t>procedure wait(s)</a:t>
            </a:r>
          </a:p>
          <a:p>
            <a:pPr>
              <a:buNone/>
            </a:pPr>
            <a:r>
              <a:rPr lang="en-US" altLang="zh-CN" dirty="0" err="1" smtClean="0"/>
              <a:t>var</a:t>
            </a:r>
            <a:r>
              <a:rPr lang="en-US" altLang="zh-CN" dirty="0" smtClean="0"/>
              <a:t> s:semaphore;</a:t>
            </a:r>
          </a:p>
          <a:p>
            <a:pPr>
              <a:buNone/>
            </a:pPr>
            <a:r>
              <a:rPr lang="en-US" altLang="zh-CN" dirty="0" smtClean="0"/>
              <a:t>begin</a:t>
            </a:r>
          </a:p>
          <a:p>
            <a:pPr>
              <a:buNone/>
            </a:pPr>
            <a:r>
              <a:rPr lang="en-US" altLang="zh-CN" dirty="0" smtClean="0"/>
              <a:t>		</a:t>
            </a:r>
            <a:r>
              <a:rPr lang="en-US" altLang="zh-CN" dirty="0" err="1" smtClean="0"/>
              <a:t>s.value</a:t>
            </a:r>
            <a:r>
              <a:rPr lang="en-US" altLang="zh-CN" dirty="0" smtClean="0"/>
              <a:t> = </a:t>
            </a:r>
            <a:r>
              <a:rPr lang="en-US" altLang="zh-CN" dirty="0" err="1" smtClean="0"/>
              <a:t>s.value</a:t>
            </a:r>
            <a:r>
              <a:rPr lang="en-US" altLang="zh-CN" dirty="0" smtClean="0"/>
              <a:t> -1;</a:t>
            </a:r>
          </a:p>
          <a:p>
            <a:pPr>
              <a:buNone/>
            </a:pPr>
            <a:r>
              <a:rPr lang="en-US" altLang="zh-CN" dirty="0" smtClean="0"/>
              <a:t>		if </a:t>
            </a:r>
            <a:r>
              <a:rPr lang="en-US" altLang="zh-CN" dirty="0" err="1" smtClean="0"/>
              <a:t>s.value</a:t>
            </a:r>
            <a:r>
              <a:rPr lang="en-US" altLang="zh-CN" dirty="0" smtClean="0"/>
              <a:t> &lt;0 then block(</a:t>
            </a:r>
            <a:r>
              <a:rPr lang="en-US" altLang="zh-CN" dirty="0" err="1" smtClean="0"/>
              <a:t>s.L</a:t>
            </a:r>
            <a:r>
              <a:rPr lang="en-US" altLang="zh-CN" dirty="0" smtClean="0"/>
              <a:t>);</a:t>
            </a:r>
          </a:p>
          <a:p>
            <a:pPr>
              <a:buNone/>
            </a:pPr>
            <a:r>
              <a:rPr lang="en-US" altLang="zh-CN" dirty="0" smtClean="0"/>
              <a:t>end.</a:t>
            </a:r>
          </a:p>
          <a:p>
            <a:pPr>
              <a:buNone/>
            </a:pPr>
            <a:r>
              <a:rPr lang="en-US" altLang="zh-CN" dirty="0" smtClean="0"/>
              <a:t>procedure signal(s)</a:t>
            </a:r>
          </a:p>
          <a:p>
            <a:pPr>
              <a:buNone/>
            </a:pPr>
            <a:r>
              <a:rPr lang="en-US" altLang="zh-CN" dirty="0" err="1" smtClean="0"/>
              <a:t>var</a:t>
            </a:r>
            <a:r>
              <a:rPr lang="en-US" altLang="zh-CN" dirty="0" smtClean="0"/>
              <a:t> s:semaphore;</a:t>
            </a:r>
          </a:p>
          <a:p>
            <a:pPr>
              <a:buNone/>
            </a:pPr>
            <a:r>
              <a:rPr lang="en-US" altLang="zh-CN" dirty="0" smtClean="0"/>
              <a:t>begin</a:t>
            </a:r>
          </a:p>
          <a:p>
            <a:pPr>
              <a:buNone/>
            </a:pPr>
            <a:r>
              <a:rPr lang="en-US" altLang="zh-CN" dirty="0" smtClean="0"/>
              <a:t>		</a:t>
            </a:r>
            <a:r>
              <a:rPr lang="en-US" altLang="zh-CN" dirty="0" err="1" smtClean="0"/>
              <a:t>s.value</a:t>
            </a:r>
            <a:r>
              <a:rPr lang="en-US" altLang="zh-CN" dirty="0" smtClean="0"/>
              <a:t> = </a:t>
            </a:r>
            <a:r>
              <a:rPr lang="en-US" altLang="zh-CN" dirty="0" err="1" smtClean="0"/>
              <a:t>s.value</a:t>
            </a:r>
            <a:r>
              <a:rPr lang="en-US" altLang="zh-CN" dirty="0" smtClean="0"/>
              <a:t> + 1;</a:t>
            </a:r>
          </a:p>
          <a:p>
            <a:pPr>
              <a:buNone/>
            </a:pPr>
            <a:r>
              <a:rPr lang="en-US" altLang="zh-CN" dirty="0" smtClean="0"/>
              <a:t>		if </a:t>
            </a:r>
            <a:r>
              <a:rPr lang="en-US" altLang="zh-CN" dirty="0" err="1" smtClean="0"/>
              <a:t>s.value</a:t>
            </a:r>
            <a:r>
              <a:rPr lang="en-US" altLang="zh-CN" dirty="0" smtClean="0"/>
              <a:t> &lt;=0 then wakeup(</a:t>
            </a:r>
            <a:r>
              <a:rPr lang="en-US" altLang="zh-CN" dirty="0" err="1" smtClean="0"/>
              <a:t>s.L</a:t>
            </a:r>
            <a:r>
              <a:rPr lang="en-US" altLang="zh-CN" dirty="0" smtClean="0"/>
              <a:t>);</a:t>
            </a:r>
          </a:p>
          <a:p>
            <a:pPr>
              <a:buNone/>
            </a:pPr>
            <a:r>
              <a:rPr lang="en-US" altLang="zh-CN" dirty="0" smtClean="0"/>
              <a:t>end.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a:t>
            </a:r>
            <a:r>
              <a:rPr lang="en-US" altLang="zh-CN" dirty="0" smtClean="0"/>
              <a:t>1</a:t>
            </a:r>
            <a:r>
              <a:rPr lang="zh-CN" altLang="en-US" dirty="0" smtClean="0"/>
              <a:t>）当</a:t>
            </a:r>
            <a:r>
              <a:rPr lang="en-US" altLang="zh-CN" dirty="0" err="1" smtClean="0"/>
              <a:t>s.value</a:t>
            </a:r>
            <a:r>
              <a:rPr lang="en-US" altLang="zh-CN" dirty="0" smtClean="0"/>
              <a:t> &gt;= 0</a:t>
            </a:r>
            <a:r>
              <a:rPr lang="zh-CN" altLang="en-US" dirty="0" smtClean="0"/>
              <a:t>时，</a:t>
            </a:r>
            <a:r>
              <a:rPr lang="en-US" altLang="zh-CN" dirty="0" err="1" smtClean="0"/>
              <a:t>s.value</a:t>
            </a:r>
            <a:r>
              <a:rPr lang="zh-CN" altLang="en-US" dirty="0" smtClean="0"/>
              <a:t>的值表示资源数量。当</a:t>
            </a:r>
            <a:r>
              <a:rPr lang="en-US" altLang="zh-CN" dirty="0" err="1" smtClean="0"/>
              <a:t>s.value</a:t>
            </a:r>
            <a:r>
              <a:rPr lang="en-US" altLang="zh-CN" dirty="0" smtClean="0"/>
              <a:t> &lt; 0</a:t>
            </a:r>
            <a:r>
              <a:rPr lang="zh-CN" altLang="en-US" dirty="0" smtClean="0"/>
              <a:t>时，</a:t>
            </a:r>
            <a:r>
              <a:rPr lang="en-US" altLang="zh-CN" dirty="0" err="1" smtClean="0"/>
              <a:t>s.value</a:t>
            </a:r>
            <a:r>
              <a:rPr lang="zh-CN" altLang="en-US" dirty="0" smtClean="0"/>
              <a:t>的绝对值等于某资源等待队列中阻塞进程的数量。</a:t>
            </a:r>
            <a:endParaRPr lang="en-US" altLang="zh-CN" dirty="0" smtClean="0"/>
          </a:p>
          <a:p>
            <a:r>
              <a:rPr lang="zh-CN" altLang="en-US" dirty="0" smtClean="0"/>
              <a:t>（</a:t>
            </a:r>
            <a:r>
              <a:rPr lang="en-US" altLang="zh-CN" dirty="0" smtClean="0"/>
              <a:t>2</a:t>
            </a:r>
            <a:r>
              <a:rPr lang="zh-CN" altLang="en-US" dirty="0" smtClean="0"/>
              <a:t>）每次的</a:t>
            </a:r>
            <a:r>
              <a:rPr lang="en-US" altLang="zh-CN" dirty="0" smtClean="0"/>
              <a:t>wait(s)</a:t>
            </a:r>
            <a:r>
              <a:rPr lang="zh-CN" altLang="en-US" dirty="0" smtClean="0"/>
              <a:t>操作，意味着进程请求一个单位的资源，当</a:t>
            </a:r>
            <a:r>
              <a:rPr lang="en-US" altLang="zh-CN" dirty="0" err="1" smtClean="0"/>
              <a:t>s.value</a:t>
            </a:r>
            <a:r>
              <a:rPr lang="en-US" altLang="zh-CN" dirty="0" smtClean="0"/>
              <a:t>&lt;0</a:t>
            </a:r>
            <a:r>
              <a:rPr lang="zh-CN" altLang="en-US" dirty="0" smtClean="0"/>
              <a:t>时，表示资源已分配完毕。</a:t>
            </a:r>
            <a:endParaRPr lang="en-US" altLang="zh-CN" dirty="0" smtClean="0"/>
          </a:p>
          <a:p>
            <a:r>
              <a:rPr lang="zh-CN" altLang="en-US" dirty="0" smtClean="0"/>
              <a:t>（</a:t>
            </a:r>
            <a:r>
              <a:rPr lang="en-US" altLang="zh-CN" dirty="0" smtClean="0"/>
              <a:t>3</a:t>
            </a:r>
            <a:r>
              <a:rPr lang="zh-CN" altLang="en-US" dirty="0" smtClean="0"/>
              <a:t>）每次的</a:t>
            </a:r>
            <a:r>
              <a:rPr lang="en-US" altLang="zh-CN" dirty="0" smtClean="0"/>
              <a:t>signal(s)</a:t>
            </a:r>
            <a:r>
              <a:rPr lang="zh-CN" altLang="en-US" dirty="0" smtClean="0"/>
              <a:t>操作，意味着进程释放一个资源，故</a:t>
            </a:r>
            <a:r>
              <a:rPr lang="en-US" altLang="zh-CN" dirty="0" err="1" smtClean="0"/>
              <a:t>s.value</a:t>
            </a:r>
            <a:r>
              <a:rPr lang="en-US" altLang="zh-CN" dirty="0" smtClean="0"/>
              <a:t> = </a:t>
            </a:r>
            <a:r>
              <a:rPr lang="en-US" altLang="zh-CN" dirty="0" err="1" smtClean="0"/>
              <a:t>s.value</a:t>
            </a:r>
            <a:r>
              <a:rPr lang="en-US" altLang="zh-CN" dirty="0" smtClean="0"/>
              <a:t> + 1</a:t>
            </a:r>
            <a:r>
              <a:rPr lang="zh-CN" altLang="en-US" dirty="0" smtClean="0"/>
              <a:t>操作表示系统可用的资源数目加</a:t>
            </a:r>
            <a:r>
              <a:rPr lang="en-US" altLang="zh-CN" dirty="0" smtClean="0"/>
              <a:t>1.</a:t>
            </a:r>
            <a:r>
              <a:rPr lang="zh-CN" altLang="en-US" dirty="0" smtClean="0"/>
              <a:t>若加</a:t>
            </a:r>
            <a:r>
              <a:rPr lang="en-US" altLang="zh-CN" dirty="0" smtClean="0"/>
              <a:t>1</a:t>
            </a:r>
            <a:r>
              <a:rPr lang="zh-CN" altLang="en-US" dirty="0" smtClean="0"/>
              <a:t>后</a:t>
            </a:r>
            <a:r>
              <a:rPr lang="en-US" altLang="zh-CN" dirty="0" err="1" smtClean="0"/>
              <a:t>s.value</a:t>
            </a:r>
            <a:r>
              <a:rPr lang="en-US" altLang="zh-CN" dirty="0" smtClean="0"/>
              <a:t>&lt;=0</a:t>
            </a:r>
            <a:r>
              <a:rPr lang="zh-CN" altLang="en-US" dirty="0" smtClean="0"/>
              <a:t>，则表示在该信号量的阻塞队列中，仍有等待该资源的进程被阻塞。</a:t>
            </a:r>
            <a:endParaRPr lang="en-US" altLang="zh-CN" dirty="0" smtClean="0"/>
          </a:p>
          <a:p>
            <a:r>
              <a:rPr lang="zh-CN" altLang="en-US" dirty="0" smtClean="0"/>
              <a:t>（</a:t>
            </a:r>
            <a:r>
              <a:rPr lang="en-US" altLang="zh-CN" dirty="0" smtClean="0"/>
              <a:t>4</a:t>
            </a:r>
            <a:r>
              <a:rPr lang="zh-CN" altLang="en-US" dirty="0" smtClean="0"/>
              <a:t>）如果</a:t>
            </a:r>
            <a:r>
              <a:rPr lang="en-US" altLang="zh-CN" dirty="0" err="1" smtClean="0"/>
              <a:t>s.value</a:t>
            </a:r>
            <a:r>
              <a:rPr lang="zh-CN" altLang="en-US" dirty="0" smtClean="0"/>
              <a:t>的初值为</a:t>
            </a:r>
            <a:r>
              <a:rPr lang="en-US" altLang="zh-CN" dirty="0" smtClean="0"/>
              <a:t>1</a:t>
            </a:r>
            <a:r>
              <a:rPr lang="zh-CN" altLang="en-US" dirty="0" smtClean="0"/>
              <a:t>，表示只允许一个进程访问临界资源，此时的信号量转化为互斥信号量。</a:t>
            </a:r>
            <a:endParaRPr lang="en-US" altLang="zh-CN" dirty="0" smtClean="0"/>
          </a:p>
          <a:p>
            <a:r>
              <a:rPr lang="zh-CN" altLang="en-US" dirty="0" smtClean="0"/>
              <a:t>（</a:t>
            </a:r>
            <a:r>
              <a:rPr lang="en-US" altLang="zh-CN" dirty="0" smtClean="0"/>
              <a:t>5</a:t>
            </a:r>
            <a:r>
              <a:rPr lang="zh-CN" altLang="en-US" dirty="0" smtClean="0"/>
              <a:t>）记录型信号量机制的优点是不存在“忙等”，采取了“让权等待”的策略。</a:t>
            </a:r>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2-7</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2.4.3.2 </a:t>
            </a:r>
            <a:r>
              <a:rPr lang="zh-CN" altLang="en-US" dirty="0" smtClean="0"/>
              <a:t>记录型信号量机制</a:t>
            </a:r>
            <a:endParaRPr lang="zh-CN" altLang="en-US" dirty="0"/>
          </a:p>
        </p:txBody>
      </p:sp>
      <p:sp>
        <p:nvSpPr>
          <p:cNvPr id="3" name="内容占位符 2"/>
          <p:cNvSpPr>
            <a:spLocks noGrp="1"/>
          </p:cNvSpPr>
          <p:nvPr>
            <p:ph idx="1"/>
          </p:nvPr>
        </p:nvSpPr>
        <p:spPr/>
        <p:txBody>
          <a:bodyPr/>
          <a:lstStyle/>
          <a:p>
            <a:r>
              <a:rPr lang="en-US" altLang="zh-CN" dirty="0" smtClean="0"/>
              <a:t>Linux2.4</a:t>
            </a:r>
            <a:r>
              <a:rPr lang="zh-CN" altLang="en-US" dirty="0" smtClean="0"/>
              <a:t>内核记录型信号量实例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进程的特征：</a:t>
            </a:r>
            <a:endParaRPr lang="en-US" altLang="zh-CN" dirty="0" smtClean="0"/>
          </a:p>
          <a:p>
            <a:pPr lvl="1"/>
            <a:r>
              <a:rPr lang="zh-CN" altLang="en-US" dirty="0" smtClean="0"/>
              <a:t>并发性</a:t>
            </a:r>
            <a:endParaRPr lang="en-US" altLang="zh-CN" dirty="0" smtClean="0"/>
          </a:p>
          <a:p>
            <a:pPr lvl="2"/>
            <a:r>
              <a:rPr lang="zh-CN" altLang="en-US" dirty="0" smtClean="0"/>
              <a:t>并发性是进程和现代操作系统的重要特征。</a:t>
            </a:r>
            <a:endParaRPr lang="en-US" altLang="zh-CN" dirty="0" smtClean="0"/>
          </a:p>
          <a:p>
            <a:pPr lvl="1"/>
            <a:r>
              <a:rPr lang="zh-CN" altLang="en-US" dirty="0" smtClean="0"/>
              <a:t>动态性</a:t>
            </a:r>
            <a:endParaRPr lang="en-US" altLang="zh-CN" dirty="0" smtClean="0"/>
          </a:p>
          <a:p>
            <a:pPr lvl="1"/>
            <a:r>
              <a:rPr lang="zh-CN" altLang="en-US" dirty="0" smtClean="0"/>
              <a:t>独立性</a:t>
            </a:r>
            <a:endParaRPr lang="en-US" altLang="zh-CN" dirty="0" smtClean="0"/>
          </a:p>
          <a:p>
            <a:pPr lvl="2"/>
            <a:r>
              <a:rPr lang="zh-CN" altLang="en-US" dirty="0" smtClean="0"/>
              <a:t>进程是独立运行和资源调度的基本单位</a:t>
            </a:r>
            <a:endParaRPr lang="en-US" altLang="zh-CN" dirty="0" smtClean="0"/>
          </a:p>
          <a:p>
            <a:pPr lvl="1"/>
            <a:r>
              <a:rPr lang="zh-CN" altLang="en-US" dirty="0" smtClean="0"/>
              <a:t>异步性</a:t>
            </a:r>
            <a:endParaRPr lang="en-US" altLang="zh-CN" dirty="0" smtClean="0"/>
          </a:p>
          <a:p>
            <a:pPr lvl="1"/>
            <a:r>
              <a:rPr lang="zh-CN" altLang="en-US" dirty="0" smtClean="0"/>
              <a:t>结构特征</a:t>
            </a:r>
            <a:endParaRPr lang="en-US" altLang="zh-CN" dirty="0" smtClean="0"/>
          </a:p>
          <a:p>
            <a:pPr lvl="2"/>
            <a:r>
              <a:rPr lang="zh-CN" altLang="en-US" dirty="0" smtClean="0"/>
              <a:t>进程实体包括用户正文段、用户数据段和进程控制块。</a:t>
            </a: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lstStyle/>
          <a:p>
            <a:r>
              <a:rPr lang="zh-CN" altLang="en-US" dirty="0" smtClean="0"/>
              <a:t>一个进程在运行过程中往往需要申请多个共享资源，如果使用整型或记录型信号量，可能会出现因为申请资源顺序不当而导致进程死锁。</a:t>
            </a:r>
            <a:endParaRPr lang="en-US" altLang="zh-CN" dirty="0" smtClean="0"/>
          </a:p>
          <a:p>
            <a:r>
              <a:rPr lang="zh-CN" altLang="en-US" dirty="0" smtClean="0"/>
              <a:t>为了解决这个问题，引入了</a:t>
            </a:r>
            <a:r>
              <a:rPr lang="en-US" altLang="zh-CN" dirty="0" smtClean="0"/>
              <a:t>AND</a:t>
            </a:r>
            <a:r>
              <a:rPr lang="zh-CN" altLang="en-US" dirty="0" smtClean="0"/>
              <a:t>型信号量机制</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lstStyle/>
          <a:p>
            <a:r>
              <a:rPr lang="en-US" altLang="zh-CN" dirty="0" smtClean="0"/>
              <a:t>AND</a:t>
            </a:r>
            <a:r>
              <a:rPr lang="zh-CN" altLang="en-US" dirty="0" smtClean="0"/>
              <a:t>型信号量机制的基本思想：</a:t>
            </a:r>
            <a:endParaRPr lang="en-US" altLang="zh-CN" dirty="0" smtClean="0"/>
          </a:p>
          <a:p>
            <a:pPr lvl="1"/>
            <a:r>
              <a:rPr lang="zh-CN" altLang="en-US" dirty="0" smtClean="0"/>
              <a:t>将进程在整个运行过程中所需要的所有资源一次性地全部分配给进程，待该进程使用完后再一起释放。只要还有一个资源不能分配给该进程，其他所有可能为之分配的资源也不分配给它。</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2.4.3.3 AND</a:t>
            </a:r>
            <a:r>
              <a:rPr lang="zh-CN" altLang="en-US" dirty="0" smtClean="0"/>
              <a:t>型信号量机制</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dirty="0" err="1" smtClean="0"/>
              <a:t>Swait</a:t>
            </a:r>
            <a:r>
              <a:rPr lang="en-US" altLang="zh-CN" dirty="0" smtClean="0"/>
              <a:t>(s1,s2,…,</a:t>
            </a:r>
            <a:r>
              <a:rPr lang="en-US" altLang="zh-CN" dirty="0" err="1" smtClean="0"/>
              <a:t>sn</a:t>
            </a:r>
            <a:r>
              <a:rPr lang="en-US" altLang="zh-CN" dirty="0" smtClean="0"/>
              <a:t>)</a:t>
            </a:r>
          </a:p>
          <a:p>
            <a:pPr>
              <a:buNone/>
            </a:pPr>
            <a:r>
              <a:rPr lang="en-US" altLang="zh-CN" dirty="0" smtClean="0"/>
              <a:t>	if s1&gt;=1 and … </a:t>
            </a:r>
            <a:r>
              <a:rPr lang="en-US" altLang="zh-CN" dirty="0" err="1" smtClean="0"/>
              <a:t>sn</a:t>
            </a:r>
            <a:r>
              <a:rPr lang="en-US" altLang="zh-CN" dirty="0" smtClean="0"/>
              <a:t>&gt;=1 then</a:t>
            </a:r>
          </a:p>
          <a:p>
            <a:pPr>
              <a:buNone/>
            </a:pPr>
            <a:r>
              <a:rPr lang="en-US" altLang="zh-CN" dirty="0" smtClean="0"/>
              <a:t>  		for </a:t>
            </a:r>
            <a:r>
              <a:rPr lang="en-US" altLang="zh-CN" dirty="0" err="1" smtClean="0"/>
              <a:t>i</a:t>
            </a:r>
            <a:r>
              <a:rPr lang="en-US" altLang="zh-CN" dirty="0" smtClean="0"/>
              <a:t> =1 to n do </a:t>
            </a:r>
            <a:r>
              <a:rPr lang="en-US" altLang="zh-CN" dirty="0" err="1" smtClean="0"/>
              <a:t>si</a:t>
            </a:r>
            <a:r>
              <a:rPr lang="en-US" altLang="zh-CN" dirty="0" smtClean="0"/>
              <a:t> = </a:t>
            </a:r>
            <a:r>
              <a:rPr lang="en-US" altLang="zh-CN" dirty="0" err="1" smtClean="0"/>
              <a:t>si</a:t>
            </a:r>
            <a:r>
              <a:rPr lang="en-US" altLang="zh-CN" dirty="0" smtClean="0"/>
              <a:t> -1</a:t>
            </a:r>
          </a:p>
          <a:p>
            <a:pPr>
              <a:buNone/>
            </a:pPr>
            <a:r>
              <a:rPr lang="en-US" altLang="zh-CN" dirty="0" smtClean="0"/>
              <a:t>		end for</a:t>
            </a:r>
          </a:p>
          <a:p>
            <a:pPr>
              <a:buNone/>
            </a:pPr>
            <a:r>
              <a:rPr lang="en-US" altLang="zh-CN" dirty="0" smtClean="0"/>
              <a:t>	else</a:t>
            </a:r>
          </a:p>
          <a:p>
            <a:pPr>
              <a:buNone/>
            </a:pPr>
            <a:r>
              <a:rPr lang="en-US" altLang="zh-CN" dirty="0" smtClean="0"/>
              <a:t>		</a:t>
            </a:r>
            <a:r>
              <a:rPr lang="zh-CN" altLang="en-US" dirty="0" smtClean="0"/>
              <a:t>把进程插入</a:t>
            </a:r>
            <a:r>
              <a:rPr lang="en-US" altLang="zh-CN" dirty="0" smtClean="0"/>
              <a:t>Si</a:t>
            </a:r>
            <a:r>
              <a:rPr lang="zh-CN" altLang="en-US" dirty="0" smtClean="0"/>
              <a:t>阻塞队列，并把程序计数器的值赋为</a:t>
            </a:r>
            <a:r>
              <a:rPr lang="en-US" altLang="zh-CN" dirty="0" err="1" smtClean="0"/>
              <a:t>Swait</a:t>
            </a:r>
            <a:r>
              <a:rPr lang="zh-CN" altLang="en-US" dirty="0" smtClean="0"/>
              <a:t>的起始地址。</a:t>
            </a:r>
            <a:endParaRPr lang="en-US" altLang="zh-CN" dirty="0" smtClean="0"/>
          </a:p>
          <a:p>
            <a:pPr>
              <a:buNone/>
            </a:pPr>
            <a:r>
              <a:rPr lang="en-US" altLang="zh-CN" dirty="0" smtClean="0"/>
              <a:t>end if</a:t>
            </a:r>
          </a:p>
          <a:p>
            <a:pPr>
              <a:buNone/>
            </a:pPr>
            <a:endParaRPr lang="en-US" altLang="zh-CN" dirty="0" smtClean="0"/>
          </a:p>
          <a:p>
            <a:pPr>
              <a:buNone/>
            </a:pPr>
            <a:r>
              <a:rPr lang="en-US" altLang="zh-CN" dirty="0" err="1" smtClean="0"/>
              <a:t>Ssignal</a:t>
            </a:r>
            <a:r>
              <a:rPr lang="en-US" altLang="zh-CN" dirty="0" smtClean="0"/>
              <a:t>(s1,s2,…,</a:t>
            </a:r>
            <a:r>
              <a:rPr lang="en-US" altLang="zh-CN" dirty="0" err="1" smtClean="0"/>
              <a:t>sn</a:t>
            </a:r>
            <a:r>
              <a:rPr lang="en-US" altLang="zh-CN" dirty="0" smtClean="0"/>
              <a:t>)</a:t>
            </a:r>
          </a:p>
          <a:p>
            <a:pPr>
              <a:buNone/>
            </a:pPr>
            <a:r>
              <a:rPr lang="en-US" altLang="zh-CN" dirty="0" smtClean="0"/>
              <a:t>	for </a:t>
            </a:r>
            <a:r>
              <a:rPr lang="en-US" altLang="zh-CN" dirty="0" err="1" smtClean="0"/>
              <a:t>i</a:t>
            </a:r>
            <a:r>
              <a:rPr lang="en-US" altLang="zh-CN" dirty="0" smtClean="0"/>
              <a:t> = 1 to n do </a:t>
            </a:r>
          </a:p>
          <a:p>
            <a:pPr>
              <a:buNone/>
            </a:pPr>
            <a:r>
              <a:rPr lang="en-US" altLang="zh-CN" dirty="0" smtClean="0"/>
              <a:t>		</a:t>
            </a:r>
            <a:r>
              <a:rPr lang="en-US" altLang="zh-CN" dirty="0" err="1" smtClean="0"/>
              <a:t>si</a:t>
            </a:r>
            <a:r>
              <a:rPr lang="en-US" altLang="zh-CN" dirty="0" smtClean="0"/>
              <a:t> = </a:t>
            </a:r>
            <a:r>
              <a:rPr lang="en-US" altLang="zh-CN" dirty="0" err="1" smtClean="0"/>
              <a:t>si</a:t>
            </a:r>
            <a:r>
              <a:rPr lang="en-US" altLang="zh-CN" dirty="0" smtClean="0"/>
              <a:t> + 1;</a:t>
            </a:r>
          </a:p>
          <a:p>
            <a:pPr>
              <a:buNone/>
            </a:pPr>
            <a:r>
              <a:rPr lang="en-US" altLang="zh-CN" dirty="0" smtClean="0"/>
              <a:t>		</a:t>
            </a:r>
            <a:r>
              <a:rPr lang="zh-CN" altLang="en-US" dirty="0" smtClean="0"/>
              <a:t>将阻塞在</a:t>
            </a:r>
            <a:r>
              <a:rPr lang="en-US" altLang="zh-CN" dirty="0" smtClean="0"/>
              <a:t>Si</a:t>
            </a:r>
            <a:r>
              <a:rPr lang="zh-CN" altLang="en-US" dirty="0" smtClean="0"/>
              <a:t>队列中的进程唤醒，插入就绪队列。</a:t>
            </a:r>
            <a:endParaRPr lang="en-US" altLang="zh-CN" dirty="0" smtClean="0"/>
          </a:p>
          <a:p>
            <a:pPr>
              <a:buNone/>
            </a:pPr>
            <a:r>
              <a:rPr lang="en-US" altLang="zh-CN" dirty="0" smtClean="0"/>
              <a:t>	end for</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2.4.3.4 </a:t>
            </a:r>
            <a:r>
              <a:rPr lang="zh-CN" altLang="en-US" dirty="0" smtClean="0"/>
              <a:t>经典的进程同步问题</a:t>
            </a:r>
            <a:endParaRPr lang="zh-CN" altLang="en-US" dirty="0"/>
          </a:p>
        </p:txBody>
      </p:sp>
      <p:sp>
        <p:nvSpPr>
          <p:cNvPr id="3" name="内容占位符 2"/>
          <p:cNvSpPr>
            <a:spLocks noGrp="1"/>
          </p:cNvSpPr>
          <p:nvPr>
            <p:ph idx="1"/>
          </p:nvPr>
        </p:nvSpPr>
        <p:spPr/>
        <p:txBody>
          <a:bodyPr/>
          <a:lstStyle/>
          <a:p>
            <a:r>
              <a:rPr lang="zh-CN" altLang="en-US" dirty="0" smtClean="0"/>
              <a:t>生产者</a:t>
            </a:r>
            <a:r>
              <a:rPr lang="en-US" altLang="zh-CN" dirty="0" smtClean="0"/>
              <a:t>-</a:t>
            </a:r>
            <a:r>
              <a:rPr lang="zh-CN" altLang="en-US" dirty="0" smtClean="0"/>
              <a:t>消费者问题</a:t>
            </a:r>
            <a:endParaRPr lang="en-US" altLang="zh-CN" dirty="0" smtClean="0"/>
          </a:p>
          <a:p>
            <a:r>
              <a:rPr lang="zh-CN" altLang="en-US" dirty="0" smtClean="0"/>
              <a:t>读者</a:t>
            </a:r>
            <a:r>
              <a:rPr lang="en-US" altLang="zh-CN" dirty="0" smtClean="0"/>
              <a:t>-</a:t>
            </a:r>
            <a:r>
              <a:rPr lang="zh-CN" altLang="en-US" dirty="0" smtClean="0"/>
              <a:t>写者问题</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信号量机制的缺陷是每个访问共享资源的进程都必须自备同步操作</a:t>
            </a:r>
            <a:r>
              <a:rPr lang="en-US" altLang="zh-CN" dirty="0" smtClean="0"/>
              <a:t>wait(s)</a:t>
            </a:r>
            <a:r>
              <a:rPr lang="zh-CN" altLang="en-US" dirty="0" smtClean="0"/>
              <a:t>和</a:t>
            </a:r>
            <a:r>
              <a:rPr lang="en-US" altLang="zh-CN" dirty="0" smtClean="0"/>
              <a:t>signal(s)</a:t>
            </a:r>
            <a:r>
              <a:rPr lang="zh-CN" altLang="en-US" dirty="0" smtClean="0"/>
              <a:t>。</a:t>
            </a:r>
            <a:endParaRPr lang="en-US" altLang="zh-CN" dirty="0" smtClean="0"/>
          </a:p>
          <a:p>
            <a:r>
              <a:rPr lang="zh-CN" altLang="en-US" dirty="0" smtClean="0"/>
              <a:t>这使大量的同步操作分散在各个进程中，这不仅给系统的管理带来麻烦，而且还会因同步操作的使用不当导致系统出错。</a:t>
            </a:r>
            <a:endParaRPr lang="en-US" altLang="zh-CN" dirty="0" smtClean="0"/>
          </a:p>
          <a:p>
            <a:r>
              <a:rPr lang="zh-CN" altLang="en-US" dirty="0" smtClean="0"/>
              <a:t>因此引入了管程的概念。</a:t>
            </a:r>
            <a:endParaRPr lang="en-US" altLang="zh-CN"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管程是描述共享资源的数据结构和在数据结构上的共享资源管理程序的集合。</a:t>
            </a:r>
            <a:endParaRPr lang="en-US" altLang="zh-CN" dirty="0" smtClean="0"/>
          </a:p>
          <a:p>
            <a:pPr lvl="1"/>
            <a:r>
              <a:rPr lang="zh-CN" altLang="en-US" dirty="0" smtClean="0"/>
              <a:t>包括变量的定义、变量的初始化代码，以及管理共享资源的过程。</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2.4.3.5 </a:t>
            </a:r>
            <a:r>
              <a:rPr lang="zh-CN" altLang="en-US" dirty="0" smtClean="0"/>
              <a:t>管程</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）管程是可供程序员调用的软件包</a:t>
            </a:r>
            <a:endParaRPr lang="en-US" altLang="zh-CN" dirty="0" smtClean="0"/>
          </a:p>
          <a:p>
            <a:r>
              <a:rPr lang="zh-CN" altLang="en-US" dirty="0" smtClean="0"/>
              <a:t>（</a:t>
            </a:r>
            <a:r>
              <a:rPr lang="en-US" altLang="zh-CN" dirty="0" smtClean="0"/>
              <a:t>2</a:t>
            </a:r>
            <a:r>
              <a:rPr lang="zh-CN" altLang="en-US" dirty="0" smtClean="0"/>
              <a:t>）每次只有一个进程调用管程执行，任意时刻管程中只能由一个活跃进程。</a:t>
            </a:r>
            <a:endParaRPr lang="en-US" altLang="zh-CN" dirty="0" smtClean="0"/>
          </a:p>
          <a:p>
            <a:r>
              <a:rPr lang="zh-CN" altLang="en-US" dirty="0" smtClean="0"/>
              <a:t>（</a:t>
            </a:r>
            <a:r>
              <a:rPr lang="en-US" altLang="zh-CN" dirty="0" smtClean="0"/>
              <a:t>3</a:t>
            </a:r>
            <a:r>
              <a:rPr lang="zh-CN" altLang="en-US" dirty="0" smtClean="0"/>
              <a:t>）管程是一种编程语言的构件。</a:t>
            </a:r>
            <a:endParaRPr lang="en-US" altLang="zh-CN" dirty="0" smtClean="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进程通信</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进程之间的高级通信机制分为共享存储器系统、消息传递系统和管道通信系统。</a:t>
            </a:r>
            <a:endParaRPr lang="en-US" altLang="zh-CN" dirty="0" smtClean="0"/>
          </a:p>
          <a:p>
            <a:r>
              <a:rPr lang="zh-CN" altLang="en-US" dirty="0" smtClean="0"/>
              <a:t>共享存储器系统可分为：</a:t>
            </a:r>
            <a:endParaRPr lang="en-US" altLang="zh-CN" dirty="0" smtClean="0"/>
          </a:p>
          <a:p>
            <a:pPr lvl="1"/>
            <a:r>
              <a:rPr lang="zh-CN" altLang="en-US" dirty="0" smtClean="0"/>
              <a:t>基于共享数据结构的通信方式。</a:t>
            </a:r>
            <a:endParaRPr lang="en-US" altLang="zh-CN" dirty="0" smtClean="0"/>
          </a:p>
          <a:p>
            <a:pPr lvl="1"/>
            <a:r>
              <a:rPr lang="zh-CN" altLang="en-US" dirty="0" smtClean="0"/>
              <a:t>基于共享存储区的通信方式。</a:t>
            </a:r>
            <a:endParaRPr lang="en-US" altLang="zh-CN" dirty="0" smtClean="0"/>
          </a:p>
          <a:p>
            <a:r>
              <a:rPr lang="zh-CN" altLang="en-US" dirty="0" smtClean="0"/>
              <a:t>消息传递系统</a:t>
            </a:r>
            <a:endParaRPr lang="en-US" altLang="zh-CN" dirty="0" smtClean="0"/>
          </a:p>
          <a:p>
            <a:pPr lvl="1"/>
            <a:r>
              <a:rPr lang="zh-CN" altLang="en-US" dirty="0" smtClean="0"/>
              <a:t>直接通信方式</a:t>
            </a:r>
            <a:endParaRPr lang="en-US" altLang="zh-CN" dirty="0" smtClean="0"/>
          </a:p>
          <a:p>
            <a:pPr lvl="1"/>
            <a:r>
              <a:rPr lang="zh-CN" altLang="en-US" dirty="0" smtClean="0"/>
              <a:t>间接通信方式</a:t>
            </a:r>
            <a:endParaRPr lang="en-US" altLang="zh-CN" dirty="0" smtClean="0"/>
          </a:p>
          <a:p>
            <a:r>
              <a:rPr lang="zh-CN" altLang="en-US" dirty="0" smtClean="0"/>
              <a:t>管道通信</a:t>
            </a:r>
            <a:endParaRPr lang="en-US" altLang="zh-CN" dirty="0" smtClean="0"/>
          </a:p>
          <a:p>
            <a:pPr lvl="1"/>
            <a:r>
              <a:rPr lang="zh-CN" altLang="en-US" dirty="0" smtClean="0"/>
              <a:t>管道是连接读写进程的一个特殊文件，也被称为管道文件。</a:t>
            </a:r>
            <a:endParaRPr lang="en-US" altLang="zh-CN" dirty="0" smtClean="0"/>
          </a:p>
          <a:p>
            <a:pPr lvl="1"/>
            <a:r>
              <a:rPr lang="zh-CN" altLang="en-US" dirty="0" smtClean="0"/>
              <a:t>存在于外存中</a:t>
            </a:r>
            <a:endParaRPr lang="en-US" altLang="zh-CN" dirty="0" smtClean="0"/>
          </a:p>
          <a:p>
            <a:r>
              <a:rPr lang="zh-CN" altLang="en-US" dirty="0" smtClean="0"/>
              <a:t>消息缓冲队列</a:t>
            </a:r>
            <a:endParaRPr lang="en-US" altLang="zh-CN" dirty="0" smtClean="0"/>
          </a:p>
          <a:p>
            <a:pPr lvl="1"/>
            <a:r>
              <a:rPr lang="zh-CN" altLang="en-US" dirty="0" smtClean="0"/>
              <a:t>消息缓冲队列广泛用于本地进程之间的通信。</a:t>
            </a:r>
            <a:endParaRPr lang="en-US" altLang="zh-CN" dirty="0" smtClean="0"/>
          </a:p>
          <a:p>
            <a:pPr lvl="1"/>
            <a:r>
              <a:rPr lang="zh-CN" altLang="en-US" dirty="0" smtClean="0"/>
              <a:t>包括数据结构、发送原语和接收原语，每个进程都有自己的消息缓冲队列和消息缓冲区。</a:t>
            </a:r>
            <a:endParaRPr lang="en-US" altLang="zh-CN" dirty="0" smtClean="0"/>
          </a:p>
          <a:p>
            <a:pPr lvl="1"/>
            <a:r>
              <a:rPr lang="zh-CN" altLang="en-US" dirty="0" smtClean="0"/>
              <a:t>消息缓冲区是一个结构型数据结构。通常包括发送进程标志符、消息长度、消息正文和指向下一个消息缓冲区的指针。</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线程</a:t>
            </a:r>
            <a:endParaRPr lang="zh-CN" altLang="en-US" dirty="0"/>
          </a:p>
        </p:txBody>
      </p:sp>
      <p:sp>
        <p:nvSpPr>
          <p:cNvPr id="3" name="内容占位符 2"/>
          <p:cNvSpPr>
            <a:spLocks noGrp="1"/>
          </p:cNvSpPr>
          <p:nvPr>
            <p:ph idx="1"/>
          </p:nvPr>
        </p:nvSpPr>
        <p:spPr/>
        <p:txBody>
          <a:bodyPr/>
          <a:lstStyle/>
          <a:p>
            <a:r>
              <a:rPr lang="zh-CN" altLang="en-US" dirty="0" smtClean="0"/>
              <a:t>为了进一步提高程序的并发性，减少系统开销，在操作系统中引入了线程的概念。</a:t>
            </a:r>
            <a:endParaRPr lang="en-US" altLang="zh-CN" dirty="0" smtClean="0"/>
          </a:p>
          <a:p>
            <a:r>
              <a:rPr lang="zh-CN" altLang="en-US" dirty="0" smtClean="0"/>
              <a:t>引入线程作为独立调度和分派的单位，不独立拥有资源。</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线程是进程中的一个实体，是被系统独立调度和分派的基本单位。</a:t>
            </a:r>
            <a:endParaRPr lang="en-US" altLang="zh-CN" dirty="0" smtClean="0"/>
          </a:p>
          <a:p>
            <a:r>
              <a:rPr lang="zh-CN" altLang="en-US" dirty="0" smtClean="0"/>
              <a:t>线程只拥有在运行中必须的资源，包括程序计数器、一组寄存器和栈。</a:t>
            </a:r>
            <a:endParaRPr lang="en-US" altLang="zh-CN" dirty="0" smtClean="0"/>
          </a:p>
          <a:p>
            <a:r>
              <a:rPr lang="zh-CN" altLang="en-US" dirty="0" smtClean="0"/>
              <a:t>一个线程可以创建和撤销另一个线程。</a:t>
            </a:r>
            <a:endParaRPr lang="en-US" altLang="zh-CN" dirty="0" smtClean="0"/>
          </a:p>
          <a:p>
            <a:r>
              <a:rPr lang="zh-CN" altLang="en-US" dirty="0" smtClean="0"/>
              <a:t>同一个进程中的多个线程可以并发执行。</a:t>
            </a:r>
            <a:endParaRPr lang="en-US" altLang="zh-CN" dirty="0" smtClean="0"/>
          </a:p>
          <a:p>
            <a:r>
              <a:rPr lang="zh-CN" altLang="en-US" dirty="0" smtClean="0"/>
              <a:t>线程</a:t>
            </a:r>
            <a:r>
              <a:rPr lang="en-US" altLang="zh-CN" dirty="0" smtClean="0"/>
              <a:t>3</a:t>
            </a:r>
            <a:r>
              <a:rPr lang="zh-CN" altLang="en-US" dirty="0" smtClean="0"/>
              <a:t>种基本状态：就绪、阻塞、执行</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进程的概念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进程与程序的区别：</a:t>
            </a:r>
            <a:endParaRPr lang="en-US" altLang="zh-CN" dirty="0" smtClean="0"/>
          </a:p>
          <a:p>
            <a:pPr lvl="1"/>
            <a:r>
              <a:rPr lang="zh-CN" altLang="en-US" dirty="0" smtClean="0"/>
              <a:t>程序是静态的，进程是动态的</a:t>
            </a:r>
            <a:endParaRPr lang="en-US" altLang="zh-CN" dirty="0" smtClean="0"/>
          </a:p>
          <a:p>
            <a:pPr lvl="1"/>
            <a:r>
              <a:rPr lang="zh-CN" altLang="en-US" dirty="0" smtClean="0"/>
              <a:t>程序是永久的，进程是暂时存在的</a:t>
            </a:r>
            <a:endParaRPr lang="en-US" altLang="zh-CN" dirty="0" smtClean="0"/>
          </a:p>
          <a:p>
            <a:pPr lvl="1"/>
            <a:r>
              <a:rPr lang="zh-CN" altLang="en-US" dirty="0" smtClean="0"/>
              <a:t>程序与进程的存在实体不同。</a:t>
            </a:r>
            <a:endParaRPr lang="en-US" altLang="zh-CN" dirty="0" smtClean="0"/>
          </a:p>
          <a:p>
            <a:r>
              <a:rPr lang="zh-CN" altLang="en-US" dirty="0" smtClean="0"/>
              <a:t>进程与程序的联系：</a:t>
            </a:r>
            <a:endParaRPr lang="en-US" altLang="zh-CN" dirty="0" smtClean="0"/>
          </a:p>
          <a:p>
            <a:pPr lvl="1"/>
            <a:r>
              <a:rPr lang="zh-CN" altLang="en-US" dirty="0" smtClean="0"/>
              <a:t>进程是程序的一次执行，进程总是对应至少一个特定的程序，执行程序的代码。</a:t>
            </a:r>
            <a:endParaRPr lang="en-US" altLang="zh-CN"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线程的分类：</a:t>
            </a:r>
            <a:endParaRPr lang="en-US" altLang="zh-CN" dirty="0" smtClean="0"/>
          </a:p>
          <a:p>
            <a:pPr lvl="1"/>
            <a:r>
              <a:rPr lang="zh-CN" altLang="en-US" dirty="0" smtClean="0"/>
              <a:t>用户级线程</a:t>
            </a:r>
            <a:endParaRPr lang="en-US" altLang="zh-CN" dirty="0" smtClean="0"/>
          </a:p>
          <a:p>
            <a:pPr lvl="2"/>
            <a:r>
              <a:rPr lang="zh-CN" altLang="en-US" dirty="0" smtClean="0"/>
              <a:t>不依赖于内核</a:t>
            </a:r>
            <a:endParaRPr lang="en-US" altLang="zh-CN" dirty="0" smtClean="0"/>
          </a:p>
          <a:p>
            <a:pPr lvl="1"/>
            <a:r>
              <a:rPr lang="zh-CN" altLang="en-US" dirty="0" smtClean="0"/>
              <a:t>内核级线程</a:t>
            </a:r>
            <a:endParaRPr lang="en-US" altLang="zh-CN" dirty="0" smtClean="0"/>
          </a:p>
          <a:p>
            <a:pPr lvl="2"/>
            <a:r>
              <a:rPr lang="zh-CN" altLang="en-US" dirty="0" smtClean="0"/>
              <a:t>依赖于内核</a:t>
            </a:r>
            <a:endParaRPr lang="en-US" altLang="zh-CN" dirty="0" smtClean="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从不同的方面对内核级线程和用户级线程进行比较</a:t>
            </a:r>
            <a:endParaRPr lang="en-US" altLang="zh-CN" dirty="0" smtClean="0"/>
          </a:p>
          <a:p>
            <a:pPr lvl="1"/>
            <a:r>
              <a:rPr lang="zh-CN" altLang="en-US" dirty="0" smtClean="0"/>
              <a:t>（</a:t>
            </a:r>
            <a:r>
              <a:rPr lang="en-US" altLang="zh-CN" dirty="0" smtClean="0"/>
              <a:t>1</a:t>
            </a:r>
            <a:r>
              <a:rPr lang="zh-CN" altLang="en-US" dirty="0" smtClean="0"/>
              <a:t>）线程的调度与切换速度</a:t>
            </a:r>
            <a:endParaRPr lang="en-US" altLang="zh-CN" dirty="0" smtClean="0"/>
          </a:p>
          <a:p>
            <a:pPr lvl="2"/>
            <a:r>
              <a:rPr lang="zh-CN" altLang="en-US" dirty="0" smtClean="0"/>
              <a:t>内核级线程的调度由内核的线程调度程序完成，用户级线程的调度由用户线程包中的一个过程来完成。</a:t>
            </a:r>
            <a:endParaRPr lang="en-US" altLang="zh-CN" dirty="0" smtClean="0"/>
          </a:p>
          <a:p>
            <a:pPr lvl="2"/>
            <a:r>
              <a:rPr lang="zh-CN" altLang="en-US" dirty="0" smtClean="0"/>
              <a:t>内核级线程的调度程序运行在系统态，用户级线程的调度运行在用户态。</a:t>
            </a:r>
            <a:endParaRPr lang="en-US" altLang="zh-CN" dirty="0" smtClean="0"/>
          </a:p>
          <a:p>
            <a:pPr lvl="2"/>
            <a:r>
              <a:rPr lang="zh-CN" altLang="en-US" dirty="0" smtClean="0"/>
              <a:t>用户级线程调度规则相对简单。</a:t>
            </a:r>
            <a:endParaRPr lang="en-US" altLang="zh-CN" dirty="0" smtClean="0"/>
          </a:p>
          <a:p>
            <a:pPr lvl="2"/>
            <a:r>
              <a:rPr lang="zh-CN" altLang="en-US" dirty="0" smtClean="0"/>
              <a:t>内核级线程切换慢，用户级线程切换快。</a:t>
            </a:r>
            <a:endParaRPr lang="en-US" altLang="zh-CN" dirty="0" smtClean="0"/>
          </a:p>
          <a:p>
            <a:pPr lvl="1"/>
            <a:r>
              <a:rPr lang="zh-CN" altLang="en-US" dirty="0" smtClean="0"/>
              <a:t>（</a:t>
            </a:r>
            <a:r>
              <a:rPr lang="en-US" altLang="zh-CN" dirty="0" smtClean="0"/>
              <a:t>2</a:t>
            </a:r>
            <a:r>
              <a:rPr lang="zh-CN" altLang="en-US" dirty="0" smtClean="0"/>
              <a:t>）系统调用</a:t>
            </a:r>
            <a:endParaRPr lang="en-US" altLang="zh-CN" dirty="0" smtClean="0"/>
          </a:p>
          <a:p>
            <a:pPr lvl="2"/>
            <a:r>
              <a:rPr lang="zh-CN" altLang="en-US" dirty="0" smtClean="0"/>
              <a:t>内核级线程进行系统调用，只阻塞该线程。用户级线程的系统调用，要阻塞线程所属的进程。</a:t>
            </a:r>
            <a:endParaRPr lang="en-US" altLang="zh-CN" dirty="0" smtClean="0"/>
          </a:p>
          <a:p>
            <a:pPr lvl="1"/>
            <a:r>
              <a:rPr lang="zh-CN" altLang="en-US" dirty="0" smtClean="0"/>
              <a:t>（</a:t>
            </a:r>
            <a:r>
              <a:rPr lang="en-US" altLang="zh-CN" dirty="0" smtClean="0"/>
              <a:t>3</a:t>
            </a:r>
            <a:r>
              <a:rPr lang="zh-CN" altLang="en-US" dirty="0" smtClean="0"/>
              <a:t>）线程执行时间的分配</a:t>
            </a:r>
            <a:endParaRPr lang="en-US" altLang="zh-CN" dirty="0" smtClean="0"/>
          </a:p>
          <a:p>
            <a:pPr lvl="2"/>
            <a:r>
              <a:rPr lang="zh-CN" altLang="en-US" dirty="0" smtClean="0"/>
              <a:t>内核级线程的</a:t>
            </a:r>
            <a:r>
              <a:rPr lang="en-US" altLang="zh-CN" dirty="0" smtClean="0"/>
              <a:t>CPU</a:t>
            </a:r>
            <a:r>
              <a:rPr lang="zh-CN" altLang="en-US" dirty="0" smtClean="0"/>
              <a:t>时间以线程为单位分配，每一个线程都可以独享一个</a:t>
            </a:r>
            <a:r>
              <a:rPr lang="en-US" altLang="zh-CN" dirty="0" smtClean="0"/>
              <a:t>CPU</a:t>
            </a:r>
            <a:r>
              <a:rPr lang="zh-CN" altLang="en-US" dirty="0" smtClean="0"/>
              <a:t>时间片。用户级线程的</a:t>
            </a:r>
            <a:r>
              <a:rPr lang="en-US" altLang="zh-CN" dirty="0" smtClean="0"/>
              <a:t>CPU</a:t>
            </a:r>
            <a:r>
              <a:rPr lang="zh-CN" altLang="en-US" dirty="0" smtClean="0"/>
              <a:t>时间以进程为单位，同一个进程的多个线程共享一个</a:t>
            </a:r>
            <a:r>
              <a:rPr lang="en-US" altLang="zh-CN" dirty="0" smtClean="0"/>
              <a:t>CPU</a:t>
            </a:r>
            <a:r>
              <a:rPr lang="zh-CN" altLang="en-US" dirty="0" smtClean="0"/>
              <a:t>时间片。</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lstStyle/>
          <a:p>
            <a:r>
              <a:rPr lang="zh-CN" altLang="en-US" dirty="0" smtClean="0"/>
              <a:t>线程的</a:t>
            </a:r>
            <a:r>
              <a:rPr lang="en-US" altLang="zh-CN" dirty="0" smtClean="0"/>
              <a:t>3</a:t>
            </a:r>
            <a:r>
              <a:rPr lang="zh-CN" altLang="en-US" dirty="0" smtClean="0"/>
              <a:t>种基本状态（图</a:t>
            </a:r>
            <a:r>
              <a:rPr lang="en-US" altLang="zh-CN" dirty="0" smtClean="0"/>
              <a:t>2-19</a:t>
            </a:r>
            <a:r>
              <a:rPr lang="zh-CN" altLang="en-US" dirty="0" smtClean="0"/>
              <a:t>）</a:t>
            </a:r>
            <a:endParaRPr lang="en-US" altLang="zh-CN" dirty="0" smtClean="0"/>
          </a:p>
          <a:p>
            <a:pPr lvl="1"/>
            <a:r>
              <a:rPr lang="zh-CN" altLang="en-US" dirty="0" smtClean="0"/>
              <a:t>就绪</a:t>
            </a:r>
            <a:endParaRPr lang="en-US" altLang="zh-CN" dirty="0" smtClean="0"/>
          </a:p>
          <a:p>
            <a:pPr lvl="1"/>
            <a:r>
              <a:rPr lang="zh-CN" altLang="en-US" dirty="0" smtClean="0"/>
              <a:t>运行</a:t>
            </a:r>
            <a:endParaRPr lang="en-US" altLang="zh-CN" dirty="0" smtClean="0"/>
          </a:p>
          <a:p>
            <a:pPr lvl="1"/>
            <a:r>
              <a:rPr lang="zh-CN" altLang="en-US" dirty="0" smtClean="0"/>
              <a:t>阻塞</a:t>
            </a:r>
            <a:endParaRPr lang="en-US" altLang="zh-CN" dirty="0" smtClean="0"/>
          </a:p>
          <a:p>
            <a:pPr lvl="1"/>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线程控制块</a:t>
            </a:r>
            <a:endParaRPr lang="en-US" altLang="zh-CN" dirty="0" smtClean="0"/>
          </a:p>
          <a:p>
            <a:pPr lvl="1"/>
            <a:r>
              <a:rPr lang="zh-CN" altLang="en-US" dirty="0" smtClean="0"/>
              <a:t>每个线程都由一个数据结构表示，包括它的基本状态、标识及记账信息。这个数据结构就是线程控制块（</a:t>
            </a:r>
            <a:r>
              <a:rPr lang="en-US" altLang="zh-CN" dirty="0" smtClean="0"/>
              <a:t>TCB</a:t>
            </a:r>
            <a:r>
              <a:rPr lang="zh-CN" altLang="en-US" dirty="0" smtClean="0"/>
              <a:t>）</a:t>
            </a:r>
            <a:endParaRPr lang="en-US" altLang="zh-CN" dirty="0" smtClean="0"/>
          </a:p>
          <a:p>
            <a:pPr lvl="1"/>
            <a:r>
              <a:rPr lang="en-US" altLang="zh-CN" dirty="0" smtClean="0"/>
              <a:t>TCB</a:t>
            </a:r>
            <a:r>
              <a:rPr lang="zh-CN" altLang="en-US" dirty="0" smtClean="0"/>
              <a:t>记录了操作系统所需要的、用于描述线程情况及控制线程运行所需的全部信息。</a:t>
            </a:r>
            <a:endParaRPr lang="en-US" altLang="zh-CN" dirty="0" smtClean="0"/>
          </a:p>
          <a:p>
            <a:r>
              <a:rPr lang="zh-CN" altLang="en-US" dirty="0" smtClean="0"/>
              <a:t>线程控制块中的信息</a:t>
            </a:r>
            <a:endParaRPr lang="en-US" altLang="zh-CN" dirty="0" smtClean="0"/>
          </a:p>
          <a:p>
            <a:pPr lvl="1"/>
            <a:r>
              <a:rPr lang="zh-CN" altLang="en-US" dirty="0" smtClean="0"/>
              <a:t>线程标识符信息</a:t>
            </a:r>
            <a:endParaRPr lang="en-US" altLang="zh-CN" dirty="0" smtClean="0"/>
          </a:p>
          <a:p>
            <a:pPr lvl="1"/>
            <a:r>
              <a:rPr lang="zh-CN" altLang="en-US" dirty="0" smtClean="0"/>
              <a:t>处理机状态信息</a:t>
            </a:r>
            <a:endParaRPr lang="en-US" altLang="zh-CN" dirty="0" smtClean="0"/>
          </a:p>
          <a:p>
            <a:pPr lvl="1"/>
            <a:r>
              <a:rPr lang="zh-CN" altLang="en-US" dirty="0" smtClean="0"/>
              <a:t>线程调度信息</a:t>
            </a:r>
            <a:endParaRPr lang="en-US" altLang="zh-CN" dirty="0" smtClean="0"/>
          </a:p>
          <a:p>
            <a:pPr lvl="1"/>
            <a:r>
              <a:rPr lang="zh-CN" altLang="en-US" dirty="0" smtClean="0"/>
              <a:t>线程控制信息</a:t>
            </a:r>
            <a:endParaRPr lang="en-US" altLang="zh-CN" dirty="0" smtClean="0"/>
          </a:p>
          <a:p>
            <a:r>
              <a:rPr lang="zh-CN" altLang="en-US" dirty="0" smtClean="0"/>
              <a:t>线程控制块的组织方式：链接方式</a:t>
            </a:r>
          </a:p>
          <a:p>
            <a:pPr lvl="1"/>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2.6.1 </a:t>
            </a:r>
            <a:r>
              <a:rPr lang="zh-CN" altLang="en-US" dirty="0" smtClean="0"/>
              <a:t>线程的描述</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线程与进程的关系：</a:t>
            </a:r>
            <a:endParaRPr lang="en-US" altLang="zh-CN" dirty="0" smtClean="0"/>
          </a:p>
          <a:p>
            <a:pPr lvl="1"/>
            <a:r>
              <a:rPr lang="zh-CN" altLang="en-US" dirty="0" smtClean="0"/>
              <a:t>（</a:t>
            </a:r>
            <a:r>
              <a:rPr lang="en-US" altLang="zh-CN" dirty="0" smtClean="0"/>
              <a:t>1</a:t>
            </a:r>
            <a:r>
              <a:rPr lang="zh-CN" altLang="en-US" dirty="0" smtClean="0"/>
              <a:t>）资源和调度。</a:t>
            </a:r>
            <a:r>
              <a:rPr lang="zh-CN" altLang="en-US" dirty="0" smtClean="0">
                <a:solidFill>
                  <a:srgbClr val="FF0000"/>
                </a:solidFill>
              </a:rPr>
              <a:t>线程是程序执行的基本单位，进程是拥有资源的基本单位</a:t>
            </a:r>
            <a:r>
              <a:rPr lang="zh-CN" altLang="en-US" dirty="0" smtClean="0"/>
              <a:t>。</a:t>
            </a:r>
            <a:endParaRPr lang="en-US" altLang="zh-CN" dirty="0" smtClean="0"/>
          </a:p>
          <a:p>
            <a:pPr lvl="1"/>
            <a:r>
              <a:rPr lang="zh-CN" altLang="en-US" dirty="0" smtClean="0"/>
              <a:t>（</a:t>
            </a:r>
            <a:r>
              <a:rPr lang="en-US" altLang="zh-CN" dirty="0" smtClean="0"/>
              <a:t>2</a:t>
            </a:r>
            <a:r>
              <a:rPr lang="zh-CN" altLang="en-US" dirty="0" smtClean="0"/>
              <a:t>）地址空间资源。不同进程的地址空间使相互独立的，而同一进程中的各线程共享同一地址空间。</a:t>
            </a:r>
            <a:endParaRPr lang="en-US" altLang="zh-CN" dirty="0" smtClean="0"/>
          </a:p>
          <a:p>
            <a:pPr lvl="1"/>
            <a:r>
              <a:rPr lang="zh-CN" altLang="en-US" dirty="0" smtClean="0"/>
              <a:t>（</a:t>
            </a:r>
            <a:r>
              <a:rPr lang="en-US" altLang="zh-CN" dirty="0" smtClean="0"/>
              <a:t>3</a:t>
            </a:r>
            <a:r>
              <a:rPr lang="zh-CN" altLang="en-US" dirty="0" smtClean="0"/>
              <a:t>）通信关系。进程之间的通信必须使用操作系统提供的进程间通信机制，而同一进程中的各线程间可以通过直接读或写全局变量来进行通信，甚至无需操作系统的参与。</a:t>
            </a:r>
            <a:endParaRPr lang="en-US" altLang="zh-CN" dirty="0" smtClean="0"/>
          </a:p>
          <a:p>
            <a:pPr lvl="1"/>
            <a:r>
              <a:rPr lang="zh-CN" altLang="en-US" dirty="0" smtClean="0"/>
              <a:t>（</a:t>
            </a:r>
            <a:r>
              <a:rPr lang="en-US" altLang="zh-CN" dirty="0" smtClean="0"/>
              <a:t>4</a:t>
            </a:r>
            <a:r>
              <a:rPr lang="zh-CN" altLang="en-US" dirty="0" smtClean="0"/>
              <a:t>）并发性。多进程之间可以并发执行，多线程之间也可以并发执行，而且同一进程中的多个线程之间也可以并发执行。</a:t>
            </a:r>
            <a:endParaRPr lang="en-US" altLang="zh-CN" dirty="0" smtClean="0"/>
          </a:p>
          <a:p>
            <a:pPr lvl="1"/>
            <a:r>
              <a:rPr lang="zh-CN" altLang="en-US" dirty="0" smtClean="0"/>
              <a:t>（</a:t>
            </a:r>
            <a:r>
              <a:rPr lang="en-US" altLang="zh-CN" dirty="0" smtClean="0"/>
              <a:t>5</a:t>
            </a:r>
            <a:r>
              <a:rPr lang="zh-CN" altLang="en-US" dirty="0" smtClean="0"/>
              <a:t>）系统开销。创建进程或撤销进程的开销远大于创建线程或撤销线程的开销。同一进程中的线程的上下文切换更快</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smtClean="0"/>
          </a:p>
          <a:p>
            <a:pPr lvl="1"/>
            <a:endParaRPr lang="zh-CN" altLang="en-US" dirty="0"/>
          </a:p>
        </p:txBody>
      </p:sp>
      <p:sp>
        <p:nvSpPr>
          <p:cNvPr id="4" name="Rectangle 1"/>
          <p:cNvSpPr>
            <a:spLocks noChangeArrowheads="1"/>
          </p:cNvSpPr>
          <p:nvPr/>
        </p:nvSpPr>
        <p:spPr bwMode="auto">
          <a:xfrm>
            <a:off x="1259632" y="188799"/>
            <a:ext cx="7416824" cy="312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FF0000"/>
                </a:solidFill>
                <a:effectLst/>
                <a:latin typeface="Arial Unicode MS" panose="020B0604020202020204" pitchFamily="34" charset="-122"/>
                <a:ea typeface="PingFang SC"/>
              </a:rPr>
              <a:t>进程是系统进行资源分配和调度的一个独立单位. 线程是进程的一个实体,是CPU调度和分派的基本单位</a:t>
            </a:r>
            <a:r>
              <a:rPr kumimoji="0" lang="zh-CN" altLang="zh-CN" sz="600" b="0" i="0" u="none" strike="noStrike" cap="none" normalizeH="0" baseline="0" dirty="0" smtClean="0">
                <a:ln>
                  <a:noFill/>
                </a:ln>
                <a:solidFill>
                  <a:srgbClr val="FF0000"/>
                </a:solidFill>
                <a:effectLst/>
              </a:rPr>
              <a:t> </a:t>
            </a:r>
            <a:endParaRPr kumimoji="0" lang="zh-CN" altLang="zh-CN" sz="1800" b="0" i="0" u="none" strike="noStrike" cap="none" normalizeH="0" baseline="0" dirty="0" smtClean="0">
              <a:ln>
                <a:noFill/>
              </a:ln>
              <a:solidFill>
                <a:srgbClr val="FF0000"/>
              </a:solidFill>
              <a:effectLst/>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 </a:t>
            </a:r>
            <a:r>
              <a:rPr lang="zh-CN" altLang="en-US" dirty="0" smtClean="0"/>
              <a:t>线程的控制</a:t>
            </a:r>
            <a:endParaRPr lang="zh-CN" altLang="en-US" dirty="0"/>
          </a:p>
        </p:txBody>
      </p:sp>
      <p:sp>
        <p:nvSpPr>
          <p:cNvPr id="3" name="内容占位符 2"/>
          <p:cNvSpPr>
            <a:spLocks noGrp="1"/>
          </p:cNvSpPr>
          <p:nvPr>
            <p:ph idx="1"/>
          </p:nvPr>
        </p:nvSpPr>
        <p:spPr/>
        <p:txBody>
          <a:bodyPr/>
          <a:lstStyle/>
          <a:p>
            <a:r>
              <a:rPr lang="zh-CN" altLang="en-US" dirty="0" smtClean="0"/>
              <a:t>线程控制是线程实现中最基本的功能，包括：</a:t>
            </a:r>
            <a:endParaRPr lang="en-US" altLang="zh-CN" dirty="0" smtClean="0"/>
          </a:p>
          <a:p>
            <a:pPr lvl="1"/>
            <a:r>
              <a:rPr lang="zh-CN" altLang="en-US" dirty="0" smtClean="0"/>
              <a:t>创建新线程</a:t>
            </a:r>
            <a:endParaRPr lang="en-US" altLang="zh-CN" dirty="0" smtClean="0"/>
          </a:p>
          <a:p>
            <a:pPr lvl="1"/>
            <a:r>
              <a:rPr lang="zh-CN" altLang="en-US" dirty="0" smtClean="0"/>
              <a:t>终止线程</a:t>
            </a:r>
            <a:endParaRPr lang="en-US" altLang="zh-CN" dirty="0" smtClean="0"/>
          </a:p>
          <a:p>
            <a:pPr lvl="1"/>
            <a:r>
              <a:rPr lang="zh-CN" altLang="en-US" dirty="0" smtClean="0"/>
              <a:t>线程调度</a:t>
            </a:r>
            <a:endParaRPr lang="en-US" altLang="zh-CN" dirty="0" smtClean="0"/>
          </a:p>
          <a:p>
            <a:pPr lvl="1"/>
            <a:r>
              <a:rPr lang="zh-CN" altLang="en-US" dirty="0" smtClean="0"/>
              <a:t>线程切换</a:t>
            </a:r>
            <a:endParaRPr lang="en-US" altLang="zh-CN" dirty="0" smtClean="0"/>
          </a:p>
          <a:p>
            <a:pPr lvl="1"/>
            <a:r>
              <a:rPr lang="zh-CN" altLang="en-US" dirty="0" smtClean="0"/>
              <a:t>线程由于等待某个事件的发生而被阻塞与该事件发生后线程被唤醒。</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2.6.2.1 </a:t>
            </a:r>
            <a:r>
              <a:rPr lang="zh-CN" altLang="en-US" dirty="0" smtClean="0"/>
              <a:t>线程的创建</a:t>
            </a:r>
            <a:endParaRPr lang="zh-CN" altLang="en-US" dirty="0"/>
          </a:p>
        </p:txBody>
      </p:sp>
      <p:sp>
        <p:nvSpPr>
          <p:cNvPr id="3" name="内容占位符 2"/>
          <p:cNvSpPr>
            <a:spLocks noGrp="1"/>
          </p:cNvSpPr>
          <p:nvPr>
            <p:ph idx="1"/>
          </p:nvPr>
        </p:nvSpPr>
        <p:spPr/>
        <p:txBody>
          <a:bodyPr/>
          <a:lstStyle/>
          <a:p>
            <a:r>
              <a:rPr lang="zh-CN" altLang="en-US" dirty="0" smtClean="0"/>
              <a:t>用户线程的创建</a:t>
            </a:r>
            <a:endParaRPr lang="en-US" altLang="zh-CN" dirty="0" smtClean="0"/>
          </a:p>
          <a:p>
            <a:pPr lvl="1"/>
            <a:r>
              <a:rPr lang="zh-CN" altLang="en-US" dirty="0" smtClean="0"/>
              <a:t>通过调用线程库中的实用程序完成。</a:t>
            </a:r>
            <a:endParaRPr lang="en-US" altLang="zh-CN" dirty="0" smtClean="0"/>
          </a:p>
          <a:p>
            <a:r>
              <a:rPr lang="zh-CN" altLang="en-US" dirty="0" smtClean="0"/>
              <a:t>内核线程的创建</a:t>
            </a:r>
            <a:endParaRPr lang="en-US" altLang="zh-CN" dirty="0" smtClean="0"/>
          </a:p>
          <a:p>
            <a:pPr lvl="1"/>
            <a:r>
              <a:rPr lang="zh-CN" altLang="en-US" dirty="0" smtClean="0"/>
              <a:t>由内核完成</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2.6.2.2 </a:t>
            </a:r>
            <a:r>
              <a:rPr lang="zh-CN" altLang="en-US" dirty="0" smtClean="0"/>
              <a:t>线程的终止</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引起线程终止的原因：</a:t>
            </a:r>
            <a:endParaRPr lang="en-US" altLang="zh-CN" dirty="0" smtClean="0"/>
          </a:p>
          <a:p>
            <a:pPr lvl="1"/>
            <a:r>
              <a:rPr lang="zh-CN" altLang="en-US" dirty="0" smtClean="0"/>
              <a:t>正常结束</a:t>
            </a:r>
            <a:endParaRPr lang="en-US" altLang="zh-CN" dirty="0" smtClean="0"/>
          </a:p>
          <a:p>
            <a:pPr lvl="1"/>
            <a:r>
              <a:rPr lang="zh-CN" altLang="en-US" dirty="0" smtClean="0"/>
              <a:t>异常结束</a:t>
            </a:r>
            <a:endParaRPr lang="en-US" altLang="zh-CN" dirty="0" smtClean="0"/>
          </a:p>
          <a:p>
            <a:pPr lvl="1"/>
            <a:r>
              <a:rPr lang="zh-CN" altLang="en-US" dirty="0" smtClean="0"/>
              <a:t>外界干预</a:t>
            </a:r>
            <a:endParaRPr lang="en-US" altLang="zh-CN" dirty="0" smtClean="0"/>
          </a:p>
          <a:p>
            <a:r>
              <a:rPr lang="zh-CN" altLang="en-US" dirty="0" smtClean="0"/>
              <a:t>线程的终止过程：</a:t>
            </a:r>
            <a:endParaRPr lang="en-US" altLang="zh-CN" dirty="0" smtClean="0"/>
          </a:p>
          <a:p>
            <a:pPr lvl="1"/>
            <a:r>
              <a:rPr lang="zh-CN" altLang="en-US" dirty="0" smtClean="0"/>
              <a:t>（</a:t>
            </a:r>
            <a:r>
              <a:rPr lang="en-US" altLang="zh-CN" dirty="0" smtClean="0"/>
              <a:t>1</a:t>
            </a:r>
            <a:r>
              <a:rPr lang="zh-CN" altLang="en-US" dirty="0" smtClean="0"/>
              <a:t>）根据被终止线程的标识符，从</a:t>
            </a:r>
            <a:r>
              <a:rPr lang="en-US" altLang="zh-CN" dirty="0" smtClean="0"/>
              <a:t>TCB</a:t>
            </a:r>
            <a:r>
              <a:rPr lang="zh-CN" altLang="en-US" dirty="0" smtClean="0"/>
              <a:t>集合中检索出该线程的</a:t>
            </a:r>
            <a:r>
              <a:rPr lang="en-US" altLang="zh-CN" dirty="0" smtClean="0"/>
              <a:t>TCB</a:t>
            </a:r>
            <a:r>
              <a:rPr lang="zh-CN" altLang="en-US" dirty="0" smtClean="0"/>
              <a:t>，从中读出该线程的状态。</a:t>
            </a:r>
            <a:endParaRPr lang="en-US" altLang="zh-CN" dirty="0" smtClean="0"/>
          </a:p>
          <a:p>
            <a:pPr lvl="1"/>
            <a:r>
              <a:rPr lang="zh-CN" altLang="en-US" dirty="0" smtClean="0"/>
              <a:t>（</a:t>
            </a:r>
            <a:r>
              <a:rPr lang="en-US" altLang="zh-CN" dirty="0" smtClean="0"/>
              <a:t>2</a:t>
            </a:r>
            <a:r>
              <a:rPr lang="zh-CN" altLang="en-US" dirty="0" smtClean="0"/>
              <a:t>）若被终止线程正处于运行状态，应立即终止该线程的执行，并置调度标志位真，用于指示该线程被终止后应重新执行线程调度程序。</a:t>
            </a:r>
            <a:endParaRPr lang="en-US" altLang="zh-CN" dirty="0" smtClean="0"/>
          </a:p>
          <a:p>
            <a:pPr lvl="1"/>
            <a:r>
              <a:rPr lang="zh-CN" altLang="en-US" dirty="0" smtClean="0"/>
              <a:t>（</a:t>
            </a:r>
            <a:r>
              <a:rPr lang="en-US" altLang="zh-CN" dirty="0" smtClean="0"/>
              <a:t>3</a:t>
            </a:r>
            <a:r>
              <a:rPr lang="zh-CN" altLang="en-US" dirty="0" smtClean="0"/>
              <a:t>）将被终止线程的</a:t>
            </a:r>
            <a:r>
              <a:rPr lang="en-US" altLang="zh-CN" dirty="0" smtClean="0"/>
              <a:t>TCB</a:t>
            </a:r>
            <a:r>
              <a:rPr lang="zh-CN" altLang="en-US" dirty="0" smtClean="0"/>
              <a:t>从所在队列中移出，等待其他程序来搜集信息。</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2.6.2.3 </a:t>
            </a:r>
            <a:r>
              <a:rPr lang="zh-CN" altLang="en-US" dirty="0" smtClean="0"/>
              <a:t>线程的调度与切换</a:t>
            </a:r>
            <a:endParaRPr lang="zh-CN" altLang="en-US" dirty="0"/>
          </a:p>
        </p:txBody>
      </p:sp>
      <p:sp>
        <p:nvSpPr>
          <p:cNvPr id="3" name="内容占位符 2"/>
          <p:cNvSpPr>
            <a:spLocks noGrp="1"/>
          </p:cNvSpPr>
          <p:nvPr>
            <p:ph idx="1"/>
          </p:nvPr>
        </p:nvSpPr>
        <p:spPr/>
        <p:txBody>
          <a:bodyPr/>
          <a:lstStyle/>
          <a:p>
            <a:r>
              <a:rPr lang="zh-CN" altLang="en-US" dirty="0" smtClean="0"/>
              <a:t>用户线程的调度与切换</a:t>
            </a:r>
            <a:endParaRPr lang="en-US" altLang="zh-CN" dirty="0" smtClean="0"/>
          </a:p>
          <a:p>
            <a:pPr lvl="1"/>
            <a:r>
              <a:rPr lang="zh-CN" altLang="en-US" dirty="0" smtClean="0"/>
              <a:t>用户线程的调度在应用程序内部进行，通常采用非抢占式和更简单的规则，如时间片轮转规则。所以速度特别快。</a:t>
            </a:r>
            <a:endParaRPr lang="en-US" altLang="zh-CN" dirty="0" smtClean="0"/>
          </a:p>
          <a:p>
            <a:r>
              <a:rPr lang="zh-CN" altLang="en-US" dirty="0" smtClean="0"/>
              <a:t>内核线程的调度与切换</a:t>
            </a:r>
            <a:endParaRPr lang="en-US" altLang="zh-CN" dirty="0" smtClean="0"/>
          </a:p>
          <a:p>
            <a:pPr lvl="1"/>
            <a:r>
              <a:rPr lang="zh-CN" altLang="en-US" dirty="0" smtClean="0"/>
              <a:t>内核线程由内核来维护其上下文信息，调度是由内核以线程为单位进行的。内核线程的调度和切换都需要用户模式和内核模式之间的切换。</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引起线程阻塞的事件</a:t>
            </a:r>
            <a:endParaRPr lang="en-US" altLang="zh-CN" dirty="0" smtClean="0"/>
          </a:p>
          <a:p>
            <a:pPr lvl="1"/>
            <a:r>
              <a:rPr lang="zh-CN" altLang="en-US" dirty="0" smtClean="0"/>
              <a:t>（</a:t>
            </a:r>
            <a:r>
              <a:rPr lang="en-US" altLang="zh-CN" dirty="0" smtClean="0"/>
              <a:t>1</a:t>
            </a:r>
            <a:r>
              <a:rPr lang="zh-CN" altLang="en-US" dirty="0" smtClean="0"/>
              <a:t>）请求系统服务</a:t>
            </a:r>
            <a:endParaRPr lang="en-US" altLang="zh-CN" dirty="0" smtClean="0"/>
          </a:p>
          <a:p>
            <a:pPr lvl="1"/>
            <a:r>
              <a:rPr lang="zh-CN" altLang="en-US" dirty="0" smtClean="0"/>
              <a:t>（</a:t>
            </a:r>
            <a:r>
              <a:rPr lang="en-US" altLang="zh-CN" dirty="0" smtClean="0"/>
              <a:t>2</a:t>
            </a:r>
            <a:r>
              <a:rPr lang="zh-CN" altLang="en-US" dirty="0" smtClean="0"/>
              <a:t>）启动某种操作</a:t>
            </a:r>
            <a:endParaRPr lang="en-US" altLang="zh-CN" dirty="0" smtClean="0"/>
          </a:p>
          <a:p>
            <a:pPr lvl="1"/>
            <a:r>
              <a:rPr lang="zh-CN" altLang="en-US" dirty="0" smtClean="0"/>
              <a:t>（</a:t>
            </a:r>
            <a:r>
              <a:rPr lang="en-US" altLang="zh-CN" dirty="0" smtClean="0"/>
              <a:t>3</a:t>
            </a:r>
            <a:r>
              <a:rPr lang="zh-CN" altLang="en-US" dirty="0" smtClean="0"/>
              <a:t>）新数据尚未到达</a:t>
            </a:r>
            <a:endParaRPr lang="en-US" altLang="zh-CN" dirty="0" smtClean="0"/>
          </a:p>
          <a:p>
            <a:r>
              <a:rPr lang="zh-CN" altLang="en-US" dirty="0" smtClean="0"/>
              <a:t>用户线程的阻塞过程</a:t>
            </a:r>
            <a:endParaRPr lang="en-US" altLang="zh-CN" dirty="0" smtClean="0"/>
          </a:p>
          <a:p>
            <a:pPr lvl="1"/>
            <a:r>
              <a:rPr lang="zh-CN" altLang="en-US" dirty="0" smtClean="0"/>
              <a:t>（</a:t>
            </a:r>
            <a:r>
              <a:rPr lang="en-US" altLang="zh-CN" dirty="0" smtClean="0"/>
              <a:t>1</a:t>
            </a:r>
            <a:r>
              <a:rPr lang="zh-CN" altLang="en-US" dirty="0" smtClean="0"/>
              <a:t>）停止该线程的执行，将该线程的状态改为阻塞态。</a:t>
            </a:r>
            <a:endParaRPr lang="en-US" altLang="zh-CN" dirty="0" smtClean="0"/>
          </a:p>
          <a:p>
            <a:pPr lvl="1"/>
            <a:r>
              <a:rPr lang="zh-CN" altLang="en-US" dirty="0" smtClean="0"/>
              <a:t>（</a:t>
            </a:r>
            <a:r>
              <a:rPr lang="en-US" altLang="zh-CN" dirty="0" smtClean="0"/>
              <a:t>2</a:t>
            </a:r>
            <a:r>
              <a:rPr lang="zh-CN" altLang="en-US" dirty="0" smtClean="0"/>
              <a:t>）将该线程控制块插入相应的线程阻塞队列。</a:t>
            </a:r>
            <a:endParaRPr lang="en-US" altLang="zh-CN" dirty="0" smtClean="0"/>
          </a:p>
          <a:p>
            <a:pPr lvl="1"/>
            <a:r>
              <a:rPr lang="zh-CN" altLang="en-US" dirty="0" smtClean="0"/>
              <a:t>（</a:t>
            </a:r>
            <a:r>
              <a:rPr lang="en-US" altLang="zh-CN" dirty="0" smtClean="0"/>
              <a:t>3</a:t>
            </a:r>
            <a:r>
              <a:rPr lang="zh-CN" altLang="en-US" dirty="0" smtClean="0"/>
              <a:t>）将该线程所属进程的状态改为阻塞态。</a:t>
            </a:r>
            <a:endParaRPr lang="en-US" altLang="zh-CN" dirty="0" smtClean="0"/>
          </a:p>
          <a:p>
            <a:pPr lvl="1"/>
            <a:r>
              <a:rPr lang="zh-CN" altLang="en-US" dirty="0" smtClean="0"/>
              <a:t>（</a:t>
            </a:r>
            <a:r>
              <a:rPr lang="en-US" altLang="zh-CN" dirty="0" smtClean="0"/>
              <a:t>4</a:t>
            </a:r>
            <a:r>
              <a:rPr lang="zh-CN" altLang="en-US" dirty="0" smtClean="0"/>
              <a:t>）将该线程所属进程的进程控制块插入相应的进程阻塞队列。</a:t>
            </a:r>
            <a:endParaRPr lang="en-US" altLang="zh-CN" dirty="0" smtClean="0"/>
          </a:p>
          <a:p>
            <a:pPr lvl="1"/>
            <a:r>
              <a:rPr lang="zh-CN" altLang="en-US" dirty="0" smtClean="0"/>
              <a:t>（</a:t>
            </a:r>
            <a:r>
              <a:rPr lang="en-US" altLang="zh-CN" dirty="0" smtClean="0"/>
              <a:t>5</a:t>
            </a:r>
            <a:r>
              <a:rPr lang="zh-CN" altLang="en-US" dirty="0" smtClean="0"/>
              <a:t>）将控制传递给进程调度程序，重新进行进程调度。</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进程控制块</a:t>
            </a:r>
            <a:endParaRPr lang="zh-CN" altLang="en-US" dirty="0"/>
          </a:p>
        </p:txBody>
      </p:sp>
      <p:sp>
        <p:nvSpPr>
          <p:cNvPr id="3" name="内容占位符 2"/>
          <p:cNvSpPr>
            <a:spLocks noGrp="1"/>
          </p:cNvSpPr>
          <p:nvPr>
            <p:ph idx="1"/>
          </p:nvPr>
        </p:nvSpPr>
        <p:spPr/>
        <p:txBody>
          <a:bodyPr/>
          <a:lstStyle/>
          <a:p>
            <a:r>
              <a:rPr lang="zh-CN" altLang="en-US" dirty="0" smtClean="0"/>
              <a:t>进程实体存在的标志是操作系统管理进程所使用的数据结构</a:t>
            </a:r>
            <a:r>
              <a:rPr lang="en-US" altLang="zh-CN" dirty="0" smtClean="0"/>
              <a:t>——</a:t>
            </a:r>
            <a:r>
              <a:rPr lang="zh-CN" altLang="en-US" dirty="0" smtClean="0"/>
              <a:t>进程控制块。</a:t>
            </a:r>
            <a:endParaRPr lang="en-US" altLang="zh-CN" dirty="0" smtClean="0"/>
          </a:p>
          <a:p>
            <a:endParaRPr lang="en-US" altLang="zh-CN" dirty="0" smtClean="0"/>
          </a:p>
          <a:p>
            <a:r>
              <a:rPr lang="zh-CN" altLang="en-US" dirty="0" smtClean="0"/>
              <a:t>进程控制块（</a:t>
            </a:r>
            <a:r>
              <a:rPr lang="en-US" altLang="zh-CN" dirty="0" smtClean="0"/>
              <a:t>PCB</a:t>
            </a:r>
            <a:r>
              <a:rPr lang="zh-CN" altLang="en-US" dirty="0" smtClean="0"/>
              <a:t>）是进程实体的一部分，是操作系统中最重要的数据结构。</a:t>
            </a:r>
            <a:endParaRPr lang="en-US" altLang="zh-CN" dirty="0" smtClean="0"/>
          </a:p>
          <a:p>
            <a:endParaRPr lang="en-US" altLang="zh-CN" dirty="0" smtClean="0"/>
          </a:p>
          <a:p>
            <a:r>
              <a:rPr lang="zh-CN" altLang="en-US" dirty="0" smtClean="0"/>
              <a:t>进程控制块中记录了操作系统所需要的、用于描述进程情况及控制进程运行所需的全部信息。</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用户线程的唤醒过程：</a:t>
            </a:r>
            <a:endParaRPr lang="en-US" altLang="zh-CN" dirty="0" smtClean="0"/>
          </a:p>
          <a:p>
            <a:pPr lvl="1"/>
            <a:r>
              <a:rPr lang="zh-CN" altLang="en-US" dirty="0" smtClean="0"/>
              <a:t>（</a:t>
            </a:r>
            <a:r>
              <a:rPr lang="en-US" altLang="zh-CN" dirty="0" smtClean="0"/>
              <a:t>1</a:t>
            </a:r>
            <a:r>
              <a:rPr lang="zh-CN" altLang="en-US" dirty="0" smtClean="0"/>
              <a:t>）将该线程所属进程的状态由阻塞改为就绪。</a:t>
            </a:r>
            <a:endParaRPr lang="en-US" altLang="zh-CN" dirty="0" smtClean="0"/>
          </a:p>
          <a:p>
            <a:pPr lvl="1"/>
            <a:r>
              <a:rPr lang="zh-CN" altLang="en-US" dirty="0" smtClean="0"/>
              <a:t>（</a:t>
            </a:r>
            <a:r>
              <a:rPr lang="en-US" altLang="zh-CN" dirty="0" smtClean="0"/>
              <a:t>2</a:t>
            </a:r>
            <a:r>
              <a:rPr lang="zh-CN" altLang="en-US" dirty="0" smtClean="0"/>
              <a:t>）将该线程所属进程的进程控制块从进程阻塞队列中移出。</a:t>
            </a:r>
            <a:endParaRPr lang="en-US" altLang="zh-CN" dirty="0" smtClean="0"/>
          </a:p>
          <a:p>
            <a:pPr lvl="1"/>
            <a:r>
              <a:rPr lang="zh-CN" altLang="en-US" dirty="0" smtClean="0"/>
              <a:t>（</a:t>
            </a:r>
            <a:r>
              <a:rPr lang="en-US" altLang="zh-CN" dirty="0" smtClean="0"/>
              <a:t>3</a:t>
            </a:r>
            <a:r>
              <a:rPr lang="zh-CN" altLang="en-US" dirty="0" smtClean="0"/>
              <a:t>）将该线程所属进程的进程控制块插入进程就绪队列。</a:t>
            </a:r>
            <a:endParaRPr lang="en-US" altLang="zh-CN" dirty="0" smtClean="0"/>
          </a:p>
          <a:p>
            <a:pPr lvl="1"/>
            <a:r>
              <a:rPr lang="zh-CN" altLang="en-US" dirty="0" smtClean="0"/>
              <a:t>（</a:t>
            </a:r>
            <a:r>
              <a:rPr lang="en-US" altLang="zh-CN" dirty="0" smtClean="0"/>
              <a:t>4</a:t>
            </a:r>
            <a:r>
              <a:rPr lang="zh-CN" altLang="en-US" dirty="0" smtClean="0"/>
              <a:t>）将该线程状态由阻塞改为就绪。</a:t>
            </a:r>
            <a:endParaRPr lang="en-US" altLang="zh-CN" dirty="0" smtClean="0"/>
          </a:p>
          <a:p>
            <a:pPr lvl="1"/>
            <a:r>
              <a:rPr lang="zh-CN" altLang="en-US" dirty="0" smtClean="0"/>
              <a:t>（</a:t>
            </a:r>
            <a:r>
              <a:rPr lang="en-US" altLang="zh-CN" dirty="0" smtClean="0"/>
              <a:t>5</a:t>
            </a:r>
            <a:r>
              <a:rPr lang="zh-CN" altLang="en-US" dirty="0" smtClean="0"/>
              <a:t>）将该线程的线程控制块从线程阻塞队列中移出。</a:t>
            </a:r>
            <a:endParaRPr lang="en-US" altLang="zh-CN" dirty="0" smtClean="0"/>
          </a:p>
          <a:p>
            <a:pPr lvl="1"/>
            <a:r>
              <a:rPr lang="zh-CN" altLang="en-US" dirty="0" smtClean="0"/>
              <a:t>（</a:t>
            </a:r>
            <a:r>
              <a:rPr lang="en-US" altLang="zh-CN" dirty="0" smtClean="0"/>
              <a:t>6</a:t>
            </a:r>
            <a:r>
              <a:rPr lang="zh-CN" altLang="en-US" dirty="0" smtClean="0"/>
              <a:t>）将该线程的线程控制块插入线程就绪队列。</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a:bodyPr>
          <a:lstStyle/>
          <a:p>
            <a:r>
              <a:rPr lang="zh-CN" altLang="en-US" dirty="0" smtClean="0"/>
              <a:t>内核线程的阻塞过程</a:t>
            </a:r>
            <a:endParaRPr lang="en-US" altLang="zh-CN" dirty="0" smtClean="0"/>
          </a:p>
          <a:p>
            <a:pPr lvl="1"/>
            <a:r>
              <a:rPr lang="zh-CN" altLang="en-US" dirty="0" smtClean="0"/>
              <a:t>（</a:t>
            </a:r>
            <a:r>
              <a:rPr lang="en-US" altLang="zh-CN" dirty="0" smtClean="0"/>
              <a:t>1</a:t>
            </a:r>
            <a:r>
              <a:rPr lang="zh-CN" altLang="en-US" dirty="0" smtClean="0"/>
              <a:t>）停止该线程的执行，将该线程的状态改为阻塞态。</a:t>
            </a:r>
            <a:endParaRPr lang="en-US" altLang="zh-CN" dirty="0" smtClean="0"/>
          </a:p>
          <a:p>
            <a:pPr lvl="1"/>
            <a:r>
              <a:rPr lang="zh-CN" altLang="en-US" dirty="0" smtClean="0"/>
              <a:t>（</a:t>
            </a:r>
            <a:r>
              <a:rPr lang="en-US" altLang="zh-CN" dirty="0" smtClean="0"/>
              <a:t>2</a:t>
            </a:r>
            <a:r>
              <a:rPr lang="zh-CN" altLang="en-US" dirty="0" smtClean="0"/>
              <a:t>）将该线程控制块插入相应的线程阻塞队列。</a:t>
            </a:r>
            <a:endParaRPr lang="en-US" altLang="zh-CN" dirty="0" smtClean="0"/>
          </a:p>
          <a:p>
            <a:pPr lvl="1"/>
            <a:r>
              <a:rPr lang="zh-CN" altLang="en-US" dirty="0" smtClean="0"/>
              <a:t>（</a:t>
            </a:r>
            <a:r>
              <a:rPr lang="en-US" altLang="zh-CN" dirty="0" smtClean="0"/>
              <a:t>3</a:t>
            </a:r>
            <a:r>
              <a:rPr lang="zh-CN" altLang="en-US" dirty="0" smtClean="0"/>
              <a:t>）将控制传递给线程调度程序，重新进行线程调度。</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2.6.2.4 </a:t>
            </a:r>
            <a:r>
              <a:rPr lang="zh-CN" altLang="en-US" dirty="0" smtClean="0"/>
              <a:t>线程的阻塞和唤醒</a:t>
            </a:r>
            <a:endParaRPr lang="zh-CN" altLang="en-US" dirty="0"/>
          </a:p>
        </p:txBody>
      </p:sp>
      <p:sp>
        <p:nvSpPr>
          <p:cNvPr id="3" name="内容占位符 2"/>
          <p:cNvSpPr>
            <a:spLocks noGrp="1"/>
          </p:cNvSpPr>
          <p:nvPr>
            <p:ph idx="1"/>
          </p:nvPr>
        </p:nvSpPr>
        <p:spPr/>
        <p:txBody>
          <a:bodyPr>
            <a:normAutofit/>
          </a:bodyPr>
          <a:lstStyle/>
          <a:p>
            <a:r>
              <a:rPr lang="zh-CN" altLang="en-US" dirty="0" smtClean="0"/>
              <a:t>内核线程的唤醒过程：</a:t>
            </a:r>
            <a:endParaRPr lang="en-US" altLang="zh-CN" dirty="0" smtClean="0"/>
          </a:p>
          <a:p>
            <a:pPr lvl="1"/>
            <a:r>
              <a:rPr lang="zh-CN" altLang="en-US" dirty="0" smtClean="0"/>
              <a:t>（</a:t>
            </a:r>
            <a:r>
              <a:rPr lang="en-US" altLang="zh-CN" dirty="0" smtClean="0"/>
              <a:t>1</a:t>
            </a:r>
            <a:r>
              <a:rPr lang="zh-CN" altLang="en-US" dirty="0" smtClean="0"/>
              <a:t>）将该线程状态由阻塞改为就绪。</a:t>
            </a:r>
            <a:endParaRPr lang="en-US" altLang="zh-CN" dirty="0" smtClean="0"/>
          </a:p>
          <a:p>
            <a:pPr lvl="1"/>
            <a:r>
              <a:rPr lang="zh-CN" altLang="en-US" dirty="0" smtClean="0"/>
              <a:t>（</a:t>
            </a:r>
            <a:r>
              <a:rPr lang="en-US" altLang="zh-CN" dirty="0" smtClean="0"/>
              <a:t>5</a:t>
            </a:r>
            <a:r>
              <a:rPr lang="zh-CN" altLang="en-US" dirty="0" smtClean="0"/>
              <a:t>）将该线程的线程控制块从线程阻塞队列中移出。</a:t>
            </a:r>
            <a:endParaRPr lang="en-US" altLang="zh-CN" dirty="0" smtClean="0"/>
          </a:p>
          <a:p>
            <a:pPr lvl="1"/>
            <a:r>
              <a:rPr lang="zh-CN" altLang="en-US" dirty="0" smtClean="0"/>
              <a:t>（</a:t>
            </a:r>
            <a:r>
              <a:rPr lang="en-US" altLang="zh-CN" dirty="0" smtClean="0"/>
              <a:t>6</a:t>
            </a:r>
            <a:r>
              <a:rPr lang="zh-CN" altLang="en-US" dirty="0" smtClean="0"/>
              <a:t>）将该线程的线程控制块插入线程就绪队列。</a:t>
            </a: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2.6.3 </a:t>
            </a:r>
            <a:r>
              <a:rPr lang="zh-CN" altLang="en-US" dirty="0" smtClean="0"/>
              <a:t>线程的同步</a:t>
            </a:r>
            <a:endParaRPr lang="zh-CN" altLang="en-US" dirty="0"/>
          </a:p>
        </p:txBody>
      </p:sp>
      <p:sp>
        <p:nvSpPr>
          <p:cNvPr id="3" name="内容占位符 2"/>
          <p:cNvSpPr>
            <a:spLocks noGrp="1"/>
          </p:cNvSpPr>
          <p:nvPr>
            <p:ph idx="1"/>
          </p:nvPr>
        </p:nvSpPr>
        <p:spPr/>
        <p:txBody>
          <a:bodyPr/>
          <a:lstStyle/>
          <a:p>
            <a:r>
              <a:rPr lang="zh-CN" altLang="en-US" dirty="0" smtClean="0"/>
              <a:t>一个进程中的所有线程共享同一个地址空间和诸如打开的文件之类的其他资源。</a:t>
            </a:r>
            <a:endParaRPr lang="en-US" altLang="zh-CN" dirty="0" smtClean="0"/>
          </a:p>
          <a:p>
            <a:r>
              <a:rPr lang="zh-CN" altLang="en-US" dirty="0" smtClean="0"/>
              <a:t>线程的同步机制有原语操作和信号量机制。</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2.6.4 </a:t>
            </a:r>
            <a:r>
              <a:rPr lang="zh-CN" altLang="en-US" dirty="0" smtClean="0"/>
              <a:t>线程通信</a:t>
            </a:r>
            <a:endParaRPr lang="zh-CN" altLang="en-US" dirty="0"/>
          </a:p>
        </p:txBody>
      </p:sp>
      <p:sp>
        <p:nvSpPr>
          <p:cNvPr id="3" name="内容占位符 2"/>
          <p:cNvSpPr>
            <a:spLocks noGrp="1"/>
          </p:cNvSpPr>
          <p:nvPr>
            <p:ph idx="1"/>
          </p:nvPr>
        </p:nvSpPr>
        <p:spPr/>
        <p:txBody>
          <a:bodyPr/>
          <a:lstStyle/>
          <a:p>
            <a:r>
              <a:rPr lang="zh-CN" altLang="en-US" dirty="0" smtClean="0"/>
              <a:t>线程通信是指线程之间的信息交换。由于同一进程中线程间共享内存和文件资源，各线程间可以通过直接读</a:t>
            </a:r>
            <a:r>
              <a:rPr lang="en-US" altLang="zh-CN" dirty="0" smtClean="0"/>
              <a:t>/</a:t>
            </a:r>
            <a:r>
              <a:rPr lang="zh-CN" altLang="en-US" dirty="0" smtClean="0"/>
              <a:t>写全局变量来进行通信，甚至无需操作系统内核的参与。</a:t>
            </a:r>
            <a:endParaRPr lang="en-US" altLang="zh-CN" dirty="0" smtClean="0"/>
          </a:p>
          <a:p>
            <a:r>
              <a:rPr lang="zh-CN" altLang="en-US" smtClean="0"/>
              <a:t>对于不同进程的线程间通信，则必须使用操作系统提供的线程间通信机制。</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2.1.3.2 </a:t>
            </a:r>
            <a:r>
              <a:rPr lang="zh-CN" altLang="en-US" dirty="0" smtClean="0"/>
              <a:t>进程控制块中的信息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一般操作系统中的进程控制块中通常包含以下信息：</a:t>
            </a:r>
            <a:endParaRPr lang="en-US" altLang="zh-CN" dirty="0" smtClean="0"/>
          </a:p>
          <a:p>
            <a:pPr lvl="1"/>
            <a:r>
              <a:rPr lang="zh-CN" altLang="en-US" dirty="0" smtClean="0"/>
              <a:t>（</a:t>
            </a:r>
            <a:r>
              <a:rPr lang="en-US" altLang="zh-CN" dirty="0" smtClean="0"/>
              <a:t>1</a:t>
            </a:r>
            <a:r>
              <a:rPr lang="zh-CN" altLang="en-US" dirty="0" smtClean="0"/>
              <a:t>）进程标识符信息</a:t>
            </a:r>
            <a:endParaRPr lang="en-US" altLang="zh-CN" dirty="0" smtClean="0"/>
          </a:p>
          <a:p>
            <a:pPr lvl="2"/>
            <a:r>
              <a:rPr lang="zh-CN" altLang="en-US" dirty="0" smtClean="0"/>
              <a:t>唯一标识一个进程</a:t>
            </a:r>
            <a:endParaRPr lang="en-US" altLang="zh-CN" dirty="0" smtClean="0"/>
          </a:p>
          <a:p>
            <a:pPr lvl="1"/>
            <a:r>
              <a:rPr lang="zh-CN" altLang="en-US" dirty="0" smtClean="0"/>
              <a:t>（</a:t>
            </a:r>
            <a:r>
              <a:rPr lang="en-US" altLang="zh-CN" dirty="0" smtClean="0"/>
              <a:t>2</a:t>
            </a:r>
            <a:r>
              <a:rPr lang="zh-CN" altLang="en-US" dirty="0" smtClean="0"/>
              <a:t>）处理机状态信息</a:t>
            </a:r>
            <a:endParaRPr lang="en-US" altLang="zh-CN" dirty="0" smtClean="0"/>
          </a:p>
          <a:p>
            <a:pPr lvl="2"/>
            <a:r>
              <a:rPr lang="zh-CN" altLang="en-US" dirty="0" smtClean="0"/>
              <a:t>包括通用寄存器，指令计数器，程序状态字</a:t>
            </a:r>
            <a:r>
              <a:rPr lang="en-US" altLang="zh-CN" dirty="0" smtClean="0"/>
              <a:t>PSW</a:t>
            </a:r>
            <a:r>
              <a:rPr lang="zh-CN" altLang="en-US" dirty="0" smtClean="0"/>
              <a:t>，用户栈指针</a:t>
            </a:r>
            <a:endParaRPr lang="en-US" altLang="zh-CN" dirty="0" smtClean="0"/>
          </a:p>
          <a:p>
            <a:pPr lvl="1"/>
            <a:r>
              <a:rPr lang="zh-CN" altLang="en-US" dirty="0" smtClean="0"/>
              <a:t>（</a:t>
            </a:r>
            <a:r>
              <a:rPr lang="en-US" altLang="zh-CN" dirty="0" smtClean="0"/>
              <a:t>3</a:t>
            </a:r>
            <a:r>
              <a:rPr lang="zh-CN" altLang="en-US" dirty="0" smtClean="0"/>
              <a:t>）进程调度信息</a:t>
            </a:r>
            <a:endParaRPr lang="en-US" altLang="zh-CN" dirty="0" smtClean="0"/>
          </a:p>
          <a:p>
            <a:pPr lvl="2"/>
            <a:r>
              <a:rPr lang="zh-CN" altLang="en-US" dirty="0" smtClean="0"/>
              <a:t>包括进程状态信息，进程优先级和进程调度所需的其他信息</a:t>
            </a:r>
            <a:endParaRPr lang="en-US" altLang="zh-CN" dirty="0" smtClean="0"/>
          </a:p>
          <a:p>
            <a:pPr lvl="1"/>
            <a:r>
              <a:rPr lang="zh-CN" altLang="en-US" dirty="0" smtClean="0"/>
              <a:t>（</a:t>
            </a:r>
            <a:r>
              <a:rPr lang="en-US" altLang="zh-CN" dirty="0" smtClean="0"/>
              <a:t>4</a:t>
            </a:r>
            <a:r>
              <a:rPr lang="zh-CN" altLang="en-US" dirty="0" smtClean="0"/>
              <a:t>）进程控制信息</a:t>
            </a:r>
            <a:endParaRPr lang="en-US" altLang="zh-CN" dirty="0" smtClean="0"/>
          </a:p>
          <a:p>
            <a:pPr lvl="2"/>
            <a:r>
              <a:rPr lang="zh-CN" altLang="en-US" dirty="0" smtClean="0"/>
              <a:t>包括程序和数据的地址，进程同步和通信机制，资源清单以及链接指针</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2.1.4 </a:t>
            </a:r>
            <a:r>
              <a:rPr lang="zh-CN" altLang="en-US" dirty="0" smtClean="0"/>
              <a:t>进程的状态</a:t>
            </a:r>
            <a:endParaRPr lang="zh-CN" altLang="en-US" dirty="0"/>
          </a:p>
        </p:txBody>
      </p:sp>
      <p:sp>
        <p:nvSpPr>
          <p:cNvPr id="3" name="内容占位符 2"/>
          <p:cNvSpPr>
            <a:spLocks noGrp="1"/>
          </p:cNvSpPr>
          <p:nvPr>
            <p:ph idx="1"/>
          </p:nvPr>
        </p:nvSpPr>
        <p:spPr/>
        <p:txBody>
          <a:bodyPr/>
          <a:lstStyle/>
          <a:p>
            <a:r>
              <a:rPr lang="zh-CN" altLang="en-US" dirty="0" smtClean="0"/>
              <a:t>进程的</a:t>
            </a:r>
            <a:r>
              <a:rPr lang="en-US" altLang="zh-CN" dirty="0" smtClean="0"/>
              <a:t>3</a:t>
            </a:r>
            <a:r>
              <a:rPr lang="zh-CN" altLang="en-US" dirty="0" smtClean="0"/>
              <a:t>种基本状态：</a:t>
            </a:r>
            <a:endParaRPr lang="en-US" altLang="zh-CN" dirty="0" smtClean="0"/>
          </a:p>
          <a:p>
            <a:pPr lvl="1"/>
            <a:r>
              <a:rPr lang="zh-CN" altLang="en-US" dirty="0" smtClean="0"/>
              <a:t>就绪态</a:t>
            </a:r>
            <a:endParaRPr lang="en-US" altLang="zh-CN" dirty="0" smtClean="0"/>
          </a:p>
          <a:p>
            <a:pPr lvl="2"/>
            <a:r>
              <a:rPr lang="zh-CN" altLang="en-US" dirty="0" smtClean="0"/>
              <a:t>进程一旦获得</a:t>
            </a:r>
            <a:r>
              <a:rPr lang="en-US" altLang="zh-CN" dirty="0" smtClean="0"/>
              <a:t>CPU</a:t>
            </a:r>
            <a:r>
              <a:rPr lang="zh-CN" altLang="en-US" dirty="0" smtClean="0"/>
              <a:t>就可以投入运行的状态</a:t>
            </a:r>
            <a:endParaRPr lang="en-US" altLang="zh-CN" dirty="0" smtClean="0"/>
          </a:p>
          <a:p>
            <a:pPr lvl="1"/>
            <a:r>
              <a:rPr lang="zh-CN" altLang="en-US" dirty="0" smtClean="0"/>
              <a:t>执行态</a:t>
            </a:r>
            <a:endParaRPr lang="en-US" altLang="zh-CN" dirty="0" smtClean="0"/>
          </a:p>
          <a:p>
            <a:pPr lvl="2"/>
            <a:r>
              <a:rPr lang="zh-CN" altLang="en-US" dirty="0" smtClean="0"/>
              <a:t>进程获得</a:t>
            </a:r>
            <a:r>
              <a:rPr lang="en-US" altLang="zh-CN" dirty="0" smtClean="0"/>
              <a:t>CPU</a:t>
            </a:r>
            <a:r>
              <a:rPr lang="zh-CN" altLang="en-US" dirty="0" smtClean="0"/>
              <a:t>正在运行的状态</a:t>
            </a:r>
            <a:endParaRPr lang="en-US" altLang="zh-CN" dirty="0" smtClean="0"/>
          </a:p>
          <a:p>
            <a:pPr lvl="1"/>
            <a:r>
              <a:rPr lang="zh-CN" altLang="en-US" dirty="0" smtClean="0"/>
              <a:t>阻塞态</a:t>
            </a:r>
            <a:endParaRPr lang="en-US" altLang="zh-CN" dirty="0" smtClean="0"/>
          </a:p>
          <a:p>
            <a:pPr lvl="2"/>
            <a:r>
              <a:rPr lang="zh-CN" altLang="en-US" dirty="0" smtClean="0"/>
              <a:t>进程由于等待资源或某个事件的发生而暂停执行的状态，系统不会为处于阻塞态的进程分配</a:t>
            </a:r>
            <a:r>
              <a:rPr lang="en-US" altLang="zh-CN" dirty="0" smtClean="0"/>
              <a:t>CPU</a:t>
            </a:r>
            <a:r>
              <a:rPr lang="zh-CN" altLang="en-US" dirty="0" smtClean="0"/>
              <a:t>。</a:t>
            </a:r>
            <a:endParaRPr lang="en-US" altLang="zh-CN" dirty="0" smtClean="0"/>
          </a:p>
          <a:p>
            <a:pPr lvl="2"/>
            <a:r>
              <a:rPr lang="zh-CN" altLang="en-US" dirty="0" smtClean="0"/>
              <a:t>阻塞态进程在获得其等待的资源或其等待的事件发生之后，转变为就绪态。</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381</TotalTime>
  <Words>4465</Words>
  <Application>Microsoft Office PowerPoint</Application>
  <PresentationFormat>全屏显示(4:3)</PresentationFormat>
  <Paragraphs>464</Paragraphs>
  <Slides>74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74</vt:i4>
      </vt:variant>
    </vt:vector>
  </HeadingPairs>
  <TitlesOfParts>
    <vt:vector size="82" baseType="lpstr">
      <vt:lpstr>Arial Unicode MS</vt:lpstr>
      <vt:lpstr>PingFang SC</vt:lpstr>
      <vt:lpstr>华文中宋</vt:lpstr>
      <vt:lpstr>Arial</vt:lpstr>
      <vt:lpstr>Gill Sans MT</vt:lpstr>
      <vt:lpstr>Verdana</vt:lpstr>
      <vt:lpstr>Wingdings 2</vt:lpstr>
      <vt:lpstr>夏至</vt:lpstr>
      <vt:lpstr>操作系统概论</vt:lpstr>
      <vt:lpstr>PowerPoint 演示文稿</vt:lpstr>
      <vt:lpstr>2.1.1 程序的并发执行</vt:lpstr>
      <vt:lpstr>2.1.2 进程的概念</vt:lpstr>
      <vt:lpstr>2.1.2 进程的概念</vt:lpstr>
      <vt:lpstr>2.1.2 进程的概念</vt:lpstr>
      <vt:lpstr>2.1.3 进程控制块</vt:lpstr>
      <vt:lpstr>2.1.3.2 进程控制块中的信息</vt:lpstr>
      <vt:lpstr>2.1.4 进程的状态</vt:lpstr>
      <vt:lpstr>2.1.4.2 进程状态的转换</vt:lpstr>
      <vt:lpstr>2.1.5 进程的组织</vt:lpstr>
      <vt:lpstr>2.2 进程的控制</vt:lpstr>
      <vt:lpstr>2.2.1 进程的创建</vt:lpstr>
      <vt:lpstr>2.2.1 进程的创建</vt:lpstr>
      <vt:lpstr>2.2.1 进程的创建</vt:lpstr>
      <vt:lpstr>2.2.2 进程的阻塞</vt:lpstr>
      <vt:lpstr>2.2.2 进程的阻塞</vt:lpstr>
      <vt:lpstr>2.2.3 进程的唤醒</vt:lpstr>
      <vt:lpstr>2.2.4 进程的终止</vt:lpstr>
      <vt:lpstr>2.2.4 进程的终止</vt:lpstr>
      <vt:lpstr>2.2.4 进程的终止</vt:lpstr>
      <vt:lpstr>2.3 操作系统内核</vt:lpstr>
      <vt:lpstr>2.3.1 中断</vt:lpstr>
      <vt:lpstr>2.3.1 中断</vt:lpstr>
      <vt:lpstr>2.3.1 中断</vt:lpstr>
      <vt:lpstr>2.3.1 中断</vt:lpstr>
      <vt:lpstr>2.3.1 中断</vt:lpstr>
      <vt:lpstr>2.3.2 时钟管理</vt:lpstr>
      <vt:lpstr>2.3.2 时钟管理</vt:lpstr>
      <vt:lpstr>2.3.2 时钟管理</vt:lpstr>
      <vt:lpstr>2.3.3 系统调用</vt:lpstr>
      <vt:lpstr>2.3.3 系统调用</vt:lpstr>
      <vt:lpstr>2.3.3 系统调用</vt:lpstr>
      <vt:lpstr>2.3.3 系统调用</vt:lpstr>
      <vt:lpstr>2.4 进程同步</vt:lpstr>
      <vt:lpstr>2.4.1 进程同步的基本概念</vt:lpstr>
      <vt:lpstr>2.4.2 同步机制应遵循的准则</vt:lpstr>
      <vt:lpstr>2.4.3 信号量机制</vt:lpstr>
      <vt:lpstr>2.4.3.1 整型信号量机制</vt:lpstr>
      <vt:lpstr>2.4.3.1 整型信号量机制</vt:lpstr>
      <vt:lpstr>2.4.3.1 整型信号量机制</vt:lpstr>
      <vt:lpstr>2.4.3.1 整型信号量机制</vt:lpstr>
      <vt:lpstr>2.4.3.1 整型信号量机制</vt:lpstr>
      <vt:lpstr>2.4.3.1 整型信号量机制</vt:lpstr>
      <vt:lpstr>2.4.3.2 记录型信号量机制</vt:lpstr>
      <vt:lpstr>2.4.3.2 记录型信号量机制</vt:lpstr>
      <vt:lpstr>2.4.3.2 记录型信号量机制</vt:lpstr>
      <vt:lpstr>2.4.3.2 记录型信号量机制</vt:lpstr>
      <vt:lpstr>2.4.3.2 记录型信号量机制</vt:lpstr>
      <vt:lpstr>2.4.3.3 AND型信号量机制</vt:lpstr>
      <vt:lpstr>2.4.3.3 AND型信号量机制</vt:lpstr>
      <vt:lpstr>2.4.3.3 AND型信号量机制</vt:lpstr>
      <vt:lpstr>2.4.3.4 经典的进程同步问题</vt:lpstr>
      <vt:lpstr>2.4.3.5 管程</vt:lpstr>
      <vt:lpstr>2.4.3.5 管程</vt:lpstr>
      <vt:lpstr>2.4.3.5 管程</vt:lpstr>
      <vt:lpstr>2.5 进程通信</vt:lpstr>
      <vt:lpstr>2.6 线程</vt:lpstr>
      <vt:lpstr>2.6.1 线程的描述</vt:lpstr>
      <vt:lpstr>2.6.1 线程的描述</vt:lpstr>
      <vt:lpstr>2.6.1 线程的描述</vt:lpstr>
      <vt:lpstr>2.6.1 线程的描述</vt:lpstr>
      <vt:lpstr>2.6.1 线程的描述</vt:lpstr>
      <vt:lpstr>2.6.1 线程的描述</vt:lpstr>
      <vt:lpstr>2.6.2 线程的控制</vt:lpstr>
      <vt:lpstr>2.6.2.1 线程的创建</vt:lpstr>
      <vt:lpstr>2.6.2.2 线程的终止</vt:lpstr>
      <vt:lpstr>2.6.2.3 线程的调度与切换</vt:lpstr>
      <vt:lpstr>2.6.2.4 线程的阻塞和唤醒</vt:lpstr>
      <vt:lpstr>2.6.2.4 线程的阻塞和唤醒</vt:lpstr>
      <vt:lpstr>2.6.2.4 线程的阻塞和唤醒</vt:lpstr>
      <vt:lpstr>2.6.2.4 线程的阻塞和唤醒</vt:lpstr>
      <vt:lpstr>2.6.3 线程的同步</vt:lpstr>
      <vt:lpstr>2.6.4 线程通信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操作系统概论</dc:title>
  <dc:creator>linweiming</dc:creator>
  <cp:lastModifiedBy>BNLS</cp:lastModifiedBy>
  <cp:revision>46</cp:revision>
  <dcterms:created xsi:type="dcterms:W3CDTF">2017-12-06T12:33:52Z</dcterms:created>
  <dcterms:modified xsi:type="dcterms:W3CDTF">2018-04-09T07:57:48Z</dcterms:modified>
</cp:coreProperties>
</file>