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3" r:id="rId4"/>
    <p:sldId id="264" r:id="rId5"/>
    <p:sldId id="258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59" r:id="rId18"/>
    <p:sldId id="260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61" r:id="rId29"/>
    <p:sldId id="285" r:id="rId30"/>
    <p:sldId id="286" r:id="rId31"/>
    <p:sldId id="262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7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操作系统概论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第一章 操作系统简介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1.2.5 </a:t>
            </a:r>
            <a:r>
              <a:rPr lang="zh-CN" altLang="en-US" dirty="0" smtClean="0"/>
              <a:t>实时操作系统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实时系统是支持实时计算的系统。</a:t>
            </a:r>
            <a:endParaRPr lang="en-US" altLang="zh-CN" dirty="0" smtClean="0"/>
          </a:p>
          <a:p>
            <a:r>
              <a:rPr lang="en-US" altLang="zh-CN" dirty="0" err="1" smtClean="0"/>
              <a:t>VxWorks</a:t>
            </a:r>
            <a:r>
              <a:rPr lang="zh-CN" altLang="en-US" dirty="0" smtClean="0"/>
              <a:t>操作系统是美国</a:t>
            </a:r>
            <a:r>
              <a:rPr lang="en-US" altLang="zh-CN" dirty="0" err="1" smtClean="0"/>
              <a:t>WindRiver</a:t>
            </a:r>
            <a:r>
              <a:rPr lang="zh-CN" altLang="en-US" dirty="0" smtClean="0"/>
              <a:t>公司于</a:t>
            </a:r>
            <a:r>
              <a:rPr lang="en-US" altLang="zh-CN" dirty="0" smtClean="0"/>
              <a:t>1983</a:t>
            </a:r>
            <a:r>
              <a:rPr lang="zh-CN" altLang="en-US" dirty="0" smtClean="0"/>
              <a:t>年设计开发的一种嵌入式实时操作系统。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1.2.6 </a:t>
            </a:r>
            <a:r>
              <a:rPr lang="zh-CN" altLang="en-US" dirty="0" smtClean="0"/>
              <a:t>批处理系统、分时系统、实时系统的特点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单道批处理系统的特点：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）自动性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 顺序性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 单道性</a:t>
            </a:r>
            <a:endParaRPr lang="en-US" altLang="zh-CN" dirty="0" smtClean="0"/>
          </a:p>
          <a:p>
            <a:r>
              <a:rPr lang="zh-CN" altLang="en-US" dirty="0" smtClean="0"/>
              <a:t>单道批处理系统的优缺点：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）优点：与无操作系统相比，减少了等待人工操作的时间。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）缺点：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资源不能得到充分利用。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1.2.6 </a:t>
            </a:r>
            <a:r>
              <a:rPr lang="zh-CN" altLang="en-US" dirty="0" smtClean="0"/>
              <a:t>批处理系统、分时系统、实时系统的特点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多道批处理系统的特点：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）多道性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 无序性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 调度性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 复杂性</a:t>
            </a:r>
            <a:endParaRPr lang="en-US" altLang="zh-CN" dirty="0" smtClean="0"/>
          </a:p>
          <a:p>
            <a:r>
              <a:rPr lang="zh-CN" altLang="en-US" dirty="0" smtClean="0"/>
              <a:t>多</a:t>
            </a:r>
            <a:r>
              <a:rPr lang="zh-CN" altLang="en-US" dirty="0" smtClean="0"/>
              <a:t>道批处理系统的优缺点：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）优点：能够提高</a:t>
            </a:r>
            <a:r>
              <a:rPr lang="en-US" altLang="zh-CN" dirty="0" smtClean="0"/>
              <a:t>CPU</a:t>
            </a:r>
            <a:r>
              <a:rPr lang="zh-CN" altLang="en-US" dirty="0" smtClean="0"/>
              <a:t>、内存和</a:t>
            </a:r>
            <a:r>
              <a:rPr lang="en-US" altLang="zh-CN" dirty="0" smtClean="0"/>
              <a:t>I/O</a:t>
            </a:r>
            <a:r>
              <a:rPr lang="zh-CN" altLang="en-US" dirty="0" smtClean="0"/>
              <a:t>设备的利用率和系统的吞吐量。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）缺点：系统平均周转时间长，缺乏交互能力。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1.2.6 </a:t>
            </a:r>
            <a:r>
              <a:rPr lang="zh-CN" altLang="en-US" dirty="0" smtClean="0"/>
              <a:t>批处理系统、分时系统、实时系统的特点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分时系统的特点：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）多路性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 独立性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 及时性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 交互性</a:t>
            </a:r>
            <a:endParaRPr lang="en-US" altLang="zh-CN" dirty="0" smtClean="0"/>
          </a:p>
          <a:p>
            <a:r>
              <a:rPr lang="zh-CN" altLang="en-US" dirty="0" smtClean="0"/>
              <a:t>分时系统的优点：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向用户提供了人机交互的方便性，使多个用户可以通过不同的终端共享主机。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1.2.6 </a:t>
            </a:r>
            <a:r>
              <a:rPr lang="zh-CN" altLang="en-US" dirty="0" smtClean="0"/>
              <a:t>批处理系统、分时系统、实时系统的特点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4</a:t>
            </a:r>
            <a:r>
              <a:rPr lang="en-US" altLang="zh-CN" dirty="0" smtClean="0"/>
              <a:t>. </a:t>
            </a:r>
            <a:r>
              <a:rPr lang="zh-CN" altLang="en-US" dirty="0" smtClean="0"/>
              <a:t>实时系统的特点：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）多路性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 独立性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 及时性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 交互性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 可靠性</a:t>
            </a:r>
            <a:endParaRPr lang="en-US" altLang="zh-CN" dirty="0" smtClean="0"/>
          </a:p>
          <a:p>
            <a:r>
              <a:rPr lang="zh-CN" altLang="en-US" dirty="0" smtClean="0"/>
              <a:t>实时系统的优点：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比分时系统要求有更高的可靠性。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1.2.6 </a:t>
            </a:r>
            <a:r>
              <a:rPr lang="zh-CN" altLang="en-US" dirty="0" smtClean="0"/>
              <a:t>批处理系统、分时系统、实时系统的特点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批处理系统、分时系统和实时系统是三种基本的操作系统类型。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1.2.7 </a:t>
            </a:r>
            <a:r>
              <a:rPr lang="zh-CN" altLang="en-US" dirty="0" smtClean="0"/>
              <a:t>操作系统产品现状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主机操作系统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运行在大型主机上的操作系统，主要提供三类服务：批处理、事务处理和分时处理。</a:t>
            </a:r>
            <a:endParaRPr lang="en-US" altLang="zh-CN" dirty="0" smtClean="0"/>
          </a:p>
          <a:p>
            <a:r>
              <a:rPr lang="zh-CN" altLang="en-US" dirty="0" smtClean="0"/>
              <a:t>服务器操作系统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运行在网络服务器上的操作系统，可以通过网络同时为众多用户服务，允许用户共享硬件和软件资源。</a:t>
            </a:r>
            <a:endParaRPr lang="en-US" altLang="zh-CN" dirty="0" smtClean="0"/>
          </a:p>
          <a:p>
            <a:r>
              <a:rPr lang="zh-CN" altLang="en-US" dirty="0" smtClean="0"/>
              <a:t>微机操作系统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个人机操作系统</a:t>
            </a:r>
            <a:endParaRPr lang="en-US" altLang="zh-CN" dirty="0" smtClean="0"/>
          </a:p>
          <a:p>
            <a:r>
              <a:rPr lang="zh-CN" altLang="en-US" dirty="0" smtClean="0"/>
              <a:t>嵌入式操作系统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宿主于非计算机设备中的计算机系统。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嵌入式操作系统的特征：小巧、实时性、可装卸、代码固化、弱交互性、强稳定性、接口统一、低能耗。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 </a:t>
            </a:r>
            <a:r>
              <a:rPr lang="zh-CN" altLang="en-US" dirty="0" smtClean="0"/>
              <a:t>操作系统的特征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现代操作系统都支持多任务，具有并发、共享、虚拟和异步性特征。</a:t>
            </a:r>
            <a:endParaRPr lang="en-US" altLang="zh-CN" dirty="0" smtClean="0"/>
          </a:p>
          <a:p>
            <a:r>
              <a:rPr lang="zh-CN" altLang="en-US" dirty="0" smtClean="0"/>
              <a:t>并发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指两个或多个事件在同一时间间隔内发生。</a:t>
            </a:r>
            <a:endParaRPr lang="en-US" altLang="zh-CN" dirty="0" smtClean="0"/>
          </a:p>
          <a:p>
            <a:r>
              <a:rPr lang="zh-CN" altLang="en-US" dirty="0" smtClean="0"/>
              <a:t>共享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指系统中的资源可供内存中多个并发执行的进程共同使用。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资源共享两种方式：互斥共享，同时共享</a:t>
            </a:r>
            <a:endParaRPr lang="en-US" altLang="zh-CN" dirty="0" smtClean="0"/>
          </a:p>
          <a:p>
            <a:r>
              <a:rPr lang="zh-CN" altLang="en-US" dirty="0" smtClean="0"/>
              <a:t>虚拟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指通过某种技术把一个物理实体变成若干逻辑上的对应物。</a:t>
            </a:r>
            <a:endParaRPr lang="en-US" altLang="zh-CN" dirty="0" smtClean="0"/>
          </a:p>
          <a:p>
            <a:r>
              <a:rPr lang="zh-CN" altLang="en-US" dirty="0" smtClean="0"/>
              <a:t>异步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</a:t>
            </a:r>
            <a:r>
              <a:rPr lang="zh-CN" altLang="en-US" dirty="0" smtClean="0"/>
              <a:t>操作系统的功能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内存管理</a:t>
            </a:r>
            <a:endParaRPr lang="en-US" altLang="zh-CN" dirty="0" smtClean="0"/>
          </a:p>
          <a:p>
            <a:r>
              <a:rPr lang="zh-CN" altLang="en-US" dirty="0" smtClean="0"/>
              <a:t>进程管理</a:t>
            </a:r>
            <a:endParaRPr lang="en-US" altLang="zh-CN" dirty="0" smtClean="0"/>
          </a:p>
          <a:p>
            <a:r>
              <a:rPr lang="zh-CN" altLang="en-US" dirty="0" smtClean="0"/>
              <a:t>设备管理</a:t>
            </a:r>
            <a:endParaRPr lang="en-US" altLang="zh-CN" dirty="0" smtClean="0"/>
          </a:p>
          <a:p>
            <a:r>
              <a:rPr lang="zh-CN" altLang="en-US" dirty="0" smtClean="0"/>
              <a:t>文件管理</a:t>
            </a:r>
            <a:endParaRPr lang="en-US" altLang="zh-CN" dirty="0" smtClean="0"/>
          </a:p>
          <a:p>
            <a:r>
              <a:rPr lang="zh-CN" altLang="en-US" dirty="0" smtClean="0"/>
              <a:t>提供用户接口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1.4.1 </a:t>
            </a:r>
            <a:r>
              <a:rPr lang="zh-CN" altLang="en-US" dirty="0" smtClean="0"/>
              <a:t>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内存管理的主要任务是为多道程序的运行提供良好的环境，方便用户使用内存，提高内存的利用率，以及从逻辑上扩充内存以实现虚拟存储。</a:t>
            </a:r>
            <a:endParaRPr lang="en-US" altLang="zh-CN" dirty="0" smtClean="0"/>
          </a:p>
          <a:p>
            <a:r>
              <a:rPr lang="zh-CN" altLang="en-US" dirty="0" smtClean="0"/>
              <a:t>内存管理的功能：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内存分配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内存保护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地址映射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内存扩充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 </a:t>
            </a:r>
            <a:r>
              <a:rPr lang="zh-CN" altLang="en-US" dirty="0" smtClean="0"/>
              <a:t>什么是操作系统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操作系统是一种复杂的系统软件，是不同程序代码、数据结构、数据初始化文件的集合，可执行。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操作系统提供计算机用户与计算机硬件之间的接口，并管理计算机软件和硬件资源。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1.4.1 </a:t>
            </a:r>
            <a:r>
              <a:rPr lang="zh-CN" altLang="en-US" dirty="0" smtClean="0"/>
              <a:t>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内存分配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主要任务是为每道程序分配内存空间，使它们各得其所。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两种方式实现：静态分配方式和动态分配方式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为了实现内存的分配，需要以下数据结构和功能支持：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用于内存分配数据结构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内存分配功能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内存回收功能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1.4.1 </a:t>
            </a:r>
            <a:r>
              <a:rPr lang="zh-CN" altLang="en-US" dirty="0" smtClean="0"/>
              <a:t>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内存保护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主要任务是：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）使操作系统内核的空间不会被用户随意访问，以保证系统的安全和稳定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 确保每道用户程序都在自己的内存空间中运行，互不干扰。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1.4.1 </a:t>
            </a:r>
            <a:r>
              <a:rPr lang="zh-CN" altLang="en-US" dirty="0" smtClean="0"/>
              <a:t>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地址映射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CPU</a:t>
            </a:r>
            <a:r>
              <a:rPr lang="zh-CN" altLang="en-US" dirty="0" smtClean="0"/>
              <a:t>执行程序过程中访问内存时，需要把程序的逻辑地址转变为物理地址，这个转换的过程称为地址映射。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地址映射应在硬件的支持下完成。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1.4.1 </a:t>
            </a:r>
            <a:r>
              <a:rPr lang="zh-CN" altLang="en-US" dirty="0" smtClean="0"/>
              <a:t>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内存扩充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借助于虚拟存储技术，从逻辑上扩充内存容量，使系统能够向用户提供比物理内存大的存储容量。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为了能从逻辑上扩充内存，系统必须具有内存扩充机制，以实现下列功能：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请求调入功能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置换功能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1.4.2 </a:t>
            </a:r>
            <a:r>
              <a:rPr lang="zh-CN" altLang="en-US" dirty="0" smtClean="0"/>
              <a:t>进程管理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进程管理功能主要包括进程的描述与组织、进程控制、进程同步、进程通信及进程调度。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1.4.3 </a:t>
            </a:r>
            <a:r>
              <a:rPr lang="zh-CN" altLang="en-US" dirty="0" smtClean="0"/>
              <a:t>设备管理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设备管理主要完成用户的</a:t>
            </a:r>
            <a:r>
              <a:rPr lang="en-US" altLang="zh-CN" dirty="0" smtClean="0"/>
              <a:t>I/O</a:t>
            </a:r>
            <a:r>
              <a:rPr lang="zh-CN" altLang="en-US" dirty="0" smtClean="0"/>
              <a:t>请求，为用户分配</a:t>
            </a:r>
            <a:r>
              <a:rPr lang="en-US" altLang="zh-CN" dirty="0" smtClean="0"/>
              <a:t>I/O</a:t>
            </a:r>
            <a:r>
              <a:rPr lang="zh-CN" altLang="en-US" dirty="0" smtClean="0"/>
              <a:t>设备。</a:t>
            </a:r>
            <a:endParaRPr lang="en-US" altLang="zh-CN" dirty="0" smtClean="0"/>
          </a:p>
          <a:p>
            <a:r>
              <a:rPr lang="zh-CN" altLang="en-US" dirty="0" smtClean="0"/>
              <a:t>设备管理应该具有以下功能：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缓冲管理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设备分配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设备处理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设备独立性和虚拟设备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1.4.4 </a:t>
            </a:r>
            <a:r>
              <a:rPr lang="zh-CN" altLang="en-US" dirty="0" smtClean="0"/>
              <a:t>文件管理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文件存储空间的管理</a:t>
            </a:r>
            <a:endParaRPr lang="en-US" altLang="zh-CN" dirty="0" smtClean="0"/>
          </a:p>
          <a:p>
            <a:r>
              <a:rPr lang="zh-CN" altLang="en-US" dirty="0" smtClean="0"/>
              <a:t>目录管理</a:t>
            </a:r>
            <a:endParaRPr lang="en-US" altLang="zh-CN" dirty="0" smtClean="0"/>
          </a:p>
          <a:p>
            <a:r>
              <a:rPr lang="zh-CN" altLang="en-US" dirty="0" smtClean="0"/>
              <a:t>文件的读、写管理和存取控制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1.4.5 </a:t>
            </a:r>
            <a:r>
              <a:rPr lang="zh-CN" altLang="en-US" dirty="0" smtClean="0"/>
              <a:t>提供用户接口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系统调用是操作系统实现的具有某种功能的程序模块，应用程序可以通过系统调用的接口使用操作系统实现的功能，获得操作系统内核的服务。</a:t>
            </a:r>
            <a:endParaRPr lang="en-US" altLang="zh-CN" dirty="0" smtClean="0"/>
          </a:p>
          <a:p>
            <a:r>
              <a:rPr lang="zh-CN" altLang="en-US" dirty="0" smtClean="0"/>
              <a:t>命令接口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分为联机用户接口、脱机用户接口</a:t>
            </a:r>
            <a:endParaRPr lang="en-US" altLang="zh-CN" dirty="0" smtClean="0"/>
          </a:p>
          <a:p>
            <a:r>
              <a:rPr lang="zh-CN" altLang="en-US" dirty="0" smtClean="0"/>
              <a:t>图形用户接口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20</a:t>
            </a:r>
            <a:r>
              <a:rPr lang="zh-CN" altLang="en-US" dirty="0" smtClean="0"/>
              <a:t>世纪</a:t>
            </a:r>
            <a:r>
              <a:rPr lang="en-US" altLang="zh-CN" dirty="0" smtClean="0"/>
              <a:t>90</a:t>
            </a:r>
            <a:r>
              <a:rPr lang="zh-CN" altLang="en-US" dirty="0" smtClean="0"/>
              <a:t>年代，开始引入图形化用户接口</a:t>
            </a:r>
            <a:endParaRPr lang="en-US" altLang="zh-CN" dirty="0" smtClean="0"/>
          </a:p>
          <a:p>
            <a:r>
              <a:rPr lang="zh-CN" altLang="en-US" dirty="0" smtClean="0"/>
              <a:t>程序接口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操作系统提供给程序员的接口是系统调用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1.5 </a:t>
            </a:r>
            <a:r>
              <a:rPr lang="zh-CN" altLang="en-US" dirty="0" smtClean="0"/>
              <a:t>操作系统的体系结构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1.5.1 </a:t>
            </a:r>
            <a:r>
              <a:rPr lang="zh-CN" altLang="en-US" dirty="0" smtClean="0"/>
              <a:t>软件体系结构简介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软件体系结构时一个复杂软件系统的高层结构，为软件系统提供了一个结构、行为和属性的高级抽象，包括系统元素的结构、元素间的相互关系，以及指导元素集成的模式和约束三个方面。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1.1.1</a:t>
            </a:r>
            <a:r>
              <a:rPr lang="zh-CN" altLang="en-US" dirty="0" smtClean="0"/>
              <a:t>用户与硬件之间的接口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操作系统屏蔽了对硬件操作的细节，提供了计算机用户与计算机硬件之间的接口，并且通过这个接口使应用程序的开发变得简单、高效。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操作系统必须完成的两个主要目标如下：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）与硬件部分相互作用，为包含在硬件平台上的所有底层可编程部件提供服务。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 为运行在计算机系统上的应用程序提供执行环境。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1.5.2 </a:t>
            </a:r>
            <a:r>
              <a:rPr lang="zh-CN" altLang="en-US" dirty="0" smtClean="0"/>
              <a:t>操作系统体系结构的分析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简单的监控程序模型</a:t>
            </a:r>
            <a:endParaRPr lang="en-US" altLang="zh-CN" dirty="0" smtClean="0"/>
          </a:p>
          <a:p>
            <a:r>
              <a:rPr lang="zh-CN" altLang="en-US" dirty="0" smtClean="0"/>
              <a:t>单体结构模型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单体内核是操作系统最早、最常见的体系结构。</a:t>
            </a:r>
            <a:endParaRPr lang="en-US" altLang="zh-CN" dirty="0" smtClean="0"/>
          </a:p>
          <a:p>
            <a:r>
              <a:rPr lang="zh-CN" altLang="en-US" dirty="0" smtClean="0"/>
              <a:t>层次结构模型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思想：将操作系统分解为多个小的、容易理解的层，系统功能被隔离在不同层中，每一层提供对系统功能的部分抽象，然后采用单向调用的顺序，形成一连串彼此连续的对系统功能的抽象串，最终形成对整个系统的完整抽象。</a:t>
            </a:r>
            <a:endParaRPr lang="en-US" altLang="zh-CN" dirty="0" smtClean="0"/>
          </a:p>
          <a:p>
            <a:r>
              <a:rPr lang="zh-CN" altLang="en-US" dirty="0" smtClean="0"/>
              <a:t>客户</a:t>
            </a:r>
            <a:r>
              <a:rPr lang="en-US" altLang="zh-CN" dirty="0" smtClean="0"/>
              <a:t>/</a:t>
            </a:r>
            <a:r>
              <a:rPr lang="zh-CN" altLang="en-US" dirty="0" smtClean="0"/>
              <a:t>服务器模型与微内核结构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微内</a:t>
            </a:r>
            <a:r>
              <a:rPr lang="zh-CN" altLang="en-US" dirty="0" smtClean="0"/>
              <a:t>核技术是操作系统发展的一个里程碑。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微</a:t>
            </a:r>
            <a:r>
              <a:rPr lang="zh-CN" altLang="en-US" dirty="0" smtClean="0"/>
              <a:t>内核结构用一个水平分层的结构代替了传统的纵向分层的结构。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缺点是效率不高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两</a:t>
            </a:r>
            <a:r>
              <a:rPr lang="zh-CN" altLang="en-US" dirty="0" smtClean="0"/>
              <a:t>个发展方向：通用操作系统，嵌入式操作系统</a:t>
            </a:r>
            <a:endParaRPr lang="en-US" altLang="zh-CN" dirty="0" smtClean="0"/>
          </a:p>
          <a:p>
            <a:r>
              <a:rPr lang="zh-CN" altLang="en-US" dirty="0" smtClean="0"/>
              <a:t>动态可扩展结构模型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基本思想：在运行过程中，能够动态地实现系统行为扩展的结构，也可称之为弹性结构。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1.6 </a:t>
            </a:r>
            <a:r>
              <a:rPr lang="zh-CN" altLang="en-US" dirty="0" smtClean="0"/>
              <a:t>指令的执行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程序是指令的集合，程序的执行就是按照某种控制流执行指令的过程。</a:t>
            </a:r>
            <a:endParaRPr lang="en-US" altLang="zh-CN" dirty="0" smtClean="0"/>
          </a:p>
          <a:p>
            <a:r>
              <a:rPr lang="zh-CN" altLang="en-US" dirty="0" smtClean="0"/>
              <a:t>指令周期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</a:t>
            </a:r>
            <a:r>
              <a:rPr lang="zh-CN" altLang="en-US" dirty="0" smtClean="0"/>
              <a:t>个单一指令需要的处理称为指令周期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</a:t>
            </a:r>
            <a:r>
              <a:rPr lang="zh-CN" altLang="en-US" dirty="0" smtClean="0"/>
              <a:t>个指令周期划分为两个步骤：取指周期和执行周期</a:t>
            </a:r>
            <a:endParaRPr lang="en-US" altLang="zh-CN" dirty="0" smtClean="0"/>
          </a:p>
          <a:p>
            <a:r>
              <a:rPr lang="zh-CN" altLang="en-US" dirty="0" smtClean="0"/>
              <a:t>取指令和执行指令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在每个指令周期开始时，处理器从存储器中取一条指令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取</a:t>
            </a:r>
            <a:r>
              <a:rPr lang="zh-CN" altLang="en-US" dirty="0" smtClean="0"/>
              <a:t>到的指令被放置在处理器的指令寄存器</a:t>
            </a:r>
            <a:r>
              <a:rPr lang="en-US" altLang="zh-CN" dirty="0" smtClean="0"/>
              <a:t>IR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处理器解释指令并执行要求的动作，这些动作分为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类：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处理器与存储器之间的指令或数据传送操作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处理器与</a:t>
            </a:r>
            <a:r>
              <a:rPr lang="en-US" altLang="zh-CN" dirty="0" smtClean="0"/>
              <a:t>I/O</a:t>
            </a:r>
            <a:r>
              <a:rPr lang="zh-CN" altLang="en-US" dirty="0" smtClean="0"/>
              <a:t>设备之间的指令或数据传送操作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算术运算操作或逻辑运算操作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控制操作，即修改指令的执行顺序的操作</a:t>
            </a:r>
            <a:endParaRPr lang="en-US" altLang="zh-CN" dirty="0" smtClean="0"/>
          </a:p>
          <a:p>
            <a:r>
              <a:rPr lang="zh-CN" altLang="en-US" dirty="0" smtClean="0"/>
              <a:t>指令的执行小结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程序执行的过程是反复取指令和执行指令的过程。</a:t>
            </a:r>
            <a:endParaRPr lang="en-US" altLang="zh-CN" dirty="0" smtClean="0"/>
          </a:p>
          <a:p>
            <a:pPr lvl="1"/>
            <a:r>
              <a:rPr lang="zh-CN" altLang="en-US" smtClean="0"/>
              <a:t>取指令和执行指令由硬件完成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1.1.2 </a:t>
            </a:r>
            <a:r>
              <a:rPr lang="zh-CN" altLang="en-US" dirty="0" smtClean="0"/>
              <a:t>资源的管理者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现代计算机系统的一个重要特点是支持多任务。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操作系统所管理的资源主要包括处理机、内存、设备和文件。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</a:t>
            </a:r>
            <a:r>
              <a:rPr lang="zh-CN" altLang="en-US" dirty="0" smtClean="0"/>
              <a:t>操作系统的发展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操作系统的发展：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无操作系统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单道批处理系统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多道程序系统（多道批处理系统、分时系统）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微机操作系统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实时操作系统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嵌入式操作系统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物</a:t>
            </a:r>
            <a:r>
              <a:rPr lang="zh-CN" altLang="en-US" dirty="0" smtClean="0"/>
              <a:t>联网操作系统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1.2.1 </a:t>
            </a:r>
            <a:r>
              <a:rPr lang="zh-CN" altLang="en-US" dirty="0" smtClean="0"/>
              <a:t>无操作系统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需要人工干预</a:t>
            </a:r>
            <a:endParaRPr lang="en-US" altLang="zh-CN" dirty="0" smtClean="0"/>
          </a:p>
          <a:p>
            <a:r>
              <a:rPr lang="zh-CN" altLang="en-US" dirty="0" smtClean="0"/>
              <a:t>不能连续自动工作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1.2.2 </a:t>
            </a:r>
            <a:r>
              <a:rPr lang="zh-CN" altLang="en-US" dirty="0" smtClean="0"/>
              <a:t>单道批处理系统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用户程序及程序处理的数据统称为作业。</a:t>
            </a:r>
            <a:endParaRPr lang="en-US" altLang="zh-CN" dirty="0" smtClean="0"/>
          </a:p>
          <a:p>
            <a:r>
              <a:rPr lang="zh-CN" altLang="en-US" dirty="0" smtClean="0"/>
              <a:t>内存只能留一道用户作业，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和内存被用户作业独占。</a:t>
            </a:r>
            <a:endParaRPr lang="en-US" altLang="zh-CN" dirty="0" smtClean="0"/>
          </a:p>
          <a:p>
            <a:r>
              <a:rPr lang="zh-CN" altLang="en-US" dirty="0" smtClean="0"/>
              <a:t>程序是指令的集合，程序的执行时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依次、逐条执行指令的过程。</a:t>
            </a:r>
            <a:endParaRPr lang="en-US" altLang="zh-CN" dirty="0" smtClean="0"/>
          </a:p>
          <a:p>
            <a:r>
              <a:rPr lang="zh-CN" altLang="en-US" dirty="0" smtClean="0"/>
              <a:t>缺点：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利用率低，损失系统的吞吐量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1.2.3 </a:t>
            </a:r>
            <a:r>
              <a:rPr lang="zh-CN" altLang="en-US" dirty="0" smtClean="0"/>
              <a:t>多道程序系统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为了提高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利用率</a:t>
            </a:r>
            <a:endParaRPr lang="en-US" altLang="zh-CN" dirty="0" smtClean="0"/>
          </a:p>
          <a:p>
            <a:r>
              <a:rPr lang="zh-CN" altLang="en-US" dirty="0" smtClean="0"/>
              <a:t>早期多道程序系统不具有交互功能，被称为多道批处理系统。</a:t>
            </a:r>
            <a:endParaRPr lang="en-US" altLang="zh-CN" dirty="0" smtClean="0"/>
          </a:p>
          <a:p>
            <a:r>
              <a:rPr lang="zh-CN" altLang="en-US" dirty="0" smtClean="0"/>
              <a:t>在分时操作系统的支持下，多个用户可以同时通过不同的终端使用主机，主机可以快速响应常用命令。</a:t>
            </a:r>
            <a:endParaRPr lang="en-US" altLang="zh-CN" dirty="0" smtClean="0"/>
          </a:p>
          <a:p>
            <a:r>
              <a:rPr lang="zh-CN" altLang="en-US" dirty="0" smtClean="0"/>
              <a:t>第一</a:t>
            </a:r>
            <a:r>
              <a:rPr lang="zh-CN" altLang="en-US" dirty="0" smtClean="0"/>
              <a:t>个通用分时系统</a:t>
            </a:r>
            <a:r>
              <a:rPr lang="en-US" altLang="zh-CN" dirty="0" smtClean="0"/>
              <a:t>CTSS</a:t>
            </a:r>
            <a:r>
              <a:rPr lang="zh-CN" altLang="en-US" dirty="0" smtClean="0"/>
              <a:t>是麻省理工学院于</a:t>
            </a:r>
            <a:r>
              <a:rPr lang="en-US" altLang="zh-CN" dirty="0" smtClean="0"/>
              <a:t>1962</a:t>
            </a:r>
            <a:r>
              <a:rPr lang="zh-CN" altLang="en-US" dirty="0" smtClean="0"/>
              <a:t>年在一台改装过的</a:t>
            </a:r>
            <a:r>
              <a:rPr lang="en-US" altLang="zh-CN" dirty="0" smtClean="0"/>
              <a:t>IBM7094</a:t>
            </a:r>
            <a:r>
              <a:rPr lang="zh-CN" altLang="en-US" dirty="0" smtClean="0"/>
              <a:t>上开发成功的。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1.2.4 </a:t>
            </a:r>
            <a:r>
              <a:rPr lang="zh-CN" altLang="en-US" dirty="0" smtClean="0"/>
              <a:t>微机操作系统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第一个微机操作系统是</a:t>
            </a:r>
            <a:r>
              <a:rPr lang="en-US" altLang="zh-CN" dirty="0" smtClean="0"/>
              <a:t>Intel</a:t>
            </a:r>
            <a:r>
              <a:rPr lang="zh-CN" altLang="en-US" dirty="0" smtClean="0"/>
              <a:t>公司的顾问</a:t>
            </a:r>
            <a:r>
              <a:rPr lang="en-US" altLang="zh-CN" dirty="0" smtClean="0"/>
              <a:t>Gary </a:t>
            </a:r>
            <a:r>
              <a:rPr lang="en-US" altLang="zh-CN" dirty="0" err="1" smtClean="0"/>
              <a:t>Kildall</a:t>
            </a:r>
            <a:r>
              <a:rPr lang="zh-CN" altLang="en-US" dirty="0" smtClean="0"/>
              <a:t>编写的</a:t>
            </a:r>
            <a:r>
              <a:rPr lang="en-US" altLang="zh-CN" dirty="0" smtClean="0"/>
              <a:t>CP/M</a:t>
            </a:r>
            <a:r>
              <a:rPr lang="zh-CN" altLang="en-US" dirty="0" smtClean="0"/>
              <a:t>系统。</a:t>
            </a:r>
            <a:endParaRPr lang="en-US" altLang="zh-CN" dirty="0" smtClean="0"/>
          </a:p>
          <a:p>
            <a:r>
              <a:rPr lang="en-US" altLang="zh-CN" dirty="0" smtClean="0"/>
              <a:t>1985</a:t>
            </a:r>
            <a:r>
              <a:rPr lang="zh-CN" altLang="en-US" dirty="0" smtClean="0"/>
              <a:t>年微软开始构建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操作系统。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111</TotalTime>
  <Words>1625</Words>
  <PresentationFormat>全屏显示(4:3)</PresentationFormat>
  <Paragraphs>190</Paragraphs>
  <Slides>31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夏至</vt:lpstr>
      <vt:lpstr>操作系统概论</vt:lpstr>
      <vt:lpstr>1.1 什么是操作系统</vt:lpstr>
      <vt:lpstr>1.1.1用户与硬件之间的接口</vt:lpstr>
      <vt:lpstr>1.1.2 资源的管理者</vt:lpstr>
      <vt:lpstr>1.2 操作系统的发展</vt:lpstr>
      <vt:lpstr>1.2.1 无操作系统</vt:lpstr>
      <vt:lpstr>1.2.2 单道批处理系统</vt:lpstr>
      <vt:lpstr>1.2.3 多道程序系统</vt:lpstr>
      <vt:lpstr>1.2.4 微机操作系统</vt:lpstr>
      <vt:lpstr>1.2.5 实时操作系统</vt:lpstr>
      <vt:lpstr>1.2.6 批处理系统、分时系统、实时系统的特点</vt:lpstr>
      <vt:lpstr>1.2.6 批处理系统、分时系统、实时系统的特点</vt:lpstr>
      <vt:lpstr>1.2.6 批处理系统、分时系统、实时系统的特点</vt:lpstr>
      <vt:lpstr>1.2.6 批处理系统、分时系统、实时系统的特点</vt:lpstr>
      <vt:lpstr>1.2.6 批处理系统、分时系统、实时系统的特点</vt:lpstr>
      <vt:lpstr>1.2.7 操作系统产品现状</vt:lpstr>
      <vt:lpstr>1.3 操作系统的特征</vt:lpstr>
      <vt:lpstr>1.4 操作系统的功能</vt:lpstr>
      <vt:lpstr>1.4.1 内存管理</vt:lpstr>
      <vt:lpstr>1.4.1 内存管理</vt:lpstr>
      <vt:lpstr>1.4.1 内存管理</vt:lpstr>
      <vt:lpstr>1.4.1 内存管理</vt:lpstr>
      <vt:lpstr>1.4.1 内存管理</vt:lpstr>
      <vt:lpstr>1.4.2 进程管理</vt:lpstr>
      <vt:lpstr>1.4.3 设备管理</vt:lpstr>
      <vt:lpstr>1.4.4 文件管理</vt:lpstr>
      <vt:lpstr>1.4.5 提供用户接口</vt:lpstr>
      <vt:lpstr>1.5 操作系统的体系结构</vt:lpstr>
      <vt:lpstr>1.5.1 软件体系结构简介</vt:lpstr>
      <vt:lpstr>1.5.2 操作系统体系结构的分析</vt:lpstr>
      <vt:lpstr>1.6 指令的执行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操作系统概论</dc:title>
  <dc:creator>linweiming</dc:creator>
  <cp:lastModifiedBy>linweiming</cp:lastModifiedBy>
  <cp:revision>10</cp:revision>
  <dcterms:created xsi:type="dcterms:W3CDTF">2017-12-06T12:33:52Z</dcterms:created>
  <dcterms:modified xsi:type="dcterms:W3CDTF">2017-12-06T14:29:49Z</dcterms:modified>
</cp:coreProperties>
</file>