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3" r:id="rId3"/>
    <p:sldId id="358" r:id="rId4"/>
    <p:sldId id="359" r:id="rId5"/>
    <p:sldId id="360" r:id="rId6"/>
    <p:sldId id="361" r:id="rId7"/>
    <p:sldId id="362" r:id="rId8"/>
    <p:sldId id="363" r:id="rId9"/>
    <p:sldId id="364" r:id="rId10"/>
    <p:sldId id="365" r:id="rId11"/>
    <p:sldId id="366" r:id="rId12"/>
    <p:sldId id="367" r:id="rId13"/>
    <p:sldId id="368" r:id="rId14"/>
    <p:sldId id="369" r:id="rId15"/>
    <p:sldId id="370" r:id="rId16"/>
    <p:sldId id="371" r:id="rId17"/>
    <p:sldId id="372" r:id="rId18"/>
    <p:sldId id="373" r:id="rId19"/>
    <p:sldId id="374" r:id="rId20"/>
    <p:sldId id="375" r:id="rId21"/>
    <p:sldId id="376" r:id="rId22"/>
    <p:sldId id="377" r:id="rId23"/>
    <p:sldId id="378" r:id="rId24"/>
    <p:sldId id="379" r:id="rId25"/>
    <p:sldId id="380" r:id="rId26"/>
    <p:sldId id="381" r:id="rId27"/>
    <p:sldId id="382" r:id="rId28"/>
    <p:sldId id="383" r:id="rId29"/>
    <p:sldId id="384" r:id="rId30"/>
    <p:sldId id="385" r:id="rId31"/>
    <p:sldId id="386" r:id="rId32"/>
    <p:sldId id="387" r:id="rId33"/>
    <p:sldId id="388"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2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2017/12/22</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2017/12/22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2017/12/22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2017/12/22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2017/12/22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2017/12/22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2017/12/22</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2017/12/22</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2017/12/22</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2017/12/22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2017/12/22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0820CF-B880-4189-942D-D702A7CBA730}" type="datetimeFigureOut">
              <a:rPr lang="zh-CN" altLang="en-US" smtClean="0"/>
              <a:pPr/>
              <a:t>2017/12/22</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913308-F349-4B6D-A68A-DD1791B4A57B}"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操作系统概论</a:t>
            </a:r>
            <a:endParaRPr lang="zh-CN" altLang="en-US" dirty="0"/>
          </a:p>
        </p:txBody>
      </p:sp>
      <p:sp>
        <p:nvSpPr>
          <p:cNvPr id="3" name="副标题 2"/>
          <p:cNvSpPr>
            <a:spLocks noGrp="1"/>
          </p:cNvSpPr>
          <p:nvPr>
            <p:ph type="subTitle" idx="1"/>
          </p:nvPr>
        </p:nvSpPr>
        <p:spPr/>
        <p:txBody>
          <a:bodyPr/>
          <a:lstStyle/>
          <a:p>
            <a:pPr algn="ctr"/>
            <a:endParaRPr lang="en-US" altLang="zh-CN" dirty="0" smtClean="0"/>
          </a:p>
          <a:p>
            <a:pPr algn="ctr"/>
            <a:r>
              <a:rPr lang="zh-CN" altLang="en-US" dirty="0" smtClean="0"/>
              <a:t>第三章 进程</a:t>
            </a:r>
            <a:r>
              <a:rPr lang="zh-CN" altLang="en-US" dirty="0" smtClean="0"/>
              <a:t>调度与死锁</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3.2.2.3</a:t>
            </a:r>
            <a:r>
              <a:rPr lang="zh-CN" altLang="en-US" dirty="0" smtClean="0"/>
              <a:t>优先权调度</a:t>
            </a:r>
            <a:r>
              <a:rPr lang="zh-CN" altLang="en-US" dirty="0" smtClean="0"/>
              <a:t>算法</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非抢占式优先权调度算法</a:t>
            </a:r>
            <a:endParaRPr lang="en-US" altLang="zh-CN" dirty="0" smtClean="0"/>
          </a:p>
          <a:p>
            <a:r>
              <a:rPr lang="zh-CN" altLang="en-US" dirty="0" smtClean="0"/>
              <a:t>抢占</a:t>
            </a:r>
            <a:r>
              <a:rPr lang="zh-CN" altLang="en-US" dirty="0" smtClean="0"/>
              <a:t>式优先权调度算法</a:t>
            </a:r>
            <a:endParaRPr lang="en-US" altLang="zh-CN" dirty="0" smtClean="0"/>
          </a:p>
          <a:p>
            <a:r>
              <a:rPr lang="zh-CN" altLang="en-US" dirty="0" smtClean="0"/>
              <a:t>优先权的类型：</a:t>
            </a:r>
            <a:endParaRPr lang="en-US" altLang="zh-CN" dirty="0" smtClean="0"/>
          </a:p>
          <a:p>
            <a:pPr lvl="1"/>
            <a:r>
              <a:rPr lang="zh-CN" altLang="en-US" dirty="0" smtClean="0"/>
              <a:t>静态优先权</a:t>
            </a:r>
            <a:endParaRPr lang="en-US" altLang="zh-CN" dirty="0" smtClean="0"/>
          </a:p>
          <a:p>
            <a:pPr lvl="1"/>
            <a:r>
              <a:rPr lang="zh-CN" altLang="en-US" dirty="0" smtClean="0"/>
              <a:t>动态优先权</a:t>
            </a:r>
            <a:endParaRPr lang="en-US" altLang="zh-CN" dirty="0" smtClean="0"/>
          </a:p>
          <a:p>
            <a:r>
              <a:rPr lang="zh-CN" altLang="en-US" dirty="0" smtClean="0"/>
              <a:t>存在的问题：</a:t>
            </a:r>
            <a:endParaRPr lang="en-US" altLang="zh-CN" dirty="0" smtClean="0"/>
          </a:p>
          <a:p>
            <a:pPr lvl="1"/>
            <a:r>
              <a:rPr lang="zh-CN" altLang="en-US" dirty="0" smtClean="0"/>
              <a:t>无穷阻塞（饥饿问题）</a:t>
            </a:r>
            <a:endParaRPr lang="en-US" altLang="zh-CN" dirty="0" smtClean="0"/>
          </a:p>
          <a:p>
            <a:r>
              <a:rPr lang="zh-CN" altLang="en-US" dirty="0" smtClean="0"/>
              <a:t>解决方案：</a:t>
            </a:r>
            <a:endParaRPr lang="en-US" altLang="zh-CN" dirty="0" smtClean="0"/>
          </a:p>
          <a:p>
            <a:pPr lvl="1"/>
            <a:r>
              <a:rPr lang="zh-CN" altLang="en-US" dirty="0" smtClean="0"/>
              <a:t>老化技术</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3.2.2.4</a:t>
            </a:r>
            <a:r>
              <a:rPr lang="zh-CN" altLang="en-US" dirty="0" smtClean="0"/>
              <a:t>时间片轮转调度算法</a:t>
            </a:r>
            <a:endParaRPr lang="zh-CN" altLang="en-US" dirty="0"/>
          </a:p>
        </p:txBody>
      </p:sp>
      <p:sp>
        <p:nvSpPr>
          <p:cNvPr id="3" name="内容占位符 2"/>
          <p:cNvSpPr>
            <a:spLocks noGrp="1"/>
          </p:cNvSpPr>
          <p:nvPr>
            <p:ph idx="1"/>
          </p:nvPr>
        </p:nvSpPr>
        <p:spPr/>
        <p:txBody>
          <a:bodyPr/>
          <a:lstStyle/>
          <a:p>
            <a:r>
              <a:rPr lang="zh-CN" altLang="en-US" dirty="0" smtClean="0"/>
              <a:t>在为调度程序确定时间片的大小时，通常要考虑以下几个因素：</a:t>
            </a:r>
            <a:endParaRPr lang="en-US" altLang="zh-CN" dirty="0" smtClean="0"/>
          </a:p>
          <a:p>
            <a:pPr lvl="1"/>
            <a:r>
              <a:rPr lang="zh-CN" altLang="en-US" dirty="0" smtClean="0"/>
              <a:t>系统对响应时间的要求</a:t>
            </a:r>
            <a:endParaRPr lang="en-US" altLang="zh-CN" dirty="0" smtClean="0"/>
          </a:p>
          <a:p>
            <a:pPr lvl="1"/>
            <a:r>
              <a:rPr lang="zh-CN" altLang="en-US" dirty="0" smtClean="0"/>
              <a:t>就绪队列中进程的数目</a:t>
            </a:r>
            <a:endParaRPr lang="en-US" altLang="zh-CN" dirty="0" smtClean="0"/>
          </a:p>
          <a:p>
            <a:pPr lvl="1"/>
            <a:r>
              <a:rPr lang="zh-CN" altLang="en-US" dirty="0" smtClean="0"/>
              <a:t>系统的处理能力</a:t>
            </a:r>
            <a:endParaRPr lang="en-US" altLang="zh-CN" dirty="0" smtClean="0"/>
          </a:p>
          <a:p>
            <a:r>
              <a:rPr lang="zh-CN" altLang="en-US" dirty="0" smtClean="0"/>
              <a:t>性能很大程度上依赖于时间片的大小。</a:t>
            </a:r>
            <a:endParaRPr lang="en-US" altLang="zh-CN" dirty="0" smtClean="0"/>
          </a:p>
          <a:p>
            <a:pPr lvl="1"/>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3.2.2.5</a:t>
            </a:r>
            <a:r>
              <a:rPr lang="zh-CN" altLang="en-US" dirty="0" smtClean="0"/>
              <a:t>多级队列调度</a:t>
            </a:r>
            <a:endParaRPr lang="zh-CN" altLang="en-US" dirty="0"/>
          </a:p>
        </p:txBody>
      </p:sp>
      <p:sp>
        <p:nvSpPr>
          <p:cNvPr id="3" name="内容占位符 2"/>
          <p:cNvSpPr>
            <a:spLocks noGrp="1"/>
          </p:cNvSpPr>
          <p:nvPr>
            <p:ph idx="1"/>
          </p:nvPr>
        </p:nvSpPr>
        <p:spPr/>
        <p:txBody>
          <a:bodyPr/>
          <a:lstStyle/>
          <a:p>
            <a:r>
              <a:rPr lang="zh-CN" altLang="en-US" dirty="0" smtClean="0"/>
              <a:t>每一类进程属于一个就绪队列</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3.2.2.6 </a:t>
            </a:r>
            <a:r>
              <a:rPr lang="zh-CN" altLang="en-US" dirty="0" smtClean="0"/>
              <a:t>多级反馈队列调度</a:t>
            </a:r>
            <a:endParaRPr lang="zh-CN" altLang="en-US" dirty="0"/>
          </a:p>
        </p:txBody>
      </p:sp>
      <p:sp>
        <p:nvSpPr>
          <p:cNvPr id="3" name="内容占位符 2"/>
          <p:cNvSpPr>
            <a:spLocks noGrp="1"/>
          </p:cNvSpPr>
          <p:nvPr>
            <p:ph idx="1"/>
          </p:nvPr>
        </p:nvSpPr>
        <p:spPr/>
        <p:txBody>
          <a:bodyPr/>
          <a:lstStyle/>
          <a:p>
            <a:r>
              <a:rPr lang="zh-CN" altLang="en-US" dirty="0" smtClean="0"/>
              <a:t>采用多级队列调度，一旦进程进入系统，就被固定地分配到一个就绪队列中，进程在被撤销前不会在不同队列之间移动。</a:t>
            </a:r>
            <a:endParaRPr lang="en-US" altLang="zh-CN" dirty="0" smtClean="0"/>
          </a:p>
          <a:p>
            <a:pPr lvl="1"/>
            <a:r>
              <a:rPr lang="zh-CN" altLang="en-US" dirty="0" smtClean="0"/>
              <a:t>优点是降低了进程调度的开销</a:t>
            </a:r>
            <a:endParaRPr lang="en-US" altLang="zh-CN" dirty="0" smtClean="0"/>
          </a:p>
          <a:p>
            <a:pPr lvl="1"/>
            <a:r>
              <a:rPr lang="zh-CN" altLang="en-US" dirty="0" smtClean="0"/>
              <a:t>缺点是不够灵活，对低优先权进程会存在无穷阻塞问题</a:t>
            </a:r>
            <a:endParaRPr lang="en-US" altLang="zh-CN" dirty="0" smtClean="0"/>
          </a:p>
          <a:p>
            <a:r>
              <a:rPr lang="zh-CN" altLang="en-US" dirty="0" smtClean="0"/>
              <a:t>解决的方法：采用多级反馈队列调度算法</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3.2.2.6 </a:t>
            </a:r>
            <a:r>
              <a:rPr lang="zh-CN" altLang="en-US" dirty="0" smtClean="0"/>
              <a:t>多级反馈队列调度</a:t>
            </a:r>
            <a:endParaRPr lang="zh-CN" altLang="en-US" dirty="0"/>
          </a:p>
        </p:txBody>
      </p:sp>
      <p:sp>
        <p:nvSpPr>
          <p:cNvPr id="3" name="内容占位符 2"/>
          <p:cNvSpPr>
            <a:spLocks noGrp="1"/>
          </p:cNvSpPr>
          <p:nvPr>
            <p:ph idx="1"/>
          </p:nvPr>
        </p:nvSpPr>
        <p:spPr/>
        <p:txBody>
          <a:bodyPr/>
          <a:lstStyle/>
          <a:p>
            <a:r>
              <a:rPr lang="zh-CN" altLang="en-US" dirty="0" smtClean="0"/>
              <a:t>建立多个优先权不同的就绪队列，为每个队列赋予大小不同的时间片。</a:t>
            </a:r>
            <a:endParaRPr lang="en-US" altLang="zh-CN" dirty="0" smtClean="0"/>
          </a:p>
          <a:p>
            <a:r>
              <a:rPr lang="zh-CN" altLang="en-US" dirty="0" smtClean="0"/>
              <a:t>队列优先权越高，时间片越短。</a:t>
            </a:r>
            <a:endParaRPr lang="en-US" altLang="zh-CN" dirty="0" smtClean="0"/>
          </a:p>
          <a:p>
            <a:r>
              <a:rPr lang="zh-CN" altLang="en-US" dirty="0" smtClean="0"/>
              <a:t>新进程被创建后，先插入优先权最高的队列。</a:t>
            </a:r>
            <a:endParaRPr lang="en-US" altLang="zh-CN" dirty="0" smtClean="0"/>
          </a:p>
          <a:p>
            <a:r>
              <a:rPr lang="zh-CN" altLang="en-US" dirty="0" smtClean="0"/>
              <a:t>当高优先权队列空时，才调度优先权次之的队列。</a:t>
            </a:r>
            <a:endParaRPr lang="en-US" altLang="zh-CN" dirty="0" smtClean="0"/>
          </a:p>
          <a:p>
            <a:r>
              <a:rPr lang="zh-CN" altLang="en-US" dirty="0" smtClean="0"/>
              <a:t>同</a:t>
            </a:r>
            <a:r>
              <a:rPr lang="zh-CN" altLang="en-US" dirty="0" smtClean="0"/>
              <a:t>一队列采用时间片轮转调度算法。</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3.2.2.6 </a:t>
            </a:r>
            <a:r>
              <a:rPr lang="zh-CN" altLang="en-US" dirty="0" smtClean="0"/>
              <a:t>多级反馈队列调度</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多级反馈队列算法的设计要考虑以下几个方面的问题：</a:t>
            </a:r>
            <a:endParaRPr lang="en-US" altLang="zh-CN" dirty="0" smtClean="0"/>
          </a:p>
          <a:p>
            <a:pPr lvl="1"/>
            <a:r>
              <a:rPr lang="zh-CN" altLang="en-US" dirty="0" smtClean="0"/>
              <a:t>就绪队列的数量</a:t>
            </a:r>
            <a:endParaRPr lang="en-US" altLang="zh-CN" dirty="0" smtClean="0"/>
          </a:p>
          <a:p>
            <a:pPr lvl="1"/>
            <a:r>
              <a:rPr lang="zh-CN" altLang="en-US" dirty="0" smtClean="0"/>
              <a:t>根据进程优先权确定进程应该进入哪个就绪队列的算法。</a:t>
            </a:r>
            <a:endParaRPr lang="en-US" altLang="zh-CN" dirty="0" smtClean="0"/>
          </a:p>
          <a:p>
            <a:pPr lvl="1"/>
            <a:r>
              <a:rPr lang="zh-CN" altLang="en-US" dirty="0" smtClean="0"/>
              <a:t>用以确定进程何时转移到较高优先权队列的算法。</a:t>
            </a:r>
            <a:endParaRPr lang="en-US" altLang="zh-CN" dirty="0" smtClean="0"/>
          </a:p>
          <a:p>
            <a:pPr lvl="1"/>
            <a:r>
              <a:rPr lang="zh-CN" altLang="en-US" dirty="0" smtClean="0"/>
              <a:t>用以确定进程何时转移到较低优先权队列的算法。</a:t>
            </a:r>
            <a:endParaRPr lang="en-US" altLang="zh-CN" dirty="0" smtClean="0"/>
          </a:p>
          <a:p>
            <a:pPr lvl="1"/>
            <a:r>
              <a:rPr lang="zh-CN" altLang="en-US" dirty="0" smtClean="0"/>
              <a:t>用以确定进程在需要服务时应该进入哪个队列的算法。</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实时系统中的调度</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3.3.1 </a:t>
            </a:r>
            <a:r>
              <a:rPr lang="zh-CN" altLang="en-US" dirty="0" smtClean="0"/>
              <a:t>实现实时调度的基本条件</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1.</a:t>
            </a:r>
            <a:r>
              <a:rPr lang="zh-CN" altLang="en-US" dirty="0" smtClean="0"/>
              <a:t>提供必要的调度信息</a:t>
            </a:r>
            <a:endParaRPr lang="en-US" altLang="zh-CN" dirty="0" smtClean="0"/>
          </a:p>
          <a:p>
            <a:pPr lvl="1"/>
            <a:r>
              <a:rPr lang="zh-CN" altLang="en-US" dirty="0" smtClean="0"/>
              <a:t>就绪时间</a:t>
            </a:r>
            <a:endParaRPr lang="en-US" altLang="zh-CN" dirty="0" smtClean="0"/>
          </a:p>
          <a:p>
            <a:pPr lvl="1"/>
            <a:r>
              <a:rPr lang="zh-CN" altLang="en-US" dirty="0" smtClean="0"/>
              <a:t>开始截止时间和完成截止时间</a:t>
            </a:r>
            <a:endParaRPr lang="en-US" altLang="zh-CN" dirty="0" smtClean="0"/>
          </a:p>
          <a:p>
            <a:pPr lvl="1"/>
            <a:r>
              <a:rPr lang="zh-CN" altLang="en-US" dirty="0" smtClean="0"/>
              <a:t>处理时间</a:t>
            </a:r>
            <a:endParaRPr lang="en-US" altLang="zh-CN" dirty="0" smtClean="0"/>
          </a:p>
          <a:p>
            <a:pPr lvl="1"/>
            <a:r>
              <a:rPr lang="zh-CN" altLang="en-US" dirty="0" smtClean="0"/>
              <a:t>资源要求</a:t>
            </a:r>
            <a:endParaRPr lang="en-US" altLang="zh-CN" dirty="0" smtClean="0"/>
          </a:p>
          <a:p>
            <a:pPr lvl="1"/>
            <a:r>
              <a:rPr lang="zh-CN" altLang="en-US" dirty="0" smtClean="0"/>
              <a:t>优先级</a:t>
            </a:r>
            <a:endParaRPr lang="en-US" altLang="zh-CN" dirty="0" smtClean="0"/>
          </a:p>
          <a:p>
            <a:r>
              <a:rPr lang="en-US" altLang="zh-CN" dirty="0" smtClean="0"/>
              <a:t>2. </a:t>
            </a:r>
            <a:r>
              <a:rPr lang="zh-CN" altLang="en-US" dirty="0" smtClean="0"/>
              <a:t>系统处理能力强</a:t>
            </a:r>
            <a:endParaRPr lang="en-US" altLang="zh-CN" dirty="0" smtClean="0"/>
          </a:p>
          <a:p>
            <a:r>
              <a:rPr lang="en-US" altLang="zh-CN" dirty="0" smtClean="0"/>
              <a:t>3. </a:t>
            </a:r>
            <a:r>
              <a:rPr lang="zh-CN" altLang="en-US" dirty="0" smtClean="0"/>
              <a:t>采用抢占式调度机制</a:t>
            </a:r>
            <a:endParaRPr lang="en-US" altLang="zh-CN" dirty="0" smtClean="0"/>
          </a:p>
          <a:p>
            <a:pPr lvl="1"/>
            <a:r>
              <a:rPr lang="zh-CN" altLang="en-US" dirty="0" smtClean="0"/>
              <a:t>基于时钟中断的抢占</a:t>
            </a:r>
            <a:endParaRPr lang="en-US" altLang="zh-CN" dirty="0" smtClean="0"/>
          </a:p>
          <a:p>
            <a:pPr lvl="1"/>
            <a:r>
              <a:rPr lang="zh-CN" altLang="en-US" dirty="0" smtClean="0"/>
              <a:t>立即抢占</a:t>
            </a:r>
            <a:endParaRPr lang="en-US" altLang="zh-CN" dirty="0" smtClean="0"/>
          </a:p>
          <a:p>
            <a:r>
              <a:rPr lang="en-US" altLang="zh-CN" dirty="0" smtClean="0"/>
              <a:t>4. </a:t>
            </a:r>
            <a:r>
              <a:rPr lang="zh-CN" altLang="en-US" dirty="0" smtClean="0"/>
              <a:t>具有快速切换 机制</a:t>
            </a:r>
            <a:endParaRPr lang="en-US" altLang="zh-CN" dirty="0" smtClean="0"/>
          </a:p>
          <a:p>
            <a:pPr lvl="1"/>
            <a:r>
              <a:rPr lang="zh-CN" altLang="en-US" dirty="0" smtClean="0"/>
              <a:t>对外部中断的快速响应能力</a:t>
            </a:r>
            <a:endParaRPr lang="en-US" altLang="zh-CN" dirty="0" smtClean="0"/>
          </a:p>
          <a:p>
            <a:pPr lvl="1"/>
            <a:r>
              <a:rPr lang="zh-CN" altLang="en-US" dirty="0" smtClean="0"/>
              <a:t>快速的进程切换能力</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3.3.2 </a:t>
            </a:r>
            <a:r>
              <a:rPr lang="zh-CN" altLang="en-US" dirty="0" smtClean="0"/>
              <a:t>常用的几种实时调度算法</a:t>
            </a:r>
            <a:endParaRPr lang="zh-CN" altLang="en-US" dirty="0"/>
          </a:p>
        </p:txBody>
      </p:sp>
      <p:sp>
        <p:nvSpPr>
          <p:cNvPr id="3" name="内容占位符 2"/>
          <p:cNvSpPr>
            <a:spLocks noGrp="1"/>
          </p:cNvSpPr>
          <p:nvPr>
            <p:ph idx="1"/>
          </p:nvPr>
        </p:nvSpPr>
        <p:spPr/>
        <p:txBody>
          <a:bodyPr/>
          <a:lstStyle/>
          <a:p>
            <a:r>
              <a:rPr lang="zh-CN" altLang="en-US" dirty="0" smtClean="0"/>
              <a:t>最早截止时间优先</a:t>
            </a:r>
            <a:r>
              <a:rPr lang="en-US" altLang="zh-CN" dirty="0" smtClean="0"/>
              <a:t>EDF</a:t>
            </a:r>
          </a:p>
          <a:p>
            <a:pPr lvl="1"/>
            <a:r>
              <a:rPr lang="zh-CN" altLang="en-US" dirty="0" smtClean="0"/>
              <a:t>既可用于抢占式调度，又可用于非抢占式调度</a:t>
            </a:r>
            <a:endParaRPr lang="en-US" altLang="zh-CN" dirty="0" smtClean="0"/>
          </a:p>
          <a:p>
            <a:r>
              <a:rPr lang="zh-CN" altLang="en-US" dirty="0" smtClean="0"/>
              <a:t>最低松弛度优先</a:t>
            </a:r>
            <a:r>
              <a:rPr lang="en-US" altLang="zh-CN" dirty="0" smtClean="0"/>
              <a:t>LLF</a:t>
            </a:r>
          </a:p>
          <a:p>
            <a:pPr lvl="1"/>
            <a:r>
              <a:rPr lang="zh-CN" altLang="en-US" dirty="0" smtClean="0"/>
              <a:t>松弛</a:t>
            </a:r>
            <a:r>
              <a:rPr lang="zh-CN" altLang="en-US" dirty="0" smtClean="0"/>
              <a:t>度用来表示一个实时进程的紧迫程度</a:t>
            </a:r>
            <a:endParaRPr lang="en-US" altLang="zh-CN" dirty="0" smtClean="0"/>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 </a:t>
            </a:r>
            <a:r>
              <a:rPr lang="zh-CN" altLang="en-US" dirty="0" smtClean="0"/>
              <a:t>进程切换</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进程切换的步骤：</a:t>
            </a:r>
            <a:endParaRPr lang="en-US" altLang="zh-CN" dirty="0" smtClean="0"/>
          </a:p>
          <a:p>
            <a:pPr lvl="1"/>
            <a:r>
              <a:rPr lang="zh-CN" altLang="en-US" dirty="0" smtClean="0"/>
              <a:t>保存包括程序计数器和其他寄存器在内的</a:t>
            </a:r>
            <a:r>
              <a:rPr lang="en-US" altLang="zh-CN" dirty="0" smtClean="0"/>
              <a:t>CPU</a:t>
            </a:r>
            <a:r>
              <a:rPr lang="zh-CN" altLang="en-US" dirty="0" smtClean="0"/>
              <a:t>上下文环境。</a:t>
            </a:r>
            <a:endParaRPr lang="en-US" altLang="zh-CN" dirty="0" smtClean="0"/>
          </a:p>
          <a:p>
            <a:pPr lvl="1"/>
            <a:r>
              <a:rPr lang="zh-CN" altLang="en-US" dirty="0" smtClean="0"/>
              <a:t>更新被替换进程的进程控制块</a:t>
            </a:r>
            <a:endParaRPr lang="en-US" altLang="zh-CN" dirty="0" smtClean="0"/>
          </a:p>
          <a:p>
            <a:pPr lvl="1"/>
            <a:r>
              <a:rPr lang="zh-CN" altLang="en-US" dirty="0" smtClean="0"/>
              <a:t>修改进程状态，把执行态改为就绪态或阻塞态。</a:t>
            </a:r>
            <a:endParaRPr lang="en-US" altLang="zh-CN" dirty="0" smtClean="0"/>
          </a:p>
          <a:p>
            <a:pPr lvl="1"/>
            <a:r>
              <a:rPr lang="zh-CN" altLang="en-US" dirty="0" smtClean="0"/>
              <a:t>将被替换进程的进程控制块移到就绪队列或阻塞队列</a:t>
            </a:r>
            <a:endParaRPr lang="en-US" altLang="zh-CN" dirty="0" smtClean="0"/>
          </a:p>
          <a:p>
            <a:pPr lvl="1"/>
            <a:r>
              <a:rPr lang="zh-CN" altLang="en-US" dirty="0" smtClean="0"/>
              <a:t>执行通过进程调度程序选择的新进程，并更新该进程的进程控制块</a:t>
            </a:r>
            <a:endParaRPr lang="en-US" altLang="zh-CN" dirty="0" smtClean="0"/>
          </a:p>
          <a:p>
            <a:pPr lvl="1"/>
            <a:r>
              <a:rPr lang="zh-CN" altLang="en-US" dirty="0" smtClean="0"/>
              <a:t>更新内存管理的数据结构</a:t>
            </a:r>
            <a:endParaRPr lang="en-US" altLang="zh-CN" dirty="0" smtClean="0"/>
          </a:p>
          <a:p>
            <a:pPr lvl="1"/>
            <a:r>
              <a:rPr lang="zh-CN" altLang="en-US" dirty="0" smtClean="0"/>
              <a:t>恢复被调度程序选中的进程的硬件上下文</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en-US" altLang="zh-CN" dirty="0" smtClean="0"/>
              <a:t>.1 </a:t>
            </a:r>
            <a:r>
              <a:rPr lang="zh-CN" altLang="en-US" dirty="0" smtClean="0"/>
              <a:t>进程调度的功能与时机</a:t>
            </a:r>
            <a:endParaRPr lang="zh-CN" altLang="en-US" dirty="0"/>
          </a:p>
        </p:txBody>
      </p:sp>
      <p:sp>
        <p:nvSpPr>
          <p:cNvPr id="3" name="内容占位符 2"/>
          <p:cNvSpPr>
            <a:spLocks noGrp="1"/>
          </p:cNvSpPr>
          <p:nvPr>
            <p:ph idx="1"/>
          </p:nvPr>
        </p:nvSpPr>
        <p:spPr/>
        <p:txBody>
          <a:bodyPr>
            <a:normAutofit/>
          </a:bodyPr>
          <a:lstStyle/>
          <a:p>
            <a:r>
              <a:rPr lang="zh-CN" altLang="en-US" dirty="0" smtClean="0"/>
              <a:t>进程调度的功能</a:t>
            </a:r>
            <a:endParaRPr lang="en-US" altLang="zh-CN" dirty="0" smtClean="0"/>
          </a:p>
          <a:p>
            <a:r>
              <a:rPr lang="zh-CN" altLang="en-US" dirty="0" smtClean="0"/>
              <a:t>进程调度的时机</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 </a:t>
            </a:r>
            <a:r>
              <a:rPr lang="zh-CN" altLang="en-US" dirty="0" smtClean="0"/>
              <a:t>多处理器调度</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3.5.1</a:t>
            </a:r>
            <a:r>
              <a:rPr lang="zh-CN" altLang="en-US" dirty="0" smtClean="0"/>
              <a:t>多处理器系统的类型</a:t>
            </a:r>
            <a:endParaRPr lang="zh-CN" altLang="en-US" dirty="0"/>
          </a:p>
        </p:txBody>
      </p:sp>
      <p:sp>
        <p:nvSpPr>
          <p:cNvPr id="3" name="内容占位符 2"/>
          <p:cNvSpPr>
            <a:spLocks noGrp="1"/>
          </p:cNvSpPr>
          <p:nvPr>
            <p:ph idx="1"/>
          </p:nvPr>
        </p:nvSpPr>
        <p:spPr/>
        <p:txBody>
          <a:bodyPr/>
          <a:lstStyle/>
          <a:p>
            <a:r>
              <a:rPr lang="zh-CN" altLang="en-US" dirty="0" smtClean="0"/>
              <a:t>根据耦合程度</a:t>
            </a:r>
            <a:endParaRPr lang="en-US" altLang="zh-CN" dirty="0" smtClean="0"/>
          </a:p>
          <a:p>
            <a:pPr lvl="1"/>
            <a:r>
              <a:rPr lang="zh-CN" altLang="en-US" dirty="0" smtClean="0"/>
              <a:t>紧密耦合多处理器系统</a:t>
            </a:r>
            <a:endParaRPr lang="en-US" altLang="zh-CN" dirty="0" smtClean="0"/>
          </a:p>
          <a:p>
            <a:pPr lvl="1"/>
            <a:r>
              <a:rPr lang="zh-CN" altLang="en-US" dirty="0" smtClean="0"/>
              <a:t>松弛耦合多处理器系统</a:t>
            </a:r>
            <a:endParaRPr lang="en-US" altLang="zh-CN" dirty="0" smtClean="0"/>
          </a:p>
          <a:p>
            <a:r>
              <a:rPr lang="zh-CN" altLang="en-US" dirty="0" smtClean="0"/>
              <a:t>根据处理器结构是否相同</a:t>
            </a:r>
            <a:endParaRPr lang="en-US" altLang="zh-CN" dirty="0" smtClean="0"/>
          </a:p>
          <a:p>
            <a:pPr lvl="1"/>
            <a:r>
              <a:rPr lang="zh-CN" altLang="en-US" dirty="0" smtClean="0"/>
              <a:t>对称多处理器系统</a:t>
            </a:r>
            <a:endParaRPr lang="en-US" altLang="zh-CN" dirty="0" smtClean="0"/>
          </a:p>
          <a:p>
            <a:pPr lvl="1"/>
            <a:r>
              <a:rPr lang="zh-CN" altLang="en-US" dirty="0" smtClean="0"/>
              <a:t>非对称多处理器系统</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3.5.2 </a:t>
            </a:r>
            <a:r>
              <a:rPr lang="zh-CN" altLang="en-US" dirty="0" smtClean="0"/>
              <a:t>多处理器系统中的进程分配方式</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对称多处理器系统的进程分配方式：</a:t>
            </a:r>
            <a:endParaRPr lang="en-US" altLang="zh-CN" dirty="0" smtClean="0"/>
          </a:p>
          <a:p>
            <a:pPr lvl="1"/>
            <a:r>
              <a:rPr lang="zh-CN" altLang="en-US" dirty="0" smtClean="0"/>
              <a:t>静态分配</a:t>
            </a:r>
            <a:endParaRPr lang="en-US" altLang="zh-CN" dirty="0" smtClean="0"/>
          </a:p>
          <a:p>
            <a:pPr lvl="2"/>
            <a:r>
              <a:rPr lang="zh-CN" altLang="en-US" dirty="0" smtClean="0"/>
              <a:t>优点：进程调度的开销小</a:t>
            </a:r>
            <a:endParaRPr lang="en-US" altLang="zh-CN" dirty="0" smtClean="0"/>
          </a:p>
          <a:p>
            <a:pPr lvl="2"/>
            <a:r>
              <a:rPr lang="zh-CN" altLang="en-US" dirty="0" smtClean="0"/>
              <a:t>缺点：不能动态地平衡各处理器的负载，使系统存在各处理器忙闲不均的情况。</a:t>
            </a:r>
            <a:endParaRPr lang="en-US" altLang="zh-CN" dirty="0" smtClean="0"/>
          </a:p>
          <a:p>
            <a:pPr lvl="1"/>
            <a:r>
              <a:rPr lang="zh-CN" altLang="en-US" dirty="0" smtClean="0"/>
              <a:t>动态分配</a:t>
            </a:r>
            <a:endParaRPr lang="en-US" altLang="zh-CN" dirty="0" smtClean="0"/>
          </a:p>
          <a:p>
            <a:pPr lvl="2"/>
            <a:r>
              <a:rPr lang="zh-CN" altLang="en-US" dirty="0" smtClean="0"/>
              <a:t>优点：可以在每次调度时考虑处理器的负载平衡问题，总是把进程分配给当前空闲的处理器</a:t>
            </a:r>
            <a:endParaRPr lang="en-US" altLang="zh-CN" dirty="0" smtClean="0"/>
          </a:p>
          <a:p>
            <a:r>
              <a:rPr lang="zh-CN" altLang="en-US" dirty="0" smtClean="0"/>
              <a:t>非对称多处理器系统的进程分配方式：</a:t>
            </a:r>
            <a:endParaRPr lang="en-US" altLang="zh-CN" dirty="0" smtClean="0"/>
          </a:p>
          <a:p>
            <a:pPr lvl="1"/>
            <a:r>
              <a:rPr lang="zh-CN" altLang="en-US" dirty="0" smtClean="0"/>
              <a:t>主从</a:t>
            </a:r>
            <a:r>
              <a:rPr lang="zh-CN" altLang="en-US" dirty="0" smtClean="0"/>
              <a:t>式</a:t>
            </a:r>
            <a:endParaRPr lang="en-US" altLang="zh-CN" dirty="0" smtClean="0"/>
          </a:p>
          <a:p>
            <a:pPr lvl="1"/>
            <a:r>
              <a:rPr lang="zh-CN" altLang="en-US" dirty="0" smtClean="0"/>
              <a:t>优点：系统处理比较简单</a:t>
            </a:r>
            <a:endParaRPr lang="en-US" altLang="zh-CN" dirty="0" smtClean="0"/>
          </a:p>
          <a:p>
            <a:pPr lvl="1"/>
            <a:r>
              <a:rPr lang="zh-CN" altLang="en-US" dirty="0" smtClean="0"/>
              <a:t>缺点：不可靠性，主机一旦出现故障，会导致整个系统瘫痪，也容易因主机太忙而形成系统瓶颈。</a:t>
            </a:r>
            <a:endParaRPr lang="en-US" altLang="zh-CN" dirty="0" smtClean="0"/>
          </a:p>
          <a:p>
            <a:pPr lvl="1"/>
            <a:r>
              <a:rPr lang="zh-CN" altLang="en-US" dirty="0" smtClean="0"/>
              <a:t>解决方法：利用多台处理器来管理整个系统</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3.5.3 </a:t>
            </a:r>
            <a:r>
              <a:rPr lang="zh-CN" altLang="en-US" dirty="0" smtClean="0"/>
              <a:t>进程调度方式</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自调度</a:t>
            </a:r>
            <a:endParaRPr lang="en-US" altLang="zh-CN" dirty="0" smtClean="0"/>
          </a:p>
          <a:p>
            <a:pPr lvl="1"/>
            <a:r>
              <a:rPr lang="zh-CN" altLang="en-US" dirty="0" smtClean="0"/>
              <a:t>优点：</a:t>
            </a:r>
            <a:endParaRPr lang="en-US" altLang="zh-CN" dirty="0" smtClean="0"/>
          </a:p>
          <a:p>
            <a:pPr lvl="2"/>
            <a:r>
              <a:rPr lang="zh-CN" altLang="en-US" dirty="0" smtClean="0"/>
              <a:t>易移植</a:t>
            </a:r>
            <a:endParaRPr lang="en-US" altLang="zh-CN" dirty="0" smtClean="0"/>
          </a:p>
          <a:p>
            <a:pPr lvl="2"/>
            <a:r>
              <a:rPr lang="zh-CN" altLang="en-US" dirty="0" smtClean="0"/>
              <a:t>有利于提高</a:t>
            </a:r>
            <a:r>
              <a:rPr lang="en-US" altLang="zh-CN" dirty="0" smtClean="0"/>
              <a:t>CPU</a:t>
            </a:r>
            <a:r>
              <a:rPr lang="zh-CN" altLang="en-US" dirty="0" smtClean="0"/>
              <a:t>的利用率</a:t>
            </a:r>
            <a:endParaRPr lang="en-US" altLang="zh-CN" dirty="0" smtClean="0"/>
          </a:p>
          <a:p>
            <a:pPr lvl="1"/>
            <a:r>
              <a:rPr lang="zh-CN" altLang="en-US" dirty="0" smtClean="0"/>
              <a:t>缺点：</a:t>
            </a:r>
            <a:endParaRPr lang="en-US" altLang="zh-CN" dirty="0" smtClean="0"/>
          </a:p>
          <a:p>
            <a:pPr lvl="2"/>
            <a:r>
              <a:rPr lang="zh-CN" altLang="en-US" dirty="0" smtClean="0"/>
              <a:t>瓶颈问题</a:t>
            </a:r>
            <a:endParaRPr lang="en-US" altLang="zh-CN" dirty="0" smtClean="0"/>
          </a:p>
          <a:p>
            <a:pPr lvl="2"/>
            <a:r>
              <a:rPr lang="zh-CN" altLang="en-US" dirty="0" smtClean="0"/>
              <a:t>低效性</a:t>
            </a:r>
            <a:endParaRPr lang="en-US" altLang="zh-CN" dirty="0" smtClean="0"/>
          </a:p>
          <a:p>
            <a:pPr lvl="2"/>
            <a:r>
              <a:rPr lang="zh-CN" altLang="en-US" dirty="0" smtClean="0"/>
              <a:t>线程切换频繁</a:t>
            </a:r>
            <a:endParaRPr lang="en-US" altLang="zh-CN" dirty="0" smtClean="0"/>
          </a:p>
          <a:p>
            <a:r>
              <a:rPr lang="zh-CN" altLang="en-US" dirty="0" smtClean="0"/>
              <a:t>成组调度</a:t>
            </a:r>
            <a:endParaRPr lang="en-US" altLang="zh-CN" dirty="0" smtClean="0"/>
          </a:p>
          <a:p>
            <a:pPr lvl="1"/>
            <a:r>
              <a:rPr lang="zh-CN" altLang="en-US" dirty="0" smtClean="0"/>
              <a:t>优点：</a:t>
            </a:r>
            <a:endParaRPr lang="en-US" altLang="zh-CN" dirty="0" smtClean="0"/>
          </a:p>
          <a:p>
            <a:pPr lvl="2"/>
            <a:r>
              <a:rPr lang="zh-CN" altLang="en-US" dirty="0" smtClean="0"/>
              <a:t>减少线程切换，改善系统性能</a:t>
            </a:r>
            <a:endParaRPr lang="en-US" altLang="zh-CN" dirty="0" smtClean="0"/>
          </a:p>
          <a:p>
            <a:pPr lvl="2"/>
            <a:r>
              <a:rPr lang="zh-CN" altLang="en-US" dirty="0" smtClean="0"/>
              <a:t>减少调度开销</a:t>
            </a:r>
            <a:endParaRPr lang="en-US" altLang="zh-CN" dirty="0" smtClean="0"/>
          </a:p>
          <a:p>
            <a:pPr lvl="1"/>
            <a:r>
              <a:rPr lang="zh-CN" altLang="en-US" dirty="0" smtClean="0"/>
              <a:t>时间分配：面向所有的应用程序平均分配处理器时间，面向所有的线程平均分配处理器时间</a:t>
            </a:r>
            <a:endParaRPr lang="en-US" altLang="zh-CN" dirty="0" smtClean="0"/>
          </a:p>
          <a:p>
            <a:r>
              <a:rPr lang="zh-CN" altLang="en-US" dirty="0" smtClean="0"/>
              <a:t>专用处理器分配</a:t>
            </a:r>
            <a:endParaRPr lang="en-US" altLang="zh-CN" dirty="0" smtClean="0"/>
          </a:p>
          <a:p>
            <a:pPr lvl="1"/>
            <a:r>
              <a:rPr lang="zh-CN" altLang="en-US" dirty="0" smtClean="0"/>
              <a:t>优点：</a:t>
            </a:r>
            <a:endParaRPr lang="en-US" altLang="zh-CN" dirty="0" smtClean="0"/>
          </a:p>
          <a:p>
            <a:pPr lvl="2"/>
            <a:r>
              <a:rPr lang="zh-CN" altLang="en-US" dirty="0" smtClean="0"/>
              <a:t>加速了应用程序的运行速度</a:t>
            </a:r>
            <a:endParaRPr lang="en-US" altLang="zh-CN" dirty="0" smtClean="0"/>
          </a:p>
          <a:p>
            <a:pPr lvl="2"/>
            <a:r>
              <a:rPr lang="zh-CN" altLang="en-US" dirty="0" smtClean="0"/>
              <a:t>避免了进程的切换</a:t>
            </a:r>
            <a:endParaRPr lang="en-US" altLang="zh-CN" dirty="0" smtClean="0"/>
          </a:p>
          <a:p>
            <a:pPr lvl="1"/>
            <a:r>
              <a:rPr lang="zh-CN" altLang="en-US" dirty="0" smtClean="0"/>
              <a:t>缺点：</a:t>
            </a:r>
            <a:endParaRPr lang="en-US" altLang="zh-CN" dirty="0" smtClean="0"/>
          </a:p>
          <a:p>
            <a:pPr lvl="2"/>
            <a:r>
              <a:rPr lang="zh-CN" altLang="en-US" dirty="0" smtClean="0"/>
              <a:t>造成处理器资源的严重浪费</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3.6 </a:t>
            </a:r>
            <a:r>
              <a:rPr lang="zh-CN" altLang="en-US" dirty="0" smtClean="0"/>
              <a:t>死锁</a:t>
            </a:r>
            <a:endParaRPr lang="zh-CN" altLang="en-US" dirty="0"/>
          </a:p>
        </p:txBody>
      </p:sp>
      <p:sp>
        <p:nvSpPr>
          <p:cNvPr id="3" name="内容占位符 2"/>
          <p:cNvSpPr>
            <a:spLocks noGrp="1"/>
          </p:cNvSpPr>
          <p:nvPr>
            <p:ph idx="1"/>
          </p:nvPr>
        </p:nvSpPr>
        <p:spPr/>
        <p:txBody>
          <a:bodyPr/>
          <a:lstStyle/>
          <a:p>
            <a:r>
              <a:rPr lang="zh-CN" altLang="en-US" dirty="0" smtClean="0"/>
              <a:t>产生死锁的原因和必要 条件</a:t>
            </a:r>
            <a:endParaRPr lang="en-US" altLang="zh-CN" dirty="0" smtClean="0"/>
          </a:p>
          <a:p>
            <a:r>
              <a:rPr lang="zh-CN" altLang="en-US" dirty="0" smtClean="0"/>
              <a:t>处理死锁的基本方法</a:t>
            </a:r>
            <a:endParaRPr lang="en-US" altLang="zh-CN" dirty="0" smtClean="0"/>
          </a:p>
          <a:p>
            <a:r>
              <a:rPr lang="zh-CN" altLang="en-US" dirty="0" smtClean="0"/>
              <a:t>银行家算法</a:t>
            </a:r>
            <a:endParaRPr lang="en-US" altLang="zh-CN" dirty="0" smtClean="0"/>
          </a:p>
          <a:p>
            <a:r>
              <a:rPr lang="zh-CN" altLang="en-US" dirty="0" smtClean="0"/>
              <a:t>死锁的检测和解除</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3.6.1</a:t>
            </a:r>
            <a:r>
              <a:rPr lang="zh-CN" altLang="en-US" dirty="0" smtClean="0"/>
              <a:t>产生死锁的原因和必要条件</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由于多个进程竞争共享资源而引起的进程不能向前推进的僵死状态称为死锁。</a:t>
            </a:r>
            <a:endParaRPr lang="en-US" altLang="zh-CN" dirty="0" smtClean="0"/>
          </a:p>
          <a:p>
            <a:r>
              <a:rPr lang="zh-CN" altLang="en-US" dirty="0" smtClean="0"/>
              <a:t>产生死锁的原因：</a:t>
            </a:r>
            <a:endParaRPr lang="en-US" altLang="zh-CN" dirty="0" smtClean="0"/>
          </a:p>
          <a:p>
            <a:pPr lvl="1"/>
            <a:r>
              <a:rPr lang="zh-CN" altLang="en-US" dirty="0" smtClean="0"/>
              <a:t>竞争共享资源且分配资源的顺序不当</a:t>
            </a:r>
            <a:endParaRPr lang="en-US" altLang="zh-CN" dirty="0" smtClean="0"/>
          </a:p>
          <a:p>
            <a:r>
              <a:rPr lang="zh-CN" altLang="en-US" dirty="0" smtClean="0"/>
              <a:t>产生死锁的必要条件：</a:t>
            </a:r>
            <a:endParaRPr lang="en-US" altLang="zh-CN" dirty="0" smtClean="0"/>
          </a:p>
          <a:p>
            <a:pPr lvl="1"/>
            <a:r>
              <a:rPr lang="zh-CN" altLang="en-US" dirty="0" smtClean="0"/>
              <a:t>互斥条件</a:t>
            </a:r>
            <a:endParaRPr lang="en-US" altLang="zh-CN" dirty="0" smtClean="0"/>
          </a:p>
          <a:p>
            <a:pPr lvl="1"/>
            <a:r>
              <a:rPr lang="zh-CN" altLang="en-US" dirty="0" smtClean="0"/>
              <a:t>请求和保持条件</a:t>
            </a:r>
            <a:endParaRPr lang="en-US" altLang="zh-CN" dirty="0" smtClean="0"/>
          </a:p>
          <a:p>
            <a:pPr lvl="1"/>
            <a:r>
              <a:rPr lang="zh-CN" altLang="en-US" dirty="0" smtClean="0"/>
              <a:t>不剥夺条件</a:t>
            </a:r>
            <a:endParaRPr lang="en-US" altLang="zh-CN" dirty="0" smtClean="0"/>
          </a:p>
          <a:p>
            <a:pPr lvl="1"/>
            <a:r>
              <a:rPr lang="zh-CN" altLang="en-US" dirty="0" smtClean="0"/>
              <a:t>环路等待条件</a:t>
            </a:r>
            <a:endParaRPr lang="en-US" altLang="zh-CN" dirty="0" smtClean="0"/>
          </a:p>
          <a:p>
            <a:r>
              <a:rPr lang="zh-CN" altLang="en-US" dirty="0" smtClean="0"/>
              <a:t>注意，只有当上述四个条件同时满足时才会发生死锁</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3.6.2 </a:t>
            </a:r>
            <a:r>
              <a:rPr lang="zh-CN" altLang="en-US" dirty="0" smtClean="0"/>
              <a:t>处理死锁的基本方法</a:t>
            </a:r>
            <a:endParaRPr lang="zh-CN" altLang="en-US" dirty="0"/>
          </a:p>
        </p:txBody>
      </p:sp>
      <p:sp>
        <p:nvSpPr>
          <p:cNvPr id="3" name="内容占位符 2"/>
          <p:cNvSpPr>
            <a:spLocks noGrp="1"/>
          </p:cNvSpPr>
          <p:nvPr>
            <p:ph idx="1"/>
          </p:nvPr>
        </p:nvSpPr>
        <p:spPr/>
        <p:txBody>
          <a:bodyPr/>
          <a:lstStyle/>
          <a:p>
            <a:r>
              <a:rPr lang="zh-CN" altLang="en-US" dirty="0" smtClean="0"/>
              <a:t>预防死锁</a:t>
            </a:r>
            <a:endParaRPr lang="en-US" altLang="zh-CN" dirty="0" smtClean="0"/>
          </a:p>
          <a:p>
            <a:r>
              <a:rPr lang="zh-CN" altLang="en-US" dirty="0" smtClean="0"/>
              <a:t>避免死锁</a:t>
            </a:r>
            <a:endParaRPr lang="en-US" altLang="zh-CN" dirty="0" smtClean="0"/>
          </a:p>
          <a:p>
            <a:r>
              <a:rPr lang="zh-CN" altLang="en-US" dirty="0" smtClean="0"/>
              <a:t>检测并解除死锁</a:t>
            </a:r>
            <a:endParaRPr lang="en-US" altLang="zh-CN" dirty="0" smtClean="0"/>
          </a:p>
          <a:p>
            <a:r>
              <a:rPr lang="zh-CN" altLang="en-US" dirty="0" smtClean="0"/>
              <a:t>忽略死锁</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3.6.2 </a:t>
            </a:r>
            <a:r>
              <a:rPr lang="zh-CN" altLang="en-US" dirty="0" smtClean="0"/>
              <a:t>处理死锁的基本方法</a:t>
            </a:r>
            <a:endParaRPr lang="zh-CN" altLang="en-US" dirty="0"/>
          </a:p>
        </p:txBody>
      </p:sp>
      <p:sp>
        <p:nvSpPr>
          <p:cNvPr id="3" name="内容占位符 2"/>
          <p:cNvSpPr>
            <a:spLocks noGrp="1"/>
          </p:cNvSpPr>
          <p:nvPr>
            <p:ph idx="1"/>
          </p:nvPr>
        </p:nvSpPr>
        <p:spPr/>
        <p:txBody>
          <a:bodyPr/>
          <a:lstStyle/>
          <a:p>
            <a:r>
              <a:rPr lang="zh-CN" altLang="en-US" dirty="0" smtClean="0"/>
              <a:t>操作系统可以采用死锁预防或死锁避免方案</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3.6.2 </a:t>
            </a:r>
            <a:r>
              <a:rPr lang="zh-CN" altLang="en-US" dirty="0" smtClean="0"/>
              <a:t>处理死锁的基本方法</a:t>
            </a:r>
            <a:endParaRPr lang="zh-CN" altLang="en-US" dirty="0"/>
          </a:p>
        </p:txBody>
      </p:sp>
      <p:sp>
        <p:nvSpPr>
          <p:cNvPr id="3" name="内容占位符 2"/>
          <p:cNvSpPr>
            <a:spLocks noGrp="1"/>
          </p:cNvSpPr>
          <p:nvPr>
            <p:ph idx="1"/>
          </p:nvPr>
        </p:nvSpPr>
        <p:spPr/>
        <p:txBody>
          <a:bodyPr/>
          <a:lstStyle/>
          <a:p>
            <a:r>
              <a:rPr lang="zh-CN" altLang="en-US" dirty="0" smtClean="0"/>
              <a:t>预防死锁可以通过摒弃下列三个必要条件之一来实现：</a:t>
            </a:r>
            <a:endParaRPr lang="en-US" altLang="zh-CN" dirty="0" smtClean="0"/>
          </a:p>
          <a:p>
            <a:pPr lvl="1"/>
            <a:r>
              <a:rPr lang="zh-CN" altLang="en-US" dirty="0" smtClean="0"/>
              <a:t>摒弃请求和保持条件</a:t>
            </a:r>
            <a:endParaRPr lang="en-US" altLang="zh-CN" dirty="0" smtClean="0"/>
          </a:p>
          <a:p>
            <a:pPr lvl="1"/>
            <a:r>
              <a:rPr lang="zh-CN" altLang="en-US" dirty="0" smtClean="0"/>
              <a:t>摒弃不剥夺条件</a:t>
            </a:r>
            <a:endParaRPr lang="en-US" altLang="zh-CN" dirty="0" smtClean="0"/>
          </a:p>
          <a:p>
            <a:pPr lvl="1"/>
            <a:r>
              <a:rPr lang="zh-CN" altLang="en-US" dirty="0" smtClean="0"/>
              <a:t>摒弃环路等待条件</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3.6.2 </a:t>
            </a:r>
            <a:r>
              <a:rPr lang="zh-CN" altLang="en-US" dirty="0" smtClean="0"/>
              <a:t>处理死锁的基本方法</a:t>
            </a:r>
            <a:endParaRPr lang="zh-CN" altLang="en-US" dirty="0"/>
          </a:p>
        </p:txBody>
      </p:sp>
      <p:sp>
        <p:nvSpPr>
          <p:cNvPr id="3" name="内容占位符 2"/>
          <p:cNvSpPr>
            <a:spLocks noGrp="1"/>
          </p:cNvSpPr>
          <p:nvPr>
            <p:ph idx="1"/>
          </p:nvPr>
        </p:nvSpPr>
        <p:spPr/>
        <p:txBody>
          <a:bodyPr/>
          <a:lstStyle/>
          <a:p>
            <a:r>
              <a:rPr lang="zh-CN" altLang="en-US" dirty="0" smtClean="0"/>
              <a:t>避免死锁的方法是把系统的资源分配状态分为安全状态和不安全状态，只要资源分配使系统资源分配状态处于安全状态，死锁就不会发生。</a:t>
            </a:r>
            <a:endParaRPr lang="en-US" altLang="zh-CN" dirty="0" smtClean="0"/>
          </a:p>
          <a:p>
            <a:r>
              <a:rPr lang="zh-CN" altLang="en-US" dirty="0" smtClean="0"/>
              <a:t>不安全状态不一定是死锁状态，但当系统进入不安全状态后，便可能进入死锁状态。</a:t>
            </a:r>
            <a:endParaRPr lang="en-US" altLang="zh-CN" dirty="0" smtClean="0"/>
          </a:p>
          <a:p>
            <a:r>
              <a:rPr lang="zh-CN" altLang="en-US" dirty="0" smtClean="0"/>
              <a:t>避免进程死锁的实质在于使系统处于安全状态</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3.1.1 </a:t>
            </a:r>
            <a:r>
              <a:rPr lang="zh-CN" altLang="en-US" dirty="0" smtClean="0"/>
              <a:t>进程调度的功能</a:t>
            </a:r>
            <a:endParaRPr lang="zh-CN" altLang="en-US" dirty="0"/>
          </a:p>
        </p:txBody>
      </p:sp>
      <p:sp>
        <p:nvSpPr>
          <p:cNvPr id="3" name="内容占位符 2"/>
          <p:cNvSpPr>
            <a:spLocks noGrp="1"/>
          </p:cNvSpPr>
          <p:nvPr>
            <p:ph idx="1"/>
          </p:nvPr>
        </p:nvSpPr>
        <p:spPr/>
        <p:txBody>
          <a:bodyPr/>
          <a:lstStyle/>
          <a:p>
            <a:r>
              <a:rPr lang="zh-CN" altLang="en-US" dirty="0" smtClean="0"/>
              <a:t>进程调度功能由操作系统内核的进程调度程序完成</a:t>
            </a:r>
            <a:endParaRPr lang="en-US" altLang="zh-CN" dirty="0" smtClean="0"/>
          </a:p>
          <a:p>
            <a:r>
              <a:rPr lang="zh-CN" altLang="en-US" dirty="0" smtClean="0"/>
              <a:t>在</a:t>
            </a:r>
            <a:r>
              <a:rPr lang="en-US" altLang="zh-CN" dirty="0" smtClean="0"/>
              <a:t>Linux</a:t>
            </a:r>
            <a:r>
              <a:rPr lang="zh-CN" altLang="en-US" dirty="0" smtClean="0"/>
              <a:t>内核中，进程调度功能的实现从调用内核函数</a:t>
            </a:r>
            <a:r>
              <a:rPr lang="en-US" altLang="zh-CN" dirty="0" smtClean="0"/>
              <a:t>schedule()</a:t>
            </a:r>
            <a:r>
              <a:rPr lang="zh-CN" altLang="en-US" dirty="0" smtClean="0"/>
              <a:t>开始</a:t>
            </a:r>
            <a:endParaRPr lang="en-US" altLang="zh-CN" dirty="0" smtClean="0"/>
          </a:p>
          <a:p>
            <a:r>
              <a:rPr lang="zh-CN" altLang="en-US" dirty="0" smtClean="0"/>
              <a:t>进程调度功能实际是按照某种算法从就绪进程中为当前空闲的</a:t>
            </a:r>
            <a:r>
              <a:rPr lang="en-US" altLang="zh-CN" dirty="0" smtClean="0"/>
              <a:t>CPU</a:t>
            </a:r>
            <a:r>
              <a:rPr lang="zh-CN" altLang="en-US" dirty="0" smtClean="0"/>
              <a:t>选择在其上运行的新进程。</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3.6.3 </a:t>
            </a:r>
            <a:r>
              <a:rPr lang="zh-CN" altLang="en-US" dirty="0" smtClean="0"/>
              <a:t>银行家算法</a:t>
            </a:r>
            <a:endParaRPr lang="zh-CN" altLang="en-US" dirty="0"/>
          </a:p>
        </p:txBody>
      </p:sp>
      <p:sp>
        <p:nvSpPr>
          <p:cNvPr id="3" name="内容占位符 2"/>
          <p:cNvSpPr>
            <a:spLocks noGrp="1"/>
          </p:cNvSpPr>
          <p:nvPr>
            <p:ph idx="1"/>
          </p:nvPr>
        </p:nvSpPr>
        <p:spPr/>
        <p:txBody>
          <a:bodyPr/>
          <a:lstStyle/>
          <a:p>
            <a:r>
              <a:rPr lang="zh-CN" altLang="en-US" dirty="0" smtClean="0"/>
              <a:t>基本思想：一个进程提出资源请求后，系统先进行资源的试分配。然后检测本次的试分配是否使系统处于安全状态，若安全则按试分配方案分配资源，否则不分配资源。</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3.6.4 </a:t>
            </a:r>
            <a:r>
              <a:rPr lang="zh-CN" altLang="en-US" dirty="0" smtClean="0"/>
              <a:t>死锁的检测和解除</a:t>
            </a:r>
            <a:endParaRPr lang="zh-CN" altLang="en-US" dirty="0"/>
          </a:p>
        </p:txBody>
      </p:sp>
      <p:sp>
        <p:nvSpPr>
          <p:cNvPr id="3" name="内容占位符 2"/>
          <p:cNvSpPr>
            <a:spLocks noGrp="1"/>
          </p:cNvSpPr>
          <p:nvPr>
            <p:ph idx="1"/>
          </p:nvPr>
        </p:nvSpPr>
        <p:spPr/>
        <p:txBody>
          <a:bodyPr/>
          <a:lstStyle/>
          <a:p>
            <a:r>
              <a:rPr lang="zh-CN" altLang="en-US" dirty="0" smtClean="0"/>
              <a:t>检测死锁必须面对的问题：</a:t>
            </a:r>
            <a:endParaRPr lang="en-US" altLang="zh-CN" dirty="0" smtClean="0"/>
          </a:p>
          <a:p>
            <a:pPr lvl="1"/>
            <a:r>
              <a:rPr lang="zh-CN" altLang="en-US" dirty="0" smtClean="0"/>
              <a:t>何时调用检测算法</a:t>
            </a:r>
            <a:endParaRPr lang="en-US" altLang="zh-CN" dirty="0" smtClean="0"/>
          </a:p>
          <a:p>
            <a:pPr lvl="1"/>
            <a:r>
              <a:rPr lang="zh-CN" altLang="en-US" dirty="0" smtClean="0"/>
              <a:t>如何检测死锁</a:t>
            </a:r>
            <a:endParaRPr lang="en-US" altLang="zh-CN" dirty="0" smtClean="0"/>
          </a:p>
          <a:p>
            <a:r>
              <a:rPr lang="zh-CN" altLang="en-US" dirty="0" smtClean="0"/>
              <a:t>何时调用检测算法：</a:t>
            </a:r>
            <a:endParaRPr lang="en-US" altLang="zh-CN" dirty="0" smtClean="0"/>
          </a:p>
          <a:p>
            <a:pPr lvl="1"/>
            <a:r>
              <a:rPr lang="zh-CN" altLang="en-US" dirty="0" smtClean="0"/>
              <a:t>死锁可能发生的频率</a:t>
            </a:r>
            <a:endParaRPr lang="en-US" altLang="zh-CN" dirty="0" smtClean="0"/>
          </a:p>
          <a:p>
            <a:pPr lvl="1"/>
            <a:r>
              <a:rPr lang="zh-CN" altLang="en-US" dirty="0" smtClean="0"/>
              <a:t>当死锁发生时受影响的进程数量。</a:t>
            </a:r>
            <a:endParaRPr lang="en-US" altLang="zh-CN" dirty="0" smtClean="0"/>
          </a:p>
          <a:p>
            <a:r>
              <a:rPr lang="zh-CN" altLang="en-US" dirty="0" smtClean="0"/>
              <a:t>资源分配图</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3.6.4 </a:t>
            </a:r>
            <a:r>
              <a:rPr lang="zh-CN" altLang="en-US" dirty="0" smtClean="0"/>
              <a:t>死锁的检测和解除</a:t>
            </a:r>
            <a:endParaRPr lang="zh-CN" altLang="en-US" dirty="0"/>
          </a:p>
        </p:txBody>
      </p:sp>
      <p:sp>
        <p:nvSpPr>
          <p:cNvPr id="3" name="内容占位符 2"/>
          <p:cNvSpPr>
            <a:spLocks noGrp="1"/>
          </p:cNvSpPr>
          <p:nvPr>
            <p:ph idx="1"/>
          </p:nvPr>
        </p:nvSpPr>
        <p:spPr/>
        <p:txBody>
          <a:bodyPr/>
          <a:lstStyle/>
          <a:p>
            <a:r>
              <a:rPr lang="zh-CN" altLang="en-US" dirty="0" smtClean="0"/>
              <a:t>死锁定理</a:t>
            </a:r>
            <a:endParaRPr lang="en-US" altLang="zh-CN" dirty="0" smtClean="0"/>
          </a:p>
          <a:p>
            <a:pPr lvl="1"/>
            <a:r>
              <a:rPr lang="zh-CN" altLang="en-US" dirty="0" smtClean="0"/>
              <a:t>用于检测系统所处的资源分配状态</a:t>
            </a:r>
            <a:r>
              <a:rPr lang="en-US" altLang="zh-CN" dirty="0" smtClean="0"/>
              <a:t>S</a:t>
            </a:r>
            <a:r>
              <a:rPr lang="zh-CN" altLang="en-US" dirty="0" smtClean="0"/>
              <a:t>是否为死锁状态。</a:t>
            </a:r>
            <a:endParaRPr lang="en-US" altLang="zh-CN" dirty="0" smtClean="0"/>
          </a:p>
          <a:p>
            <a:pPr lvl="1"/>
            <a:r>
              <a:rPr lang="en-US" altLang="zh-CN" dirty="0" smtClean="0"/>
              <a:t>S</a:t>
            </a:r>
            <a:r>
              <a:rPr lang="zh-CN" altLang="en-US" dirty="0" smtClean="0"/>
              <a:t>为死锁状态的充分条件是当且仅当</a:t>
            </a:r>
            <a:r>
              <a:rPr lang="en-US" altLang="zh-CN" dirty="0" smtClean="0"/>
              <a:t>S</a:t>
            </a:r>
            <a:r>
              <a:rPr lang="zh-CN" altLang="en-US" dirty="0" smtClean="0"/>
              <a:t>状态的资源分配图是不可完全简化的。</a:t>
            </a:r>
            <a:endParaRPr lang="en-US" altLang="zh-CN" dirty="0" smtClean="0"/>
          </a:p>
          <a:p>
            <a:pPr lvl="1"/>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3.6.4 </a:t>
            </a:r>
            <a:r>
              <a:rPr lang="zh-CN" altLang="en-US" dirty="0" smtClean="0"/>
              <a:t>死锁的检测和解除</a:t>
            </a:r>
            <a:endParaRPr lang="zh-CN" altLang="en-US" dirty="0"/>
          </a:p>
        </p:txBody>
      </p:sp>
      <p:sp>
        <p:nvSpPr>
          <p:cNvPr id="3" name="内容占位符 2"/>
          <p:cNvSpPr>
            <a:spLocks noGrp="1"/>
          </p:cNvSpPr>
          <p:nvPr>
            <p:ph idx="1"/>
          </p:nvPr>
        </p:nvSpPr>
        <p:spPr/>
        <p:txBody>
          <a:bodyPr/>
          <a:lstStyle/>
          <a:p>
            <a:r>
              <a:rPr lang="zh-CN" altLang="en-US" dirty="0" smtClean="0"/>
              <a:t>解除死锁的途径：</a:t>
            </a:r>
            <a:endParaRPr lang="en-US" altLang="zh-CN" dirty="0" smtClean="0"/>
          </a:p>
          <a:p>
            <a:pPr lvl="1"/>
            <a:r>
              <a:rPr lang="zh-CN" altLang="en-US" dirty="0" smtClean="0"/>
              <a:t>终止处于死锁状态的进程</a:t>
            </a:r>
            <a:endParaRPr lang="en-US" altLang="zh-CN" dirty="0" smtClean="0"/>
          </a:p>
          <a:p>
            <a:pPr lvl="1"/>
            <a:r>
              <a:rPr lang="zh-CN" altLang="en-US" smtClean="0"/>
              <a:t>抢占死锁进程占有的资源</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3.1.2</a:t>
            </a:r>
            <a:r>
              <a:rPr lang="zh-CN" altLang="en-US" dirty="0" smtClean="0"/>
              <a:t>进程调度的时机</a:t>
            </a:r>
            <a:endParaRPr lang="zh-CN" altLang="en-US" dirty="0"/>
          </a:p>
        </p:txBody>
      </p:sp>
      <p:sp>
        <p:nvSpPr>
          <p:cNvPr id="3" name="内容占位符 2"/>
          <p:cNvSpPr>
            <a:spLocks noGrp="1"/>
          </p:cNvSpPr>
          <p:nvPr>
            <p:ph idx="1"/>
          </p:nvPr>
        </p:nvSpPr>
        <p:spPr/>
        <p:txBody>
          <a:bodyPr/>
          <a:lstStyle/>
          <a:p>
            <a:r>
              <a:rPr lang="zh-CN" altLang="en-US" dirty="0" smtClean="0"/>
              <a:t>运行结束</a:t>
            </a:r>
            <a:endParaRPr lang="en-US" altLang="zh-CN" dirty="0" smtClean="0"/>
          </a:p>
          <a:p>
            <a:r>
              <a:rPr lang="zh-CN" altLang="en-US" dirty="0" smtClean="0"/>
              <a:t>进程阻塞</a:t>
            </a:r>
            <a:endParaRPr lang="en-US" altLang="zh-CN" dirty="0" smtClean="0"/>
          </a:p>
          <a:p>
            <a:r>
              <a:rPr lang="zh-CN" altLang="en-US" dirty="0" smtClean="0"/>
              <a:t>中断返回</a:t>
            </a:r>
            <a:endParaRPr lang="en-US" altLang="zh-CN" dirty="0" smtClean="0"/>
          </a:p>
          <a:p>
            <a:r>
              <a:rPr lang="zh-CN" altLang="en-US" dirty="0" smtClean="0"/>
              <a:t>优先级更高</a:t>
            </a:r>
            <a:endParaRPr lang="en-US" altLang="zh-CN" dirty="0" smtClean="0"/>
          </a:p>
          <a:p>
            <a:r>
              <a:rPr lang="zh-CN" altLang="en-US" dirty="0" smtClean="0"/>
              <a:t>时间片用完</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进程调度算法</a:t>
            </a:r>
            <a:endParaRPr lang="zh-CN" altLang="en-US" dirty="0"/>
          </a:p>
        </p:txBody>
      </p:sp>
      <p:sp>
        <p:nvSpPr>
          <p:cNvPr id="3" name="内容占位符 2"/>
          <p:cNvSpPr>
            <a:spLocks noGrp="1"/>
          </p:cNvSpPr>
          <p:nvPr>
            <p:ph idx="1"/>
          </p:nvPr>
        </p:nvSpPr>
        <p:spPr/>
        <p:txBody>
          <a:bodyPr/>
          <a:lstStyle/>
          <a:p>
            <a:r>
              <a:rPr lang="zh-CN" altLang="en-US" dirty="0" smtClean="0"/>
              <a:t>进程调度算法是指从就绪态进程中选择一个或几个进程为其分配</a:t>
            </a:r>
            <a:r>
              <a:rPr lang="en-US" altLang="zh-CN" dirty="0" smtClean="0"/>
              <a:t>CPU</a:t>
            </a:r>
            <a:r>
              <a:rPr lang="zh-CN" altLang="en-US" dirty="0" smtClean="0"/>
              <a:t>，使其进入执行态的算法。</a:t>
            </a:r>
            <a:endParaRPr lang="en-US" altLang="zh-CN" dirty="0" smtClean="0"/>
          </a:p>
          <a:p>
            <a:r>
              <a:rPr lang="zh-CN" altLang="en-US" dirty="0" smtClean="0"/>
              <a:t>进程调度由操作系统的内核中的进程调度程序完成。</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3.2.1 </a:t>
            </a:r>
            <a:r>
              <a:rPr lang="zh-CN" altLang="en-US" dirty="0" smtClean="0"/>
              <a:t>选择调度方式和算法的若干准则</a:t>
            </a:r>
            <a:endParaRPr lang="zh-CN" altLang="en-US" dirty="0"/>
          </a:p>
        </p:txBody>
      </p:sp>
      <p:sp>
        <p:nvSpPr>
          <p:cNvPr id="3" name="内容占位符 2"/>
          <p:cNvSpPr>
            <a:spLocks noGrp="1"/>
          </p:cNvSpPr>
          <p:nvPr>
            <p:ph idx="1"/>
          </p:nvPr>
        </p:nvSpPr>
        <p:spPr/>
        <p:txBody>
          <a:bodyPr/>
          <a:lstStyle/>
          <a:p>
            <a:r>
              <a:rPr lang="zh-CN" altLang="en-US" dirty="0" smtClean="0"/>
              <a:t>选择的依据：</a:t>
            </a:r>
            <a:endParaRPr lang="en-US" altLang="zh-CN" dirty="0" smtClean="0"/>
          </a:p>
          <a:p>
            <a:pPr lvl="1"/>
            <a:r>
              <a:rPr lang="zh-CN" altLang="en-US" dirty="0" smtClean="0"/>
              <a:t>周转时间短</a:t>
            </a:r>
            <a:endParaRPr lang="en-US" altLang="zh-CN" dirty="0" smtClean="0"/>
          </a:p>
          <a:p>
            <a:pPr lvl="1"/>
            <a:r>
              <a:rPr lang="zh-CN" altLang="en-US" dirty="0" smtClean="0"/>
              <a:t>响应时间快</a:t>
            </a:r>
            <a:endParaRPr lang="en-US" altLang="zh-CN" dirty="0" smtClean="0"/>
          </a:p>
          <a:p>
            <a:pPr lvl="1"/>
            <a:r>
              <a:rPr lang="zh-CN" altLang="en-US" dirty="0" smtClean="0"/>
              <a:t>截止时间的保证</a:t>
            </a:r>
            <a:endParaRPr lang="en-US" altLang="zh-CN" dirty="0" smtClean="0"/>
          </a:p>
          <a:p>
            <a:pPr lvl="1"/>
            <a:r>
              <a:rPr lang="zh-CN" altLang="en-US" dirty="0" smtClean="0"/>
              <a:t>系统吞吐量高</a:t>
            </a:r>
            <a:endParaRPr lang="en-US" altLang="zh-CN" dirty="0" smtClean="0"/>
          </a:p>
          <a:p>
            <a:pPr lvl="1"/>
            <a:r>
              <a:rPr lang="zh-CN" altLang="en-US" dirty="0" smtClean="0"/>
              <a:t>处理机利用率好</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3.2.2 </a:t>
            </a:r>
            <a:r>
              <a:rPr lang="zh-CN" altLang="en-US" dirty="0" smtClean="0"/>
              <a:t>调度算法</a:t>
            </a:r>
            <a:endParaRPr lang="zh-CN" altLang="en-US" dirty="0"/>
          </a:p>
        </p:txBody>
      </p:sp>
      <p:sp>
        <p:nvSpPr>
          <p:cNvPr id="3" name="内容占位符 2"/>
          <p:cNvSpPr>
            <a:spLocks noGrp="1"/>
          </p:cNvSpPr>
          <p:nvPr>
            <p:ph idx="1"/>
          </p:nvPr>
        </p:nvSpPr>
        <p:spPr/>
        <p:txBody>
          <a:bodyPr/>
          <a:lstStyle/>
          <a:p>
            <a:r>
              <a:rPr lang="zh-CN" altLang="en-US" dirty="0" smtClean="0"/>
              <a:t>先来先服务调度算法</a:t>
            </a:r>
            <a:r>
              <a:rPr lang="en-US" altLang="zh-CN" dirty="0" smtClean="0"/>
              <a:t>(FCFS)</a:t>
            </a:r>
          </a:p>
          <a:p>
            <a:r>
              <a:rPr lang="zh-CN" altLang="en-US" dirty="0" smtClean="0"/>
              <a:t>短进程优先调度算法</a:t>
            </a:r>
            <a:r>
              <a:rPr lang="en-US" altLang="zh-CN" dirty="0" smtClean="0"/>
              <a:t>(SPF)</a:t>
            </a:r>
          </a:p>
          <a:p>
            <a:r>
              <a:rPr lang="zh-CN" altLang="en-US" dirty="0" smtClean="0"/>
              <a:t>优先权调度算法</a:t>
            </a:r>
            <a:endParaRPr lang="en-US" altLang="zh-CN" dirty="0" smtClean="0"/>
          </a:p>
          <a:p>
            <a:r>
              <a:rPr lang="zh-CN" altLang="en-US" dirty="0" smtClean="0"/>
              <a:t>时间片轮转调度算法</a:t>
            </a:r>
            <a:r>
              <a:rPr lang="en-US" altLang="zh-CN" dirty="0" smtClean="0"/>
              <a:t>(RR)</a:t>
            </a:r>
          </a:p>
          <a:p>
            <a:r>
              <a:rPr lang="zh-CN" altLang="en-US" dirty="0" smtClean="0"/>
              <a:t>多级队列调度</a:t>
            </a:r>
            <a:endParaRPr lang="en-US" altLang="zh-CN" dirty="0" smtClean="0"/>
          </a:p>
          <a:p>
            <a:r>
              <a:rPr lang="zh-CN" altLang="en-US" dirty="0" smtClean="0"/>
              <a:t>多级反馈队列调度</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3.2.2.1 </a:t>
            </a:r>
            <a:r>
              <a:rPr lang="zh-CN" altLang="en-US" dirty="0" smtClean="0"/>
              <a:t>先来先服务调度算法</a:t>
            </a:r>
            <a:endParaRPr lang="zh-CN" altLang="en-US" dirty="0"/>
          </a:p>
        </p:txBody>
      </p:sp>
      <p:sp>
        <p:nvSpPr>
          <p:cNvPr id="3" name="内容占位符 2"/>
          <p:cNvSpPr>
            <a:spLocks noGrp="1"/>
          </p:cNvSpPr>
          <p:nvPr>
            <p:ph idx="1"/>
          </p:nvPr>
        </p:nvSpPr>
        <p:spPr/>
        <p:txBody>
          <a:bodyPr/>
          <a:lstStyle/>
          <a:p>
            <a:r>
              <a:rPr lang="zh-CN" altLang="en-US" dirty="0" smtClean="0"/>
              <a:t>适合长进程，不利于短进程</a:t>
            </a:r>
            <a:endParaRPr lang="en-US" altLang="zh-CN" dirty="0" smtClean="0"/>
          </a:p>
          <a:p>
            <a:r>
              <a:rPr lang="zh-CN" altLang="en-US" dirty="0" smtClean="0"/>
              <a:t>有利于</a:t>
            </a:r>
            <a:r>
              <a:rPr lang="en-US" altLang="zh-CN" dirty="0" smtClean="0"/>
              <a:t>CPU </a:t>
            </a:r>
            <a:r>
              <a:rPr lang="zh-CN" altLang="en-US" dirty="0" smtClean="0"/>
              <a:t>繁忙型进程，不利于</a:t>
            </a:r>
            <a:r>
              <a:rPr lang="en-US" altLang="zh-CN" dirty="0" smtClean="0"/>
              <a:t>I/O</a:t>
            </a:r>
            <a:r>
              <a:rPr lang="zh-CN" altLang="en-US" dirty="0" smtClean="0"/>
              <a:t>繁忙型进程</a:t>
            </a:r>
            <a:endParaRPr lang="en-US" altLang="zh-CN" dirty="0" smtClean="0"/>
          </a:p>
          <a:p>
            <a:r>
              <a:rPr lang="zh-CN" altLang="en-US" dirty="0" smtClean="0"/>
              <a:t>让短进程先运行能显著降低系统的平均周转时间和平均带权周转时间。</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3.2.2.2</a:t>
            </a:r>
            <a:r>
              <a:rPr lang="zh-CN" altLang="en-US" dirty="0" smtClean="0"/>
              <a:t>短进程优先调度算法</a:t>
            </a:r>
            <a:endParaRPr lang="zh-CN" altLang="en-US" dirty="0"/>
          </a:p>
        </p:txBody>
      </p:sp>
      <p:sp>
        <p:nvSpPr>
          <p:cNvPr id="3" name="内容占位符 2"/>
          <p:cNvSpPr>
            <a:spLocks noGrp="1"/>
          </p:cNvSpPr>
          <p:nvPr>
            <p:ph idx="1"/>
          </p:nvPr>
        </p:nvSpPr>
        <p:spPr/>
        <p:txBody>
          <a:bodyPr/>
          <a:lstStyle/>
          <a:p>
            <a:r>
              <a:rPr lang="zh-CN" altLang="en-US" dirty="0" smtClean="0"/>
              <a:t>对长进程不利</a:t>
            </a:r>
            <a:endParaRPr lang="en-US" altLang="zh-CN" dirty="0" smtClean="0"/>
          </a:p>
          <a:p>
            <a:r>
              <a:rPr lang="zh-CN" altLang="en-US" dirty="0" smtClean="0"/>
              <a:t>不能保证紧迫进程的及时处理</a:t>
            </a:r>
            <a:endParaRPr lang="en-US" altLang="zh-CN" dirty="0" smtClean="0"/>
          </a:p>
          <a:p>
            <a:r>
              <a:rPr lang="zh-CN" altLang="en-US" dirty="0" smtClean="0"/>
              <a:t>进程的长短根据用户的估计而定</a:t>
            </a:r>
            <a:endParaRPr lang="en-US" altLang="zh-CN" dirty="0" smtClean="0"/>
          </a:p>
          <a:p>
            <a:pPr>
              <a:buNone/>
            </a:pP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494</TotalTime>
  <Words>1390</Words>
  <PresentationFormat>全屏显示(4:3)</PresentationFormat>
  <Paragraphs>195</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夏至</vt:lpstr>
      <vt:lpstr>操作系统概论</vt:lpstr>
      <vt:lpstr>3.1 进程调度的功能与时机</vt:lpstr>
      <vt:lpstr>3.1.1 进程调度的功能</vt:lpstr>
      <vt:lpstr>3.1.2进程调度的时机</vt:lpstr>
      <vt:lpstr>3.2 进程调度算法</vt:lpstr>
      <vt:lpstr>3.2.1 选择调度方式和算法的若干准则</vt:lpstr>
      <vt:lpstr>3.2.2 调度算法</vt:lpstr>
      <vt:lpstr>3.2.2.1 先来先服务调度算法</vt:lpstr>
      <vt:lpstr>3.2.2.2短进程优先调度算法</vt:lpstr>
      <vt:lpstr>3.2.2.3优先权调度算法</vt:lpstr>
      <vt:lpstr>3.2.2.4时间片轮转调度算法</vt:lpstr>
      <vt:lpstr>3.2.2.5多级队列调度</vt:lpstr>
      <vt:lpstr>3.2.2.6 多级反馈队列调度</vt:lpstr>
      <vt:lpstr>3.2.2.6 多级反馈队列调度</vt:lpstr>
      <vt:lpstr>3.2.2.6 多级反馈队列调度</vt:lpstr>
      <vt:lpstr>3.3 实时系统中的调度</vt:lpstr>
      <vt:lpstr>3.3.1 实现实时调度的基本条件</vt:lpstr>
      <vt:lpstr>3.3.2 常用的几种实时调度算法</vt:lpstr>
      <vt:lpstr>3.4 进程切换</vt:lpstr>
      <vt:lpstr>3.5 多处理器调度</vt:lpstr>
      <vt:lpstr>3.5.1多处理器系统的类型</vt:lpstr>
      <vt:lpstr>3.5.2 多处理器系统中的进程分配方式</vt:lpstr>
      <vt:lpstr>3.5.3 进程调度方式</vt:lpstr>
      <vt:lpstr>3.6 死锁</vt:lpstr>
      <vt:lpstr>3.6.1产生死锁的原因和必要条件</vt:lpstr>
      <vt:lpstr>3.6.2 处理死锁的基本方法</vt:lpstr>
      <vt:lpstr>3.6.2 处理死锁的基本方法</vt:lpstr>
      <vt:lpstr>3.6.2 处理死锁的基本方法</vt:lpstr>
      <vt:lpstr>3.6.2 处理死锁的基本方法</vt:lpstr>
      <vt:lpstr>3.6.3 银行家算法</vt:lpstr>
      <vt:lpstr>3.6.4 死锁的检测和解除</vt:lpstr>
      <vt:lpstr>3.6.4 死锁的检测和解除</vt:lpstr>
      <vt:lpstr>3.6.4 死锁的检测和解除</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操作系统概论</dc:title>
  <dc:creator>linweiming</dc:creator>
  <cp:lastModifiedBy>linweiming</cp:lastModifiedBy>
  <cp:revision>57</cp:revision>
  <dcterms:created xsi:type="dcterms:W3CDTF">2017-12-06T12:33:52Z</dcterms:created>
  <dcterms:modified xsi:type="dcterms:W3CDTF">2017-12-22T15:36:09Z</dcterms:modified>
</cp:coreProperties>
</file>