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63" r:id="rId3"/>
    <p:sldId id="389" r:id="rId4"/>
    <p:sldId id="388" r:id="rId5"/>
    <p:sldId id="390" r:id="rId6"/>
    <p:sldId id="391" r:id="rId7"/>
    <p:sldId id="392" r:id="rId8"/>
    <p:sldId id="393" r:id="rId9"/>
    <p:sldId id="394" r:id="rId10"/>
    <p:sldId id="395" r:id="rId11"/>
    <p:sldId id="396" r:id="rId12"/>
    <p:sldId id="397" r:id="rId13"/>
    <p:sldId id="398" r:id="rId14"/>
    <p:sldId id="399" r:id="rId15"/>
    <p:sldId id="400" r:id="rId16"/>
    <p:sldId id="401" r:id="rId17"/>
    <p:sldId id="402" r:id="rId18"/>
    <p:sldId id="403" r:id="rId19"/>
    <p:sldId id="404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FD2B3D4-B679-4753-BD9A-02529602F5A0}">
          <p14:sldIdLst>
            <p14:sldId id="256"/>
            <p14:sldId id="263"/>
            <p14:sldId id="389"/>
            <p14:sldId id="388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2018/3/2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操作系统概论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第五章 文件系统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EE9735-EF2E-4449-9AF9-C9C965C8D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5.1.5 </a:t>
            </a:r>
            <a:r>
              <a:rPr lang="zh-CN" altLang="en-US" dirty="0"/>
              <a:t>文件属性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525964-8D4F-4D10-8678-E7D7D1888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文件的附加信息，如文件的创建日期、文件大小和修改时间</a:t>
            </a:r>
          </a:p>
        </p:txBody>
      </p:sp>
    </p:spTree>
    <p:extLst>
      <p:ext uri="{BB962C8B-B14F-4D97-AF65-F5344CB8AC3E}">
        <p14:creationId xmlns:p14="http://schemas.microsoft.com/office/powerpoint/2010/main" val="3558553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79941-7D4D-4FD5-B51E-1FACE1C54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5.1.6 </a:t>
            </a:r>
            <a:r>
              <a:rPr lang="zh-CN" altLang="en-US" dirty="0"/>
              <a:t>文件操作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F01082-BEA2-4499-AC28-9362C080A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CREATE</a:t>
            </a:r>
          </a:p>
          <a:p>
            <a:r>
              <a:rPr lang="en-US" altLang="zh-CN" dirty="0"/>
              <a:t>DELETE</a:t>
            </a:r>
          </a:p>
          <a:p>
            <a:r>
              <a:rPr lang="en-US" altLang="zh-CN" dirty="0"/>
              <a:t>OPEN</a:t>
            </a:r>
          </a:p>
          <a:p>
            <a:pPr lvl="1"/>
            <a:r>
              <a:rPr lang="zh-CN" altLang="en-US" dirty="0"/>
              <a:t>调用的目的是将文件属性和文件的地址信息装入主存，便于在对文件的后续访问中能快速存取文件信息。</a:t>
            </a:r>
            <a:endParaRPr lang="en-US" altLang="zh-CN" dirty="0"/>
          </a:p>
          <a:p>
            <a:r>
              <a:rPr lang="en-US" altLang="zh-CN" dirty="0"/>
              <a:t>CLOSE</a:t>
            </a:r>
          </a:p>
          <a:p>
            <a:r>
              <a:rPr lang="en-US" altLang="zh-CN" dirty="0"/>
              <a:t>READ</a:t>
            </a:r>
          </a:p>
          <a:p>
            <a:r>
              <a:rPr lang="en-US" altLang="zh-CN" dirty="0"/>
              <a:t>WRITE</a:t>
            </a:r>
          </a:p>
          <a:p>
            <a:r>
              <a:rPr lang="en-US" altLang="zh-CN" dirty="0"/>
              <a:t>APPEND</a:t>
            </a:r>
          </a:p>
          <a:p>
            <a:r>
              <a:rPr lang="en-US" altLang="zh-CN" dirty="0"/>
              <a:t>SEEK</a:t>
            </a:r>
          </a:p>
          <a:p>
            <a:r>
              <a:rPr lang="en-US" altLang="zh-CN" dirty="0"/>
              <a:t>GETATTRIBUTES</a:t>
            </a:r>
          </a:p>
          <a:p>
            <a:r>
              <a:rPr lang="en-US" altLang="zh-CN" dirty="0"/>
              <a:t>SETATTRIBUTES</a:t>
            </a:r>
          </a:p>
          <a:p>
            <a:r>
              <a:rPr lang="en-US" altLang="zh-CN" dirty="0"/>
              <a:t>RENAME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9442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11193-CA81-48F6-BD96-E222BED81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 </a:t>
            </a:r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C14FAE-2784-4AF4-BE8C-796E1D99C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文件系统通常提供目录或文件夹用于记录文件。</a:t>
            </a:r>
            <a:endParaRPr lang="en-US" altLang="zh-CN" dirty="0"/>
          </a:p>
          <a:p>
            <a:r>
              <a:rPr lang="zh-CN" altLang="en-US" dirty="0"/>
              <a:t>目录是文件系统中实现按名访问文件的重要数据结构。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66344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402AC-CD9D-4037-8D73-B6764FA13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5.2.1 </a:t>
            </a:r>
            <a:r>
              <a:rPr lang="zh-CN" altLang="en-US" dirty="0"/>
              <a:t>层次目录系统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1AB4FF-F55E-43D5-9DD1-2C43D553C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目录文件的结构：</a:t>
            </a:r>
            <a:endParaRPr lang="en-US" altLang="zh-CN" dirty="0"/>
          </a:p>
          <a:p>
            <a:pPr lvl="1"/>
            <a:r>
              <a:rPr lang="zh-CN" altLang="en-US" dirty="0"/>
              <a:t>属性放在目录项</a:t>
            </a:r>
            <a:endParaRPr lang="en-US" altLang="zh-CN" dirty="0"/>
          </a:p>
          <a:p>
            <a:pPr lvl="2"/>
            <a:r>
              <a:rPr lang="zh-CN" altLang="en-US" dirty="0"/>
              <a:t>包括文件名、文件属性和文件地址</a:t>
            </a:r>
            <a:endParaRPr lang="en-US" altLang="zh-CN" dirty="0"/>
          </a:p>
          <a:p>
            <a:pPr lvl="1"/>
            <a:r>
              <a:rPr lang="zh-CN" altLang="en-US" dirty="0"/>
              <a:t>属性放在</a:t>
            </a:r>
            <a:r>
              <a:rPr lang="en-US" altLang="zh-CN" dirty="0" err="1"/>
              <a:t>i</a:t>
            </a:r>
            <a:r>
              <a:rPr lang="zh-CN" altLang="en-US" dirty="0"/>
              <a:t>结点</a:t>
            </a:r>
            <a:endParaRPr lang="en-US" altLang="zh-CN" dirty="0"/>
          </a:p>
          <a:p>
            <a:pPr lvl="2"/>
            <a:r>
              <a:rPr lang="zh-CN" altLang="en-US" dirty="0"/>
              <a:t>文件属性和文件地址信息</a:t>
            </a:r>
            <a:endParaRPr lang="en-US" altLang="zh-CN" dirty="0"/>
          </a:p>
          <a:p>
            <a:r>
              <a:rPr lang="zh-CN" altLang="en-US" dirty="0"/>
              <a:t>目录文件包含许多目录项，每个目录项用于描述一个文件。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881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829DA-8717-4810-B8EC-A861C644C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5.2.1 </a:t>
            </a:r>
            <a:r>
              <a:rPr lang="zh-CN" altLang="en-US" dirty="0"/>
              <a:t>层次目录系统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2D3EE5-2415-4F5D-9CF4-0F5365794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文件目录分为单层目录、两级目录和树形目录。</a:t>
            </a:r>
            <a:endParaRPr lang="en-US" altLang="zh-CN" dirty="0"/>
          </a:p>
          <a:p>
            <a:r>
              <a:rPr lang="zh-CN" altLang="en-US" dirty="0"/>
              <a:t>单层目录的缺点：</a:t>
            </a:r>
            <a:endParaRPr lang="en-US" altLang="zh-CN" dirty="0"/>
          </a:p>
          <a:p>
            <a:pPr lvl="1"/>
            <a:r>
              <a:rPr lang="zh-CN" altLang="en-US" dirty="0"/>
              <a:t>不同用户可能会使用相同的文件名，导致文件被覆盖。</a:t>
            </a:r>
            <a:endParaRPr lang="en-US" altLang="zh-CN" dirty="0"/>
          </a:p>
          <a:p>
            <a:pPr lvl="1"/>
            <a:r>
              <a:rPr lang="zh-CN" altLang="en-US" dirty="0"/>
              <a:t>这种结构不适合在多用户系统中使用。</a:t>
            </a:r>
            <a:endParaRPr lang="en-US" altLang="zh-CN" dirty="0"/>
          </a:p>
          <a:p>
            <a:r>
              <a:rPr lang="zh-CN" altLang="en-US" dirty="0"/>
              <a:t>两级目录：</a:t>
            </a:r>
            <a:endParaRPr lang="en-US" altLang="zh-CN" dirty="0"/>
          </a:p>
          <a:p>
            <a:pPr lvl="1"/>
            <a:r>
              <a:rPr lang="zh-CN" altLang="en-US" dirty="0"/>
              <a:t>优点：解决了文件的重名问题和文件共享问题，查找时间降低。</a:t>
            </a:r>
            <a:endParaRPr lang="en-US" altLang="zh-CN" dirty="0"/>
          </a:p>
          <a:p>
            <a:pPr lvl="1"/>
            <a:r>
              <a:rPr lang="zh-CN" altLang="en-US" dirty="0"/>
              <a:t>缺点：增加了系统的存储开销。</a:t>
            </a:r>
            <a:endParaRPr lang="en-US" altLang="zh-CN" dirty="0"/>
          </a:p>
          <a:p>
            <a:r>
              <a:rPr lang="zh-CN" altLang="en-US" dirty="0"/>
              <a:t>树形目录：</a:t>
            </a:r>
            <a:endParaRPr lang="en-US" altLang="zh-CN" dirty="0"/>
          </a:p>
          <a:p>
            <a:pPr lvl="1"/>
            <a:r>
              <a:rPr lang="zh-CN" altLang="en-US" dirty="0"/>
              <a:t>最高层为根目录，最底层为文件。</a:t>
            </a:r>
            <a:endParaRPr lang="en-US" altLang="zh-CN" dirty="0"/>
          </a:p>
          <a:p>
            <a:pPr lvl="1"/>
            <a:r>
              <a:rPr lang="zh-CN" altLang="en-US" dirty="0"/>
              <a:t>优点：便于文件的分类，层次结构清晰，便于管理和保护，解决了重名问题，查找速度加快。</a:t>
            </a:r>
            <a:endParaRPr lang="en-US" altLang="zh-CN" dirty="0"/>
          </a:p>
          <a:p>
            <a:pPr lvl="1"/>
            <a:r>
              <a:rPr lang="zh-CN" altLang="en-US" dirty="0"/>
              <a:t>缺点：查找一个文件按路径名逐层检查，由于每个文件都放在外存中，多次访问磁盘会影响速度，结构相对复杂。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47778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D88D1E-FD0D-44D0-B20D-DBB2FFF07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5.2.2 </a:t>
            </a:r>
            <a:r>
              <a:rPr lang="zh-CN" altLang="en-US" dirty="0"/>
              <a:t>路径名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9015F6-A627-4470-ACD7-CA7D4BC5B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绝对路径名</a:t>
            </a:r>
            <a:endParaRPr lang="en-US" altLang="zh-CN" dirty="0"/>
          </a:p>
          <a:p>
            <a:pPr lvl="1"/>
            <a:r>
              <a:rPr lang="zh-CN" altLang="en-US" dirty="0"/>
              <a:t>由从根目录到文件的路径组成</a:t>
            </a:r>
            <a:endParaRPr lang="en-US" altLang="zh-CN" dirty="0"/>
          </a:p>
          <a:p>
            <a:r>
              <a:rPr lang="zh-CN" altLang="en-US" dirty="0"/>
              <a:t>相对路径名</a:t>
            </a:r>
            <a:endParaRPr lang="en-US" altLang="zh-CN" dirty="0"/>
          </a:p>
          <a:p>
            <a:pPr lvl="1"/>
            <a:r>
              <a:rPr lang="zh-CN" altLang="en-US" dirty="0"/>
              <a:t>所有的不从根目录开始的路径都是相对于工作目录的</a:t>
            </a:r>
          </a:p>
        </p:txBody>
      </p:sp>
    </p:spTree>
    <p:extLst>
      <p:ext uri="{BB962C8B-B14F-4D97-AF65-F5344CB8AC3E}">
        <p14:creationId xmlns:p14="http://schemas.microsoft.com/office/powerpoint/2010/main" val="2430201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21286-9974-4D41-9A28-7482A68C8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5.2.3 </a:t>
            </a:r>
            <a:r>
              <a:rPr lang="zh-CN" altLang="en-US" dirty="0"/>
              <a:t>目录操作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16B759-37BE-46BF-BC07-16EC17534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CREATE</a:t>
            </a:r>
          </a:p>
          <a:p>
            <a:r>
              <a:rPr lang="en-US" altLang="zh-CN" dirty="0"/>
              <a:t>DELETE</a:t>
            </a:r>
          </a:p>
          <a:p>
            <a:r>
              <a:rPr lang="en-US" altLang="zh-CN" dirty="0"/>
              <a:t>OPENDIR</a:t>
            </a:r>
          </a:p>
          <a:p>
            <a:r>
              <a:rPr lang="en-US" altLang="zh-CN" dirty="0"/>
              <a:t>CLOSEDIR</a:t>
            </a:r>
          </a:p>
          <a:p>
            <a:r>
              <a:rPr lang="en-US" altLang="zh-CN" dirty="0"/>
              <a:t>READDIR</a:t>
            </a:r>
          </a:p>
          <a:p>
            <a:r>
              <a:rPr lang="en-US" altLang="zh-CN" dirty="0"/>
              <a:t>RENAME</a:t>
            </a:r>
          </a:p>
        </p:txBody>
      </p:sp>
    </p:spTree>
    <p:extLst>
      <p:ext uri="{BB962C8B-B14F-4D97-AF65-F5344CB8AC3E}">
        <p14:creationId xmlns:p14="http://schemas.microsoft.com/office/powerpoint/2010/main" val="1811628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75C4FE-B74B-43A5-A893-391DC7634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5.3 </a:t>
            </a:r>
            <a:r>
              <a:rPr lang="zh-CN" altLang="en-US" dirty="0"/>
              <a:t>文件系统的实现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4101A8-A71C-407C-9877-0B3585FC6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/>
              <a:t>文件系统通常是以</a:t>
            </a:r>
            <a:r>
              <a:rPr lang="en-US" altLang="zh-CN" dirty="0"/>
              <a:t>2</a:t>
            </a:r>
            <a:r>
              <a:rPr lang="en-US" altLang="zh-CN" baseline="30000" dirty="0"/>
              <a:t>n</a:t>
            </a:r>
            <a:r>
              <a:rPr lang="zh-CN" altLang="en-US" dirty="0"/>
              <a:t>个连续的扇区为单位对文件进行磁盘空间的分配，分配给文件的连续扇区构成的磁盘块称为簇。</a:t>
            </a:r>
            <a:endParaRPr lang="en-US" altLang="zh-CN" dirty="0"/>
          </a:p>
          <a:p>
            <a:r>
              <a:rPr lang="zh-CN" altLang="en-US" dirty="0"/>
              <a:t>分配方式：</a:t>
            </a:r>
            <a:endParaRPr lang="en-US" altLang="zh-CN" dirty="0"/>
          </a:p>
          <a:p>
            <a:pPr lvl="1"/>
            <a:r>
              <a:rPr lang="zh-CN" altLang="en-US" dirty="0"/>
              <a:t>连续分配</a:t>
            </a:r>
            <a:endParaRPr lang="en-US" altLang="zh-CN" dirty="0"/>
          </a:p>
          <a:p>
            <a:pPr lvl="2"/>
            <a:r>
              <a:rPr lang="zh-CN" altLang="en-US" dirty="0"/>
              <a:t>优点：实现简单，读操作性能好。</a:t>
            </a:r>
            <a:endParaRPr lang="en-US" altLang="zh-CN" dirty="0"/>
          </a:p>
          <a:p>
            <a:pPr lvl="2"/>
            <a:r>
              <a:rPr lang="zh-CN" altLang="en-US" dirty="0"/>
              <a:t>缺点：随着时间的推移，磁盘会变得零碎。</a:t>
            </a:r>
            <a:endParaRPr lang="en-US" altLang="zh-CN" dirty="0"/>
          </a:p>
          <a:p>
            <a:pPr lvl="1"/>
            <a:r>
              <a:rPr lang="zh-CN" altLang="en-US" dirty="0"/>
              <a:t>使用磁盘链接表分配</a:t>
            </a:r>
            <a:endParaRPr lang="en-US" altLang="zh-CN" dirty="0"/>
          </a:p>
          <a:p>
            <a:pPr lvl="2"/>
            <a:r>
              <a:rPr lang="zh-CN" altLang="en-US" dirty="0"/>
              <a:t>为每个文件构造簇的链接表，每个簇开始的几个字节用于存放下一个簇的簇号，簇的其他部分存放数据，每个文件可以存放在不连续的簇中。</a:t>
            </a:r>
            <a:endParaRPr lang="en-US" altLang="zh-CN" dirty="0"/>
          </a:p>
          <a:p>
            <a:pPr lvl="2"/>
            <a:r>
              <a:rPr lang="zh-CN" altLang="en-US" dirty="0"/>
              <a:t>目录项中只需存放第一个数据块的磁盘地址。</a:t>
            </a:r>
            <a:endParaRPr lang="en-US" altLang="zh-CN" dirty="0"/>
          </a:p>
          <a:p>
            <a:pPr lvl="2"/>
            <a:r>
              <a:rPr lang="zh-CN" altLang="en-US" dirty="0"/>
              <a:t>优点：可以充分利用 每个簇，不会因为磁盘碎片而浪费存储空间，管理简单。</a:t>
            </a:r>
            <a:endParaRPr lang="en-US" altLang="zh-CN" dirty="0"/>
          </a:p>
          <a:p>
            <a:pPr lvl="2"/>
            <a:r>
              <a:rPr lang="zh-CN" altLang="en-US" dirty="0"/>
              <a:t>缺点：随机存取相当缓慢。</a:t>
            </a:r>
            <a:endParaRPr lang="en-US" altLang="zh-CN" dirty="0"/>
          </a:p>
          <a:p>
            <a:pPr lvl="1"/>
            <a:r>
              <a:rPr lang="zh-CN" altLang="en-US" dirty="0"/>
              <a:t>使用内存的链接表分配</a:t>
            </a:r>
            <a:endParaRPr lang="en-US" altLang="zh-CN" dirty="0"/>
          </a:p>
          <a:p>
            <a:pPr lvl="2"/>
            <a:r>
              <a:rPr lang="zh-CN" altLang="en-US" dirty="0"/>
              <a:t>将文件所在的磁盘的簇号存放在内存的表中。</a:t>
            </a:r>
            <a:endParaRPr lang="en-US" altLang="zh-CN" dirty="0"/>
          </a:p>
          <a:p>
            <a:pPr lvl="2"/>
            <a:r>
              <a:rPr lang="zh-CN" altLang="en-US" dirty="0"/>
              <a:t>缺点：必须把整个表都存放在内存中。这种方法不适合大容量的磁盘。</a:t>
            </a:r>
            <a:endParaRPr lang="en-US" altLang="zh-CN" dirty="0"/>
          </a:p>
          <a:p>
            <a:pPr lvl="1"/>
            <a:r>
              <a:rPr lang="en-US" altLang="zh-CN" dirty="0" err="1"/>
              <a:t>i</a:t>
            </a:r>
            <a:r>
              <a:rPr lang="en-US" altLang="zh-CN" dirty="0"/>
              <a:t>-</a:t>
            </a:r>
            <a:r>
              <a:rPr lang="zh-CN" altLang="en-US" dirty="0"/>
              <a:t>结点</a:t>
            </a:r>
            <a:endParaRPr lang="en-US" altLang="zh-CN" dirty="0"/>
          </a:p>
          <a:p>
            <a:pPr lvl="2"/>
            <a:r>
              <a:rPr lang="zh-CN" altLang="en-US" dirty="0"/>
              <a:t>为每个文件赋予一个被称为</a:t>
            </a:r>
            <a:r>
              <a:rPr lang="en-US" altLang="zh-CN" dirty="0" err="1"/>
              <a:t>i</a:t>
            </a:r>
            <a:r>
              <a:rPr lang="zh-CN" altLang="en-US" dirty="0"/>
              <a:t>结点的数据结构，其中列出了文件属性和文件块的磁盘地址。</a:t>
            </a:r>
            <a:endParaRPr lang="en-US" altLang="zh-CN" dirty="0"/>
          </a:p>
          <a:p>
            <a:pPr lvl="2"/>
            <a:r>
              <a:rPr lang="zh-CN" altLang="en-US" dirty="0"/>
              <a:t>如果每个</a:t>
            </a:r>
            <a:r>
              <a:rPr lang="en-US" altLang="zh-CN" dirty="0" err="1"/>
              <a:t>i</a:t>
            </a:r>
            <a:r>
              <a:rPr lang="zh-CN" altLang="en-US" dirty="0"/>
              <a:t>结点只能存储固定数量的磁盘地址，那么当一个文件比较大，所含簇的数目太多时，</a:t>
            </a:r>
            <a:r>
              <a:rPr lang="en-US" altLang="zh-CN" dirty="0" err="1"/>
              <a:t>i</a:t>
            </a:r>
            <a:r>
              <a:rPr lang="zh-CN" altLang="en-US" dirty="0"/>
              <a:t>结点将无法记录所有的簇号。解决的方法是采用间接地址</a:t>
            </a:r>
          </a:p>
        </p:txBody>
      </p:sp>
    </p:spTree>
    <p:extLst>
      <p:ext uri="{BB962C8B-B14F-4D97-AF65-F5344CB8AC3E}">
        <p14:creationId xmlns:p14="http://schemas.microsoft.com/office/powerpoint/2010/main" val="3513333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F954E-73E3-4C53-B405-81248744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5.3.2 </a:t>
            </a:r>
            <a:r>
              <a:rPr lang="zh-CN" altLang="en-US" dirty="0"/>
              <a:t>实现目录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AD29FE-8A0C-436D-8E40-7DE5258FB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CP/M</a:t>
            </a:r>
            <a:r>
              <a:rPr lang="zh-CN" altLang="en-US" dirty="0"/>
              <a:t>中的目录</a:t>
            </a:r>
            <a:endParaRPr lang="en-US" altLang="zh-CN" dirty="0"/>
          </a:p>
          <a:p>
            <a:r>
              <a:rPr lang="en-US" altLang="zh-CN" dirty="0"/>
              <a:t>MS-DOS</a:t>
            </a:r>
            <a:r>
              <a:rPr lang="zh-CN" altLang="en-US" dirty="0"/>
              <a:t>中的目录</a:t>
            </a:r>
            <a:endParaRPr lang="en-US" altLang="zh-CN" dirty="0"/>
          </a:p>
          <a:p>
            <a:r>
              <a:rPr lang="en-US" altLang="zh-CN" dirty="0"/>
              <a:t>UNIX</a:t>
            </a:r>
            <a:r>
              <a:rPr lang="zh-CN" altLang="en-US" dirty="0"/>
              <a:t>中的目录</a:t>
            </a:r>
            <a:endParaRPr lang="en-US" altLang="zh-CN" dirty="0"/>
          </a:p>
          <a:p>
            <a:pPr lvl="1"/>
            <a:r>
              <a:rPr lang="zh-CN" altLang="en-US" dirty="0"/>
              <a:t>每个目录项只包含一个文件名及其</a:t>
            </a:r>
            <a:r>
              <a:rPr lang="en-US" altLang="zh-CN" dirty="0" err="1"/>
              <a:t>i</a:t>
            </a:r>
            <a:r>
              <a:rPr lang="zh-CN" altLang="en-US" dirty="0"/>
              <a:t>结点号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5674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F3A979-E2B2-4530-A0D1-54C1C68FE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5.3.3 </a:t>
            </a:r>
            <a:r>
              <a:rPr lang="zh-CN" altLang="en-US" dirty="0"/>
              <a:t>磁盘空间管理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5B4E3E-699B-4EF8-9475-C1A17788C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包括记录空闲磁盘信息、设计文件的存放方式，以及规定文件系统的簇大小。</a:t>
            </a:r>
            <a:endParaRPr lang="en-US" altLang="zh-CN" dirty="0"/>
          </a:p>
          <a:p>
            <a:r>
              <a:rPr lang="zh-CN" altLang="en-US" dirty="0"/>
              <a:t>簇大小</a:t>
            </a:r>
            <a:endParaRPr lang="en-US" altLang="zh-CN" dirty="0"/>
          </a:p>
          <a:p>
            <a:pPr lvl="1"/>
            <a:r>
              <a:rPr lang="zh-CN" altLang="en-US" dirty="0"/>
              <a:t>文件系统为文件分配磁盘空间是以簇为单位</a:t>
            </a:r>
            <a:endParaRPr lang="en-US" altLang="zh-CN" dirty="0"/>
          </a:p>
          <a:p>
            <a:pPr lvl="1"/>
            <a:r>
              <a:rPr lang="zh-CN" altLang="en-US" dirty="0"/>
              <a:t>一般簇的大小是</a:t>
            </a:r>
            <a:r>
              <a:rPr lang="en-US" altLang="zh-CN" dirty="0"/>
              <a:t>2</a:t>
            </a:r>
            <a:r>
              <a:rPr lang="zh-CN" altLang="en-US" dirty="0"/>
              <a:t>的整数次幂个连续的扇区</a:t>
            </a:r>
            <a:endParaRPr lang="en-US" altLang="zh-CN" dirty="0"/>
          </a:p>
          <a:p>
            <a:r>
              <a:rPr lang="zh-CN" altLang="en-US" dirty="0"/>
              <a:t>记录空闲块</a:t>
            </a:r>
            <a:endParaRPr lang="en-US" altLang="zh-CN" dirty="0"/>
          </a:p>
          <a:p>
            <a:pPr lvl="1"/>
            <a:r>
              <a:rPr lang="zh-CN" altLang="en-US" dirty="0"/>
              <a:t>空闲簇链接表</a:t>
            </a:r>
            <a:endParaRPr lang="en-US" altLang="zh-CN" dirty="0"/>
          </a:p>
          <a:p>
            <a:pPr lvl="1"/>
            <a:r>
              <a:rPr lang="zh-CN" altLang="en-US" dirty="0"/>
              <a:t>位图</a:t>
            </a:r>
          </a:p>
        </p:txBody>
      </p:sp>
    </p:spTree>
    <p:extLst>
      <p:ext uri="{BB962C8B-B14F-4D97-AF65-F5344CB8AC3E}">
        <p14:creationId xmlns:p14="http://schemas.microsoft.com/office/powerpoint/2010/main" val="2610858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文件系统的作用：</a:t>
            </a:r>
            <a:endParaRPr lang="en-US" altLang="zh-CN" dirty="0"/>
          </a:p>
          <a:p>
            <a:pPr lvl="1"/>
            <a:r>
              <a:rPr lang="zh-CN" altLang="en-US" dirty="0"/>
              <a:t>为用户提供了在计算机系统中对数据信息进行长期、大量存储和访问的功能。</a:t>
            </a:r>
            <a:endParaRPr lang="en-US" altLang="zh-CN" dirty="0"/>
          </a:p>
          <a:p>
            <a:r>
              <a:rPr lang="zh-CN" altLang="en-US" dirty="0"/>
              <a:t>操作系统中处理文件的部分称为文件系统，文件系统包括了文件及管理文件的软件集合。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F1DB76-9FAE-4AB7-958D-EDAEA9AC7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CD1288-8923-4551-8CC3-86655162D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en-US" altLang="zh-CN" dirty="0"/>
              <a:t>5.2 </a:t>
            </a:r>
            <a:r>
              <a:rPr lang="zh-CN" altLang="en-US" dirty="0"/>
              <a:t>目录</a:t>
            </a:r>
            <a:endParaRPr lang="en-US" altLang="zh-CN" dirty="0"/>
          </a:p>
          <a:p>
            <a:r>
              <a:rPr lang="en-US" altLang="zh-CN" dirty="0"/>
              <a:t>5.3 </a:t>
            </a:r>
            <a:r>
              <a:rPr lang="zh-CN" altLang="en-US" dirty="0"/>
              <a:t>文件系统的实现</a:t>
            </a:r>
          </a:p>
        </p:txBody>
      </p:sp>
    </p:spTree>
    <p:extLst>
      <p:ext uri="{BB962C8B-B14F-4D97-AF65-F5344CB8AC3E}">
        <p14:creationId xmlns:p14="http://schemas.microsoft.com/office/powerpoint/2010/main" val="3890038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5.1 </a:t>
            </a:r>
            <a:r>
              <a:rPr lang="zh-CN" altLang="en-US" dirty="0"/>
              <a:t>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文件命名</a:t>
            </a:r>
            <a:endParaRPr lang="en-US" altLang="zh-CN" dirty="0"/>
          </a:p>
          <a:p>
            <a:r>
              <a:rPr lang="zh-CN" altLang="en-US" dirty="0"/>
              <a:t>文件结构</a:t>
            </a:r>
            <a:endParaRPr lang="en-US" altLang="zh-CN" dirty="0"/>
          </a:p>
          <a:p>
            <a:r>
              <a:rPr lang="zh-CN" altLang="en-US" dirty="0"/>
              <a:t>文件类型</a:t>
            </a:r>
            <a:endParaRPr lang="en-US" altLang="zh-CN" dirty="0"/>
          </a:p>
          <a:p>
            <a:r>
              <a:rPr lang="zh-CN" altLang="en-US" dirty="0"/>
              <a:t>文件存取</a:t>
            </a:r>
            <a:endParaRPr lang="en-US" altLang="zh-CN" dirty="0"/>
          </a:p>
          <a:p>
            <a:r>
              <a:rPr lang="zh-CN" altLang="en-US" dirty="0"/>
              <a:t>文件属性</a:t>
            </a:r>
            <a:endParaRPr lang="en-US" altLang="zh-CN" dirty="0"/>
          </a:p>
          <a:p>
            <a:r>
              <a:rPr lang="zh-CN" altLang="en-US" dirty="0"/>
              <a:t>文件操作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文件命名向用户提供了简单、直观的文件访问方式，使用户在访问文件时不必了解信息存储的方法、位置及磁盘实际动作方式等细节，而只需要访问的文件名。</a:t>
            </a:r>
            <a:endParaRPr lang="en-US" altLang="zh-CN" dirty="0"/>
          </a:p>
          <a:p>
            <a:r>
              <a:rPr lang="zh-CN" altLang="en-US" dirty="0"/>
              <a:t>多数操作系统都支持文件名用圆点隔开分为两部分。圆点后面的部分称为文件扩展名。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0B76633-D1CD-4C15-B476-3823A8B28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5.1.1 </a:t>
            </a:r>
            <a:r>
              <a:rPr lang="zh-CN" altLang="en-US" dirty="0"/>
              <a:t>文件命名</a:t>
            </a:r>
          </a:p>
        </p:txBody>
      </p:sp>
    </p:spTree>
    <p:extLst>
      <p:ext uri="{BB962C8B-B14F-4D97-AF65-F5344CB8AC3E}">
        <p14:creationId xmlns:p14="http://schemas.microsoft.com/office/powerpoint/2010/main" val="2210775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无结构字节序列</a:t>
            </a:r>
            <a:endParaRPr lang="en-US" altLang="zh-CN" dirty="0"/>
          </a:p>
          <a:p>
            <a:pPr lvl="1"/>
            <a:r>
              <a:rPr lang="zh-CN" altLang="en-US" dirty="0"/>
              <a:t>也称为流式文件</a:t>
            </a:r>
            <a:endParaRPr lang="en-US" altLang="zh-CN" dirty="0"/>
          </a:p>
          <a:p>
            <a:r>
              <a:rPr lang="zh-CN" altLang="en-US" dirty="0"/>
              <a:t>固定长度记录序列</a:t>
            </a:r>
            <a:endParaRPr lang="en-US" altLang="zh-CN" dirty="0"/>
          </a:p>
          <a:p>
            <a:pPr lvl="1"/>
            <a:r>
              <a:rPr lang="zh-CN" altLang="en-US" dirty="0"/>
              <a:t>构成文件的基本单位是具有固定长度的记录</a:t>
            </a:r>
            <a:endParaRPr lang="en-US" altLang="zh-CN" dirty="0"/>
          </a:p>
          <a:p>
            <a:r>
              <a:rPr lang="zh-CN" altLang="en-US" dirty="0"/>
              <a:t>树形结构</a:t>
            </a:r>
            <a:endParaRPr lang="en-US" altLang="zh-CN" dirty="0"/>
          </a:p>
          <a:p>
            <a:pPr lvl="1"/>
            <a:r>
              <a:rPr lang="zh-CN" altLang="en-US" dirty="0"/>
              <a:t>文件由一棵记录树构成，记录长度不定，在记录的固定位置包含一个关键字域，记录树按关键字域排序。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0B76633-D1CD-4C15-B476-3823A8B28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5.1.2 </a:t>
            </a:r>
            <a:r>
              <a:rPr lang="zh-CN" altLang="en-US" dirty="0"/>
              <a:t>文件结构</a:t>
            </a:r>
          </a:p>
        </p:txBody>
      </p:sp>
    </p:spTree>
    <p:extLst>
      <p:ext uri="{BB962C8B-B14F-4D97-AF65-F5344CB8AC3E}">
        <p14:creationId xmlns:p14="http://schemas.microsoft.com/office/powerpoint/2010/main" val="2359313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CE0F97-725D-4D00-A6CC-34766D3BD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5.1.3 </a:t>
            </a:r>
            <a:r>
              <a:rPr lang="zh-CN" altLang="en-US" dirty="0"/>
              <a:t>文件类型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3A5FAA-AAE4-4723-8CDE-7863B2C89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正规文件</a:t>
            </a:r>
            <a:endParaRPr lang="en-US" altLang="zh-CN" dirty="0"/>
          </a:p>
          <a:p>
            <a:pPr lvl="1"/>
            <a:r>
              <a:rPr lang="zh-CN" altLang="en-US" dirty="0"/>
              <a:t>包含用户信息，一般分为</a:t>
            </a:r>
            <a:r>
              <a:rPr lang="en-US" altLang="zh-CN" dirty="0"/>
              <a:t>ASCII</a:t>
            </a:r>
            <a:r>
              <a:rPr lang="zh-CN" altLang="en-US" dirty="0"/>
              <a:t>文件和二进制文件</a:t>
            </a:r>
            <a:endParaRPr lang="en-US" altLang="zh-CN" dirty="0"/>
          </a:p>
          <a:p>
            <a:r>
              <a:rPr lang="zh-CN" altLang="en-US" dirty="0"/>
              <a:t>目录文件</a:t>
            </a:r>
            <a:endParaRPr lang="en-US" altLang="zh-CN" dirty="0"/>
          </a:p>
          <a:p>
            <a:pPr lvl="1"/>
            <a:r>
              <a:rPr lang="zh-CN" altLang="en-US" dirty="0"/>
              <a:t>用于管理文件的系统文件</a:t>
            </a:r>
            <a:endParaRPr lang="en-US" altLang="zh-CN" dirty="0"/>
          </a:p>
          <a:p>
            <a:r>
              <a:rPr lang="zh-CN" altLang="en-US" dirty="0"/>
              <a:t>字符设备文件</a:t>
            </a:r>
            <a:endParaRPr lang="en-US" altLang="zh-CN" dirty="0"/>
          </a:p>
          <a:p>
            <a:pPr lvl="1"/>
            <a:r>
              <a:rPr lang="zh-CN" altLang="en-US" dirty="0"/>
              <a:t>和输入输出有关，用于串行</a:t>
            </a:r>
            <a:r>
              <a:rPr lang="en-US" altLang="zh-CN" dirty="0"/>
              <a:t>I/O</a:t>
            </a:r>
            <a:r>
              <a:rPr lang="zh-CN" altLang="en-US" dirty="0"/>
              <a:t>类设备</a:t>
            </a:r>
            <a:endParaRPr lang="en-US" altLang="zh-CN" dirty="0"/>
          </a:p>
          <a:p>
            <a:r>
              <a:rPr lang="zh-CN" altLang="en-US" dirty="0"/>
              <a:t>块设备文件</a:t>
            </a:r>
            <a:endParaRPr lang="en-US" altLang="zh-CN" dirty="0"/>
          </a:p>
          <a:p>
            <a:pPr lvl="1"/>
            <a:r>
              <a:rPr lang="zh-CN" altLang="en-US" dirty="0"/>
              <a:t>用于磁盘类设备</a:t>
            </a:r>
          </a:p>
        </p:txBody>
      </p:sp>
    </p:spTree>
    <p:extLst>
      <p:ext uri="{BB962C8B-B14F-4D97-AF65-F5344CB8AC3E}">
        <p14:creationId xmlns:p14="http://schemas.microsoft.com/office/powerpoint/2010/main" val="4080039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37B8E1-A179-4DF0-903E-CCBC810BE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748E8E-71EE-4A12-89A3-DEF464015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ASCII</a:t>
            </a:r>
            <a:r>
              <a:rPr lang="zh-CN" altLang="en-US" dirty="0"/>
              <a:t>文件</a:t>
            </a:r>
            <a:endParaRPr lang="en-US" altLang="zh-CN" dirty="0"/>
          </a:p>
          <a:p>
            <a:pPr lvl="1"/>
            <a:r>
              <a:rPr lang="zh-CN" altLang="en-US" dirty="0"/>
              <a:t>多行正文组成</a:t>
            </a:r>
            <a:endParaRPr lang="en-US" altLang="zh-CN" dirty="0"/>
          </a:p>
          <a:p>
            <a:pPr lvl="1"/>
            <a:r>
              <a:rPr lang="zh-CN" altLang="en-US" dirty="0"/>
              <a:t>优势：可以显示和打印，也可以用通常的文本编辑器进行编辑</a:t>
            </a:r>
            <a:endParaRPr lang="en-US" altLang="zh-CN" dirty="0"/>
          </a:p>
          <a:p>
            <a:r>
              <a:rPr lang="zh-CN" altLang="en-US" dirty="0"/>
              <a:t>二进制文件</a:t>
            </a:r>
            <a:endParaRPr lang="en-US" altLang="zh-CN" dirty="0"/>
          </a:p>
          <a:p>
            <a:pPr lvl="1"/>
            <a:r>
              <a:rPr lang="zh-CN" altLang="en-US" dirty="0"/>
              <a:t>具有一定的内部结构</a:t>
            </a:r>
            <a:endParaRPr lang="en-US" altLang="zh-CN" dirty="0"/>
          </a:p>
          <a:p>
            <a:pPr lvl="1"/>
            <a:r>
              <a:rPr lang="zh-CN" altLang="en-US" dirty="0"/>
              <a:t>通常的文本编辑器不能直接显示或打印二进制文件</a:t>
            </a:r>
          </a:p>
        </p:txBody>
      </p:sp>
    </p:spTree>
    <p:extLst>
      <p:ext uri="{BB962C8B-B14F-4D97-AF65-F5344CB8AC3E}">
        <p14:creationId xmlns:p14="http://schemas.microsoft.com/office/powerpoint/2010/main" val="85502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78B29F-482E-4B47-8749-13E5EDA92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5.1.4 </a:t>
            </a:r>
            <a:r>
              <a:rPr lang="zh-CN" altLang="en-US" dirty="0"/>
              <a:t>文件存取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171A7B-AF1F-48C6-A01B-ED014DD21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文件的存取方式由文件的性质和用户使用文件的情况确定，分为：</a:t>
            </a:r>
            <a:endParaRPr lang="en-US" altLang="zh-CN" dirty="0"/>
          </a:p>
          <a:p>
            <a:pPr lvl="1"/>
            <a:r>
              <a:rPr lang="zh-CN" altLang="en-US" dirty="0"/>
              <a:t>顺序存取</a:t>
            </a:r>
            <a:endParaRPr lang="en-US" altLang="zh-CN" dirty="0"/>
          </a:p>
          <a:p>
            <a:pPr lvl="1"/>
            <a:r>
              <a:rPr lang="zh-CN" altLang="en-US" dirty="0"/>
              <a:t>随机存取</a:t>
            </a:r>
          </a:p>
        </p:txBody>
      </p:sp>
    </p:spTree>
    <p:extLst>
      <p:ext uri="{BB962C8B-B14F-4D97-AF65-F5344CB8AC3E}">
        <p14:creationId xmlns:p14="http://schemas.microsoft.com/office/powerpoint/2010/main" val="18811218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717</TotalTime>
  <Words>948</Words>
  <Application>Microsoft Office PowerPoint</Application>
  <PresentationFormat>全屏显示(4:3)</PresentationFormat>
  <Paragraphs>124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华文中宋</vt:lpstr>
      <vt:lpstr>Gill Sans MT</vt:lpstr>
      <vt:lpstr>Verdana</vt:lpstr>
      <vt:lpstr>Wingdings 2</vt:lpstr>
      <vt:lpstr>夏至</vt:lpstr>
      <vt:lpstr>操作系统概论</vt:lpstr>
      <vt:lpstr>PowerPoint 演示文稿</vt:lpstr>
      <vt:lpstr>PowerPoint 演示文稿</vt:lpstr>
      <vt:lpstr>5.1 文件</vt:lpstr>
      <vt:lpstr>5.1.1 文件命名</vt:lpstr>
      <vt:lpstr>5.1.2 文件结构</vt:lpstr>
      <vt:lpstr>5.1.3 文件类型</vt:lpstr>
      <vt:lpstr>PowerPoint 演示文稿</vt:lpstr>
      <vt:lpstr>5.1.4 文件存取</vt:lpstr>
      <vt:lpstr>5.1.5 文件属性</vt:lpstr>
      <vt:lpstr>5.1.6 文件操作</vt:lpstr>
      <vt:lpstr>5.2 目录</vt:lpstr>
      <vt:lpstr>5.2.1 层次目录系统</vt:lpstr>
      <vt:lpstr>5.2.1 层次目录系统</vt:lpstr>
      <vt:lpstr>5.2.2 路径名</vt:lpstr>
      <vt:lpstr>5.2.3 目录操作</vt:lpstr>
      <vt:lpstr>5.3 文件系统的实现</vt:lpstr>
      <vt:lpstr>5.3.2 实现目录</vt:lpstr>
      <vt:lpstr>5.3.3 磁盘空间管理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操作系统概论</dc:title>
  <dc:creator>linweiming</dc:creator>
  <cp:lastModifiedBy>14156</cp:lastModifiedBy>
  <cp:revision>88</cp:revision>
  <dcterms:created xsi:type="dcterms:W3CDTF">2017-12-06T12:33:52Z</dcterms:created>
  <dcterms:modified xsi:type="dcterms:W3CDTF">2018-03-02T13:32:39Z</dcterms:modified>
</cp:coreProperties>
</file>