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3" r:id="rId3"/>
    <p:sldId id="389" r:id="rId4"/>
    <p:sldId id="388"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FD2B3D4-B679-4753-BD9A-02529602F5A0}">
          <p14:sldIdLst>
            <p14:sldId id="256"/>
            <p14:sldId id="263"/>
            <p14:sldId id="389"/>
            <p14:sldId id="388"/>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2018/3/2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操作系统概论</a:t>
            </a:r>
          </a:p>
        </p:txBody>
      </p:sp>
      <p:sp>
        <p:nvSpPr>
          <p:cNvPr id="3" name="副标题 2"/>
          <p:cNvSpPr>
            <a:spLocks noGrp="1"/>
          </p:cNvSpPr>
          <p:nvPr>
            <p:ph type="subTitle" idx="1"/>
          </p:nvPr>
        </p:nvSpPr>
        <p:spPr/>
        <p:txBody>
          <a:bodyPr/>
          <a:lstStyle/>
          <a:p>
            <a:pPr algn="ctr"/>
            <a:endParaRPr lang="en-US" altLang="zh-CN" dirty="0"/>
          </a:p>
          <a:p>
            <a:pPr algn="ctr"/>
            <a:r>
              <a:rPr lang="zh-CN" altLang="en-US" dirty="0"/>
              <a:t>第六章 </a:t>
            </a:r>
            <a:r>
              <a:rPr lang="en-US" altLang="zh-CN" dirty="0"/>
              <a:t>I/O</a:t>
            </a:r>
            <a:r>
              <a:rPr lang="zh-CN" altLang="en-US" dirty="0"/>
              <a:t>设备管理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E9735-EF2E-4449-9AF9-C9C965C8D63C}"/>
              </a:ext>
            </a:extLst>
          </p:cNvPr>
          <p:cNvSpPr>
            <a:spLocks noGrp="1"/>
          </p:cNvSpPr>
          <p:nvPr>
            <p:ph type="title"/>
          </p:nvPr>
        </p:nvSpPr>
        <p:spPr/>
        <p:txBody>
          <a:bodyPr/>
          <a:lstStyle/>
          <a:p>
            <a:r>
              <a:rPr lang="en-US" altLang="zh-CN" dirty="0"/>
              <a:t>6.3 </a:t>
            </a:r>
            <a:r>
              <a:rPr lang="zh-CN" altLang="en-US" dirty="0"/>
              <a:t>缓冲管理</a:t>
            </a:r>
          </a:p>
        </p:txBody>
      </p:sp>
      <p:sp>
        <p:nvSpPr>
          <p:cNvPr id="3" name="内容占位符 2">
            <a:extLst>
              <a:ext uri="{FF2B5EF4-FFF2-40B4-BE49-F238E27FC236}">
                <a16:creationId xmlns:a16="http://schemas.microsoft.com/office/drawing/2014/main" id="{D7525964-8D4F-4D10-8678-E7D7D1888AA7}"/>
              </a:ext>
            </a:extLst>
          </p:cNvPr>
          <p:cNvSpPr>
            <a:spLocks noGrp="1"/>
          </p:cNvSpPr>
          <p:nvPr>
            <p:ph idx="1"/>
          </p:nvPr>
        </p:nvSpPr>
        <p:spPr/>
        <p:txBody>
          <a:bodyPr>
            <a:normAutofit fontScale="70000" lnSpcReduction="20000"/>
          </a:bodyPr>
          <a:lstStyle/>
          <a:p>
            <a:r>
              <a:rPr lang="zh-CN" altLang="en-US" dirty="0"/>
              <a:t>缓冲区是用来保存两个设备之间或设备与应用程序之间传输数据的内存区域。</a:t>
            </a:r>
            <a:endParaRPr lang="en-US" altLang="zh-CN" dirty="0"/>
          </a:p>
          <a:p>
            <a:r>
              <a:rPr lang="zh-CN" altLang="en-US" dirty="0"/>
              <a:t>引入缓冲区的原因：</a:t>
            </a:r>
            <a:endParaRPr lang="en-US" altLang="zh-CN" dirty="0"/>
          </a:p>
          <a:p>
            <a:pPr lvl="1"/>
            <a:r>
              <a:rPr lang="zh-CN" altLang="en-US" dirty="0"/>
              <a:t>处理数据流的生产者与消费者之间的速度差异。</a:t>
            </a:r>
            <a:endParaRPr lang="en-US" altLang="zh-CN" dirty="0"/>
          </a:p>
          <a:p>
            <a:pPr lvl="1"/>
            <a:r>
              <a:rPr lang="zh-CN" altLang="en-US" dirty="0"/>
              <a:t>协调传输数据大小不一致的设备。</a:t>
            </a:r>
            <a:endParaRPr lang="en-US" altLang="zh-CN" dirty="0"/>
          </a:p>
          <a:p>
            <a:r>
              <a:rPr lang="zh-CN" altLang="en-US" dirty="0"/>
              <a:t>单缓冲</a:t>
            </a:r>
            <a:endParaRPr lang="en-US" altLang="zh-CN" dirty="0"/>
          </a:p>
          <a:p>
            <a:r>
              <a:rPr lang="zh-CN" altLang="en-US" dirty="0"/>
              <a:t>双缓冲</a:t>
            </a:r>
            <a:endParaRPr lang="en-US" altLang="zh-CN" dirty="0"/>
          </a:p>
          <a:p>
            <a:r>
              <a:rPr lang="zh-CN" altLang="en-US" dirty="0"/>
              <a:t>循环缓冲</a:t>
            </a:r>
            <a:endParaRPr lang="en-US" altLang="zh-CN" dirty="0"/>
          </a:p>
          <a:p>
            <a:r>
              <a:rPr lang="zh-CN" altLang="en-US" dirty="0"/>
              <a:t>缓冲池</a:t>
            </a:r>
            <a:endParaRPr lang="en-US" altLang="zh-CN" dirty="0"/>
          </a:p>
          <a:p>
            <a:pPr lvl="1"/>
            <a:r>
              <a:rPr lang="zh-CN" altLang="en-US" dirty="0"/>
              <a:t>公共缓冲池中设置多个可供若干进程共享的缓冲区，提高缓冲区的利用率。</a:t>
            </a:r>
            <a:endParaRPr lang="en-US" altLang="zh-CN" dirty="0"/>
          </a:p>
          <a:p>
            <a:pPr lvl="1"/>
            <a:r>
              <a:rPr lang="zh-CN" altLang="en-US" dirty="0"/>
              <a:t>组成：</a:t>
            </a:r>
            <a:r>
              <a:rPr lang="en-US" altLang="zh-CN" dirty="0"/>
              <a:t>3</a:t>
            </a:r>
            <a:r>
              <a:rPr lang="zh-CN" altLang="en-US" dirty="0"/>
              <a:t>种类型的缓冲区、</a:t>
            </a:r>
            <a:r>
              <a:rPr lang="en-US" altLang="zh-CN" dirty="0"/>
              <a:t>3</a:t>
            </a:r>
            <a:r>
              <a:rPr lang="zh-CN" altLang="en-US" dirty="0"/>
              <a:t>种缓冲队列和</a:t>
            </a:r>
            <a:r>
              <a:rPr lang="en-US" altLang="zh-CN" dirty="0"/>
              <a:t>4</a:t>
            </a:r>
            <a:r>
              <a:rPr lang="zh-CN" altLang="en-US" dirty="0"/>
              <a:t>种工作缓冲区。</a:t>
            </a:r>
            <a:endParaRPr lang="en-US" altLang="zh-CN" dirty="0"/>
          </a:p>
          <a:p>
            <a:pPr lvl="1"/>
            <a:r>
              <a:rPr lang="zh-CN" altLang="en-US" dirty="0"/>
              <a:t>缓冲区的工作方式：收容输入、提取输入、收容输出和提取输出</a:t>
            </a:r>
          </a:p>
        </p:txBody>
      </p:sp>
    </p:spTree>
    <p:extLst>
      <p:ext uri="{BB962C8B-B14F-4D97-AF65-F5344CB8AC3E}">
        <p14:creationId xmlns:p14="http://schemas.microsoft.com/office/powerpoint/2010/main" val="35585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79941-7D4D-4FD5-B51E-1FACE1C54E90}"/>
              </a:ext>
            </a:extLst>
          </p:cNvPr>
          <p:cNvSpPr>
            <a:spLocks noGrp="1"/>
          </p:cNvSpPr>
          <p:nvPr>
            <p:ph type="title"/>
          </p:nvPr>
        </p:nvSpPr>
        <p:spPr/>
        <p:txBody>
          <a:bodyPr/>
          <a:lstStyle/>
          <a:p>
            <a:r>
              <a:rPr lang="en-US" altLang="zh-CN" dirty="0"/>
              <a:t>6.4 </a:t>
            </a:r>
            <a:r>
              <a:rPr lang="zh-CN" altLang="en-US" dirty="0"/>
              <a:t>设备分配</a:t>
            </a:r>
          </a:p>
        </p:txBody>
      </p:sp>
      <p:sp>
        <p:nvSpPr>
          <p:cNvPr id="3" name="内容占位符 2">
            <a:extLst>
              <a:ext uri="{FF2B5EF4-FFF2-40B4-BE49-F238E27FC236}">
                <a16:creationId xmlns:a16="http://schemas.microsoft.com/office/drawing/2014/main" id="{DFF01082-BEA2-4499-AC28-9362C080A498}"/>
              </a:ext>
            </a:extLst>
          </p:cNvPr>
          <p:cNvSpPr>
            <a:spLocks noGrp="1"/>
          </p:cNvSpPr>
          <p:nvPr>
            <p:ph idx="1"/>
          </p:nvPr>
        </p:nvSpPr>
        <p:spPr/>
        <p:txBody>
          <a:bodyPr>
            <a:normAutofit/>
          </a:bodyPr>
          <a:lstStyle/>
          <a:p>
            <a:r>
              <a:rPr lang="zh-CN" altLang="en-US" dirty="0"/>
              <a:t>设备分配中的数据结构</a:t>
            </a:r>
            <a:endParaRPr lang="en-US" altLang="zh-CN" dirty="0"/>
          </a:p>
          <a:p>
            <a:pPr lvl="1"/>
            <a:r>
              <a:rPr lang="zh-CN" altLang="en-US" dirty="0"/>
              <a:t>设备控制表</a:t>
            </a:r>
            <a:r>
              <a:rPr lang="en-US" altLang="zh-CN" dirty="0"/>
              <a:t>DCT</a:t>
            </a:r>
          </a:p>
          <a:p>
            <a:pPr lvl="1"/>
            <a:r>
              <a:rPr lang="zh-CN" altLang="en-US" dirty="0"/>
              <a:t>控制器控制表</a:t>
            </a:r>
            <a:r>
              <a:rPr lang="en-US" altLang="zh-CN" dirty="0"/>
              <a:t>COCT</a:t>
            </a:r>
          </a:p>
          <a:p>
            <a:pPr lvl="1"/>
            <a:r>
              <a:rPr lang="zh-CN" altLang="en-US" dirty="0"/>
              <a:t>通道控制表</a:t>
            </a:r>
            <a:r>
              <a:rPr lang="en-US" altLang="zh-CN" dirty="0"/>
              <a:t>CHCT</a:t>
            </a:r>
          </a:p>
          <a:p>
            <a:pPr lvl="1"/>
            <a:r>
              <a:rPr lang="zh-CN" altLang="en-US" dirty="0"/>
              <a:t>系统设备表</a:t>
            </a:r>
            <a:r>
              <a:rPr lang="en-US" altLang="zh-CN" dirty="0"/>
              <a:t>SDT</a:t>
            </a:r>
            <a:endParaRPr lang="zh-CN" altLang="en-US" dirty="0"/>
          </a:p>
        </p:txBody>
      </p:sp>
    </p:spTree>
    <p:extLst>
      <p:ext uri="{BB962C8B-B14F-4D97-AF65-F5344CB8AC3E}">
        <p14:creationId xmlns:p14="http://schemas.microsoft.com/office/powerpoint/2010/main" val="194944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11193-CA81-48F6-BD96-E222BED813F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0C14FAE-2784-4AF4-BE8C-796E1D99CB3A}"/>
              </a:ext>
            </a:extLst>
          </p:cNvPr>
          <p:cNvSpPr>
            <a:spLocks noGrp="1"/>
          </p:cNvSpPr>
          <p:nvPr>
            <p:ph idx="1"/>
          </p:nvPr>
        </p:nvSpPr>
        <p:spPr/>
        <p:txBody>
          <a:bodyPr/>
          <a:lstStyle/>
          <a:p>
            <a:r>
              <a:rPr lang="zh-CN" altLang="en-US" dirty="0"/>
              <a:t>设备分配应考虑以下</a:t>
            </a:r>
            <a:r>
              <a:rPr lang="en-US" altLang="zh-CN" dirty="0"/>
              <a:t>3</a:t>
            </a:r>
            <a:r>
              <a:rPr lang="zh-CN" altLang="en-US" dirty="0"/>
              <a:t>个因素：</a:t>
            </a:r>
            <a:endParaRPr lang="en-US" altLang="zh-CN" dirty="0"/>
          </a:p>
          <a:p>
            <a:pPr lvl="1"/>
            <a:r>
              <a:rPr lang="zh-CN" altLang="en-US" dirty="0"/>
              <a:t>设备的固有属性</a:t>
            </a:r>
            <a:endParaRPr lang="en-US" altLang="zh-CN" dirty="0"/>
          </a:p>
          <a:p>
            <a:pPr lvl="2"/>
            <a:r>
              <a:rPr lang="zh-CN" altLang="en-US" dirty="0"/>
              <a:t>独占性、共享性、虚拟性</a:t>
            </a:r>
            <a:endParaRPr lang="en-US" altLang="zh-CN" dirty="0"/>
          </a:p>
          <a:p>
            <a:pPr lvl="1"/>
            <a:r>
              <a:rPr lang="zh-CN" altLang="en-US" dirty="0"/>
              <a:t>设备分配算法</a:t>
            </a:r>
            <a:endParaRPr lang="en-US" altLang="zh-CN" dirty="0"/>
          </a:p>
          <a:p>
            <a:pPr lvl="2"/>
            <a:r>
              <a:rPr lang="zh-CN" altLang="en-US" dirty="0"/>
              <a:t>先来先服务、基于优先权的分配算法</a:t>
            </a:r>
            <a:endParaRPr lang="en-US" altLang="zh-CN" dirty="0"/>
          </a:p>
          <a:p>
            <a:pPr lvl="1"/>
            <a:r>
              <a:rPr lang="zh-CN" altLang="en-US" dirty="0"/>
              <a:t>设备分配时的安全性</a:t>
            </a:r>
            <a:endParaRPr lang="en-US" altLang="zh-CN" dirty="0"/>
          </a:p>
          <a:p>
            <a:pPr lvl="2"/>
            <a:r>
              <a:rPr lang="zh-CN" altLang="en-US" dirty="0"/>
              <a:t>安全分配方式、不安全分配方式</a:t>
            </a:r>
            <a:endParaRPr lang="en-US" altLang="zh-CN" dirty="0"/>
          </a:p>
        </p:txBody>
      </p:sp>
    </p:spTree>
    <p:extLst>
      <p:ext uri="{BB962C8B-B14F-4D97-AF65-F5344CB8AC3E}">
        <p14:creationId xmlns:p14="http://schemas.microsoft.com/office/powerpoint/2010/main" val="176634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402AC-CD9D-4037-8D73-B6764FA13883}"/>
              </a:ext>
            </a:extLst>
          </p:cNvPr>
          <p:cNvSpPr>
            <a:spLocks noGrp="1"/>
          </p:cNvSpPr>
          <p:nvPr>
            <p:ph type="title"/>
          </p:nvPr>
        </p:nvSpPr>
        <p:spPr/>
        <p:txBody>
          <a:bodyPr/>
          <a:lstStyle/>
          <a:p>
            <a:r>
              <a:rPr lang="en-US" altLang="zh-CN" dirty="0"/>
              <a:t>6.4.3 </a:t>
            </a:r>
            <a:r>
              <a:rPr lang="zh-CN" altLang="en-US" dirty="0"/>
              <a:t>设备独立性</a:t>
            </a:r>
          </a:p>
        </p:txBody>
      </p:sp>
      <p:sp>
        <p:nvSpPr>
          <p:cNvPr id="3" name="内容占位符 2">
            <a:extLst>
              <a:ext uri="{FF2B5EF4-FFF2-40B4-BE49-F238E27FC236}">
                <a16:creationId xmlns:a16="http://schemas.microsoft.com/office/drawing/2014/main" id="{081AB4FF-F55E-43D5-9DD1-2C43D553C583}"/>
              </a:ext>
            </a:extLst>
          </p:cNvPr>
          <p:cNvSpPr>
            <a:spLocks noGrp="1"/>
          </p:cNvSpPr>
          <p:nvPr>
            <p:ph idx="1"/>
          </p:nvPr>
        </p:nvSpPr>
        <p:spPr/>
        <p:txBody>
          <a:bodyPr/>
          <a:lstStyle/>
          <a:p>
            <a:r>
              <a:rPr lang="zh-CN" altLang="en-US" dirty="0"/>
              <a:t>为了提高操作系统的可适应性和可扩展性，在现代操作系统都毫无例外地实现了设备独立性，也称为设备无关性。</a:t>
            </a:r>
            <a:endParaRPr lang="en-US" altLang="zh-CN" dirty="0"/>
          </a:p>
          <a:p>
            <a:r>
              <a:rPr lang="zh-CN" altLang="en-US" dirty="0"/>
              <a:t>设备独立性的好处</a:t>
            </a:r>
            <a:r>
              <a:rPr lang="en-US" altLang="zh-CN" dirty="0"/>
              <a:t>:</a:t>
            </a:r>
          </a:p>
          <a:p>
            <a:pPr lvl="1"/>
            <a:r>
              <a:rPr lang="zh-CN" altLang="en-US" dirty="0"/>
              <a:t>应用程序与物理设备无关，系统增减或变更外围设备时不需要修改应用程序。</a:t>
            </a:r>
            <a:endParaRPr lang="en-US" altLang="zh-CN" dirty="0"/>
          </a:p>
          <a:p>
            <a:pPr lvl="1"/>
            <a:r>
              <a:rPr lang="zh-CN" altLang="en-US" dirty="0"/>
              <a:t>易于处理输入</a:t>
            </a:r>
            <a:r>
              <a:rPr lang="en-US" altLang="zh-CN" dirty="0"/>
              <a:t>/</a:t>
            </a:r>
            <a:r>
              <a:rPr lang="zh-CN" altLang="en-US" dirty="0"/>
              <a:t>输出设备的故障。</a:t>
            </a:r>
            <a:endParaRPr lang="en-US" altLang="zh-CN" dirty="0"/>
          </a:p>
          <a:p>
            <a:pPr lvl="1"/>
            <a:r>
              <a:rPr lang="zh-CN" altLang="en-US" dirty="0"/>
              <a:t>提高了系统的可靠性，增加了设备分配的灵活性。</a:t>
            </a:r>
          </a:p>
        </p:txBody>
      </p:sp>
    </p:spTree>
    <p:extLst>
      <p:ext uri="{BB962C8B-B14F-4D97-AF65-F5344CB8AC3E}">
        <p14:creationId xmlns:p14="http://schemas.microsoft.com/office/powerpoint/2010/main" val="27488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29DA-8717-4810-B8EC-A861C644CFC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32D3EE5-2415-4F5D-9CF4-0F5365794375}"/>
              </a:ext>
            </a:extLst>
          </p:cNvPr>
          <p:cNvSpPr>
            <a:spLocks noGrp="1"/>
          </p:cNvSpPr>
          <p:nvPr>
            <p:ph idx="1"/>
          </p:nvPr>
        </p:nvSpPr>
        <p:spPr/>
        <p:txBody>
          <a:bodyPr>
            <a:normAutofit/>
          </a:bodyPr>
          <a:lstStyle/>
          <a:p>
            <a:r>
              <a:rPr lang="zh-CN" altLang="en-US" dirty="0"/>
              <a:t>设备独立软件 完成的功能：</a:t>
            </a:r>
            <a:endParaRPr lang="en-US" altLang="zh-CN" dirty="0"/>
          </a:p>
          <a:p>
            <a:pPr lvl="1"/>
            <a:r>
              <a:rPr lang="zh-CN" altLang="en-US" dirty="0"/>
              <a:t>执行所有设备对了公有操作</a:t>
            </a:r>
            <a:endParaRPr lang="en-US" altLang="zh-CN" dirty="0"/>
          </a:p>
          <a:p>
            <a:pPr lvl="1"/>
            <a:r>
              <a:rPr lang="zh-CN" altLang="en-US" dirty="0"/>
              <a:t>向用户层软件提供统一的接口</a:t>
            </a:r>
            <a:endParaRPr lang="en-US" altLang="zh-CN" dirty="0"/>
          </a:p>
        </p:txBody>
      </p:sp>
    </p:spTree>
    <p:extLst>
      <p:ext uri="{BB962C8B-B14F-4D97-AF65-F5344CB8AC3E}">
        <p14:creationId xmlns:p14="http://schemas.microsoft.com/office/powerpoint/2010/main" val="134777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88D1E-FD0D-44D0-B20D-DBB2FFF076AD}"/>
              </a:ext>
            </a:extLst>
          </p:cNvPr>
          <p:cNvSpPr>
            <a:spLocks noGrp="1"/>
          </p:cNvSpPr>
          <p:nvPr>
            <p:ph type="title"/>
          </p:nvPr>
        </p:nvSpPr>
        <p:spPr/>
        <p:txBody>
          <a:bodyPr/>
          <a:lstStyle/>
          <a:p>
            <a:r>
              <a:rPr lang="en-US" altLang="zh-CN" dirty="0"/>
              <a:t>6.4.4 </a:t>
            </a:r>
            <a:r>
              <a:rPr lang="zh-CN" altLang="en-US" dirty="0"/>
              <a:t>独占设备的分配程序</a:t>
            </a:r>
          </a:p>
        </p:txBody>
      </p:sp>
      <p:sp>
        <p:nvSpPr>
          <p:cNvPr id="3" name="内容占位符 2">
            <a:extLst>
              <a:ext uri="{FF2B5EF4-FFF2-40B4-BE49-F238E27FC236}">
                <a16:creationId xmlns:a16="http://schemas.microsoft.com/office/drawing/2014/main" id="{279015F6-A627-4470-ACD7-CA7D4BC5BA5D}"/>
              </a:ext>
            </a:extLst>
          </p:cNvPr>
          <p:cNvSpPr>
            <a:spLocks noGrp="1"/>
          </p:cNvSpPr>
          <p:nvPr>
            <p:ph idx="1"/>
          </p:nvPr>
        </p:nvSpPr>
        <p:spPr/>
        <p:txBody>
          <a:bodyPr>
            <a:normAutofit/>
          </a:bodyPr>
          <a:lstStyle/>
          <a:p>
            <a:r>
              <a:rPr lang="zh-CN" altLang="en-US" dirty="0"/>
              <a:t>系统的分配程序按下列步骤进行设备分配：</a:t>
            </a:r>
            <a:endParaRPr lang="en-US" altLang="zh-CN" dirty="0"/>
          </a:p>
          <a:p>
            <a:pPr lvl="1"/>
            <a:r>
              <a:rPr lang="zh-CN" altLang="en-US" dirty="0"/>
              <a:t>分配设备</a:t>
            </a:r>
            <a:endParaRPr lang="en-US" altLang="zh-CN" dirty="0"/>
          </a:p>
          <a:p>
            <a:pPr lvl="1"/>
            <a:r>
              <a:rPr lang="zh-CN" altLang="en-US" dirty="0"/>
              <a:t>分配控制器</a:t>
            </a:r>
            <a:endParaRPr lang="en-US" altLang="zh-CN" dirty="0"/>
          </a:p>
          <a:p>
            <a:pPr lvl="1"/>
            <a:r>
              <a:rPr lang="zh-CN" altLang="en-US" dirty="0"/>
              <a:t>分配通道</a:t>
            </a:r>
          </a:p>
        </p:txBody>
      </p:sp>
    </p:spTree>
    <p:extLst>
      <p:ext uri="{BB962C8B-B14F-4D97-AF65-F5344CB8AC3E}">
        <p14:creationId xmlns:p14="http://schemas.microsoft.com/office/powerpoint/2010/main" val="243020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21286-9974-4D41-9A28-7482A68C838D}"/>
              </a:ext>
            </a:extLst>
          </p:cNvPr>
          <p:cNvSpPr>
            <a:spLocks noGrp="1"/>
          </p:cNvSpPr>
          <p:nvPr>
            <p:ph type="title"/>
          </p:nvPr>
        </p:nvSpPr>
        <p:spPr/>
        <p:txBody>
          <a:bodyPr/>
          <a:lstStyle/>
          <a:p>
            <a:r>
              <a:rPr lang="en-US" altLang="zh-CN" dirty="0"/>
              <a:t>6.4.5 </a:t>
            </a:r>
            <a:r>
              <a:rPr lang="en-US" altLang="zh-CN" dirty="0" err="1"/>
              <a:t>SPOOLing</a:t>
            </a:r>
            <a:r>
              <a:rPr lang="zh-CN" altLang="en-US" dirty="0"/>
              <a:t>技术</a:t>
            </a:r>
          </a:p>
        </p:txBody>
      </p:sp>
      <p:sp>
        <p:nvSpPr>
          <p:cNvPr id="3" name="内容占位符 2">
            <a:extLst>
              <a:ext uri="{FF2B5EF4-FFF2-40B4-BE49-F238E27FC236}">
                <a16:creationId xmlns:a16="http://schemas.microsoft.com/office/drawing/2014/main" id="{2716B759-37BE-46BF-BC07-16EC17534C44}"/>
              </a:ext>
            </a:extLst>
          </p:cNvPr>
          <p:cNvSpPr>
            <a:spLocks noGrp="1"/>
          </p:cNvSpPr>
          <p:nvPr>
            <p:ph idx="1"/>
          </p:nvPr>
        </p:nvSpPr>
        <p:spPr/>
        <p:txBody>
          <a:bodyPr>
            <a:normAutofit/>
          </a:bodyPr>
          <a:lstStyle/>
          <a:p>
            <a:r>
              <a:rPr lang="zh-CN" altLang="en-US" dirty="0"/>
              <a:t>在多道程序环境下，利用一道程序来模拟脱机输入时的外围控制机的功能，把低速</a:t>
            </a:r>
            <a:r>
              <a:rPr lang="en-US" altLang="zh-CN" dirty="0"/>
              <a:t>I/O</a:t>
            </a:r>
            <a:r>
              <a:rPr lang="zh-CN" altLang="en-US" dirty="0"/>
              <a:t>设备上的数据传送到高速输出磁盘上，再利用另一道程序来模拟脱机输出时外围控制机的功能，把数据从磁盘传送到低速输出设备上。这种在联机情况下实现的同时外围操作称为</a:t>
            </a:r>
            <a:r>
              <a:rPr lang="en-US" altLang="zh-CN" dirty="0" err="1"/>
              <a:t>SPOOLing</a:t>
            </a:r>
            <a:endParaRPr lang="en-US" altLang="zh-CN" dirty="0"/>
          </a:p>
        </p:txBody>
      </p:sp>
    </p:spTree>
    <p:extLst>
      <p:ext uri="{BB962C8B-B14F-4D97-AF65-F5344CB8AC3E}">
        <p14:creationId xmlns:p14="http://schemas.microsoft.com/office/powerpoint/2010/main" val="1811628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5C4FE-B74B-43A5-A893-391DC7634D2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54101A8-A71C-407C-9877-0B3585FC6C3C}"/>
              </a:ext>
            </a:extLst>
          </p:cNvPr>
          <p:cNvSpPr>
            <a:spLocks noGrp="1"/>
          </p:cNvSpPr>
          <p:nvPr>
            <p:ph idx="1"/>
          </p:nvPr>
        </p:nvSpPr>
        <p:spPr/>
        <p:txBody>
          <a:bodyPr>
            <a:normAutofit/>
          </a:bodyPr>
          <a:lstStyle/>
          <a:p>
            <a:r>
              <a:rPr lang="en-US" altLang="zh-CN" dirty="0" err="1"/>
              <a:t>SPOOLing</a:t>
            </a:r>
            <a:r>
              <a:rPr lang="zh-CN" altLang="en-US" dirty="0"/>
              <a:t>系统的组成：</a:t>
            </a:r>
            <a:endParaRPr lang="en-US" altLang="zh-CN" dirty="0"/>
          </a:p>
          <a:p>
            <a:pPr lvl="1"/>
            <a:r>
              <a:rPr lang="zh-CN" altLang="en-US" dirty="0"/>
              <a:t>输入井和输出井</a:t>
            </a:r>
            <a:endParaRPr lang="en-US" altLang="zh-CN" dirty="0"/>
          </a:p>
          <a:p>
            <a:pPr lvl="2"/>
            <a:r>
              <a:rPr lang="zh-CN" altLang="en-US" dirty="0"/>
              <a:t>在磁盘上</a:t>
            </a:r>
            <a:endParaRPr lang="en-US" altLang="zh-CN" dirty="0"/>
          </a:p>
          <a:p>
            <a:pPr lvl="1"/>
            <a:r>
              <a:rPr lang="zh-CN" altLang="en-US" dirty="0"/>
              <a:t>输入缓冲区和输出缓冲区</a:t>
            </a:r>
            <a:endParaRPr lang="en-US" altLang="zh-CN" dirty="0"/>
          </a:p>
          <a:p>
            <a:pPr lvl="1"/>
            <a:r>
              <a:rPr lang="zh-CN" altLang="en-US" dirty="0"/>
              <a:t>输入进行</a:t>
            </a:r>
            <a:r>
              <a:rPr lang="en-US" altLang="zh-CN" dirty="0" err="1"/>
              <a:t>SP</a:t>
            </a:r>
            <a:r>
              <a:rPr lang="en-US" altLang="zh-CN" baseline="-25000" dirty="0" err="1"/>
              <a:t>i</a:t>
            </a:r>
            <a:r>
              <a:rPr lang="zh-CN" altLang="en-US" dirty="0"/>
              <a:t>和输出进程</a:t>
            </a:r>
            <a:r>
              <a:rPr lang="en-US" altLang="zh-CN" dirty="0" err="1"/>
              <a:t>Sp</a:t>
            </a:r>
            <a:r>
              <a:rPr lang="en-US" altLang="zh-CN" baseline="-25000" dirty="0" err="1"/>
              <a:t>o</a:t>
            </a:r>
            <a:endParaRPr lang="en-US" altLang="zh-CN" baseline="-25000" dirty="0"/>
          </a:p>
          <a:p>
            <a:pPr lvl="1"/>
            <a:r>
              <a:rPr lang="zh-CN" altLang="en-US" dirty="0"/>
              <a:t>请求</a:t>
            </a:r>
            <a:r>
              <a:rPr lang="en-US" altLang="zh-CN" dirty="0"/>
              <a:t>I/O</a:t>
            </a:r>
            <a:r>
              <a:rPr lang="zh-CN" altLang="en-US" dirty="0"/>
              <a:t>队列</a:t>
            </a:r>
          </a:p>
        </p:txBody>
      </p:sp>
    </p:spTree>
    <p:extLst>
      <p:ext uri="{BB962C8B-B14F-4D97-AF65-F5344CB8AC3E}">
        <p14:creationId xmlns:p14="http://schemas.microsoft.com/office/powerpoint/2010/main" val="3513333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F954E-73E3-4C53-B405-81248744518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8AD29FE-8A0C-436D-8E40-7DE5258FBD9E}"/>
              </a:ext>
            </a:extLst>
          </p:cNvPr>
          <p:cNvSpPr>
            <a:spLocks noGrp="1"/>
          </p:cNvSpPr>
          <p:nvPr>
            <p:ph idx="1"/>
          </p:nvPr>
        </p:nvSpPr>
        <p:spPr/>
        <p:txBody>
          <a:bodyPr/>
          <a:lstStyle/>
          <a:p>
            <a:r>
              <a:rPr lang="en-US" altLang="zh-CN" dirty="0" err="1"/>
              <a:t>SPOOLing</a:t>
            </a:r>
            <a:r>
              <a:rPr lang="zh-CN" altLang="en-US" dirty="0"/>
              <a:t>系统的特点：</a:t>
            </a:r>
            <a:endParaRPr lang="en-US" altLang="zh-CN" dirty="0"/>
          </a:p>
          <a:p>
            <a:pPr lvl="1"/>
            <a:r>
              <a:rPr lang="zh-CN" altLang="en-US" dirty="0"/>
              <a:t>提高了</a:t>
            </a:r>
            <a:r>
              <a:rPr lang="en-US" altLang="zh-CN" dirty="0"/>
              <a:t>I/O</a:t>
            </a:r>
            <a:r>
              <a:rPr lang="zh-CN" altLang="en-US" dirty="0"/>
              <a:t>速度</a:t>
            </a:r>
            <a:endParaRPr lang="en-US" altLang="zh-CN" dirty="0"/>
          </a:p>
          <a:p>
            <a:pPr lvl="1"/>
            <a:r>
              <a:rPr lang="zh-CN" altLang="en-US" dirty="0"/>
              <a:t>将独占设备改造为共享设备</a:t>
            </a:r>
            <a:endParaRPr lang="en-US" altLang="zh-CN" dirty="0"/>
          </a:p>
          <a:p>
            <a:pPr lvl="1"/>
            <a:r>
              <a:rPr lang="zh-CN" altLang="en-US" dirty="0"/>
              <a:t>实现了虚拟设备功能</a:t>
            </a:r>
          </a:p>
        </p:txBody>
      </p:sp>
    </p:spTree>
    <p:extLst>
      <p:ext uri="{BB962C8B-B14F-4D97-AF65-F5344CB8AC3E}">
        <p14:creationId xmlns:p14="http://schemas.microsoft.com/office/powerpoint/2010/main" val="426567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3A979-E2B2-4530-A0D1-54C1C68FEA27}"/>
              </a:ext>
            </a:extLst>
          </p:cNvPr>
          <p:cNvSpPr>
            <a:spLocks noGrp="1"/>
          </p:cNvSpPr>
          <p:nvPr>
            <p:ph type="title"/>
          </p:nvPr>
        </p:nvSpPr>
        <p:spPr/>
        <p:txBody>
          <a:bodyPr/>
          <a:lstStyle/>
          <a:p>
            <a:r>
              <a:rPr lang="en-US" altLang="zh-CN" dirty="0"/>
              <a:t>6.5 I/O</a:t>
            </a:r>
            <a:r>
              <a:rPr lang="zh-CN" altLang="en-US" dirty="0"/>
              <a:t>软件原理</a:t>
            </a:r>
          </a:p>
        </p:txBody>
      </p:sp>
      <p:sp>
        <p:nvSpPr>
          <p:cNvPr id="3" name="内容占位符 2">
            <a:extLst>
              <a:ext uri="{FF2B5EF4-FFF2-40B4-BE49-F238E27FC236}">
                <a16:creationId xmlns:a16="http://schemas.microsoft.com/office/drawing/2014/main" id="{055B4E3E-699B-4EF8-9475-C1A17788C5A6}"/>
              </a:ext>
            </a:extLst>
          </p:cNvPr>
          <p:cNvSpPr>
            <a:spLocks noGrp="1"/>
          </p:cNvSpPr>
          <p:nvPr>
            <p:ph idx="1"/>
          </p:nvPr>
        </p:nvSpPr>
        <p:spPr/>
        <p:txBody>
          <a:bodyPr/>
          <a:lstStyle/>
          <a:p>
            <a:r>
              <a:rPr lang="en-US" altLang="zh-CN" dirty="0"/>
              <a:t>I/O</a:t>
            </a:r>
            <a:r>
              <a:rPr lang="zh-CN" altLang="en-US" dirty="0"/>
              <a:t>软件的总体目标是将软件组织成一种层次结构，低层软件用来屏蔽硬件的具体细节，高层软件则主要是为用户提供一个简洁、规范的界面。</a:t>
            </a:r>
            <a:endParaRPr lang="en-US" altLang="zh-CN" dirty="0"/>
          </a:p>
          <a:p>
            <a:r>
              <a:rPr lang="zh-CN" altLang="en-US" dirty="0"/>
              <a:t>设备管理软件组织成</a:t>
            </a:r>
            <a:r>
              <a:rPr lang="en-US" altLang="zh-CN" dirty="0"/>
              <a:t>4</a:t>
            </a:r>
            <a:r>
              <a:rPr lang="zh-CN" altLang="en-US" dirty="0"/>
              <a:t>个层次：</a:t>
            </a:r>
            <a:endParaRPr lang="en-US" altLang="zh-CN" dirty="0"/>
          </a:p>
          <a:p>
            <a:pPr lvl="1"/>
            <a:r>
              <a:rPr lang="zh-CN" altLang="en-US" dirty="0"/>
              <a:t>用户层软件</a:t>
            </a:r>
            <a:endParaRPr lang="en-US" altLang="zh-CN" dirty="0"/>
          </a:p>
          <a:p>
            <a:pPr lvl="1"/>
            <a:r>
              <a:rPr lang="zh-CN" altLang="en-US" dirty="0"/>
              <a:t>与设备无关的软件层</a:t>
            </a:r>
            <a:endParaRPr lang="en-US" altLang="zh-CN" dirty="0"/>
          </a:p>
          <a:p>
            <a:pPr lvl="1"/>
            <a:r>
              <a:rPr lang="zh-CN" altLang="en-US" dirty="0"/>
              <a:t>设备驱动程序</a:t>
            </a:r>
            <a:endParaRPr lang="en-US" altLang="zh-CN" dirty="0"/>
          </a:p>
          <a:p>
            <a:pPr lvl="1"/>
            <a:r>
              <a:rPr lang="zh-CN" altLang="en-US" dirty="0"/>
              <a:t>中断处理程序（底层）</a:t>
            </a:r>
          </a:p>
        </p:txBody>
      </p:sp>
    </p:spTree>
    <p:extLst>
      <p:ext uri="{BB962C8B-B14F-4D97-AF65-F5344CB8AC3E}">
        <p14:creationId xmlns:p14="http://schemas.microsoft.com/office/powerpoint/2010/main" val="261085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dirty="0"/>
              <a:t>I/O</a:t>
            </a:r>
            <a:r>
              <a:rPr lang="zh-CN" altLang="en-US" dirty="0"/>
              <a:t>设备即输入</a:t>
            </a:r>
            <a:r>
              <a:rPr lang="en-US" altLang="zh-CN" dirty="0"/>
              <a:t>/</a:t>
            </a:r>
            <a:r>
              <a:rPr lang="zh-CN" altLang="en-US" dirty="0"/>
              <a:t>输出设备，是用于计算机系统与人通信或与其他机器通信的所有设备，以及所有外存设备。</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28ECC-DD91-4D70-AA8E-D50ED16A66BC}"/>
              </a:ext>
            </a:extLst>
          </p:cNvPr>
          <p:cNvSpPr>
            <a:spLocks noGrp="1"/>
          </p:cNvSpPr>
          <p:nvPr>
            <p:ph type="title"/>
          </p:nvPr>
        </p:nvSpPr>
        <p:spPr/>
        <p:txBody>
          <a:bodyPr/>
          <a:lstStyle/>
          <a:p>
            <a:r>
              <a:rPr lang="en-US" altLang="zh-CN" dirty="0"/>
              <a:t>6.5.1 </a:t>
            </a:r>
            <a:r>
              <a:rPr lang="zh-CN" altLang="en-US" dirty="0"/>
              <a:t>设备管理软件的功能</a:t>
            </a:r>
          </a:p>
        </p:txBody>
      </p:sp>
      <p:sp>
        <p:nvSpPr>
          <p:cNvPr id="3" name="内容占位符 2">
            <a:extLst>
              <a:ext uri="{FF2B5EF4-FFF2-40B4-BE49-F238E27FC236}">
                <a16:creationId xmlns:a16="http://schemas.microsoft.com/office/drawing/2014/main" id="{B2A947F1-2925-4709-8583-FA1FBCC64D64}"/>
              </a:ext>
            </a:extLst>
          </p:cNvPr>
          <p:cNvSpPr>
            <a:spLocks noGrp="1"/>
          </p:cNvSpPr>
          <p:nvPr>
            <p:ph idx="1"/>
          </p:nvPr>
        </p:nvSpPr>
        <p:spPr/>
        <p:txBody>
          <a:bodyPr/>
          <a:lstStyle/>
          <a:p>
            <a:r>
              <a:rPr lang="zh-CN" altLang="en-US" dirty="0"/>
              <a:t>实现</a:t>
            </a:r>
            <a:r>
              <a:rPr lang="en-US" altLang="zh-CN" dirty="0"/>
              <a:t>I/O</a:t>
            </a:r>
            <a:r>
              <a:rPr lang="zh-CN" altLang="en-US" dirty="0"/>
              <a:t>设备的独立性</a:t>
            </a:r>
            <a:endParaRPr lang="en-US" altLang="zh-CN" dirty="0"/>
          </a:p>
          <a:p>
            <a:r>
              <a:rPr lang="zh-CN" altLang="en-US" dirty="0"/>
              <a:t>错误处理</a:t>
            </a:r>
            <a:endParaRPr lang="en-US" altLang="zh-CN" dirty="0"/>
          </a:p>
          <a:p>
            <a:r>
              <a:rPr lang="zh-CN" altLang="en-US" dirty="0"/>
              <a:t>异步传输</a:t>
            </a:r>
            <a:endParaRPr lang="en-US" altLang="zh-CN" dirty="0"/>
          </a:p>
          <a:p>
            <a:r>
              <a:rPr lang="zh-CN" altLang="en-US" dirty="0"/>
              <a:t>缓冲管理</a:t>
            </a:r>
            <a:endParaRPr lang="en-US" altLang="zh-CN" dirty="0"/>
          </a:p>
          <a:p>
            <a:r>
              <a:rPr lang="zh-CN" altLang="en-US" dirty="0"/>
              <a:t>设备的分配和释放</a:t>
            </a:r>
            <a:endParaRPr lang="en-US" altLang="zh-CN" dirty="0"/>
          </a:p>
          <a:p>
            <a:r>
              <a:rPr lang="zh-CN" altLang="en-US" dirty="0"/>
              <a:t>实现</a:t>
            </a:r>
            <a:r>
              <a:rPr lang="en-US" altLang="zh-CN" dirty="0"/>
              <a:t>I/O</a:t>
            </a:r>
            <a:r>
              <a:rPr lang="zh-CN" altLang="en-US" dirty="0"/>
              <a:t>控制方式</a:t>
            </a:r>
          </a:p>
        </p:txBody>
      </p:sp>
    </p:spTree>
    <p:extLst>
      <p:ext uri="{BB962C8B-B14F-4D97-AF65-F5344CB8AC3E}">
        <p14:creationId xmlns:p14="http://schemas.microsoft.com/office/powerpoint/2010/main" val="408420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C8176-77F5-4552-882E-BB48E4070815}"/>
              </a:ext>
            </a:extLst>
          </p:cNvPr>
          <p:cNvSpPr>
            <a:spLocks noGrp="1"/>
          </p:cNvSpPr>
          <p:nvPr>
            <p:ph type="title"/>
          </p:nvPr>
        </p:nvSpPr>
        <p:spPr/>
        <p:txBody>
          <a:bodyPr/>
          <a:lstStyle/>
          <a:p>
            <a:r>
              <a:rPr lang="en-US" altLang="zh-CN" dirty="0"/>
              <a:t>6.5.2 </a:t>
            </a:r>
            <a:r>
              <a:rPr lang="zh-CN" altLang="en-US" dirty="0"/>
              <a:t>中断处理程序</a:t>
            </a:r>
          </a:p>
        </p:txBody>
      </p:sp>
      <p:sp>
        <p:nvSpPr>
          <p:cNvPr id="3" name="内容占位符 2">
            <a:extLst>
              <a:ext uri="{FF2B5EF4-FFF2-40B4-BE49-F238E27FC236}">
                <a16:creationId xmlns:a16="http://schemas.microsoft.com/office/drawing/2014/main" id="{77192387-BC63-40C1-8E7E-F88269A441E6}"/>
              </a:ext>
            </a:extLst>
          </p:cNvPr>
          <p:cNvSpPr>
            <a:spLocks noGrp="1"/>
          </p:cNvSpPr>
          <p:nvPr>
            <p:ph idx="1"/>
          </p:nvPr>
        </p:nvSpPr>
        <p:spPr/>
        <p:txBody>
          <a:bodyPr/>
          <a:lstStyle/>
          <a:p>
            <a:r>
              <a:rPr lang="en-US" altLang="zh-CN" dirty="0"/>
              <a:t>I/O</a:t>
            </a:r>
            <a:r>
              <a:rPr lang="zh-CN" altLang="en-US" dirty="0"/>
              <a:t>中断处理程序的作用：将发出</a:t>
            </a:r>
            <a:r>
              <a:rPr lang="en-US" altLang="zh-CN" dirty="0"/>
              <a:t>I/O</a:t>
            </a:r>
            <a:r>
              <a:rPr lang="zh-CN" altLang="en-US" dirty="0"/>
              <a:t>请求而被阻塞的进程唤醒。</a:t>
            </a:r>
          </a:p>
        </p:txBody>
      </p:sp>
    </p:spTree>
    <p:extLst>
      <p:ext uri="{BB962C8B-B14F-4D97-AF65-F5344CB8AC3E}">
        <p14:creationId xmlns:p14="http://schemas.microsoft.com/office/powerpoint/2010/main" val="256403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8DB1-C125-4D22-83F4-03C2897DEB27}"/>
              </a:ext>
            </a:extLst>
          </p:cNvPr>
          <p:cNvSpPr>
            <a:spLocks noGrp="1"/>
          </p:cNvSpPr>
          <p:nvPr>
            <p:ph type="title"/>
          </p:nvPr>
        </p:nvSpPr>
        <p:spPr/>
        <p:txBody>
          <a:bodyPr/>
          <a:lstStyle/>
          <a:p>
            <a:r>
              <a:rPr lang="en-US" altLang="zh-CN" dirty="0"/>
              <a:t>6.5.3 </a:t>
            </a:r>
            <a:r>
              <a:rPr lang="zh-CN" altLang="en-US" dirty="0"/>
              <a:t>设备驱动程序</a:t>
            </a:r>
          </a:p>
        </p:txBody>
      </p:sp>
      <p:sp>
        <p:nvSpPr>
          <p:cNvPr id="3" name="内容占位符 2">
            <a:extLst>
              <a:ext uri="{FF2B5EF4-FFF2-40B4-BE49-F238E27FC236}">
                <a16:creationId xmlns:a16="http://schemas.microsoft.com/office/drawing/2014/main" id="{7C2FE333-6601-4926-AF87-F0B6A376A35D}"/>
              </a:ext>
            </a:extLst>
          </p:cNvPr>
          <p:cNvSpPr>
            <a:spLocks noGrp="1"/>
          </p:cNvSpPr>
          <p:nvPr>
            <p:ph idx="1"/>
          </p:nvPr>
        </p:nvSpPr>
        <p:spPr/>
        <p:txBody>
          <a:bodyPr/>
          <a:lstStyle/>
          <a:p>
            <a:r>
              <a:rPr lang="zh-CN" altLang="en-US" dirty="0"/>
              <a:t>设备驱动程序是</a:t>
            </a:r>
            <a:r>
              <a:rPr lang="en-US" altLang="zh-CN" dirty="0"/>
              <a:t>I/O</a:t>
            </a:r>
            <a:r>
              <a:rPr lang="zh-CN" altLang="en-US" dirty="0"/>
              <a:t>进程与设备控制器之间的通信程序</a:t>
            </a:r>
            <a:endParaRPr lang="en-US" altLang="zh-CN" dirty="0"/>
          </a:p>
          <a:p>
            <a:r>
              <a:rPr lang="zh-CN" altLang="en-US" dirty="0"/>
              <a:t>主要任务是接受上层软件发来的抽象的</a:t>
            </a:r>
            <a:r>
              <a:rPr lang="en-US" altLang="zh-CN" dirty="0"/>
              <a:t>I/O</a:t>
            </a:r>
            <a:r>
              <a:rPr lang="zh-CN" altLang="en-US" dirty="0"/>
              <a:t>请求，把它们转换为具体要求后，发送给设备控制器，启动设备去执行。</a:t>
            </a:r>
          </a:p>
        </p:txBody>
      </p:sp>
    </p:spTree>
    <p:extLst>
      <p:ext uri="{BB962C8B-B14F-4D97-AF65-F5344CB8AC3E}">
        <p14:creationId xmlns:p14="http://schemas.microsoft.com/office/powerpoint/2010/main" val="334819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99DB8-C913-4A92-95D4-605F4A01436F}"/>
              </a:ext>
            </a:extLst>
          </p:cNvPr>
          <p:cNvSpPr>
            <a:spLocks noGrp="1"/>
          </p:cNvSpPr>
          <p:nvPr>
            <p:ph type="title"/>
          </p:nvPr>
        </p:nvSpPr>
        <p:spPr/>
        <p:txBody>
          <a:bodyPr/>
          <a:lstStyle/>
          <a:p>
            <a:r>
              <a:rPr lang="en-US" altLang="zh-CN" dirty="0"/>
              <a:t>6.5.4 </a:t>
            </a:r>
            <a:r>
              <a:rPr lang="zh-CN" altLang="en-US" dirty="0"/>
              <a:t>与硬件无关的</a:t>
            </a:r>
            <a:r>
              <a:rPr lang="en-US" altLang="zh-CN" dirty="0"/>
              <a:t>I/O</a:t>
            </a:r>
            <a:r>
              <a:rPr lang="zh-CN" altLang="en-US" dirty="0"/>
              <a:t>软件</a:t>
            </a:r>
          </a:p>
        </p:txBody>
      </p:sp>
      <p:sp>
        <p:nvSpPr>
          <p:cNvPr id="3" name="内容占位符 2">
            <a:extLst>
              <a:ext uri="{FF2B5EF4-FFF2-40B4-BE49-F238E27FC236}">
                <a16:creationId xmlns:a16="http://schemas.microsoft.com/office/drawing/2014/main" id="{9B235E8D-958B-4A41-AFF5-AD03DCC8927A}"/>
              </a:ext>
            </a:extLst>
          </p:cNvPr>
          <p:cNvSpPr>
            <a:spLocks noGrp="1"/>
          </p:cNvSpPr>
          <p:nvPr>
            <p:ph idx="1"/>
          </p:nvPr>
        </p:nvSpPr>
        <p:spPr/>
        <p:txBody>
          <a:bodyPr/>
          <a:lstStyle/>
          <a:p>
            <a:r>
              <a:rPr lang="zh-CN" altLang="en-US" dirty="0"/>
              <a:t>设备无关</a:t>
            </a:r>
            <a:r>
              <a:rPr lang="en-US" altLang="zh-CN" dirty="0"/>
              <a:t>I/O</a:t>
            </a:r>
            <a:r>
              <a:rPr lang="zh-CN" altLang="en-US" dirty="0"/>
              <a:t>软件的功能：</a:t>
            </a:r>
            <a:endParaRPr lang="en-US" altLang="zh-CN" dirty="0"/>
          </a:p>
          <a:p>
            <a:pPr lvl="1"/>
            <a:r>
              <a:rPr lang="zh-CN" altLang="en-US" dirty="0"/>
              <a:t>设备命名</a:t>
            </a:r>
            <a:endParaRPr lang="en-US" altLang="zh-CN" dirty="0"/>
          </a:p>
          <a:p>
            <a:pPr lvl="1"/>
            <a:r>
              <a:rPr lang="zh-CN" altLang="en-US" dirty="0"/>
              <a:t>设备保护</a:t>
            </a:r>
            <a:endParaRPr lang="en-US" altLang="zh-CN" dirty="0"/>
          </a:p>
          <a:p>
            <a:pPr lvl="1"/>
            <a:r>
              <a:rPr lang="zh-CN" altLang="en-US" dirty="0"/>
              <a:t>提供独立于设备的块大小</a:t>
            </a:r>
            <a:endParaRPr lang="en-US" altLang="zh-CN" dirty="0"/>
          </a:p>
          <a:p>
            <a:pPr lvl="1"/>
            <a:r>
              <a:rPr lang="zh-CN" altLang="en-US" dirty="0"/>
              <a:t>为块设备和字符设备提供必要的缓冲技术。</a:t>
            </a:r>
            <a:endParaRPr lang="en-US" altLang="zh-CN" dirty="0"/>
          </a:p>
          <a:p>
            <a:pPr lvl="1"/>
            <a:r>
              <a:rPr lang="zh-CN" altLang="en-US" dirty="0"/>
              <a:t>块设备的存储分配</a:t>
            </a:r>
            <a:endParaRPr lang="en-US" altLang="zh-CN" dirty="0"/>
          </a:p>
          <a:p>
            <a:pPr lvl="1"/>
            <a:r>
              <a:rPr lang="zh-CN" altLang="en-US" dirty="0"/>
              <a:t>分配和释放独立设备</a:t>
            </a:r>
            <a:endParaRPr lang="en-US" altLang="zh-CN" dirty="0"/>
          </a:p>
          <a:p>
            <a:pPr lvl="1"/>
            <a:r>
              <a:rPr lang="zh-CN" altLang="en-US" dirty="0"/>
              <a:t>错误处理</a:t>
            </a:r>
          </a:p>
        </p:txBody>
      </p:sp>
    </p:spTree>
    <p:extLst>
      <p:ext uri="{BB962C8B-B14F-4D97-AF65-F5344CB8AC3E}">
        <p14:creationId xmlns:p14="http://schemas.microsoft.com/office/powerpoint/2010/main" val="241777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FF69C-5167-4FC7-A0C9-FB2D69A026F6}"/>
              </a:ext>
            </a:extLst>
          </p:cNvPr>
          <p:cNvSpPr>
            <a:spLocks noGrp="1"/>
          </p:cNvSpPr>
          <p:nvPr>
            <p:ph type="title"/>
          </p:nvPr>
        </p:nvSpPr>
        <p:spPr/>
        <p:txBody>
          <a:bodyPr/>
          <a:lstStyle/>
          <a:p>
            <a:r>
              <a:rPr lang="en-US" altLang="zh-CN" dirty="0"/>
              <a:t>6.6 </a:t>
            </a:r>
            <a:r>
              <a:rPr lang="zh-CN" altLang="en-US" dirty="0"/>
              <a:t>磁盘管理</a:t>
            </a:r>
          </a:p>
        </p:txBody>
      </p:sp>
      <p:sp>
        <p:nvSpPr>
          <p:cNvPr id="3" name="内容占位符 2">
            <a:extLst>
              <a:ext uri="{FF2B5EF4-FFF2-40B4-BE49-F238E27FC236}">
                <a16:creationId xmlns:a16="http://schemas.microsoft.com/office/drawing/2014/main" id="{ADEF15B5-46EB-4AEE-9143-9955AEAD72BC}"/>
              </a:ext>
            </a:extLst>
          </p:cNvPr>
          <p:cNvSpPr>
            <a:spLocks noGrp="1"/>
          </p:cNvSpPr>
          <p:nvPr>
            <p:ph idx="1"/>
          </p:nvPr>
        </p:nvSpPr>
        <p:spPr/>
        <p:txBody>
          <a:bodyPr/>
          <a:lstStyle/>
          <a:p>
            <a:r>
              <a:rPr lang="zh-CN" altLang="en-US" dirty="0"/>
              <a:t>磁盘存储器不仅容量大，存取速度快，而且可以实现随机存取，是存放大量程序和数据的理想设备。</a:t>
            </a:r>
            <a:endParaRPr lang="en-US" altLang="zh-CN" dirty="0"/>
          </a:p>
          <a:p>
            <a:r>
              <a:rPr lang="zh-CN" altLang="en-US" dirty="0"/>
              <a:t>磁盘管理的重要目标是提高磁盘空间利用率和磁盘访问速度。</a:t>
            </a:r>
            <a:endParaRPr lang="en-US" altLang="zh-CN" dirty="0"/>
          </a:p>
          <a:p>
            <a:endParaRPr lang="zh-CN" altLang="en-US" dirty="0"/>
          </a:p>
        </p:txBody>
      </p:sp>
    </p:spTree>
    <p:extLst>
      <p:ext uri="{BB962C8B-B14F-4D97-AF65-F5344CB8AC3E}">
        <p14:creationId xmlns:p14="http://schemas.microsoft.com/office/powerpoint/2010/main" val="204956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6473B-F826-4465-BEBC-5310CA05135B}"/>
              </a:ext>
            </a:extLst>
          </p:cNvPr>
          <p:cNvSpPr>
            <a:spLocks noGrp="1"/>
          </p:cNvSpPr>
          <p:nvPr>
            <p:ph type="title"/>
          </p:nvPr>
        </p:nvSpPr>
        <p:spPr/>
        <p:txBody>
          <a:bodyPr/>
          <a:lstStyle/>
          <a:p>
            <a:r>
              <a:rPr lang="en-US" altLang="zh-CN" dirty="0"/>
              <a:t>6.6.1 </a:t>
            </a:r>
            <a:r>
              <a:rPr lang="zh-CN" altLang="en-US" dirty="0"/>
              <a:t>磁盘结构</a:t>
            </a:r>
          </a:p>
        </p:txBody>
      </p:sp>
      <p:sp>
        <p:nvSpPr>
          <p:cNvPr id="3" name="内容占位符 2">
            <a:extLst>
              <a:ext uri="{FF2B5EF4-FFF2-40B4-BE49-F238E27FC236}">
                <a16:creationId xmlns:a16="http://schemas.microsoft.com/office/drawing/2014/main" id="{14A59823-84AC-4E6D-BCFE-960A0EF1AFF0}"/>
              </a:ext>
            </a:extLst>
          </p:cNvPr>
          <p:cNvSpPr>
            <a:spLocks noGrp="1"/>
          </p:cNvSpPr>
          <p:nvPr>
            <p:ph idx="1"/>
          </p:nvPr>
        </p:nvSpPr>
        <p:spPr/>
        <p:txBody>
          <a:bodyPr/>
          <a:lstStyle/>
          <a:p>
            <a:r>
              <a:rPr lang="zh-CN" altLang="en-US" dirty="0"/>
              <a:t>物理盘片</a:t>
            </a:r>
            <a:endParaRPr lang="en-US" altLang="zh-CN" dirty="0"/>
          </a:p>
          <a:p>
            <a:r>
              <a:rPr lang="zh-CN" altLang="en-US" dirty="0"/>
              <a:t>存储面</a:t>
            </a:r>
            <a:endParaRPr lang="en-US" altLang="zh-CN" dirty="0"/>
          </a:p>
          <a:p>
            <a:r>
              <a:rPr lang="zh-CN" altLang="en-US" dirty="0"/>
              <a:t>磁道</a:t>
            </a:r>
            <a:endParaRPr lang="en-US" altLang="zh-CN" dirty="0"/>
          </a:p>
          <a:p>
            <a:r>
              <a:rPr lang="zh-CN" altLang="en-US" dirty="0"/>
              <a:t>扇区</a:t>
            </a:r>
            <a:endParaRPr lang="en-US" altLang="zh-CN" dirty="0"/>
          </a:p>
          <a:p>
            <a:endParaRPr lang="zh-CN" altLang="en-US" dirty="0"/>
          </a:p>
        </p:txBody>
      </p:sp>
    </p:spTree>
    <p:extLst>
      <p:ext uri="{BB962C8B-B14F-4D97-AF65-F5344CB8AC3E}">
        <p14:creationId xmlns:p14="http://schemas.microsoft.com/office/powerpoint/2010/main" val="2021265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E5276-F755-4E6D-AEC1-140D2115F5B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071617-449A-4EF6-B1E9-EBA6A7A84605}"/>
              </a:ext>
            </a:extLst>
          </p:cNvPr>
          <p:cNvSpPr>
            <a:spLocks noGrp="1"/>
          </p:cNvSpPr>
          <p:nvPr>
            <p:ph idx="1"/>
          </p:nvPr>
        </p:nvSpPr>
        <p:spPr/>
        <p:txBody>
          <a:bodyPr/>
          <a:lstStyle/>
          <a:p>
            <a:r>
              <a:rPr lang="zh-CN" altLang="en-US" dirty="0"/>
              <a:t>一个物理记录存储在一个扇区上，磁盘上存储的物理记录数目是由扇区数、磁道数及磁盘面数所决定。</a:t>
            </a:r>
          </a:p>
        </p:txBody>
      </p:sp>
    </p:spTree>
    <p:extLst>
      <p:ext uri="{BB962C8B-B14F-4D97-AF65-F5344CB8AC3E}">
        <p14:creationId xmlns:p14="http://schemas.microsoft.com/office/powerpoint/2010/main" val="676218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542A-9DE9-452A-981E-F70EF0F1099E}"/>
              </a:ext>
            </a:extLst>
          </p:cNvPr>
          <p:cNvSpPr>
            <a:spLocks noGrp="1"/>
          </p:cNvSpPr>
          <p:nvPr>
            <p:ph type="title"/>
          </p:nvPr>
        </p:nvSpPr>
        <p:spPr>
          <a:xfrm>
            <a:off x="1435608" y="310299"/>
            <a:ext cx="7498080" cy="1143000"/>
          </a:xfrm>
        </p:spPr>
        <p:txBody>
          <a:bodyPr/>
          <a:lstStyle/>
          <a:p>
            <a:endParaRPr lang="zh-CN" altLang="en-US" dirty="0"/>
          </a:p>
        </p:txBody>
      </p:sp>
      <p:sp>
        <p:nvSpPr>
          <p:cNvPr id="3" name="内容占位符 2">
            <a:extLst>
              <a:ext uri="{FF2B5EF4-FFF2-40B4-BE49-F238E27FC236}">
                <a16:creationId xmlns:a16="http://schemas.microsoft.com/office/drawing/2014/main" id="{2F7F83C9-23F3-4B2B-B812-B15B307DA24D}"/>
              </a:ext>
            </a:extLst>
          </p:cNvPr>
          <p:cNvSpPr>
            <a:spLocks noGrp="1"/>
          </p:cNvSpPr>
          <p:nvPr>
            <p:ph idx="1"/>
          </p:nvPr>
        </p:nvSpPr>
        <p:spPr/>
        <p:txBody>
          <a:bodyPr/>
          <a:lstStyle/>
          <a:p>
            <a:r>
              <a:rPr lang="zh-CN" altLang="en-US" dirty="0"/>
              <a:t>磁盘分为：</a:t>
            </a:r>
            <a:endParaRPr lang="en-US" altLang="zh-CN" dirty="0"/>
          </a:p>
          <a:p>
            <a:pPr lvl="1"/>
            <a:r>
              <a:rPr lang="zh-CN" altLang="en-US" dirty="0"/>
              <a:t>硬盘和软盘</a:t>
            </a:r>
            <a:endParaRPr lang="en-US" altLang="zh-CN" dirty="0"/>
          </a:p>
          <a:p>
            <a:pPr lvl="1"/>
            <a:r>
              <a:rPr lang="zh-CN" altLang="en-US" dirty="0"/>
              <a:t>单片盘和多片盘</a:t>
            </a:r>
            <a:endParaRPr lang="en-US" altLang="zh-CN" dirty="0"/>
          </a:p>
          <a:p>
            <a:pPr lvl="1"/>
            <a:r>
              <a:rPr lang="zh-CN" altLang="en-US" dirty="0"/>
              <a:t>固定头磁盘和活动头磁盘</a:t>
            </a:r>
          </a:p>
        </p:txBody>
      </p:sp>
    </p:spTree>
    <p:extLst>
      <p:ext uri="{BB962C8B-B14F-4D97-AF65-F5344CB8AC3E}">
        <p14:creationId xmlns:p14="http://schemas.microsoft.com/office/powerpoint/2010/main" val="18379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50E80-5F8B-41A8-AD4F-BE93141AC4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0D7080-9BBE-47F5-9CFA-CC229F2AAEF7}"/>
              </a:ext>
            </a:extLst>
          </p:cNvPr>
          <p:cNvSpPr>
            <a:spLocks noGrp="1"/>
          </p:cNvSpPr>
          <p:nvPr>
            <p:ph idx="1"/>
          </p:nvPr>
        </p:nvSpPr>
        <p:spPr/>
        <p:txBody>
          <a:bodyPr/>
          <a:lstStyle/>
          <a:p>
            <a:r>
              <a:rPr lang="zh-CN" altLang="en-US" dirty="0"/>
              <a:t>磁盘的访问时间</a:t>
            </a:r>
            <a:endParaRPr lang="en-US" altLang="zh-CN" dirty="0"/>
          </a:p>
          <a:p>
            <a:pPr lvl="1"/>
            <a:r>
              <a:rPr lang="zh-CN" altLang="en-US" dirty="0"/>
              <a:t>寻道时间</a:t>
            </a:r>
            <a:endParaRPr lang="en-US" altLang="zh-CN" dirty="0"/>
          </a:p>
          <a:p>
            <a:pPr lvl="1"/>
            <a:r>
              <a:rPr lang="zh-CN" altLang="en-US" dirty="0"/>
              <a:t>旋转延迟时间</a:t>
            </a:r>
            <a:endParaRPr lang="en-US" altLang="zh-CN" dirty="0"/>
          </a:p>
          <a:p>
            <a:pPr lvl="1"/>
            <a:r>
              <a:rPr lang="zh-CN" altLang="en-US" dirty="0"/>
              <a:t>传输时间</a:t>
            </a:r>
          </a:p>
        </p:txBody>
      </p:sp>
    </p:spTree>
    <p:extLst>
      <p:ext uri="{BB962C8B-B14F-4D97-AF65-F5344CB8AC3E}">
        <p14:creationId xmlns:p14="http://schemas.microsoft.com/office/powerpoint/2010/main" val="1533785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59B7B-649F-4528-933A-FA54E99B69B9}"/>
              </a:ext>
            </a:extLst>
          </p:cNvPr>
          <p:cNvSpPr>
            <a:spLocks noGrp="1"/>
          </p:cNvSpPr>
          <p:nvPr>
            <p:ph type="title"/>
          </p:nvPr>
        </p:nvSpPr>
        <p:spPr/>
        <p:txBody>
          <a:bodyPr/>
          <a:lstStyle/>
          <a:p>
            <a:r>
              <a:rPr lang="en-US" altLang="zh-CN" dirty="0"/>
              <a:t>6.6.2</a:t>
            </a:r>
            <a:r>
              <a:rPr lang="zh-CN" altLang="en-US" dirty="0"/>
              <a:t> 磁盘调度</a:t>
            </a:r>
          </a:p>
        </p:txBody>
      </p:sp>
      <p:sp>
        <p:nvSpPr>
          <p:cNvPr id="3" name="内容占位符 2">
            <a:extLst>
              <a:ext uri="{FF2B5EF4-FFF2-40B4-BE49-F238E27FC236}">
                <a16:creationId xmlns:a16="http://schemas.microsoft.com/office/drawing/2014/main" id="{F0873995-1BC5-47B7-B605-D208FE763335}"/>
              </a:ext>
            </a:extLst>
          </p:cNvPr>
          <p:cNvSpPr>
            <a:spLocks noGrp="1"/>
          </p:cNvSpPr>
          <p:nvPr>
            <p:ph idx="1"/>
          </p:nvPr>
        </p:nvSpPr>
        <p:spPr/>
        <p:txBody>
          <a:bodyPr>
            <a:normAutofit fontScale="70000" lnSpcReduction="20000"/>
          </a:bodyPr>
          <a:lstStyle/>
          <a:p>
            <a:r>
              <a:rPr lang="zh-CN" altLang="en-US" dirty="0"/>
              <a:t>磁盘调度的一个重要目标是使磁盘的平均寻道时间最少。</a:t>
            </a:r>
            <a:endParaRPr lang="en-US" altLang="zh-CN" dirty="0"/>
          </a:p>
          <a:p>
            <a:r>
              <a:rPr lang="zh-CN" altLang="en-US" dirty="0"/>
              <a:t>算法：</a:t>
            </a:r>
            <a:endParaRPr lang="en-US" altLang="zh-CN" dirty="0"/>
          </a:p>
          <a:p>
            <a:pPr lvl="1"/>
            <a:r>
              <a:rPr lang="zh-CN" altLang="en-US" dirty="0"/>
              <a:t>先来先服务</a:t>
            </a:r>
            <a:r>
              <a:rPr lang="en-US" altLang="zh-CN" dirty="0"/>
              <a:t>FCFS</a:t>
            </a:r>
          </a:p>
          <a:p>
            <a:pPr lvl="2"/>
            <a:r>
              <a:rPr lang="zh-CN" altLang="en-US" dirty="0"/>
              <a:t>优点：公平、简单</a:t>
            </a:r>
            <a:endParaRPr lang="en-US" altLang="zh-CN" dirty="0"/>
          </a:p>
          <a:p>
            <a:pPr lvl="2"/>
            <a:r>
              <a:rPr lang="zh-CN" altLang="en-US" dirty="0"/>
              <a:t>缺点：未对寻道进行优化，致使平均寻道时间可能较长。</a:t>
            </a:r>
            <a:endParaRPr lang="en-US" altLang="zh-CN" dirty="0"/>
          </a:p>
          <a:p>
            <a:pPr lvl="1"/>
            <a:r>
              <a:rPr lang="zh-CN" altLang="en-US" dirty="0"/>
              <a:t>最短寻道时间优先</a:t>
            </a:r>
            <a:r>
              <a:rPr lang="en-US" altLang="zh-CN" dirty="0"/>
              <a:t>SSTF</a:t>
            </a:r>
          </a:p>
          <a:p>
            <a:pPr lvl="2"/>
            <a:r>
              <a:rPr lang="zh-CN" altLang="en-US" dirty="0"/>
              <a:t>优点：比先来先服务有更好的寻道性能。</a:t>
            </a:r>
            <a:endParaRPr lang="en-US" altLang="zh-CN" dirty="0"/>
          </a:p>
          <a:p>
            <a:pPr lvl="2"/>
            <a:r>
              <a:rPr lang="zh-CN" altLang="en-US" dirty="0"/>
              <a:t>缺点：可能导致某个进程发生饥饿现象</a:t>
            </a:r>
            <a:endParaRPr lang="en-US" altLang="zh-CN" dirty="0"/>
          </a:p>
          <a:p>
            <a:pPr lvl="1"/>
            <a:r>
              <a:rPr lang="zh-CN" altLang="en-US" dirty="0"/>
              <a:t>扫描算法</a:t>
            </a:r>
            <a:r>
              <a:rPr lang="en-US" altLang="zh-CN" dirty="0"/>
              <a:t>SCAN</a:t>
            </a:r>
          </a:p>
          <a:p>
            <a:pPr lvl="2"/>
            <a:r>
              <a:rPr lang="zh-CN" altLang="en-US" dirty="0"/>
              <a:t>优点：寻道性能好，避免出现饥饿现象</a:t>
            </a:r>
            <a:endParaRPr lang="en-US" altLang="zh-CN" dirty="0"/>
          </a:p>
          <a:p>
            <a:pPr lvl="2"/>
            <a:r>
              <a:rPr lang="zh-CN" altLang="en-US" dirty="0"/>
              <a:t>缺点：当磁头刚从里向外移动而越过了某一磁道时，恰好又有一进程请求访问此磁道。该算法面对这种情况致使该进程的请求被大大推迟。</a:t>
            </a:r>
            <a:endParaRPr lang="en-US" altLang="zh-CN" dirty="0"/>
          </a:p>
          <a:p>
            <a:pPr lvl="1"/>
            <a:r>
              <a:rPr lang="zh-CN" altLang="en-US" dirty="0"/>
              <a:t>循环扫描算法</a:t>
            </a:r>
            <a:r>
              <a:rPr lang="en-US" altLang="zh-CN" dirty="0"/>
              <a:t>CSCAN</a:t>
            </a:r>
          </a:p>
          <a:p>
            <a:pPr lvl="1"/>
            <a:r>
              <a:rPr lang="en-US" altLang="zh-CN" dirty="0" err="1"/>
              <a:t>NStepSCAN</a:t>
            </a:r>
            <a:r>
              <a:rPr lang="zh-CN" altLang="en-US" dirty="0"/>
              <a:t>和</a:t>
            </a:r>
            <a:r>
              <a:rPr lang="en-US" altLang="zh-CN" dirty="0"/>
              <a:t>FSCAN</a:t>
            </a:r>
            <a:r>
              <a:rPr lang="zh-CN" altLang="en-US" dirty="0"/>
              <a:t>调度算法</a:t>
            </a:r>
            <a:endParaRPr lang="en-US" altLang="zh-CN" dirty="0"/>
          </a:p>
          <a:p>
            <a:pPr lvl="2"/>
            <a:r>
              <a:rPr lang="zh-CN" altLang="en-US" dirty="0"/>
              <a:t>由一个或几个进程对某一个磁道有较高的访问频率，从而垄断了整个磁盘设备，这个现象称为磁臂粘着。</a:t>
            </a:r>
            <a:endParaRPr lang="en-US" altLang="zh-CN" dirty="0"/>
          </a:p>
          <a:p>
            <a:pPr marL="658368" lvl="2" indent="0">
              <a:buNone/>
            </a:pPr>
            <a:endParaRPr lang="en-US" altLang="zh-CN" dirty="0"/>
          </a:p>
          <a:p>
            <a:pPr lvl="1"/>
            <a:endParaRPr lang="zh-CN" altLang="en-US" dirty="0"/>
          </a:p>
        </p:txBody>
      </p:sp>
    </p:spTree>
    <p:extLst>
      <p:ext uri="{BB962C8B-B14F-4D97-AF65-F5344CB8AC3E}">
        <p14:creationId xmlns:p14="http://schemas.microsoft.com/office/powerpoint/2010/main" val="3604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1DB76-9FAE-4AB7-958D-EDAEA9AC73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CD1288-8923-4551-8CC3-86655162D174}"/>
              </a:ext>
            </a:extLst>
          </p:cNvPr>
          <p:cNvSpPr>
            <a:spLocks noGrp="1"/>
          </p:cNvSpPr>
          <p:nvPr>
            <p:ph idx="1"/>
          </p:nvPr>
        </p:nvSpPr>
        <p:spPr/>
        <p:txBody>
          <a:bodyPr/>
          <a:lstStyle/>
          <a:p>
            <a:r>
              <a:rPr lang="en-US" altLang="zh-CN" dirty="0"/>
              <a:t>6.1 I/O</a:t>
            </a:r>
            <a:r>
              <a:rPr lang="zh-CN" altLang="en-US" dirty="0"/>
              <a:t>系统的组成</a:t>
            </a:r>
            <a:endParaRPr lang="en-US" altLang="zh-CN" dirty="0"/>
          </a:p>
          <a:p>
            <a:r>
              <a:rPr lang="en-US" altLang="zh-CN" dirty="0"/>
              <a:t>6.2 </a:t>
            </a:r>
            <a:r>
              <a:rPr lang="zh-CN" altLang="en-US" dirty="0"/>
              <a:t>输入</a:t>
            </a:r>
            <a:r>
              <a:rPr lang="en-US" altLang="zh-CN" dirty="0"/>
              <a:t>/</a:t>
            </a:r>
            <a:r>
              <a:rPr lang="zh-CN" altLang="en-US" dirty="0"/>
              <a:t>输出的控制方式</a:t>
            </a:r>
            <a:endParaRPr lang="en-US" altLang="zh-CN" dirty="0"/>
          </a:p>
          <a:p>
            <a:r>
              <a:rPr lang="en-US" altLang="zh-CN" dirty="0"/>
              <a:t>6.3 </a:t>
            </a:r>
            <a:r>
              <a:rPr lang="zh-CN" altLang="en-US" dirty="0"/>
              <a:t>缓冲管理</a:t>
            </a:r>
            <a:endParaRPr lang="en-US" altLang="zh-CN" dirty="0"/>
          </a:p>
          <a:p>
            <a:r>
              <a:rPr lang="en-US" altLang="zh-CN" dirty="0"/>
              <a:t>6.4 </a:t>
            </a:r>
            <a:r>
              <a:rPr lang="zh-CN" altLang="en-US" dirty="0"/>
              <a:t>设备分配</a:t>
            </a:r>
            <a:endParaRPr lang="en-US" altLang="zh-CN" dirty="0"/>
          </a:p>
          <a:p>
            <a:r>
              <a:rPr lang="en-US" altLang="zh-CN" dirty="0"/>
              <a:t>6.5 </a:t>
            </a:r>
            <a:r>
              <a:rPr lang="zh-CN" altLang="en-US" dirty="0"/>
              <a:t>设备管理软件的构成</a:t>
            </a:r>
            <a:endParaRPr lang="en-US" altLang="zh-CN" dirty="0"/>
          </a:p>
          <a:p>
            <a:r>
              <a:rPr lang="en-US" altLang="zh-CN" dirty="0"/>
              <a:t>6.6 </a:t>
            </a:r>
            <a:r>
              <a:rPr lang="zh-CN" altLang="en-US" dirty="0"/>
              <a:t>磁盘管理</a:t>
            </a:r>
          </a:p>
        </p:txBody>
      </p:sp>
    </p:spTree>
    <p:extLst>
      <p:ext uri="{BB962C8B-B14F-4D97-AF65-F5344CB8AC3E}">
        <p14:creationId xmlns:p14="http://schemas.microsoft.com/office/powerpoint/2010/main" val="3890038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6055D-CFE6-45B7-9938-E60D78DCACA7}"/>
              </a:ext>
            </a:extLst>
          </p:cNvPr>
          <p:cNvSpPr>
            <a:spLocks noGrp="1"/>
          </p:cNvSpPr>
          <p:nvPr>
            <p:ph type="title"/>
          </p:nvPr>
        </p:nvSpPr>
        <p:spPr/>
        <p:txBody>
          <a:bodyPr/>
          <a:lstStyle/>
          <a:p>
            <a:r>
              <a:rPr lang="en-US" altLang="zh-CN" dirty="0"/>
              <a:t>6.6.3 </a:t>
            </a:r>
            <a:r>
              <a:rPr lang="zh-CN" altLang="en-US" dirty="0"/>
              <a:t>提高磁盘</a:t>
            </a:r>
            <a:r>
              <a:rPr lang="en-US" altLang="zh-CN" dirty="0"/>
              <a:t>I/O</a:t>
            </a:r>
            <a:r>
              <a:rPr lang="zh-CN" altLang="en-US" dirty="0"/>
              <a:t>速度的方法</a:t>
            </a:r>
          </a:p>
        </p:txBody>
      </p:sp>
      <p:sp>
        <p:nvSpPr>
          <p:cNvPr id="3" name="内容占位符 2">
            <a:extLst>
              <a:ext uri="{FF2B5EF4-FFF2-40B4-BE49-F238E27FC236}">
                <a16:creationId xmlns:a16="http://schemas.microsoft.com/office/drawing/2014/main" id="{01D2ED1F-BC3D-42BC-BFB5-F161D1EA3597}"/>
              </a:ext>
            </a:extLst>
          </p:cNvPr>
          <p:cNvSpPr>
            <a:spLocks noGrp="1"/>
          </p:cNvSpPr>
          <p:nvPr>
            <p:ph idx="1"/>
          </p:nvPr>
        </p:nvSpPr>
        <p:spPr/>
        <p:txBody>
          <a:bodyPr/>
          <a:lstStyle/>
          <a:p>
            <a:r>
              <a:rPr lang="zh-CN" altLang="en-US" dirty="0"/>
              <a:t>提前读</a:t>
            </a:r>
            <a:endParaRPr lang="en-US" altLang="zh-CN" dirty="0"/>
          </a:p>
          <a:p>
            <a:r>
              <a:rPr lang="zh-CN" altLang="en-US" dirty="0"/>
              <a:t>延迟写</a:t>
            </a:r>
            <a:endParaRPr lang="en-US" altLang="zh-CN" dirty="0"/>
          </a:p>
          <a:p>
            <a:r>
              <a:rPr lang="zh-CN" altLang="en-US" dirty="0"/>
              <a:t>优化物理块的分布</a:t>
            </a:r>
            <a:endParaRPr lang="en-US" altLang="zh-CN" dirty="0"/>
          </a:p>
          <a:p>
            <a:r>
              <a:rPr lang="zh-CN" altLang="en-US" dirty="0"/>
              <a:t>虚拟盘</a:t>
            </a:r>
            <a:endParaRPr lang="en-US" altLang="zh-CN" dirty="0"/>
          </a:p>
          <a:p>
            <a:r>
              <a:rPr lang="zh-CN" altLang="en-US"/>
              <a:t>磁盘高速缓存</a:t>
            </a:r>
            <a:endParaRPr lang="zh-CN" altLang="en-US" dirty="0"/>
          </a:p>
        </p:txBody>
      </p:sp>
    </p:spTree>
    <p:extLst>
      <p:ext uri="{BB962C8B-B14F-4D97-AF65-F5344CB8AC3E}">
        <p14:creationId xmlns:p14="http://schemas.microsoft.com/office/powerpoint/2010/main" val="171466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6.1 I/O</a:t>
            </a:r>
            <a:r>
              <a:rPr lang="zh-CN" altLang="en-US" dirty="0"/>
              <a:t>系统的组成</a:t>
            </a:r>
          </a:p>
        </p:txBody>
      </p:sp>
      <p:sp>
        <p:nvSpPr>
          <p:cNvPr id="3" name="内容占位符 2"/>
          <p:cNvSpPr>
            <a:spLocks noGrp="1"/>
          </p:cNvSpPr>
          <p:nvPr>
            <p:ph idx="1"/>
          </p:nvPr>
        </p:nvSpPr>
        <p:spPr/>
        <p:txBody>
          <a:bodyPr/>
          <a:lstStyle/>
          <a:p>
            <a:r>
              <a:rPr lang="zh-CN" altLang="en-US" dirty="0"/>
              <a:t>结构</a:t>
            </a:r>
            <a:endParaRPr lang="en-US" altLang="zh-CN" dirty="0"/>
          </a:p>
          <a:p>
            <a:r>
              <a:rPr lang="zh-CN" altLang="en-US" dirty="0"/>
              <a:t>分类</a:t>
            </a:r>
            <a:endParaRPr lang="en-US" altLang="zh-CN" dirty="0"/>
          </a:p>
          <a:p>
            <a:r>
              <a:rPr lang="zh-CN" altLang="en-US" dirty="0"/>
              <a:t>设备控制器</a:t>
            </a:r>
            <a:endParaRPr lang="en-US" altLang="zh-CN" dirty="0"/>
          </a:p>
          <a:p>
            <a:r>
              <a:rPr lang="en-US" altLang="zh-CN" dirty="0"/>
              <a:t>I/O</a:t>
            </a:r>
            <a:r>
              <a:rPr lang="zh-CN" altLang="en-US" dirty="0"/>
              <a:t>通道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微机</a:t>
            </a:r>
            <a:r>
              <a:rPr lang="en-US" altLang="zh-CN" dirty="0"/>
              <a:t>I/O</a:t>
            </a:r>
            <a:r>
              <a:rPr lang="zh-CN" altLang="en-US" dirty="0"/>
              <a:t>系统</a:t>
            </a:r>
            <a:endParaRPr lang="en-US" altLang="zh-CN" dirty="0"/>
          </a:p>
          <a:p>
            <a:pPr lvl="1"/>
            <a:r>
              <a:rPr lang="zh-CN" altLang="en-US" dirty="0"/>
              <a:t>总线型</a:t>
            </a:r>
            <a:endParaRPr lang="en-US" altLang="zh-CN" dirty="0"/>
          </a:p>
          <a:p>
            <a:r>
              <a:rPr lang="zh-CN" altLang="en-US" dirty="0"/>
              <a:t>主机</a:t>
            </a:r>
            <a:r>
              <a:rPr lang="en-US" altLang="zh-CN" dirty="0"/>
              <a:t>I/O</a:t>
            </a:r>
            <a:r>
              <a:rPr lang="zh-CN" altLang="en-US" dirty="0"/>
              <a:t>系统</a:t>
            </a:r>
            <a:endParaRPr lang="en-US" altLang="zh-CN" dirty="0"/>
          </a:p>
          <a:p>
            <a:pPr lvl="1"/>
            <a:r>
              <a:rPr lang="zh-CN" altLang="en-US" dirty="0"/>
              <a:t>四级结构：主机、通道、控制器和设备。</a:t>
            </a:r>
          </a:p>
        </p:txBody>
      </p:sp>
      <p:sp>
        <p:nvSpPr>
          <p:cNvPr id="5" name="标题 4">
            <a:extLst>
              <a:ext uri="{FF2B5EF4-FFF2-40B4-BE49-F238E27FC236}">
                <a16:creationId xmlns:a16="http://schemas.microsoft.com/office/drawing/2014/main" id="{10B76633-D1CD-4C15-B476-3823A8B2860B}"/>
              </a:ext>
            </a:extLst>
          </p:cNvPr>
          <p:cNvSpPr>
            <a:spLocks noGrp="1"/>
          </p:cNvSpPr>
          <p:nvPr>
            <p:ph type="title"/>
          </p:nvPr>
        </p:nvSpPr>
        <p:spPr/>
        <p:txBody>
          <a:bodyPr/>
          <a:lstStyle/>
          <a:p>
            <a:r>
              <a:rPr lang="en-US" altLang="zh-CN" dirty="0"/>
              <a:t>6.1.1 I/O</a:t>
            </a:r>
            <a:r>
              <a:rPr lang="zh-CN" altLang="en-US" dirty="0"/>
              <a:t>系统的结构</a:t>
            </a:r>
          </a:p>
        </p:txBody>
      </p:sp>
    </p:spTree>
    <p:extLst>
      <p:ext uri="{BB962C8B-B14F-4D97-AF65-F5344CB8AC3E}">
        <p14:creationId xmlns:p14="http://schemas.microsoft.com/office/powerpoint/2010/main" val="221077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a:t>按传输速度</a:t>
            </a:r>
            <a:endParaRPr lang="en-US" altLang="zh-CN" dirty="0"/>
          </a:p>
          <a:p>
            <a:pPr lvl="1"/>
            <a:r>
              <a:rPr lang="zh-CN" altLang="en-US" dirty="0"/>
              <a:t>低速设备：键盘，鼠标</a:t>
            </a:r>
            <a:endParaRPr lang="en-US" altLang="zh-CN" dirty="0"/>
          </a:p>
          <a:p>
            <a:pPr lvl="1"/>
            <a:r>
              <a:rPr lang="zh-CN" altLang="en-US" dirty="0"/>
              <a:t>中速设备：打印机</a:t>
            </a:r>
            <a:endParaRPr lang="en-US" altLang="zh-CN" dirty="0"/>
          </a:p>
          <a:p>
            <a:pPr lvl="1"/>
            <a:r>
              <a:rPr lang="zh-CN" altLang="en-US" dirty="0"/>
              <a:t>高速设备：磁带机、磁盘机、光盘机</a:t>
            </a:r>
            <a:endParaRPr lang="en-US" altLang="zh-CN" dirty="0"/>
          </a:p>
          <a:p>
            <a:r>
              <a:rPr lang="zh-CN" altLang="en-US" dirty="0"/>
              <a:t>按信息交换的单位</a:t>
            </a:r>
            <a:endParaRPr lang="en-US" altLang="zh-CN" dirty="0"/>
          </a:p>
          <a:p>
            <a:pPr lvl="1"/>
            <a:r>
              <a:rPr lang="zh-CN" altLang="en-US" dirty="0"/>
              <a:t>块设备：数据的存取以数据块为单位，如磁盘。</a:t>
            </a:r>
            <a:endParaRPr lang="en-US" altLang="zh-CN" dirty="0"/>
          </a:p>
          <a:p>
            <a:pPr lvl="1"/>
            <a:r>
              <a:rPr lang="zh-CN" altLang="en-US" dirty="0"/>
              <a:t>字符设备：终端、打印机、通信端口和鼠标</a:t>
            </a:r>
            <a:endParaRPr lang="en-US" altLang="zh-CN" dirty="0"/>
          </a:p>
          <a:p>
            <a:r>
              <a:rPr lang="zh-CN" altLang="en-US" dirty="0"/>
              <a:t>按设备的共享属性</a:t>
            </a:r>
            <a:endParaRPr lang="en-US" altLang="zh-CN" dirty="0"/>
          </a:p>
          <a:p>
            <a:pPr lvl="1"/>
            <a:r>
              <a:rPr lang="zh-CN" altLang="en-US" dirty="0"/>
              <a:t>独占设备</a:t>
            </a:r>
            <a:endParaRPr lang="en-US" altLang="zh-CN" dirty="0"/>
          </a:p>
          <a:p>
            <a:pPr lvl="1"/>
            <a:r>
              <a:rPr lang="zh-CN" altLang="en-US" dirty="0"/>
              <a:t>共享设备</a:t>
            </a:r>
            <a:endParaRPr lang="en-US" altLang="zh-CN" dirty="0"/>
          </a:p>
          <a:p>
            <a:pPr lvl="1"/>
            <a:r>
              <a:rPr lang="zh-CN" altLang="en-US" dirty="0"/>
              <a:t>虚拟设备</a:t>
            </a:r>
          </a:p>
        </p:txBody>
      </p:sp>
      <p:sp>
        <p:nvSpPr>
          <p:cNvPr id="5" name="标题 4">
            <a:extLst>
              <a:ext uri="{FF2B5EF4-FFF2-40B4-BE49-F238E27FC236}">
                <a16:creationId xmlns:a16="http://schemas.microsoft.com/office/drawing/2014/main" id="{10B76633-D1CD-4C15-B476-3823A8B2860B}"/>
              </a:ext>
            </a:extLst>
          </p:cNvPr>
          <p:cNvSpPr>
            <a:spLocks noGrp="1"/>
          </p:cNvSpPr>
          <p:nvPr>
            <p:ph type="title"/>
          </p:nvPr>
        </p:nvSpPr>
        <p:spPr/>
        <p:txBody>
          <a:bodyPr/>
          <a:lstStyle/>
          <a:p>
            <a:r>
              <a:rPr lang="en-US" altLang="zh-CN" dirty="0"/>
              <a:t>6.1.2 I/O</a:t>
            </a:r>
            <a:r>
              <a:rPr lang="zh-CN" altLang="en-US" dirty="0"/>
              <a:t>设备的分类</a:t>
            </a:r>
          </a:p>
        </p:txBody>
      </p:sp>
    </p:spTree>
    <p:extLst>
      <p:ext uri="{BB962C8B-B14F-4D97-AF65-F5344CB8AC3E}">
        <p14:creationId xmlns:p14="http://schemas.microsoft.com/office/powerpoint/2010/main" val="23593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E0F97-725D-4D00-A6CC-34766D3BD8A4}"/>
              </a:ext>
            </a:extLst>
          </p:cNvPr>
          <p:cNvSpPr>
            <a:spLocks noGrp="1"/>
          </p:cNvSpPr>
          <p:nvPr>
            <p:ph type="title"/>
          </p:nvPr>
        </p:nvSpPr>
        <p:spPr/>
        <p:txBody>
          <a:bodyPr/>
          <a:lstStyle/>
          <a:p>
            <a:r>
              <a:rPr lang="en-US" altLang="zh-CN" dirty="0"/>
              <a:t>6.1.3 </a:t>
            </a:r>
            <a:r>
              <a:rPr lang="zh-CN" altLang="en-US" dirty="0"/>
              <a:t>设备控制器</a:t>
            </a:r>
          </a:p>
        </p:txBody>
      </p:sp>
      <p:sp>
        <p:nvSpPr>
          <p:cNvPr id="3" name="内容占位符 2">
            <a:extLst>
              <a:ext uri="{FF2B5EF4-FFF2-40B4-BE49-F238E27FC236}">
                <a16:creationId xmlns:a16="http://schemas.microsoft.com/office/drawing/2014/main" id="{B73A5FAA-AAE4-4723-8CDE-7863B2C8918E}"/>
              </a:ext>
            </a:extLst>
          </p:cNvPr>
          <p:cNvSpPr>
            <a:spLocks noGrp="1"/>
          </p:cNvSpPr>
          <p:nvPr>
            <p:ph idx="1"/>
          </p:nvPr>
        </p:nvSpPr>
        <p:spPr/>
        <p:txBody>
          <a:bodyPr>
            <a:normAutofit fontScale="70000" lnSpcReduction="20000"/>
          </a:bodyPr>
          <a:lstStyle/>
          <a:p>
            <a:r>
              <a:rPr lang="en-US" altLang="zh-CN" dirty="0"/>
              <a:t>I/O</a:t>
            </a:r>
            <a:r>
              <a:rPr lang="zh-CN" altLang="en-US" dirty="0"/>
              <a:t>设备分为机械和电子两部分</a:t>
            </a:r>
            <a:endParaRPr lang="en-US" altLang="zh-CN" dirty="0"/>
          </a:p>
          <a:p>
            <a:r>
              <a:rPr lang="zh-CN" altLang="en-US" dirty="0"/>
              <a:t>设备控制器是</a:t>
            </a:r>
            <a:r>
              <a:rPr lang="en-US" altLang="zh-CN" dirty="0"/>
              <a:t>CPU</a:t>
            </a:r>
            <a:r>
              <a:rPr lang="zh-CN" altLang="en-US" dirty="0"/>
              <a:t>与</a:t>
            </a:r>
            <a:r>
              <a:rPr lang="en-US" altLang="zh-CN" dirty="0"/>
              <a:t>I/O</a:t>
            </a:r>
            <a:r>
              <a:rPr lang="zh-CN" altLang="en-US" dirty="0"/>
              <a:t>设备之间的接口，接收</a:t>
            </a:r>
            <a:r>
              <a:rPr lang="en-US" altLang="zh-CN" dirty="0"/>
              <a:t>I/O</a:t>
            </a:r>
            <a:r>
              <a:rPr lang="zh-CN" altLang="en-US" dirty="0"/>
              <a:t>的命令并控制设备完成</a:t>
            </a:r>
            <a:r>
              <a:rPr lang="en-US" altLang="zh-CN" dirty="0"/>
              <a:t>I/O</a:t>
            </a:r>
            <a:r>
              <a:rPr lang="zh-CN" altLang="en-US" dirty="0"/>
              <a:t>工作。</a:t>
            </a:r>
            <a:endParaRPr lang="en-US" altLang="zh-CN" dirty="0"/>
          </a:p>
          <a:p>
            <a:r>
              <a:rPr lang="zh-CN" altLang="en-US" dirty="0"/>
              <a:t>设备控制器的功能：</a:t>
            </a:r>
            <a:endParaRPr lang="en-US" altLang="zh-CN" dirty="0"/>
          </a:p>
          <a:p>
            <a:pPr lvl="1"/>
            <a:r>
              <a:rPr lang="zh-CN" altLang="en-US" dirty="0"/>
              <a:t>接收和识别命令</a:t>
            </a:r>
            <a:endParaRPr lang="en-US" altLang="zh-CN" dirty="0"/>
          </a:p>
          <a:p>
            <a:pPr lvl="1"/>
            <a:r>
              <a:rPr lang="zh-CN" altLang="en-US" dirty="0"/>
              <a:t>数据交换</a:t>
            </a:r>
            <a:endParaRPr lang="en-US" altLang="zh-CN" dirty="0"/>
          </a:p>
          <a:p>
            <a:pPr lvl="2"/>
            <a:r>
              <a:rPr lang="zh-CN" altLang="en-US" dirty="0"/>
              <a:t>通过数据寄存器</a:t>
            </a:r>
            <a:endParaRPr lang="en-US" altLang="zh-CN" dirty="0"/>
          </a:p>
          <a:p>
            <a:pPr lvl="1"/>
            <a:r>
              <a:rPr lang="zh-CN" altLang="en-US" dirty="0"/>
              <a:t>设备状态的了解和报告</a:t>
            </a:r>
            <a:endParaRPr lang="en-US" altLang="zh-CN" dirty="0"/>
          </a:p>
          <a:p>
            <a:pPr lvl="1"/>
            <a:r>
              <a:rPr lang="zh-CN" altLang="en-US" dirty="0"/>
              <a:t>地址识别</a:t>
            </a:r>
            <a:endParaRPr lang="en-US" altLang="zh-CN" dirty="0"/>
          </a:p>
          <a:p>
            <a:pPr lvl="1"/>
            <a:r>
              <a:rPr lang="zh-CN" altLang="en-US" dirty="0"/>
              <a:t>数据缓冲</a:t>
            </a:r>
            <a:endParaRPr lang="en-US" altLang="zh-CN" dirty="0"/>
          </a:p>
          <a:p>
            <a:pPr lvl="1"/>
            <a:r>
              <a:rPr lang="zh-CN" altLang="en-US" dirty="0"/>
              <a:t>差错控制</a:t>
            </a:r>
            <a:endParaRPr lang="en-US" altLang="zh-CN" dirty="0"/>
          </a:p>
          <a:p>
            <a:r>
              <a:rPr lang="zh-CN" altLang="en-US" dirty="0"/>
              <a:t>设备控制器的组成：</a:t>
            </a:r>
            <a:endParaRPr lang="en-US" altLang="zh-CN" dirty="0"/>
          </a:p>
          <a:p>
            <a:pPr lvl="1"/>
            <a:r>
              <a:rPr lang="zh-CN" altLang="en-US" dirty="0"/>
              <a:t>设备控制器与处理机的接口</a:t>
            </a:r>
            <a:endParaRPr lang="en-US" altLang="zh-CN" dirty="0"/>
          </a:p>
          <a:p>
            <a:pPr lvl="1"/>
            <a:r>
              <a:rPr lang="zh-CN" altLang="en-US" dirty="0"/>
              <a:t>设备控制器与设备的接口</a:t>
            </a:r>
            <a:endParaRPr lang="en-US" altLang="zh-CN" dirty="0"/>
          </a:p>
          <a:p>
            <a:pPr lvl="1"/>
            <a:r>
              <a:rPr lang="en-US" altLang="zh-CN" dirty="0"/>
              <a:t>I/O</a:t>
            </a:r>
            <a:r>
              <a:rPr lang="zh-CN" altLang="en-US" dirty="0"/>
              <a:t>逻辑</a:t>
            </a:r>
            <a:endParaRPr lang="en-US" altLang="zh-CN" dirty="0"/>
          </a:p>
          <a:p>
            <a:pPr lvl="1"/>
            <a:endParaRPr lang="zh-CN" altLang="en-US" dirty="0"/>
          </a:p>
        </p:txBody>
      </p:sp>
    </p:spTree>
    <p:extLst>
      <p:ext uri="{BB962C8B-B14F-4D97-AF65-F5344CB8AC3E}">
        <p14:creationId xmlns:p14="http://schemas.microsoft.com/office/powerpoint/2010/main" val="40800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7B8E1-A179-4DF0-903E-CCBC810BE175}"/>
              </a:ext>
            </a:extLst>
          </p:cNvPr>
          <p:cNvSpPr>
            <a:spLocks noGrp="1"/>
          </p:cNvSpPr>
          <p:nvPr>
            <p:ph type="title"/>
          </p:nvPr>
        </p:nvSpPr>
        <p:spPr/>
        <p:txBody>
          <a:bodyPr/>
          <a:lstStyle/>
          <a:p>
            <a:r>
              <a:rPr lang="en-US" altLang="zh-CN" dirty="0"/>
              <a:t>6.1.4 I/O</a:t>
            </a:r>
            <a:r>
              <a:rPr lang="zh-CN" altLang="en-US" dirty="0"/>
              <a:t>通道</a:t>
            </a:r>
          </a:p>
        </p:txBody>
      </p:sp>
      <p:sp>
        <p:nvSpPr>
          <p:cNvPr id="3" name="内容占位符 2">
            <a:extLst>
              <a:ext uri="{FF2B5EF4-FFF2-40B4-BE49-F238E27FC236}">
                <a16:creationId xmlns:a16="http://schemas.microsoft.com/office/drawing/2014/main" id="{5D748E8E-71EE-4A12-89A3-DEF46401545F}"/>
              </a:ext>
            </a:extLst>
          </p:cNvPr>
          <p:cNvSpPr>
            <a:spLocks noGrp="1"/>
          </p:cNvSpPr>
          <p:nvPr>
            <p:ph idx="1"/>
          </p:nvPr>
        </p:nvSpPr>
        <p:spPr/>
        <p:txBody>
          <a:bodyPr>
            <a:normAutofit/>
          </a:bodyPr>
          <a:lstStyle/>
          <a:p>
            <a:r>
              <a:rPr lang="zh-CN" altLang="en-US" dirty="0"/>
              <a:t>通道用于大型主机系统控制</a:t>
            </a:r>
            <a:r>
              <a:rPr lang="en-US" altLang="zh-CN" dirty="0"/>
              <a:t>I/O</a:t>
            </a:r>
            <a:r>
              <a:rPr lang="zh-CN" altLang="en-US" dirty="0"/>
              <a:t>设备</a:t>
            </a:r>
            <a:endParaRPr lang="en-US" altLang="zh-CN" dirty="0"/>
          </a:p>
          <a:p>
            <a:r>
              <a:rPr lang="en-US" altLang="zh-CN" dirty="0"/>
              <a:t>I/O</a:t>
            </a:r>
            <a:r>
              <a:rPr lang="zh-CN" altLang="en-US" dirty="0"/>
              <a:t>通道是一种特殊的处理机，它具有执行</a:t>
            </a:r>
            <a:r>
              <a:rPr lang="en-US" altLang="zh-CN" dirty="0"/>
              <a:t>I/O</a:t>
            </a:r>
            <a:r>
              <a:rPr lang="zh-CN" altLang="en-US" dirty="0"/>
              <a:t>指令的能力，并通过执行通道程序来控制</a:t>
            </a:r>
            <a:r>
              <a:rPr lang="en-US" altLang="zh-CN" dirty="0"/>
              <a:t>I/O</a:t>
            </a:r>
            <a:r>
              <a:rPr lang="zh-CN" altLang="en-US" dirty="0"/>
              <a:t>操作。</a:t>
            </a:r>
            <a:endParaRPr lang="en-US" altLang="zh-CN" dirty="0"/>
          </a:p>
          <a:p>
            <a:r>
              <a:rPr lang="zh-CN" altLang="en-US" dirty="0"/>
              <a:t>引入通道能使</a:t>
            </a:r>
            <a:r>
              <a:rPr lang="en-US" altLang="zh-CN" dirty="0"/>
              <a:t>CPU</a:t>
            </a:r>
            <a:r>
              <a:rPr lang="zh-CN" altLang="en-US" dirty="0"/>
              <a:t>从控制</a:t>
            </a:r>
            <a:r>
              <a:rPr lang="en-US" altLang="zh-CN" dirty="0"/>
              <a:t>I/O</a:t>
            </a:r>
            <a:r>
              <a:rPr lang="zh-CN" altLang="en-US" dirty="0"/>
              <a:t>的任务中解脱，使</a:t>
            </a:r>
            <a:r>
              <a:rPr lang="en-US" altLang="zh-CN" dirty="0"/>
              <a:t>CPU</a:t>
            </a:r>
            <a:r>
              <a:rPr lang="zh-CN" altLang="en-US" dirty="0"/>
              <a:t>与</a:t>
            </a:r>
            <a:r>
              <a:rPr lang="en-US" altLang="zh-CN" dirty="0"/>
              <a:t>I/O</a:t>
            </a:r>
            <a:r>
              <a:rPr lang="zh-CN" altLang="en-US" dirty="0"/>
              <a:t>并行工作，提高</a:t>
            </a:r>
            <a:r>
              <a:rPr lang="en-US" altLang="zh-CN" dirty="0"/>
              <a:t>CPU</a:t>
            </a:r>
            <a:r>
              <a:rPr lang="zh-CN" altLang="en-US" dirty="0"/>
              <a:t>的利用率和系统的吞吐量。</a:t>
            </a:r>
          </a:p>
        </p:txBody>
      </p:sp>
    </p:spTree>
    <p:extLst>
      <p:ext uri="{BB962C8B-B14F-4D97-AF65-F5344CB8AC3E}">
        <p14:creationId xmlns:p14="http://schemas.microsoft.com/office/powerpoint/2010/main" val="8550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8B29F-482E-4B47-8749-13E5EDA926DB}"/>
              </a:ext>
            </a:extLst>
          </p:cNvPr>
          <p:cNvSpPr>
            <a:spLocks noGrp="1"/>
          </p:cNvSpPr>
          <p:nvPr>
            <p:ph type="title"/>
          </p:nvPr>
        </p:nvSpPr>
        <p:spPr/>
        <p:txBody>
          <a:bodyPr/>
          <a:lstStyle/>
          <a:p>
            <a:r>
              <a:rPr lang="en-US" altLang="zh-CN" dirty="0"/>
              <a:t>6.2 I/O</a:t>
            </a:r>
            <a:r>
              <a:rPr lang="zh-CN" altLang="en-US" dirty="0"/>
              <a:t>控制方式</a:t>
            </a:r>
          </a:p>
        </p:txBody>
      </p:sp>
      <p:sp>
        <p:nvSpPr>
          <p:cNvPr id="3" name="内容占位符 2">
            <a:extLst>
              <a:ext uri="{FF2B5EF4-FFF2-40B4-BE49-F238E27FC236}">
                <a16:creationId xmlns:a16="http://schemas.microsoft.com/office/drawing/2014/main" id="{B8171A7B-AF1F-48C6-A01B-ED014DD2170E}"/>
              </a:ext>
            </a:extLst>
          </p:cNvPr>
          <p:cNvSpPr>
            <a:spLocks noGrp="1"/>
          </p:cNvSpPr>
          <p:nvPr>
            <p:ph idx="1"/>
          </p:nvPr>
        </p:nvSpPr>
        <p:spPr/>
        <p:txBody>
          <a:bodyPr>
            <a:normAutofit lnSpcReduction="10000"/>
          </a:bodyPr>
          <a:lstStyle/>
          <a:p>
            <a:r>
              <a:rPr lang="zh-CN" altLang="en-US" dirty="0"/>
              <a:t>轮询</a:t>
            </a:r>
            <a:endParaRPr lang="en-US" altLang="zh-CN" dirty="0"/>
          </a:p>
          <a:p>
            <a:r>
              <a:rPr lang="zh-CN" altLang="en-US" dirty="0"/>
              <a:t>中断</a:t>
            </a:r>
            <a:endParaRPr lang="en-US" altLang="zh-CN" dirty="0"/>
          </a:p>
          <a:p>
            <a:r>
              <a:rPr lang="en-US" altLang="zh-CN" dirty="0"/>
              <a:t>DMA</a:t>
            </a:r>
          </a:p>
          <a:p>
            <a:pPr lvl="1"/>
            <a:r>
              <a:rPr lang="zh-CN" altLang="en-US" dirty="0"/>
              <a:t>为了进一步提高</a:t>
            </a:r>
            <a:r>
              <a:rPr lang="en-US" altLang="zh-CN" dirty="0"/>
              <a:t>I/O</a:t>
            </a:r>
            <a:r>
              <a:rPr lang="zh-CN" altLang="en-US" dirty="0"/>
              <a:t>的速度和</a:t>
            </a:r>
            <a:r>
              <a:rPr lang="en-US" altLang="zh-CN" dirty="0"/>
              <a:t>CPU</a:t>
            </a:r>
            <a:r>
              <a:rPr lang="zh-CN" altLang="en-US" dirty="0"/>
              <a:t>与</a:t>
            </a:r>
            <a:r>
              <a:rPr lang="en-US" altLang="zh-CN" dirty="0"/>
              <a:t>I/O</a:t>
            </a:r>
            <a:r>
              <a:rPr lang="zh-CN" altLang="en-US" dirty="0"/>
              <a:t>的并行程度</a:t>
            </a:r>
            <a:endParaRPr lang="en-US" altLang="zh-CN" dirty="0"/>
          </a:p>
          <a:p>
            <a:pPr lvl="1"/>
            <a:r>
              <a:rPr lang="en-US" altLang="zh-CN" dirty="0"/>
              <a:t>DMA</a:t>
            </a:r>
            <a:r>
              <a:rPr lang="zh-CN" altLang="en-US" dirty="0"/>
              <a:t>控制器的逻辑组成：主机与</a:t>
            </a:r>
            <a:r>
              <a:rPr lang="en-US" altLang="zh-CN" dirty="0"/>
              <a:t>DMA</a:t>
            </a:r>
            <a:r>
              <a:rPr lang="zh-CN" altLang="en-US" dirty="0"/>
              <a:t>的接口、</a:t>
            </a:r>
            <a:r>
              <a:rPr lang="en-US" altLang="zh-CN" dirty="0"/>
              <a:t>DMA</a:t>
            </a:r>
            <a:r>
              <a:rPr lang="zh-CN" altLang="en-US" dirty="0"/>
              <a:t>与设备的接口以及</a:t>
            </a:r>
            <a:r>
              <a:rPr lang="en-US" altLang="zh-CN" dirty="0"/>
              <a:t>I/O</a:t>
            </a:r>
            <a:r>
              <a:rPr lang="zh-CN" altLang="en-US" dirty="0"/>
              <a:t>控制逻辑。</a:t>
            </a:r>
            <a:endParaRPr lang="en-US" altLang="zh-CN" dirty="0"/>
          </a:p>
          <a:p>
            <a:pPr lvl="1"/>
            <a:r>
              <a:rPr lang="en-US" altLang="zh-CN" dirty="0"/>
              <a:t>DMA</a:t>
            </a:r>
            <a:r>
              <a:rPr lang="zh-CN" altLang="en-US" dirty="0"/>
              <a:t>控制器中的</a:t>
            </a:r>
            <a:r>
              <a:rPr lang="en-US" altLang="zh-CN" dirty="0"/>
              <a:t>4</a:t>
            </a:r>
            <a:r>
              <a:rPr lang="zh-CN" altLang="en-US" dirty="0"/>
              <a:t>类寄存器：命令</a:t>
            </a:r>
            <a:r>
              <a:rPr lang="en-US" altLang="zh-CN" dirty="0"/>
              <a:t>/</a:t>
            </a:r>
            <a:r>
              <a:rPr lang="zh-CN" altLang="en-US" dirty="0"/>
              <a:t>状态寄存器</a:t>
            </a:r>
            <a:r>
              <a:rPr lang="en-US" altLang="zh-CN" dirty="0"/>
              <a:t>CR</a:t>
            </a:r>
            <a:r>
              <a:rPr lang="zh-CN" altLang="en-US" dirty="0"/>
              <a:t>、内存地址寄存器</a:t>
            </a:r>
            <a:r>
              <a:rPr lang="en-US" altLang="zh-CN" dirty="0"/>
              <a:t>MAR</a:t>
            </a:r>
            <a:r>
              <a:rPr lang="zh-CN" altLang="en-US" dirty="0"/>
              <a:t>、数据寄存器</a:t>
            </a:r>
            <a:r>
              <a:rPr lang="en-US" altLang="zh-CN" dirty="0"/>
              <a:t>DR</a:t>
            </a:r>
            <a:r>
              <a:rPr lang="zh-CN" altLang="en-US" dirty="0"/>
              <a:t>和数据计数器</a:t>
            </a:r>
            <a:r>
              <a:rPr lang="en-US" altLang="zh-CN" dirty="0"/>
              <a:t>DC</a:t>
            </a:r>
            <a:r>
              <a:rPr lang="zh-CN" altLang="en-US" dirty="0"/>
              <a:t>。</a:t>
            </a:r>
          </a:p>
        </p:txBody>
      </p:sp>
    </p:spTree>
    <p:extLst>
      <p:ext uri="{BB962C8B-B14F-4D97-AF65-F5344CB8AC3E}">
        <p14:creationId xmlns:p14="http://schemas.microsoft.com/office/powerpoint/2010/main" val="1881121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775</TotalTime>
  <Words>1367</Words>
  <Application>Microsoft Office PowerPoint</Application>
  <PresentationFormat>全屏显示(4:3)</PresentationFormat>
  <Paragraphs>175</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华文中宋</vt:lpstr>
      <vt:lpstr>Gill Sans MT</vt:lpstr>
      <vt:lpstr>Verdana</vt:lpstr>
      <vt:lpstr>Wingdings 2</vt:lpstr>
      <vt:lpstr>夏至</vt:lpstr>
      <vt:lpstr>操作系统概论</vt:lpstr>
      <vt:lpstr>PowerPoint 演示文稿</vt:lpstr>
      <vt:lpstr>PowerPoint 演示文稿</vt:lpstr>
      <vt:lpstr>6.1 I/O系统的组成</vt:lpstr>
      <vt:lpstr>6.1.1 I/O系统的结构</vt:lpstr>
      <vt:lpstr>6.1.2 I/O设备的分类</vt:lpstr>
      <vt:lpstr>6.1.3 设备控制器</vt:lpstr>
      <vt:lpstr>6.1.4 I/O通道</vt:lpstr>
      <vt:lpstr>6.2 I/O控制方式</vt:lpstr>
      <vt:lpstr>6.3 缓冲管理</vt:lpstr>
      <vt:lpstr>6.4 设备分配</vt:lpstr>
      <vt:lpstr>PowerPoint 演示文稿</vt:lpstr>
      <vt:lpstr>6.4.3 设备独立性</vt:lpstr>
      <vt:lpstr>PowerPoint 演示文稿</vt:lpstr>
      <vt:lpstr>6.4.4 独占设备的分配程序</vt:lpstr>
      <vt:lpstr>6.4.5 SPOOLing技术</vt:lpstr>
      <vt:lpstr>PowerPoint 演示文稿</vt:lpstr>
      <vt:lpstr>PowerPoint 演示文稿</vt:lpstr>
      <vt:lpstr>6.5 I/O软件原理</vt:lpstr>
      <vt:lpstr>6.5.1 设备管理软件的功能</vt:lpstr>
      <vt:lpstr>6.5.2 中断处理程序</vt:lpstr>
      <vt:lpstr>6.5.3 设备驱动程序</vt:lpstr>
      <vt:lpstr>6.5.4 与硬件无关的I/O软件</vt:lpstr>
      <vt:lpstr>6.6 磁盘管理</vt:lpstr>
      <vt:lpstr>6.6.1 磁盘结构</vt:lpstr>
      <vt:lpstr>PowerPoint 演示文稿</vt:lpstr>
      <vt:lpstr>PowerPoint 演示文稿</vt:lpstr>
      <vt:lpstr>PowerPoint 演示文稿</vt:lpstr>
      <vt:lpstr>6.6.2 磁盘调度</vt:lpstr>
      <vt:lpstr>6.6.3 提高磁盘I/O速度的方法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操作系统概论</dc:title>
  <dc:creator>linweiming</dc:creator>
  <cp:lastModifiedBy>14156</cp:lastModifiedBy>
  <cp:revision>97</cp:revision>
  <dcterms:created xsi:type="dcterms:W3CDTF">2017-12-06T12:33:52Z</dcterms:created>
  <dcterms:modified xsi:type="dcterms:W3CDTF">2018-03-02T14:35:17Z</dcterms:modified>
</cp:coreProperties>
</file>