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3" r:id="rId3"/>
    <p:sldId id="389" r:id="rId4"/>
    <p:sldId id="388"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FD2B3D4-B679-4753-BD9A-02529602F5A0}">
          <p14:sldIdLst>
            <p14:sldId id="256"/>
            <p14:sldId id="263"/>
            <p14:sldId id="389"/>
            <p14:sldId id="388"/>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2018/1/12</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操作系统概论</a:t>
            </a:r>
          </a:p>
        </p:txBody>
      </p:sp>
      <p:sp>
        <p:nvSpPr>
          <p:cNvPr id="3" name="副标题 2"/>
          <p:cNvSpPr>
            <a:spLocks noGrp="1"/>
          </p:cNvSpPr>
          <p:nvPr>
            <p:ph type="subTitle" idx="1"/>
          </p:nvPr>
        </p:nvSpPr>
        <p:spPr/>
        <p:txBody>
          <a:bodyPr/>
          <a:lstStyle/>
          <a:p>
            <a:pPr algn="ctr"/>
            <a:endParaRPr lang="en-US" altLang="zh-CN" dirty="0"/>
          </a:p>
          <a:p>
            <a:pPr algn="ctr"/>
            <a:r>
              <a:rPr lang="zh-CN" altLang="en-US" dirty="0"/>
              <a:t>第四章 内存管理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E9735-EF2E-4449-9AF9-C9C965C8D63C}"/>
              </a:ext>
            </a:extLst>
          </p:cNvPr>
          <p:cNvSpPr>
            <a:spLocks noGrp="1"/>
          </p:cNvSpPr>
          <p:nvPr>
            <p:ph type="title"/>
          </p:nvPr>
        </p:nvSpPr>
        <p:spPr/>
        <p:txBody>
          <a:bodyPr/>
          <a:lstStyle/>
          <a:p>
            <a:r>
              <a:rPr lang="en-US" altLang="zh-CN" dirty="0"/>
              <a:t>4.2.2 </a:t>
            </a:r>
            <a:r>
              <a:rPr lang="zh-CN" altLang="en-US" dirty="0"/>
              <a:t>程序的装入</a:t>
            </a:r>
          </a:p>
        </p:txBody>
      </p:sp>
      <p:sp>
        <p:nvSpPr>
          <p:cNvPr id="3" name="内容占位符 2">
            <a:extLst>
              <a:ext uri="{FF2B5EF4-FFF2-40B4-BE49-F238E27FC236}">
                <a16:creationId xmlns:a16="http://schemas.microsoft.com/office/drawing/2014/main" id="{D7525964-8D4F-4D10-8678-E7D7D1888AA7}"/>
              </a:ext>
            </a:extLst>
          </p:cNvPr>
          <p:cNvSpPr>
            <a:spLocks noGrp="1"/>
          </p:cNvSpPr>
          <p:nvPr>
            <p:ph idx="1"/>
          </p:nvPr>
        </p:nvSpPr>
        <p:spPr/>
        <p:txBody>
          <a:bodyPr/>
          <a:lstStyle/>
          <a:p>
            <a:r>
              <a:rPr lang="zh-CN" altLang="en-US" dirty="0"/>
              <a:t>可执行程序以二进制可执行文件的形式存储在磁盘上</a:t>
            </a:r>
            <a:endParaRPr lang="en-US" altLang="zh-CN" dirty="0"/>
          </a:p>
          <a:p>
            <a:r>
              <a:rPr lang="zh-CN" altLang="en-US" dirty="0"/>
              <a:t>程序的装入方式分为</a:t>
            </a:r>
            <a:endParaRPr lang="en-US" altLang="zh-CN" dirty="0"/>
          </a:p>
          <a:p>
            <a:pPr lvl="1"/>
            <a:r>
              <a:rPr lang="zh-CN" altLang="en-US" dirty="0"/>
              <a:t>绝对装入方式</a:t>
            </a:r>
            <a:endParaRPr lang="en-US" altLang="zh-CN" dirty="0"/>
          </a:p>
          <a:p>
            <a:pPr lvl="1"/>
            <a:r>
              <a:rPr lang="zh-CN" altLang="en-US" dirty="0"/>
              <a:t>可重定位装入方式</a:t>
            </a:r>
            <a:endParaRPr lang="en-US" altLang="zh-CN" dirty="0"/>
          </a:p>
          <a:p>
            <a:pPr lvl="1"/>
            <a:r>
              <a:rPr lang="zh-CN" altLang="en-US" dirty="0"/>
              <a:t>动态运行时装入方式</a:t>
            </a:r>
          </a:p>
        </p:txBody>
      </p:sp>
    </p:spTree>
    <p:extLst>
      <p:ext uri="{BB962C8B-B14F-4D97-AF65-F5344CB8AC3E}">
        <p14:creationId xmlns:p14="http://schemas.microsoft.com/office/powerpoint/2010/main" val="355855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79941-7D4D-4FD5-B51E-1FACE1C54E9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FF01082-BEA2-4499-AC28-9362C080A498}"/>
              </a:ext>
            </a:extLst>
          </p:cNvPr>
          <p:cNvSpPr>
            <a:spLocks noGrp="1"/>
          </p:cNvSpPr>
          <p:nvPr>
            <p:ph idx="1"/>
          </p:nvPr>
        </p:nvSpPr>
        <p:spPr/>
        <p:txBody>
          <a:bodyPr/>
          <a:lstStyle/>
          <a:p>
            <a:r>
              <a:rPr lang="zh-CN" altLang="en-US" dirty="0"/>
              <a:t>在程序装入时对目标程序中的指令和数据地址的修改过程称为重定位。</a:t>
            </a:r>
            <a:endParaRPr lang="en-US" altLang="zh-CN" dirty="0"/>
          </a:p>
          <a:p>
            <a:r>
              <a:rPr lang="zh-CN" altLang="en-US" dirty="0"/>
              <a:t>可重定位方式的两个特点：</a:t>
            </a:r>
            <a:endParaRPr lang="en-US" altLang="zh-CN" dirty="0"/>
          </a:p>
          <a:p>
            <a:pPr lvl="1"/>
            <a:r>
              <a:rPr lang="zh-CN" altLang="en-US" dirty="0"/>
              <a:t>编译程序使目标模块的起始地址从</a:t>
            </a:r>
            <a:r>
              <a:rPr lang="en-US" altLang="zh-CN" dirty="0"/>
              <a:t>0</a:t>
            </a:r>
            <a:r>
              <a:rPr lang="zh-CN" altLang="en-US" dirty="0"/>
              <a:t>开始。</a:t>
            </a:r>
            <a:endParaRPr lang="en-US" altLang="zh-CN" dirty="0"/>
          </a:p>
          <a:p>
            <a:pPr lvl="1"/>
            <a:r>
              <a:rPr lang="zh-CN" altLang="en-US" dirty="0"/>
              <a:t>程序装入时，装入程序根据内存的使用情况将装入模块装入到内存的某个位置，并对模块进行重定位。</a:t>
            </a:r>
            <a:endParaRPr lang="en-US" altLang="zh-CN" dirty="0"/>
          </a:p>
          <a:p>
            <a:pPr lvl="2"/>
            <a:r>
              <a:rPr lang="zh-CN" altLang="en-US" dirty="0"/>
              <a:t>物理地址</a:t>
            </a:r>
            <a:r>
              <a:rPr lang="en-US" altLang="zh-CN" dirty="0"/>
              <a:t>=</a:t>
            </a:r>
            <a:r>
              <a:rPr lang="zh-CN" altLang="en-US" dirty="0"/>
              <a:t>有效逻辑地址</a:t>
            </a:r>
            <a:r>
              <a:rPr lang="en-US" altLang="zh-CN" dirty="0"/>
              <a:t>+</a:t>
            </a:r>
            <a:r>
              <a:rPr lang="zh-CN" altLang="en-US" dirty="0"/>
              <a:t>程序在内存中的起始地址。</a:t>
            </a:r>
          </a:p>
        </p:txBody>
      </p:sp>
    </p:spTree>
    <p:extLst>
      <p:ext uri="{BB962C8B-B14F-4D97-AF65-F5344CB8AC3E}">
        <p14:creationId xmlns:p14="http://schemas.microsoft.com/office/powerpoint/2010/main" val="194944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11193-CA81-48F6-BD96-E222BED813F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0C14FAE-2784-4AF4-BE8C-796E1D99CB3A}"/>
              </a:ext>
            </a:extLst>
          </p:cNvPr>
          <p:cNvSpPr>
            <a:spLocks noGrp="1"/>
          </p:cNvSpPr>
          <p:nvPr>
            <p:ph idx="1"/>
          </p:nvPr>
        </p:nvSpPr>
        <p:spPr/>
        <p:txBody>
          <a:bodyPr/>
          <a:lstStyle/>
          <a:p>
            <a:r>
              <a:rPr lang="zh-CN" altLang="en-US" dirty="0"/>
              <a:t>动态运行时装入</a:t>
            </a:r>
            <a:endParaRPr lang="en-US" altLang="zh-CN" dirty="0"/>
          </a:p>
          <a:p>
            <a:pPr lvl="1"/>
            <a:r>
              <a:rPr lang="zh-CN" altLang="en-US" dirty="0"/>
              <a:t>一个进程在被换出之前所在的内存位置与后来被从外存重新调入内存时所在的内存位置不同，在这种情况下，地址映射必须延迟到进程执行时再进行，把这种装入方式称为动态运行时装入。</a:t>
            </a:r>
            <a:endParaRPr lang="en-US" altLang="zh-CN" dirty="0"/>
          </a:p>
          <a:p>
            <a:pPr lvl="1"/>
            <a:r>
              <a:rPr lang="zh-CN" altLang="en-US" dirty="0"/>
              <a:t>重定位寄存器</a:t>
            </a:r>
            <a:endParaRPr lang="en-US" altLang="zh-CN" dirty="0"/>
          </a:p>
          <a:p>
            <a:pPr lvl="2"/>
            <a:r>
              <a:rPr lang="zh-CN" altLang="en-US" dirty="0"/>
              <a:t>是每</a:t>
            </a:r>
            <a:r>
              <a:rPr lang="en-US" altLang="zh-CN" dirty="0"/>
              <a:t>CPU</a:t>
            </a:r>
            <a:r>
              <a:rPr lang="zh-CN" altLang="en-US" dirty="0"/>
              <a:t>一个的，当发生进程切换时，要用获得</a:t>
            </a:r>
            <a:r>
              <a:rPr lang="en-US" altLang="zh-CN" dirty="0"/>
              <a:t>CPU</a:t>
            </a:r>
            <a:r>
              <a:rPr lang="zh-CN" altLang="en-US" dirty="0"/>
              <a:t>的进程在内存的起始地址更新重定位寄存器。</a:t>
            </a:r>
            <a:endParaRPr lang="en-US" altLang="zh-CN" dirty="0"/>
          </a:p>
        </p:txBody>
      </p:sp>
    </p:spTree>
    <p:extLst>
      <p:ext uri="{BB962C8B-B14F-4D97-AF65-F5344CB8AC3E}">
        <p14:creationId xmlns:p14="http://schemas.microsoft.com/office/powerpoint/2010/main" val="176634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402AC-CD9D-4037-8D73-B6764FA13883}"/>
              </a:ext>
            </a:extLst>
          </p:cNvPr>
          <p:cNvSpPr>
            <a:spLocks noGrp="1"/>
          </p:cNvSpPr>
          <p:nvPr>
            <p:ph type="title"/>
          </p:nvPr>
        </p:nvSpPr>
        <p:spPr/>
        <p:txBody>
          <a:bodyPr/>
          <a:lstStyle/>
          <a:p>
            <a:r>
              <a:rPr lang="en-US" altLang="zh-CN" dirty="0"/>
              <a:t>4.3 </a:t>
            </a:r>
            <a:r>
              <a:rPr lang="zh-CN" altLang="en-US" dirty="0"/>
              <a:t>连续分配存储管理方式</a:t>
            </a:r>
          </a:p>
        </p:txBody>
      </p:sp>
      <p:sp>
        <p:nvSpPr>
          <p:cNvPr id="3" name="内容占位符 2">
            <a:extLst>
              <a:ext uri="{FF2B5EF4-FFF2-40B4-BE49-F238E27FC236}">
                <a16:creationId xmlns:a16="http://schemas.microsoft.com/office/drawing/2014/main" id="{081AB4FF-F55E-43D5-9DD1-2C43D553C583}"/>
              </a:ext>
            </a:extLst>
          </p:cNvPr>
          <p:cNvSpPr>
            <a:spLocks noGrp="1"/>
          </p:cNvSpPr>
          <p:nvPr>
            <p:ph idx="1"/>
          </p:nvPr>
        </p:nvSpPr>
        <p:spPr/>
        <p:txBody>
          <a:bodyPr/>
          <a:lstStyle/>
          <a:p>
            <a:r>
              <a:rPr lang="zh-CN" altLang="en-US" dirty="0"/>
              <a:t>连续分配是指操作系统分配内存时，为每个进程分配一块物理地址连续的内存空间。</a:t>
            </a:r>
            <a:endParaRPr lang="en-US" altLang="zh-CN" dirty="0"/>
          </a:p>
          <a:p>
            <a:r>
              <a:rPr lang="zh-CN" altLang="en-US" dirty="0"/>
              <a:t>连续分配方式有</a:t>
            </a:r>
            <a:r>
              <a:rPr lang="en-US" altLang="zh-CN" dirty="0"/>
              <a:t>3</a:t>
            </a:r>
            <a:r>
              <a:rPr lang="zh-CN" altLang="en-US" dirty="0"/>
              <a:t>种类型：</a:t>
            </a:r>
            <a:endParaRPr lang="en-US" altLang="zh-CN" dirty="0"/>
          </a:p>
          <a:p>
            <a:pPr lvl="1"/>
            <a:r>
              <a:rPr lang="zh-CN" altLang="en-US" dirty="0"/>
              <a:t>单一连续区分配方式</a:t>
            </a:r>
            <a:endParaRPr lang="en-US" altLang="zh-CN" dirty="0"/>
          </a:p>
          <a:p>
            <a:pPr lvl="1"/>
            <a:r>
              <a:rPr lang="zh-CN" altLang="en-US" dirty="0"/>
              <a:t>固定分区分配方式</a:t>
            </a:r>
            <a:endParaRPr lang="en-US" altLang="zh-CN" dirty="0"/>
          </a:p>
          <a:p>
            <a:pPr lvl="1"/>
            <a:r>
              <a:rPr lang="zh-CN" altLang="en-US" dirty="0"/>
              <a:t>动态分区分配方式</a:t>
            </a:r>
          </a:p>
        </p:txBody>
      </p:sp>
    </p:spTree>
    <p:extLst>
      <p:ext uri="{BB962C8B-B14F-4D97-AF65-F5344CB8AC3E}">
        <p14:creationId xmlns:p14="http://schemas.microsoft.com/office/powerpoint/2010/main" val="27488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829DA-8717-4810-B8EC-A861C644CFC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32D3EE5-2415-4F5D-9CF4-0F5365794375}"/>
              </a:ext>
            </a:extLst>
          </p:cNvPr>
          <p:cNvSpPr>
            <a:spLocks noGrp="1"/>
          </p:cNvSpPr>
          <p:nvPr>
            <p:ph idx="1"/>
          </p:nvPr>
        </p:nvSpPr>
        <p:spPr/>
        <p:txBody>
          <a:bodyPr/>
          <a:lstStyle/>
          <a:p>
            <a:r>
              <a:rPr lang="zh-CN" altLang="en-US" dirty="0"/>
              <a:t>单一连续分配</a:t>
            </a:r>
            <a:endParaRPr lang="en-US" altLang="zh-CN" dirty="0"/>
          </a:p>
          <a:p>
            <a:pPr lvl="1"/>
            <a:r>
              <a:rPr lang="zh-CN" altLang="en-US" dirty="0"/>
              <a:t>适用于单用户、单任务的操作系统</a:t>
            </a:r>
            <a:endParaRPr lang="en-US" altLang="zh-CN" dirty="0"/>
          </a:p>
          <a:p>
            <a:pPr lvl="1"/>
            <a:r>
              <a:rPr lang="zh-CN" altLang="en-US" dirty="0"/>
              <a:t>把内存分为系统区和用户区</a:t>
            </a:r>
            <a:endParaRPr lang="en-US" altLang="zh-CN" dirty="0"/>
          </a:p>
          <a:p>
            <a:pPr lvl="1"/>
            <a:r>
              <a:rPr lang="zh-CN" altLang="en-US" dirty="0"/>
              <a:t>设置一个基址寄存器和一个界限寄存器</a:t>
            </a:r>
            <a:endParaRPr lang="en-US" altLang="zh-CN" dirty="0"/>
          </a:p>
          <a:p>
            <a:pPr lvl="2"/>
            <a:r>
              <a:rPr lang="zh-CN" altLang="en-US" dirty="0"/>
              <a:t>基址寄存器中存放程序在物理内存中的最小地址，界限寄存器中存放装入用户区程序的地址范围</a:t>
            </a:r>
            <a:endParaRPr lang="en-US" altLang="zh-CN" dirty="0"/>
          </a:p>
          <a:p>
            <a:pPr lvl="1"/>
            <a:r>
              <a:rPr lang="zh-CN" altLang="en-US" dirty="0"/>
              <a:t>没有设置存储器保护机制的理由：</a:t>
            </a:r>
            <a:endParaRPr lang="en-US" altLang="zh-CN" dirty="0"/>
          </a:p>
          <a:p>
            <a:pPr lvl="2"/>
            <a:r>
              <a:rPr lang="zh-CN" altLang="en-US" dirty="0"/>
              <a:t>节省硬件</a:t>
            </a:r>
            <a:endParaRPr lang="en-US" altLang="zh-CN" dirty="0"/>
          </a:p>
          <a:p>
            <a:pPr lvl="2"/>
            <a:r>
              <a:rPr lang="zh-CN" altLang="en-US" dirty="0"/>
              <a:t>单任务单用户系统中，用户独占机器，对系统的破坏只可能是用户自己造成，后果也不严重</a:t>
            </a:r>
            <a:endParaRPr lang="en-US" altLang="zh-CN" dirty="0"/>
          </a:p>
          <a:p>
            <a:pPr marL="658368" lvl="2" indent="0">
              <a:buNone/>
            </a:pPr>
            <a:endParaRPr lang="en-US" altLang="zh-CN" dirty="0"/>
          </a:p>
        </p:txBody>
      </p:sp>
    </p:spTree>
    <p:extLst>
      <p:ext uri="{BB962C8B-B14F-4D97-AF65-F5344CB8AC3E}">
        <p14:creationId xmlns:p14="http://schemas.microsoft.com/office/powerpoint/2010/main" val="1347778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88D1E-FD0D-44D0-B20D-DBB2FFF076A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79015F6-A627-4470-ACD7-CA7D4BC5BA5D}"/>
              </a:ext>
            </a:extLst>
          </p:cNvPr>
          <p:cNvSpPr>
            <a:spLocks noGrp="1"/>
          </p:cNvSpPr>
          <p:nvPr>
            <p:ph idx="1"/>
          </p:nvPr>
        </p:nvSpPr>
        <p:spPr/>
        <p:txBody>
          <a:bodyPr>
            <a:normAutofit lnSpcReduction="10000"/>
          </a:bodyPr>
          <a:lstStyle/>
          <a:p>
            <a:r>
              <a:rPr lang="zh-CN" altLang="en-US" dirty="0"/>
              <a:t>固定分区分配</a:t>
            </a:r>
            <a:endParaRPr lang="en-US" altLang="zh-CN" dirty="0"/>
          </a:p>
          <a:p>
            <a:pPr lvl="1"/>
            <a:r>
              <a:rPr lang="zh-CN" altLang="en-US" dirty="0"/>
              <a:t>将用户内存空间划分为若干个固定大小的区域，在每个用户区中可以装入一道用户程序</a:t>
            </a:r>
            <a:endParaRPr lang="en-US" altLang="zh-CN" dirty="0"/>
          </a:p>
          <a:p>
            <a:pPr lvl="1"/>
            <a:r>
              <a:rPr lang="zh-CN" altLang="en-US" dirty="0"/>
              <a:t>划分分区的方法：</a:t>
            </a:r>
            <a:endParaRPr lang="en-US" altLang="zh-CN" dirty="0"/>
          </a:p>
          <a:p>
            <a:pPr lvl="2"/>
            <a:r>
              <a:rPr lang="zh-CN" altLang="en-US" dirty="0"/>
              <a:t>分区大小相等</a:t>
            </a:r>
            <a:endParaRPr lang="en-US" altLang="zh-CN" dirty="0"/>
          </a:p>
          <a:p>
            <a:pPr lvl="3"/>
            <a:r>
              <a:rPr lang="zh-CN" altLang="en-US" dirty="0"/>
              <a:t>利用率比较低</a:t>
            </a:r>
            <a:endParaRPr lang="en-US" altLang="zh-CN" dirty="0"/>
          </a:p>
          <a:p>
            <a:pPr lvl="2"/>
            <a:r>
              <a:rPr lang="zh-CN" altLang="en-US" dirty="0"/>
              <a:t>分区大小不等</a:t>
            </a:r>
            <a:endParaRPr lang="en-US" altLang="zh-CN" dirty="0"/>
          </a:p>
          <a:p>
            <a:pPr lvl="3"/>
            <a:r>
              <a:rPr lang="zh-CN" altLang="en-US" dirty="0"/>
              <a:t>减少内存浪费</a:t>
            </a:r>
            <a:endParaRPr lang="en-US" altLang="zh-CN" dirty="0"/>
          </a:p>
          <a:p>
            <a:pPr lvl="1"/>
            <a:r>
              <a:rPr lang="zh-CN" altLang="en-US" dirty="0"/>
              <a:t>实现简单，但由于每个分区的大小固定，造成存储空间的浪费，使内存利用率低下。</a:t>
            </a:r>
          </a:p>
        </p:txBody>
      </p:sp>
    </p:spTree>
    <p:extLst>
      <p:ext uri="{BB962C8B-B14F-4D97-AF65-F5344CB8AC3E}">
        <p14:creationId xmlns:p14="http://schemas.microsoft.com/office/powerpoint/2010/main" val="2430201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21286-9974-4D41-9A28-7482A68C838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716B759-37BE-46BF-BC07-16EC17534C44}"/>
              </a:ext>
            </a:extLst>
          </p:cNvPr>
          <p:cNvSpPr>
            <a:spLocks noGrp="1"/>
          </p:cNvSpPr>
          <p:nvPr>
            <p:ph idx="1"/>
          </p:nvPr>
        </p:nvSpPr>
        <p:spPr/>
        <p:txBody>
          <a:bodyPr>
            <a:normAutofit fontScale="92500" lnSpcReduction="10000"/>
          </a:bodyPr>
          <a:lstStyle/>
          <a:p>
            <a:r>
              <a:rPr lang="zh-CN" altLang="en-US" dirty="0"/>
              <a:t>动态分区分配</a:t>
            </a:r>
            <a:endParaRPr lang="en-US" altLang="zh-CN" dirty="0"/>
          </a:p>
          <a:p>
            <a:pPr lvl="1"/>
            <a:r>
              <a:rPr lang="zh-CN" altLang="en-US" dirty="0"/>
              <a:t>根据进程的实际需要，为进程分配大小合适的内存区域。</a:t>
            </a:r>
            <a:endParaRPr lang="en-US" altLang="zh-CN" dirty="0"/>
          </a:p>
          <a:p>
            <a:pPr lvl="1"/>
            <a:r>
              <a:rPr lang="zh-CN" altLang="en-US" dirty="0"/>
              <a:t>系统中分区的大小和数量都使变化的，空闲区的大小和数量也使变化的。</a:t>
            </a:r>
            <a:endParaRPr lang="en-US" altLang="zh-CN" dirty="0"/>
          </a:p>
          <a:p>
            <a:pPr lvl="1"/>
            <a:r>
              <a:rPr lang="zh-CN" altLang="en-US" dirty="0"/>
              <a:t>常用的数据结构：</a:t>
            </a:r>
            <a:endParaRPr lang="en-US" altLang="zh-CN" dirty="0"/>
          </a:p>
          <a:p>
            <a:pPr lvl="2"/>
            <a:r>
              <a:rPr lang="zh-CN" altLang="en-US" dirty="0"/>
              <a:t>空闲分区表</a:t>
            </a:r>
            <a:endParaRPr lang="en-US" altLang="zh-CN" dirty="0"/>
          </a:p>
          <a:p>
            <a:pPr lvl="3"/>
            <a:r>
              <a:rPr lang="zh-CN" altLang="en-US" dirty="0"/>
              <a:t>缺点：若设置太多表项，会浪费内存空间；设置太少表项，当空闲分区较多时，无法记录所有空闲分区的情况。</a:t>
            </a:r>
            <a:endParaRPr lang="en-US" altLang="zh-CN" dirty="0"/>
          </a:p>
          <a:p>
            <a:pPr lvl="2"/>
            <a:r>
              <a:rPr lang="zh-CN" altLang="en-US" dirty="0"/>
              <a:t>空闲分区链</a:t>
            </a:r>
            <a:endParaRPr lang="en-US" altLang="zh-CN" dirty="0"/>
          </a:p>
          <a:p>
            <a:pPr lvl="3"/>
            <a:r>
              <a:rPr lang="zh-CN" altLang="en-US" dirty="0"/>
              <a:t>动态为每一个空闲分区建立一个结点，每个结点包括分区大小，分区起始地址，指向前一个空闲分区结点的指针，指向后一个空闲分区结点的指针</a:t>
            </a:r>
            <a:endParaRPr lang="en-US" altLang="zh-CN" dirty="0"/>
          </a:p>
        </p:txBody>
      </p:sp>
    </p:spTree>
    <p:extLst>
      <p:ext uri="{BB962C8B-B14F-4D97-AF65-F5344CB8AC3E}">
        <p14:creationId xmlns:p14="http://schemas.microsoft.com/office/powerpoint/2010/main" val="1811628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5C4FE-B74B-43A5-A893-391DC7634D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54101A8-A71C-407C-9877-0B3585FC6C3C}"/>
              </a:ext>
            </a:extLst>
          </p:cNvPr>
          <p:cNvSpPr>
            <a:spLocks noGrp="1"/>
          </p:cNvSpPr>
          <p:nvPr>
            <p:ph idx="1"/>
          </p:nvPr>
        </p:nvSpPr>
        <p:spPr/>
        <p:txBody>
          <a:bodyPr>
            <a:normAutofit lnSpcReduction="10000"/>
          </a:bodyPr>
          <a:lstStyle/>
          <a:p>
            <a:r>
              <a:rPr lang="zh-CN" altLang="en-US" dirty="0"/>
              <a:t>动态分区分配算法：</a:t>
            </a:r>
            <a:endParaRPr lang="en-US" altLang="zh-CN" dirty="0"/>
          </a:p>
          <a:p>
            <a:pPr lvl="1"/>
            <a:r>
              <a:rPr lang="zh-CN" altLang="en-US" dirty="0"/>
              <a:t>首次适应算法</a:t>
            </a:r>
            <a:r>
              <a:rPr lang="en-US" altLang="zh-CN" dirty="0"/>
              <a:t>FF</a:t>
            </a:r>
          </a:p>
          <a:p>
            <a:pPr lvl="2"/>
            <a:r>
              <a:rPr lang="zh-CN" altLang="en-US" dirty="0"/>
              <a:t>缺点：使低地址留下小分区，高地址大空闲区较多，当申请大内存空间时，搜索时间开销比较大；可能留下许多外部碎片和内部碎片。</a:t>
            </a:r>
            <a:endParaRPr lang="en-US" altLang="zh-CN" dirty="0"/>
          </a:p>
          <a:p>
            <a:pPr lvl="1"/>
            <a:r>
              <a:rPr lang="zh-CN" altLang="en-US" dirty="0"/>
              <a:t>循环首次适应算法</a:t>
            </a:r>
            <a:r>
              <a:rPr lang="en-US" altLang="zh-CN" dirty="0"/>
              <a:t>NF</a:t>
            </a:r>
          </a:p>
          <a:p>
            <a:pPr lvl="2"/>
            <a:r>
              <a:rPr lang="zh-CN" altLang="en-US" dirty="0"/>
              <a:t>优点：空闲区分布均匀，查找开销较小</a:t>
            </a:r>
            <a:endParaRPr lang="en-US" altLang="zh-CN" dirty="0"/>
          </a:p>
          <a:p>
            <a:pPr lvl="2"/>
            <a:r>
              <a:rPr lang="zh-CN" altLang="en-US" dirty="0"/>
              <a:t>缺点：容易使系统缺乏大空闲区</a:t>
            </a:r>
            <a:endParaRPr lang="en-US" altLang="zh-CN" dirty="0"/>
          </a:p>
          <a:p>
            <a:pPr lvl="1"/>
            <a:r>
              <a:rPr lang="zh-CN" altLang="en-US" dirty="0"/>
              <a:t>最佳适应算法</a:t>
            </a:r>
            <a:r>
              <a:rPr lang="en-US" altLang="zh-CN" dirty="0"/>
              <a:t>BF</a:t>
            </a:r>
          </a:p>
          <a:p>
            <a:pPr lvl="2"/>
            <a:r>
              <a:rPr lang="zh-CN" altLang="en-US" dirty="0"/>
              <a:t>优点：避免了大材小用，能提高内存利用率</a:t>
            </a:r>
            <a:endParaRPr lang="en-US" altLang="zh-CN" dirty="0"/>
          </a:p>
          <a:p>
            <a:pPr lvl="2"/>
            <a:r>
              <a:rPr lang="zh-CN" altLang="en-US" dirty="0"/>
              <a:t>缺点：容易留下难以利用的小空闲区</a:t>
            </a:r>
          </a:p>
        </p:txBody>
      </p:sp>
    </p:spTree>
    <p:extLst>
      <p:ext uri="{BB962C8B-B14F-4D97-AF65-F5344CB8AC3E}">
        <p14:creationId xmlns:p14="http://schemas.microsoft.com/office/powerpoint/2010/main" val="3513333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F954E-73E3-4C53-B405-81248744518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8AD29FE-8A0C-436D-8E40-7DE5258FBD9E}"/>
              </a:ext>
            </a:extLst>
          </p:cNvPr>
          <p:cNvSpPr>
            <a:spLocks noGrp="1"/>
          </p:cNvSpPr>
          <p:nvPr>
            <p:ph idx="1"/>
          </p:nvPr>
        </p:nvSpPr>
        <p:spPr/>
        <p:txBody>
          <a:bodyPr/>
          <a:lstStyle/>
          <a:p>
            <a:r>
              <a:rPr lang="zh-CN" altLang="en-US" dirty="0"/>
              <a:t>动态分区内存分配的流程</a:t>
            </a:r>
            <a:endParaRPr lang="en-US" altLang="zh-CN" dirty="0"/>
          </a:p>
          <a:p>
            <a:pPr lvl="1"/>
            <a:r>
              <a:rPr lang="zh-CN" altLang="en-US" dirty="0"/>
              <a:t>检索空闲分区链</a:t>
            </a:r>
            <a:endParaRPr lang="en-US" altLang="zh-CN" dirty="0"/>
          </a:p>
          <a:p>
            <a:pPr lvl="1"/>
            <a:r>
              <a:rPr lang="zh-CN" altLang="en-US" dirty="0"/>
              <a:t>划分空闲分区给进程</a:t>
            </a:r>
            <a:endParaRPr lang="en-US" altLang="zh-CN" dirty="0"/>
          </a:p>
          <a:p>
            <a:pPr lvl="1"/>
            <a:r>
              <a:rPr lang="zh-CN" altLang="en-US" dirty="0"/>
              <a:t>将分配给进程的分区起始地址返回给内存分配程序的调用者</a:t>
            </a:r>
            <a:endParaRPr lang="en-US" altLang="zh-CN" dirty="0"/>
          </a:p>
          <a:p>
            <a:pPr lvl="1"/>
            <a:r>
              <a:rPr lang="zh-CN" altLang="en-US" dirty="0"/>
              <a:t>修改空闲分区链表</a:t>
            </a:r>
            <a:endParaRPr lang="en-US" altLang="zh-CN" dirty="0"/>
          </a:p>
          <a:p>
            <a:pPr lvl="1"/>
            <a:endParaRPr lang="zh-CN" altLang="en-US" dirty="0"/>
          </a:p>
        </p:txBody>
      </p:sp>
    </p:spTree>
    <p:extLst>
      <p:ext uri="{BB962C8B-B14F-4D97-AF65-F5344CB8AC3E}">
        <p14:creationId xmlns:p14="http://schemas.microsoft.com/office/powerpoint/2010/main" val="426567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3A979-E2B2-4530-A0D1-54C1C68FEA2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55B4E3E-699B-4EF8-9475-C1A17788C5A6}"/>
              </a:ext>
            </a:extLst>
          </p:cNvPr>
          <p:cNvSpPr>
            <a:spLocks noGrp="1"/>
          </p:cNvSpPr>
          <p:nvPr>
            <p:ph idx="1"/>
          </p:nvPr>
        </p:nvSpPr>
        <p:spPr/>
        <p:txBody>
          <a:bodyPr/>
          <a:lstStyle/>
          <a:p>
            <a:r>
              <a:rPr lang="zh-CN" altLang="en-US" dirty="0"/>
              <a:t>动态分区内存回收流程</a:t>
            </a:r>
            <a:endParaRPr lang="en-US" altLang="zh-CN" dirty="0"/>
          </a:p>
          <a:p>
            <a:pPr lvl="1"/>
            <a:r>
              <a:rPr lang="zh-CN" altLang="en-US" dirty="0"/>
              <a:t>释放一块连续的内存区域</a:t>
            </a:r>
            <a:endParaRPr lang="en-US" altLang="zh-CN" dirty="0"/>
          </a:p>
          <a:p>
            <a:pPr lvl="1"/>
            <a:r>
              <a:rPr lang="zh-CN" altLang="en-US" dirty="0"/>
              <a:t>如果被释放区域与其他空闲区间相邻，则合并空闲区</a:t>
            </a:r>
            <a:endParaRPr lang="en-US" altLang="zh-CN" dirty="0"/>
          </a:p>
          <a:p>
            <a:pPr lvl="1"/>
            <a:r>
              <a:rPr lang="zh-CN" altLang="en-US" dirty="0"/>
              <a:t>修改空闲分区链</a:t>
            </a:r>
          </a:p>
        </p:txBody>
      </p:sp>
    </p:spTree>
    <p:extLst>
      <p:ext uri="{BB962C8B-B14F-4D97-AF65-F5344CB8AC3E}">
        <p14:creationId xmlns:p14="http://schemas.microsoft.com/office/powerpoint/2010/main" val="261085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a:t>内存管理的目标：</a:t>
            </a:r>
            <a:endParaRPr lang="en-US" altLang="zh-CN" dirty="0"/>
          </a:p>
          <a:p>
            <a:pPr lvl="1"/>
            <a:r>
              <a:rPr lang="zh-CN" altLang="en-US" dirty="0"/>
              <a:t>实现内存分配、内存回收等基本内存管理功能</a:t>
            </a:r>
            <a:endParaRPr lang="en-US" altLang="zh-CN" dirty="0"/>
          </a:p>
          <a:p>
            <a:pPr lvl="1"/>
            <a:r>
              <a:rPr lang="zh-CN" altLang="en-US" dirty="0"/>
              <a:t>提高内存空间的利用率和内存的访问速度</a:t>
            </a:r>
            <a:endParaRPr lang="en-US" altLang="zh-CN" dirty="0"/>
          </a:p>
          <a:p>
            <a:r>
              <a:rPr lang="zh-CN" altLang="en-US" dirty="0"/>
              <a:t>操作系统的内存管理目标是充分利用现有的内存资源，为应用程序提供方便的内存使用方式和一个快速、安全且充分大的存储器。</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D7016-5C80-492A-930A-C26D871FF10C}"/>
              </a:ext>
            </a:extLst>
          </p:cNvPr>
          <p:cNvSpPr>
            <a:spLocks noGrp="1"/>
          </p:cNvSpPr>
          <p:nvPr>
            <p:ph type="title"/>
          </p:nvPr>
        </p:nvSpPr>
        <p:spPr/>
        <p:txBody>
          <a:bodyPr/>
          <a:lstStyle/>
          <a:p>
            <a:r>
              <a:rPr lang="en-US" altLang="zh-CN" dirty="0"/>
              <a:t>4.4 </a:t>
            </a:r>
            <a:r>
              <a:rPr lang="zh-CN" altLang="en-US" dirty="0"/>
              <a:t>基本分页存储管理方式</a:t>
            </a:r>
          </a:p>
        </p:txBody>
      </p:sp>
      <p:sp>
        <p:nvSpPr>
          <p:cNvPr id="3" name="内容占位符 2">
            <a:extLst>
              <a:ext uri="{FF2B5EF4-FFF2-40B4-BE49-F238E27FC236}">
                <a16:creationId xmlns:a16="http://schemas.microsoft.com/office/drawing/2014/main" id="{E01BDDEC-BC43-45B3-8BE3-F9061122C908}"/>
              </a:ext>
            </a:extLst>
          </p:cNvPr>
          <p:cNvSpPr>
            <a:spLocks noGrp="1"/>
          </p:cNvSpPr>
          <p:nvPr>
            <p:ph idx="1"/>
          </p:nvPr>
        </p:nvSpPr>
        <p:spPr/>
        <p:txBody>
          <a:bodyPr/>
          <a:lstStyle/>
          <a:p>
            <a:r>
              <a:rPr lang="zh-CN" altLang="en-US" dirty="0"/>
              <a:t>离散存储管理方式：把进程离散地存储在内存中物理地址不连续的区域中</a:t>
            </a:r>
            <a:endParaRPr lang="en-US" altLang="zh-CN" dirty="0"/>
          </a:p>
          <a:p>
            <a:r>
              <a:rPr lang="zh-CN" altLang="en-US" dirty="0"/>
              <a:t>根据离散内存管理分配内存空间的基本单位不同，分为：</a:t>
            </a:r>
            <a:endParaRPr lang="en-US" altLang="zh-CN" dirty="0"/>
          </a:p>
          <a:p>
            <a:pPr lvl="1"/>
            <a:r>
              <a:rPr lang="zh-CN" altLang="en-US" dirty="0"/>
              <a:t>分页存储管理</a:t>
            </a:r>
            <a:endParaRPr lang="en-US" altLang="zh-CN" dirty="0"/>
          </a:p>
          <a:p>
            <a:pPr lvl="1"/>
            <a:r>
              <a:rPr lang="zh-CN" altLang="en-US" dirty="0"/>
              <a:t>分段存储管理</a:t>
            </a:r>
            <a:endParaRPr lang="en-US" altLang="zh-CN" dirty="0"/>
          </a:p>
          <a:p>
            <a:pPr lvl="1"/>
            <a:r>
              <a:rPr lang="zh-CN" altLang="en-US" dirty="0"/>
              <a:t>段页式存储管理</a:t>
            </a:r>
          </a:p>
        </p:txBody>
      </p:sp>
    </p:spTree>
    <p:extLst>
      <p:ext uri="{BB962C8B-B14F-4D97-AF65-F5344CB8AC3E}">
        <p14:creationId xmlns:p14="http://schemas.microsoft.com/office/powerpoint/2010/main" val="464953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D4D4A-198C-48C1-9287-D7A3A0CC0A2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AA91A65-8D86-4531-8AA4-E39AD094FF4B}"/>
              </a:ext>
            </a:extLst>
          </p:cNvPr>
          <p:cNvSpPr>
            <a:spLocks noGrp="1"/>
          </p:cNvSpPr>
          <p:nvPr>
            <p:ph idx="1"/>
          </p:nvPr>
        </p:nvSpPr>
        <p:spPr/>
        <p:txBody>
          <a:bodyPr/>
          <a:lstStyle/>
          <a:p>
            <a:r>
              <a:rPr lang="zh-CN" altLang="en-US" dirty="0"/>
              <a:t>页</a:t>
            </a:r>
            <a:endParaRPr lang="en-US" altLang="zh-CN" dirty="0"/>
          </a:p>
          <a:p>
            <a:r>
              <a:rPr lang="zh-CN" altLang="en-US" dirty="0"/>
              <a:t>页框</a:t>
            </a:r>
            <a:endParaRPr lang="en-US" altLang="zh-CN" dirty="0"/>
          </a:p>
          <a:p>
            <a:r>
              <a:rPr lang="zh-CN" altLang="en-US" dirty="0"/>
              <a:t>分页存储</a:t>
            </a:r>
            <a:endParaRPr lang="en-US" altLang="zh-CN" dirty="0"/>
          </a:p>
          <a:p>
            <a:r>
              <a:rPr lang="zh-CN" altLang="en-US" dirty="0"/>
              <a:t>页内碎片</a:t>
            </a:r>
            <a:endParaRPr lang="en-US" altLang="zh-CN" dirty="0"/>
          </a:p>
          <a:p>
            <a:r>
              <a:rPr lang="zh-CN" altLang="en-US" dirty="0"/>
              <a:t>页表</a:t>
            </a:r>
            <a:endParaRPr lang="en-US" altLang="zh-CN" dirty="0"/>
          </a:p>
        </p:txBody>
      </p:sp>
    </p:spTree>
    <p:extLst>
      <p:ext uri="{BB962C8B-B14F-4D97-AF65-F5344CB8AC3E}">
        <p14:creationId xmlns:p14="http://schemas.microsoft.com/office/powerpoint/2010/main" val="3541005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56AF1-9D5E-474F-BAAE-D998FA2C097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373FE1D-8EF9-49AB-9083-2C2005F417B8}"/>
              </a:ext>
            </a:extLst>
          </p:cNvPr>
          <p:cNvSpPr>
            <a:spLocks noGrp="1"/>
          </p:cNvSpPr>
          <p:nvPr>
            <p:ph idx="1"/>
          </p:nvPr>
        </p:nvSpPr>
        <p:spPr/>
        <p:txBody>
          <a:bodyPr/>
          <a:lstStyle/>
          <a:p>
            <a:r>
              <a:rPr lang="zh-CN" altLang="en-US" dirty="0"/>
              <a:t>基本分页存储管理方式中的地址结构</a:t>
            </a:r>
            <a:endParaRPr lang="en-US" altLang="zh-CN" dirty="0"/>
          </a:p>
          <a:p>
            <a:endParaRPr lang="en-US" altLang="zh-CN" dirty="0"/>
          </a:p>
          <a:p>
            <a:endParaRPr lang="en-US" altLang="zh-CN" dirty="0"/>
          </a:p>
          <a:p>
            <a:endParaRPr lang="en-US" altLang="zh-CN" dirty="0"/>
          </a:p>
          <a:p>
            <a:pPr lvl="1"/>
            <a:endParaRPr lang="zh-CN" altLang="en-US" dirty="0"/>
          </a:p>
        </p:txBody>
      </p:sp>
      <p:grpSp>
        <p:nvGrpSpPr>
          <p:cNvPr id="4" name="Group 4">
            <a:extLst>
              <a:ext uri="{FF2B5EF4-FFF2-40B4-BE49-F238E27FC236}">
                <a16:creationId xmlns:a16="http://schemas.microsoft.com/office/drawing/2014/main" id="{D70081E1-B3C8-42D0-88DE-20B2E44172FC}"/>
              </a:ext>
            </a:extLst>
          </p:cNvPr>
          <p:cNvGrpSpPr>
            <a:grpSpLocks/>
          </p:cNvGrpSpPr>
          <p:nvPr/>
        </p:nvGrpSpPr>
        <p:grpSpPr bwMode="auto">
          <a:xfrm>
            <a:off x="1835696" y="1916832"/>
            <a:ext cx="6172200" cy="990600"/>
            <a:chOff x="912" y="2816"/>
            <a:chExt cx="3888" cy="624"/>
          </a:xfrm>
        </p:grpSpPr>
        <p:sp>
          <p:nvSpPr>
            <p:cNvPr id="5" name="Rectangle 5">
              <a:extLst>
                <a:ext uri="{FF2B5EF4-FFF2-40B4-BE49-F238E27FC236}">
                  <a16:creationId xmlns:a16="http://schemas.microsoft.com/office/drawing/2014/main" id="{6431C5A6-192A-4096-BABF-0B6E8AAF0DA0}"/>
                </a:ext>
              </a:extLst>
            </p:cNvPr>
            <p:cNvSpPr>
              <a:spLocks noChangeArrowheads="1"/>
            </p:cNvSpPr>
            <p:nvPr/>
          </p:nvSpPr>
          <p:spPr bwMode="auto">
            <a:xfrm>
              <a:off x="2760" y="3120"/>
              <a:ext cx="1800" cy="320"/>
            </a:xfrm>
            <a:prstGeom prst="rect">
              <a:avLst/>
            </a:prstGeom>
            <a:noFill/>
            <a:ln w="28575">
              <a:noFill/>
              <a:miter lim="800000"/>
              <a:headEnd/>
              <a:tailEnd/>
            </a:ln>
            <a:effectLst/>
          </p:spPr>
          <p:txBody>
            <a:bodyPr lIns="90000" tIns="46800" rIns="90000" bIns="46800"/>
            <a:lstStyle/>
            <a:p>
              <a:pPr algn="ctr">
                <a:spcBef>
                  <a:spcPct val="20000"/>
                </a:spcBef>
                <a:buClr>
                  <a:schemeClr val="hlink"/>
                </a:buClr>
                <a:buSzPct val="60000"/>
                <a:buFont typeface="Wingdings" pitchFamily="2" charset="2"/>
                <a:buNone/>
                <a:defRPr/>
              </a:pPr>
              <a:r>
                <a:rPr lang="zh-CN" altLang="en-US" sz="2400" b="1" dirty="0">
                  <a:solidFill>
                    <a:srgbClr val="CC3300"/>
                  </a:solidFill>
                  <a:effectLst>
                    <a:outerShdw blurRad="38100" dist="38100" dir="2700000" algn="tl">
                      <a:srgbClr val="000000"/>
                    </a:outerShdw>
                  </a:effectLst>
                </a:rPr>
                <a:t>页内偏移量</a:t>
              </a:r>
              <a:endParaRPr lang="en-US" altLang="zh-CN" sz="2400" b="1" dirty="0">
                <a:solidFill>
                  <a:srgbClr val="CC3300"/>
                </a:solidFill>
                <a:effectLst>
                  <a:outerShdw blurRad="38100" dist="38100" dir="2700000" algn="tl">
                    <a:srgbClr val="000000"/>
                  </a:outerShdw>
                </a:effectLst>
              </a:endParaRPr>
            </a:p>
          </p:txBody>
        </p:sp>
        <p:sp>
          <p:nvSpPr>
            <p:cNvPr id="6" name="Rectangle 6">
              <a:extLst>
                <a:ext uri="{FF2B5EF4-FFF2-40B4-BE49-F238E27FC236}">
                  <a16:creationId xmlns:a16="http://schemas.microsoft.com/office/drawing/2014/main" id="{98457984-AC7F-4C65-AD4C-35D455339A5A}"/>
                </a:ext>
              </a:extLst>
            </p:cNvPr>
            <p:cNvSpPr>
              <a:spLocks noChangeArrowheads="1"/>
            </p:cNvSpPr>
            <p:nvPr/>
          </p:nvSpPr>
          <p:spPr bwMode="auto">
            <a:xfrm>
              <a:off x="960" y="3120"/>
              <a:ext cx="1800" cy="320"/>
            </a:xfrm>
            <a:prstGeom prst="rect">
              <a:avLst/>
            </a:prstGeom>
            <a:noFill/>
            <a:ln w="28575">
              <a:noFill/>
              <a:miter lim="800000"/>
              <a:headEnd/>
              <a:tailEnd/>
            </a:ln>
            <a:effectLst/>
          </p:spPr>
          <p:txBody>
            <a:bodyPr lIns="90000" tIns="46800" rIns="90000" bIns="46800"/>
            <a:lstStyle/>
            <a:p>
              <a:pPr algn="ctr">
                <a:spcBef>
                  <a:spcPct val="20000"/>
                </a:spcBef>
                <a:buClr>
                  <a:schemeClr val="hlink"/>
                </a:buClr>
                <a:buSzPct val="60000"/>
                <a:buFont typeface="Wingdings" pitchFamily="2" charset="2"/>
                <a:buNone/>
                <a:defRPr/>
              </a:pPr>
              <a:r>
                <a:rPr lang="zh-CN" altLang="en-US" sz="2400" b="1" dirty="0">
                  <a:solidFill>
                    <a:srgbClr val="CC3300"/>
                  </a:solidFill>
                  <a:effectLst>
                    <a:outerShdw blurRad="38100" dist="38100" dir="2700000" algn="tl">
                      <a:srgbClr val="000000"/>
                    </a:outerShdw>
                  </a:effectLst>
                </a:rPr>
                <a:t>页号</a:t>
              </a:r>
              <a:endParaRPr lang="en-US" altLang="zh-CN" sz="2400" b="1" dirty="0">
                <a:solidFill>
                  <a:srgbClr val="CC3300"/>
                </a:solidFill>
                <a:effectLst>
                  <a:outerShdw blurRad="38100" dist="38100" dir="2700000" algn="tl">
                    <a:srgbClr val="000000"/>
                  </a:outerShdw>
                </a:effectLst>
              </a:endParaRPr>
            </a:p>
          </p:txBody>
        </p:sp>
        <p:sp>
          <p:nvSpPr>
            <p:cNvPr id="7" name="Line 7">
              <a:extLst>
                <a:ext uri="{FF2B5EF4-FFF2-40B4-BE49-F238E27FC236}">
                  <a16:creationId xmlns:a16="http://schemas.microsoft.com/office/drawing/2014/main" id="{16847AE3-ABB6-44A8-A1FB-BA9C5F10A15C}"/>
                </a:ext>
              </a:extLst>
            </p:cNvPr>
            <p:cNvSpPr>
              <a:spLocks noChangeShapeType="1"/>
            </p:cNvSpPr>
            <p:nvPr/>
          </p:nvSpPr>
          <p:spPr bwMode="auto">
            <a:xfrm>
              <a:off x="960" y="3120"/>
              <a:ext cx="3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 name="Line 8">
              <a:extLst>
                <a:ext uri="{FF2B5EF4-FFF2-40B4-BE49-F238E27FC236}">
                  <a16:creationId xmlns:a16="http://schemas.microsoft.com/office/drawing/2014/main" id="{4B24DCD6-7A23-49F4-8874-D2977010E20C}"/>
                </a:ext>
              </a:extLst>
            </p:cNvPr>
            <p:cNvSpPr>
              <a:spLocks noChangeShapeType="1"/>
            </p:cNvSpPr>
            <p:nvPr/>
          </p:nvSpPr>
          <p:spPr bwMode="auto">
            <a:xfrm>
              <a:off x="960" y="3440"/>
              <a:ext cx="3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dirty="0"/>
            </a:p>
          </p:txBody>
        </p:sp>
        <p:sp>
          <p:nvSpPr>
            <p:cNvPr id="9" name="Line 9">
              <a:extLst>
                <a:ext uri="{FF2B5EF4-FFF2-40B4-BE49-F238E27FC236}">
                  <a16:creationId xmlns:a16="http://schemas.microsoft.com/office/drawing/2014/main" id="{97C8517D-007A-4332-81A8-D91E4FF61AEF}"/>
                </a:ext>
              </a:extLst>
            </p:cNvPr>
            <p:cNvSpPr>
              <a:spLocks noChangeShapeType="1"/>
            </p:cNvSpPr>
            <p:nvPr/>
          </p:nvSpPr>
          <p:spPr bwMode="auto">
            <a:xfrm>
              <a:off x="960" y="3120"/>
              <a:ext cx="0" cy="32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 name="Line 10">
              <a:extLst>
                <a:ext uri="{FF2B5EF4-FFF2-40B4-BE49-F238E27FC236}">
                  <a16:creationId xmlns:a16="http://schemas.microsoft.com/office/drawing/2014/main" id="{823E6C50-5C16-49B8-AC95-23A7EE6DD84F}"/>
                </a:ext>
              </a:extLst>
            </p:cNvPr>
            <p:cNvSpPr>
              <a:spLocks noChangeShapeType="1"/>
            </p:cNvSpPr>
            <p:nvPr/>
          </p:nvSpPr>
          <p:spPr bwMode="auto">
            <a:xfrm>
              <a:off x="2760" y="3120"/>
              <a:ext cx="0" cy="3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 name="Line 11">
              <a:extLst>
                <a:ext uri="{FF2B5EF4-FFF2-40B4-BE49-F238E27FC236}">
                  <a16:creationId xmlns:a16="http://schemas.microsoft.com/office/drawing/2014/main" id="{38851C5F-E36C-43A7-9014-7DD2AB947425}"/>
                </a:ext>
              </a:extLst>
            </p:cNvPr>
            <p:cNvSpPr>
              <a:spLocks noChangeShapeType="1"/>
            </p:cNvSpPr>
            <p:nvPr/>
          </p:nvSpPr>
          <p:spPr bwMode="auto">
            <a:xfrm>
              <a:off x="4560" y="3120"/>
              <a:ext cx="0" cy="32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 name="Text Box 12">
              <a:extLst>
                <a:ext uri="{FF2B5EF4-FFF2-40B4-BE49-F238E27FC236}">
                  <a16:creationId xmlns:a16="http://schemas.microsoft.com/office/drawing/2014/main" id="{0F96E9D3-2D2F-435C-A552-1A0FD464E1C4}"/>
                </a:ext>
              </a:extLst>
            </p:cNvPr>
            <p:cNvSpPr txBox="1">
              <a:spLocks noChangeArrowheads="1"/>
            </p:cNvSpPr>
            <p:nvPr/>
          </p:nvSpPr>
          <p:spPr bwMode="auto">
            <a:xfrm>
              <a:off x="912" y="2816"/>
              <a:ext cx="388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2400" b="1">
                <a:solidFill>
                  <a:srgbClr val="CC3300"/>
                </a:solidFill>
                <a:latin typeface="Arial" panose="020B0604020202020204" pitchFamily="34" charset="0"/>
              </a:endParaRPr>
            </a:p>
          </p:txBody>
        </p:sp>
      </p:grpSp>
    </p:spTree>
    <p:extLst>
      <p:ext uri="{BB962C8B-B14F-4D97-AF65-F5344CB8AC3E}">
        <p14:creationId xmlns:p14="http://schemas.microsoft.com/office/powerpoint/2010/main" val="422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1517D-474B-4EDA-A331-C32E7BA40C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802282B-B33F-4822-B604-8EFEABF62645}"/>
              </a:ext>
            </a:extLst>
          </p:cNvPr>
          <p:cNvSpPr>
            <a:spLocks noGrp="1"/>
          </p:cNvSpPr>
          <p:nvPr>
            <p:ph idx="1"/>
          </p:nvPr>
        </p:nvSpPr>
        <p:spPr/>
        <p:txBody>
          <a:bodyPr>
            <a:normAutofit fontScale="77500" lnSpcReduction="20000"/>
          </a:bodyPr>
          <a:lstStyle/>
          <a:p>
            <a:r>
              <a:rPr lang="zh-CN" altLang="en-US" dirty="0"/>
              <a:t>分页地址变换</a:t>
            </a:r>
            <a:endParaRPr lang="en-US" altLang="zh-CN" dirty="0"/>
          </a:p>
          <a:p>
            <a:pPr lvl="1"/>
            <a:r>
              <a:rPr lang="zh-CN" altLang="en-US" dirty="0"/>
              <a:t>为了能将用户地址空间中的逻辑地址变换为内存空间的物理地址，在系统中必须设置地址变换机构，该机构的基本任务是实现逻辑地址到物理地址的变换。</a:t>
            </a:r>
            <a:endParaRPr lang="en-US" altLang="zh-CN" dirty="0"/>
          </a:p>
          <a:p>
            <a:r>
              <a:rPr lang="zh-CN" altLang="en-US" dirty="0"/>
              <a:t>地址变换过程：</a:t>
            </a:r>
            <a:endParaRPr lang="en-US" altLang="zh-CN" dirty="0"/>
          </a:p>
          <a:p>
            <a:pPr lvl="1"/>
            <a:r>
              <a:rPr lang="zh-CN" altLang="en-US" dirty="0"/>
              <a:t>进程执行，</a:t>
            </a:r>
            <a:r>
              <a:rPr lang="en-US" altLang="zh-CN" dirty="0"/>
              <a:t>PCB</a:t>
            </a:r>
            <a:r>
              <a:rPr lang="zh-CN" altLang="en-US" dirty="0"/>
              <a:t>中页表起始地址和页表长度送</a:t>
            </a:r>
            <a:r>
              <a:rPr lang="en-US" altLang="zh-CN" dirty="0"/>
              <a:t>CPU</a:t>
            </a:r>
            <a:r>
              <a:rPr lang="zh-CN" altLang="en-US" dirty="0"/>
              <a:t>的页表寄存器</a:t>
            </a:r>
            <a:endParaRPr lang="en-US" altLang="zh-CN" dirty="0"/>
          </a:p>
          <a:p>
            <a:pPr lvl="1"/>
            <a:r>
              <a:rPr lang="en-US" altLang="zh-CN" dirty="0"/>
              <a:t>CPU</a:t>
            </a:r>
            <a:r>
              <a:rPr lang="zh-CN" altLang="en-US" dirty="0"/>
              <a:t>访问逻辑单位</a:t>
            </a:r>
            <a:r>
              <a:rPr lang="en-US" altLang="zh-CN" dirty="0"/>
              <a:t>A</a:t>
            </a:r>
          </a:p>
          <a:p>
            <a:pPr lvl="1"/>
            <a:r>
              <a:rPr lang="zh-CN" altLang="en-US" dirty="0"/>
              <a:t>由分页地址变换硬件自动将</a:t>
            </a:r>
            <a:r>
              <a:rPr lang="en-US" altLang="zh-CN" dirty="0"/>
              <a:t>A</a:t>
            </a:r>
            <a:r>
              <a:rPr lang="zh-CN" altLang="en-US" dirty="0"/>
              <a:t>分为页号和页内偏移两部分</a:t>
            </a:r>
            <a:endParaRPr lang="en-US" altLang="zh-CN" dirty="0"/>
          </a:p>
          <a:p>
            <a:pPr lvl="1"/>
            <a:r>
              <a:rPr lang="zh-CN" altLang="en-US" dirty="0"/>
              <a:t>由硬件检索页表，得到</a:t>
            </a:r>
            <a:r>
              <a:rPr lang="en-US" altLang="zh-CN" dirty="0"/>
              <a:t>A</a:t>
            </a:r>
            <a:r>
              <a:rPr lang="zh-CN" altLang="en-US" dirty="0"/>
              <a:t>所在的页对应的页框号</a:t>
            </a:r>
            <a:endParaRPr lang="en-US" altLang="zh-CN" dirty="0"/>
          </a:p>
          <a:p>
            <a:pPr lvl="1"/>
            <a:r>
              <a:rPr lang="zh-CN" altLang="en-US" dirty="0"/>
              <a:t>页框号和页内偏移地址送物理地址寄存器，计算物理地址</a:t>
            </a:r>
            <a:endParaRPr lang="en-US" altLang="zh-CN" dirty="0"/>
          </a:p>
          <a:p>
            <a:pPr lvl="2"/>
            <a:r>
              <a:rPr lang="zh-CN" altLang="en-US" dirty="0"/>
              <a:t>物理地址</a:t>
            </a:r>
            <a:r>
              <a:rPr lang="en-US" altLang="zh-CN" dirty="0"/>
              <a:t>=</a:t>
            </a:r>
            <a:r>
              <a:rPr lang="zh-CN" altLang="en-US" dirty="0"/>
              <a:t>页框大小*页框号</a:t>
            </a:r>
            <a:r>
              <a:rPr lang="en-US" altLang="zh-CN" dirty="0"/>
              <a:t>+</a:t>
            </a:r>
            <a:r>
              <a:rPr lang="zh-CN" altLang="en-US" dirty="0"/>
              <a:t>页内偏移量</a:t>
            </a:r>
          </a:p>
        </p:txBody>
      </p:sp>
    </p:spTree>
    <p:extLst>
      <p:ext uri="{BB962C8B-B14F-4D97-AF65-F5344CB8AC3E}">
        <p14:creationId xmlns:p14="http://schemas.microsoft.com/office/powerpoint/2010/main" val="2722844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4960D-DE97-430B-882D-E40C71630B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D99A68C-FB9B-44DD-B69A-02D9177A9F16}"/>
              </a:ext>
            </a:extLst>
          </p:cNvPr>
          <p:cNvSpPr>
            <a:spLocks noGrp="1"/>
          </p:cNvSpPr>
          <p:nvPr>
            <p:ph idx="1"/>
          </p:nvPr>
        </p:nvSpPr>
        <p:spPr/>
        <p:txBody>
          <a:bodyPr/>
          <a:lstStyle/>
          <a:p>
            <a:r>
              <a:rPr lang="zh-CN" altLang="en-US" dirty="0"/>
              <a:t>页大小的选择</a:t>
            </a:r>
            <a:endParaRPr lang="en-US" altLang="zh-CN" dirty="0"/>
          </a:p>
          <a:p>
            <a:pPr lvl="1"/>
            <a:r>
              <a:rPr lang="zh-CN" altLang="en-US" dirty="0"/>
              <a:t>由机器的体系结构和操作系统共同决定</a:t>
            </a:r>
            <a:endParaRPr lang="en-US" altLang="zh-CN" dirty="0"/>
          </a:p>
          <a:p>
            <a:r>
              <a:rPr lang="zh-CN" altLang="en-US" dirty="0"/>
              <a:t>影响页大小设计的因素：</a:t>
            </a:r>
            <a:endParaRPr lang="en-US" altLang="zh-CN" dirty="0"/>
          </a:p>
          <a:p>
            <a:pPr lvl="1"/>
            <a:r>
              <a:rPr lang="zh-CN" altLang="en-US" dirty="0"/>
              <a:t>管理内存的开销</a:t>
            </a:r>
            <a:endParaRPr lang="en-US" altLang="zh-CN" dirty="0"/>
          </a:p>
          <a:p>
            <a:pPr lvl="1"/>
            <a:r>
              <a:rPr lang="zh-CN" altLang="en-US" dirty="0"/>
              <a:t>内存的利用率</a:t>
            </a:r>
          </a:p>
        </p:txBody>
      </p:sp>
    </p:spTree>
    <p:extLst>
      <p:ext uri="{BB962C8B-B14F-4D97-AF65-F5344CB8AC3E}">
        <p14:creationId xmlns:p14="http://schemas.microsoft.com/office/powerpoint/2010/main" val="100600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66601-7817-43F5-A81C-69CE08D9AAC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3AA24BA-AD9F-4394-8B79-2A541A92A039}"/>
              </a:ext>
            </a:extLst>
          </p:cNvPr>
          <p:cNvSpPr>
            <a:spLocks noGrp="1"/>
          </p:cNvSpPr>
          <p:nvPr>
            <p:ph idx="1"/>
          </p:nvPr>
        </p:nvSpPr>
        <p:spPr/>
        <p:txBody>
          <a:bodyPr/>
          <a:lstStyle/>
          <a:p>
            <a:r>
              <a:rPr lang="zh-CN" altLang="en-US" dirty="0"/>
              <a:t>快表</a:t>
            </a:r>
            <a:endParaRPr lang="en-US" altLang="zh-CN" dirty="0"/>
          </a:p>
          <a:p>
            <a:pPr lvl="1"/>
            <a:r>
              <a:rPr lang="zh-CN" altLang="en-US" dirty="0"/>
              <a:t>为了减少</a:t>
            </a:r>
            <a:r>
              <a:rPr lang="en-US" altLang="zh-CN" dirty="0"/>
              <a:t>CPU</a:t>
            </a:r>
            <a:r>
              <a:rPr lang="zh-CN" altLang="en-US" dirty="0"/>
              <a:t>在有效访存上的时间开销，提高访存速度，在硬件上引入了快表机制。</a:t>
            </a:r>
            <a:endParaRPr lang="en-US" altLang="zh-CN" dirty="0"/>
          </a:p>
          <a:p>
            <a:pPr lvl="1"/>
            <a:r>
              <a:rPr lang="zh-CN" altLang="en-US" dirty="0"/>
              <a:t>快表也称转换后援缓冲，是为了提高</a:t>
            </a:r>
            <a:r>
              <a:rPr lang="en-US" altLang="zh-CN" dirty="0"/>
              <a:t>CPU</a:t>
            </a:r>
            <a:r>
              <a:rPr lang="zh-CN" altLang="en-US" dirty="0"/>
              <a:t>访存速度而采用的专用缓存，用来存放最近被访问过的页表项。</a:t>
            </a:r>
          </a:p>
        </p:txBody>
      </p:sp>
    </p:spTree>
    <p:extLst>
      <p:ext uri="{BB962C8B-B14F-4D97-AF65-F5344CB8AC3E}">
        <p14:creationId xmlns:p14="http://schemas.microsoft.com/office/powerpoint/2010/main" val="3155524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7E37F-7DA7-4EBB-8D7A-4133A0E9D3C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1F23F4C-8E8B-422D-ABFA-75C5209C4B78}"/>
              </a:ext>
            </a:extLst>
          </p:cNvPr>
          <p:cNvSpPr>
            <a:spLocks noGrp="1"/>
          </p:cNvSpPr>
          <p:nvPr>
            <p:ph idx="1"/>
          </p:nvPr>
        </p:nvSpPr>
        <p:spPr/>
        <p:txBody>
          <a:bodyPr/>
          <a:lstStyle/>
          <a:p>
            <a:r>
              <a:rPr lang="zh-CN" altLang="en-US" dirty="0"/>
              <a:t>两级和多级页表</a:t>
            </a:r>
            <a:endParaRPr lang="en-US" altLang="zh-CN" dirty="0"/>
          </a:p>
          <a:p>
            <a:pPr lvl="1"/>
            <a:r>
              <a:rPr lang="zh-CN" altLang="en-US" dirty="0"/>
              <a:t>从性能考虑，不希望用这么大的连续地址空间存放页表，解决的办法是把页表再分页，形成两级或多级页表。</a:t>
            </a:r>
            <a:endParaRPr lang="en-US" altLang="zh-CN" dirty="0"/>
          </a:p>
          <a:p>
            <a:r>
              <a:rPr lang="zh-CN" altLang="en-US" dirty="0"/>
              <a:t>两级页表</a:t>
            </a:r>
            <a:endParaRPr lang="en-US" altLang="zh-CN" dirty="0"/>
          </a:p>
          <a:p>
            <a:pPr lvl="1"/>
            <a:r>
              <a:rPr lang="zh-CN" altLang="en-US" dirty="0"/>
              <a:t>页目录号     页号      页内偏移地址</a:t>
            </a:r>
            <a:endParaRPr lang="en-US" altLang="zh-CN" dirty="0"/>
          </a:p>
          <a:p>
            <a:pPr lvl="1"/>
            <a:r>
              <a:rPr lang="zh-CN" altLang="en-US" dirty="0"/>
              <a:t>页表寄存器：使用两级页表的系统，当进程切换时，要运行的集成的页目录表起始地址被写入</a:t>
            </a:r>
            <a:r>
              <a:rPr lang="en-US" altLang="zh-CN" dirty="0"/>
              <a:t>CPU</a:t>
            </a:r>
            <a:r>
              <a:rPr lang="zh-CN" altLang="en-US" dirty="0"/>
              <a:t>寄存器，可以称之为页表寄存器。</a:t>
            </a:r>
          </a:p>
        </p:txBody>
      </p:sp>
    </p:spTree>
    <p:extLst>
      <p:ext uri="{BB962C8B-B14F-4D97-AF65-F5344CB8AC3E}">
        <p14:creationId xmlns:p14="http://schemas.microsoft.com/office/powerpoint/2010/main" val="1539236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47A53-D281-4919-A09B-FF1830DC528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1CA1FE1-61F3-44BE-BB3E-4A780CCE1A78}"/>
              </a:ext>
            </a:extLst>
          </p:cNvPr>
          <p:cNvSpPr>
            <a:spLocks noGrp="1"/>
          </p:cNvSpPr>
          <p:nvPr>
            <p:ph idx="1"/>
          </p:nvPr>
        </p:nvSpPr>
        <p:spPr/>
        <p:txBody>
          <a:bodyPr/>
          <a:lstStyle/>
          <a:p>
            <a:r>
              <a:rPr lang="zh-CN" altLang="en-US" dirty="0"/>
              <a:t>减少页表占用内存的方法</a:t>
            </a:r>
            <a:endParaRPr lang="en-US" altLang="zh-CN" dirty="0"/>
          </a:p>
          <a:p>
            <a:pPr lvl="1"/>
            <a:r>
              <a:rPr lang="zh-CN" altLang="en-US" dirty="0"/>
              <a:t>将当前所需的页目录表和页表存放在内存中，其余页表存放在外存中，当所需页表不在内存中，产生中断，将请求的页表调入内存。</a:t>
            </a:r>
          </a:p>
        </p:txBody>
      </p:sp>
    </p:spTree>
    <p:extLst>
      <p:ext uri="{BB962C8B-B14F-4D97-AF65-F5344CB8AC3E}">
        <p14:creationId xmlns:p14="http://schemas.microsoft.com/office/powerpoint/2010/main" val="1118467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D1DDC-E3B5-425D-8F19-2A25090CD22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1AA4676-B7D0-4D4C-8A8B-A16469E78DE1}"/>
              </a:ext>
            </a:extLst>
          </p:cNvPr>
          <p:cNvSpPr>
            <a:spLocks noGrp="1"/>
          </p:cNvSpPr>
          <p:nvPr>
            <p:ph idx="1"/>
          </p:nvPr>
        </p:nvSpPr>
        <p:spPr/>
        <p:txBody>
          <a:bodyPr/>
          <a:lstStyle/>
          <a:p>
            <a:r>
              <a:rPr lang="zh-CN" altLang="en-US" dirty="0"/>
              <a:t>反置页表</a:t>
            </a:r>
            <a:endParaRPr lang="en-US" altLang="zh-CN" dirty="0"/>
          </a:p>
          <a:p>
            <a:pPr lvl="1"/>
            <a:r>
              <a:rPr lang="zh-CN" altLang="en-US" dirty="0"/>
              <a:t>为每一个页框设一个表项，表项中存放进程号和页号，系统只维护一张反置页表</a:t>
            </a:r>
          </a:p>
        </p:txBody>
      </p:sp>
    </p:spTree>
    <p:extLst>
      <p:ext uri="{BB962C8B-B14F-4D97-AF65-F5344CB8AC3E}">
        <p14:creationId xmlns:p14="http://schemas.microsoft.com/office/powerpoint/2010/main" val="1954196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266F3-DB65-4CC2-8ED0-C887EA33179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62533E4-EC5A-4F6C-BA13-373E2EA644BD}"/>
              </a:ext>
            </a:extLst>
          </p:cNvPr>
          <p:cNvSpPr>
            <a:spLocks noGrp="1"/>
          </p:cNvSpPr>
          <p:nvPr>
            <p:ph idx="1"/>
          </p:nvPr>
        </p:nvSpPr>
        <p:spPr/>
        <p:txBody>
          <a:bodyPr/>
          <a:lstStyle/>
          <a:p>
            <a:r>
              <a:rPr lang="zh-CN" altLang="en-US" dirty="0"/>
              <a:t>空闲页框的管理</a:t>
            </a:r>
            <a:endParaRPr lang="en-US" altLang="zh-CN" dirty="0"/>
          </a:p>
          <a:p>
            <a:pPr lvl="1"/>
            <a:r>
              <a:rPr lang="zh-CN" altLang="en-US" dirty="0"/>
              <a:t>使用位图管理空闲页框</a:t>
            </a:r>
            <a:endParaRPr lang="en-US" altLang="zh-CN" dirty="0"/>
          </a:p>
          <a:p>
            <a:pPr lvl="1"/>
            <a:r>
              <a:rPr lang="zh-CN" altLang="en-US" dirty="0"/>
              <a:t>使用空闲页框的链表</a:t>
            </a:r>
          </a:p>
        </p:txBody>
      </p:sp>
    </p:spTree>
    <p:extLst>
      <p:ext uri="{BB962C8B-B14F-4D97-AF65-F5344CB8AC3E}">
        <p14:creationId xmlns:p14="http://schemas.microsoft.com/office/powerpoint/2010/main" val="260368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1DB76-9FAE-4AB7-958D-EDAEA9AC73C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6CD1288-8923-4551-8CC3-86655162D174}"/>
              </a:ext>
            </a:extLst>
          </p:cNvPr>
          <p:cNvSpPr>
            <a:spLocks noGrp="1"/>
          </p:cNvSpPr>
          <p:nvPr>
            <p:ph idx="1"/>
          </p:nvPr>
        </p:nvSpPr>
        <p:spPr/>
        <p:txBody>
          <a:bodyPr/>
          <a:lstStyle/>
          <a:p>
            <a:r>
              <a:rPr lang="en-US" altLang="zh-CN" dirty="0"/>
              <a:t>4.1 </a:t>
            </a:r>
            <a:r>
              <a:rPr lang="zh-CN" altLang="en-US" dirty="0"/>
              <a:t>存储器的层次结构</a:t>
            </a:r>
            <a:endParaRPr lang="en-US" altLang="zh-CN" dirty="0"/>
          </a:p>
          <a:p>
            <a:r>
              <a:rPr lang="en-US" altLang="zh-CN" dirty="0"/>
              <a:t>4.2 </a:t>
            </a:r>
            <a:r>
              <a:rPr lang="zh-CN" altLang="en-US" dirty="0"/>
              <a:t>程序的链接和装入</a:t>
            </a:r>
            <a:endParaRPr lang="en-US" altLang="zh-CN" dirty="0"/>
          </a:p>
          <a:p>
            <a:r>
              <a:rPr lang="en-US" altLang="zh-CN" dirty="0"/>
              <a:t>4.3 </a:t>
            </a:r>
            <a:r>
              <a:rPr lang="zh-CN" altLang="en-US" dirty="0"/>
              <a:t>连续分配存储管理方式</a:t>
            </a:r>
            <a:endParaRPr lang="en-US" altLang="zh-CN" dirty="0"/>
          </a:p>
          <a:p>
            <a:r>
              <a:rPr lang="en-US" altLang="zh-CN" dirty="0"/>
              <a:t>4.4 </a:t>
            </a:r>
            <a:r>
              <a:rPr lang="zh-CN" altLang="en-US" dirty="0"/>
              <a:t>基本分页存储管理方式</a:t>
            </a:r>
            <a:endParaRPr lang="en-US" altLang="zh-CN" dirty="0"/>
          </a:p>
          <a:p>
            <a:r>
              <a:rPr lang="en-US" altLang="zh-CN" dirty="0"/>
              <a:t>4.5 </a:t>
            </a:r>
            <a:r>
              <a:rPr lang="zh-CN" altLang="en-US" dirty="0"/>
              <a:t>基于分页的虚拟存储系统</a:t>
            </a:r>
            <a:endParaRPr lang="en-US" altLang="zh-CN" dirty="0"/>
          </a:p>
          <a:p>
            <a:r>
              <a:rPr lang="en-US" altLang="zh-CN" dirty="0"/>
              <a:t>4.6 </a:t>
            </a:r>
            <a:r>
              <a:rPr lang="zh-CN" altLang="en-US" dirty="0"/>
              <a:t>分段存储管理</a:t>
            </a:r>
            <a:endParaRPr lang="en-US" altLang="zh-CN" dirty="0"/>
          </a:p>
          <a:p>
            <a:r>
              <a:rPr lang="en-US" altLang="zh-CN" dirty="0"/>
              <a:t>4.7 Linux</a:t>
            </a:r>
            <a:r>
              <a:rPr lang="zh-CN" altLang="en-US" dirty="0"/>
              <a:t>的伙伴系统</a:t>
            </a:r>
          </a:p>
        </p:txBody>
      </p:sp>
    </p:spTree>
    <p:extLst>
      <p:ext uri="{BB962C8B-B14F-4D97-AF65-F5344CB8AC3E}">
        <p14:creationId xmlns:p14="http://schemas.microsoft.com/office/powerpoint/2010/main" val="3890038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ACA03-AE43-45CD-ACB0-3328053EB170}"/>
              </a:ext>
            </a:extLst>
          </p:cNvPr>
          <p:cNvSpPr>
            <a:spLocks noGrp="1"/>
          </p:cNvSpPr>
          <p:nvPr>
            <p:ph type="title"/>
          </p:nvPr>
        </p:nvSpPr>
        <p:spPr/>
        <p:txBody>
          <a:bodyPr/>
          <a:lstStyle/>
          <a:p>
            <a:r>
              <a:rPr lang="en-US" altLang="zh-CN" dirty="0"/>
              <a:t>4.5 </a:t>
            </a:r>
            <a:r>
              <a:rPr lang="zh-CN" altLang="en-US" dirty="0"/>
              <a:t>基于分页的虚拟存储系统</a:t>
            </a:r>
          </a:p>
        </p:txBody>
      </p:sp>
      <p:sp>
        <p:nvSpPr>
          <p:cNvPr id="3" name="内容占位符 2">
            <a:extLst>
              <a:ext uri="{FF2B5EF4-FFF2-40B4-BE49-F238E27FC236}">
                <a16:creationId xmlns:a16="http://schemas.microsoft.com/office/drawing/2014/main" id="{E0B86EBD-1B9E-4658-8D6F-E03DEBD630FC}"/>
              </a:ext>
            </a:extLst>
          </p:cNvPr>
          <p:cNvSpPr>
            <a:spLocks noGrp="1"/>
          </p:cNvSpPr>
          <p:nvPr>
            <p:ph idx="1"/>
          </p:nvPr>
        </p:nvSpPr>
        <p:spPr/>
        <p:txBody>
          <a:bodyPr>
            <a:normAutofit fontScale="70000" lnSpcReduction="20000"/>
          </a:bodyPr>
          <a:lstStyle/>
          <a:p>
            <a:r>
              <a:rPr lang="zh-CN" altLang="en-US" dirty="0"/>
              <a:t>虚拟存储器是指具有请求调入功能和置换功能，能从逻辑上对内存容量进行扩充的一种存储器系统</a:t>
            </a:r>
            <a:endParaRPr lang="en-US" altLang="zh-CN" dirty="0"/>
          </a:p>
          <a:p>
            <a:r>
              <a:rPr lang="zh-CN" altLang="en-US" dirty="0"/>
              <a:t>基本思想：只把进程的一部分装入内存。</a:t>
            </a:r>
            <a:endParaRPr lang="en-US" altLang="zh-CN" dirty="0"/>
          </a:p>
          <a:p>
            <a:r>
              <a:rPr lang="zh-CN" altLang="en-US" dirty="0"/>
              <a:t>三个好处：</a:t>
            </a:r>
            <a:endParaRPr lang="en-US" altLang="zh-CN" dirty="0"/>
          </a:p>
          <a:p>
            <a:pPr lvl="1"/>
            <a:r>
              <a:rPr lang="zh-CN" altLang="en-US" dirty="0"/>
              <a:t>提高内存利用率</a:t>
            </a:r>
            <a:endParaRPr lang="en-US" altLang="zh-CN" dirty="0"/>
          </a:p>
          <a:p>
            <a:pPr lvl="1"/>
            <a:r>
              <a:rPr lang="zh-CN" altLang="en-US" dirty="0"/>
              <a:t>提高多道程序度</a:t>
            </a:r>
            <a:endParaRPr lang="en-US" altLang="zh-CN" dirty="0"/>
          </a:p>
          <a:p>
            <a:pPr lvl="1"/>
            <a:r>
              <a:rPr lang="zh-CN" altLang="en-US" dirty="0"/>
              <a:t>把逻辑地址空间和物理地址空间分开，使程序员不用关心物理内存的容量对编程的限制</a:t>
            </a:r>
            <a:endParaRPr lang="en-US" altLang="zh-CN" dirty="0"/>
          </a:p>
          <a:p>
            <a:r>
              <a:rPr lang="zh-CN" altLang="en-US" dirty="0"/>
              <a:t>四个特征：</a:t>
            </a:r>
            <a:endParaRPr lang="en-US" altLang="zh-CN" dirty="0"/>
          </a:p>
          <a:p>
            <a:pPr lvl="1"/>
            <a:r>
              <a:rPr lang="zh-CN" altLang="en-US" dirty="0"/>
              <a:t>离散性</a:t>
            </a:r>
            <a:endParaRPr lang="en-US" altLang="zh-CN" dirty="0"/>
          </a:p>
          <a:p>
            <a:pPr lvl="2"/>
            <a:r>
              <a:rPr lang="zh-CN" altLang="en-US" dirty="0"/>
              <a:t>是实现虚拟存储管理的基础</a:t>
            </a:r>
            <a:endParaRPr lang="en-US" altLang="zh-CN" dirty="0"/>
          </a:p>
          <a:p>
            <a:pPr lvl="1"/>
            <a:r>
              <a:rPr lang="zh-CN" altLang="en-US" dirty="0"/>
              <a:t>多次性</a:t>
            </a:r>
            <a:endParaRPr lang="en-US" altLang="zh-CN" dirty="0"/>
          </a:p>
          <a:p>
            <a:pPr lvl="1"/>
            <a:r>
              <a:rPr lang="zh-CN" altLang="en-US" dirty="0"/>
              <a:t>对换性</a:t>
            </a:r>
            <a:endParaRPr lang="en-US" altLang="zh-CN" dirty="0"/>
          </a:p>
          <a:p>
            <a:pPr lvl="1"/>
            <a:r>
              <a:rPr lang="zh-CN" altLang="en-US" dirty="0"/>
              <a:t>虚拟性</a:t>
            </a:r>
            <a:endParaRPr lang="en-US" altLang="zh-CN" dirty="0"/>
          </a:p>
          <a:p>
            <a:pPr lvl="2"/>
            <a:r>
              <a:rPr lang="zh-CN" altLang="en-US" dirty="0"/>
              <a:t>是实现虚拟存储系统的最重要的目标</a:t>
            </a:r>
            <a:endParaRPr lang="en-US" altLang="zh-CN" dirty="0"/>
          </a:p>
          <a:p>
            <a:pPr lvl="1"/>
            <a:endParaRPr lang="zh-CN" altLang="en-US" dirty="0"/>
          </a:p>
        </p:txBody>
      </p:sp>
    </p:spTree>
    <p:extLst>
      <p:ext uri="{BB962C8B-B14F-4D97-AF65-F5344CB8AC3E}">
        <p14:creationId xmlns:p14="http://schemas.microsoft.com/office/powerpoint/2010/main" val="1245814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7A7D2-0A6B-402F-A335-BD9BB591629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605EAC-FDDD-4BE7-AA2A-4BA5D2378A25}"/>
              </a:ext>
            </a:extLst>
          </p:cNvPr>
          <p:cNvSpPr>
            <a:spLocks noGrp="1"/>
          </p:cNvSpPr>
          <p:nvPr>
            <p:ph idx="1"/>
          </p:nvPr>
        </p:nvSpPr>
        <p:spPr/>
        <p:txBody>
          <a:bodyPr>
            <a:normAutofit fontScale="92500" lnSpcReduction="20000"/>
          </a:bodyPr>
          <a:lstStyle/>
          <a:p>
            <a:r>
              <a:rPr lang="zh-CN" altLang="en-US" dirty="0"/>
              <a:t>请求分页系统是最基本，最常用的虚拟存储系统的实现方式</a:t>
            </a:r>
            <a:endParaRPr lang="en-US" altLang="zh-CN" dirty="0"/>
          </a:p>
          <a:p>
            <a:r>
              <a:rPr lang="zh-CN" altLang="en-US" dirty="0"/>
              <a:t>为了实现请求分页，需要特殊的页表，缺页异常机构和支持请求分页的地址变换机构。</a:t>
            </a:r>
            <a:endParaRPr lang="en-US" altLang="zh-CN" dirty="0"/>
          </a:p>
          <a:p>
            <a:pPr lvl="1"/>
            <a:r>
              <a:rPr lang="zh-CN" altLang="en-US" dirty="0"/>
              <a:t>页表</a:t>
            </a:r>
            <a:endParaRPr lang="en-US" altLang="zh-CN" dirty="0"/>
          </a:p>
          <a:p>
            <a:pPr lvl="2"/>
            <a:r>
              <a:rPr lang="zh-CN" altLang="en-US" dirty="0"/>
              <a:t>是支持请求分页系统最重要的数据结构，其作用是记录描述页的各种数据</a:t>
            </a:r>
            <a:endParaRPr lang="en-US" altLang="zh-CN" dirty="0"/>
          </a:p>
          <a:p>
            <a:pPr lvl="1"/>
            <a:r>
              <a:rPr lang="zh-CN" altLang="en-US" dirty="0"/>
              <a:t>缺页异常机构</a:t>
            </a:r>
            <a:endParaRPr lang="en-US" altLang="zh-CN" dirty="0"/>
          </a:p>
          <a:p>
            <a:pPr lvl="2"/>
            <a:r>
              <a:rPr lang="zh-CN" altLang="en-US" dirty="0"/>
              <a:t>在访问内存过程中发现缺页时产生缺页异常信号，使</a:t>
            </a:r>
            <a:r>
              <a:rPr lang="en-US" altLang="zh-CN" dirty="0"/>
              <a:t>CPU</a:t>
            </a:r>
            <a:r>
              <a:rPr lang="zh-CN" altLang="en-US" dirty="0"/>
              <a:t>中断当前控制流的执行，转去执行操作系统的缺页异常处理程序，完成请求调页</a:t>
            </a:r>
            <a:endParaRPr lang="en-US" altLang="zh-CN" dirty="0"/>
          </a:p>
          <a:p>
            <a:pPr lvl="1"/>
            <a:r>
              <a:rPr lang="zh-CN" altLang="en-US" dirty="0"/>
              <a:t>地址变换</a:t>
            </a:r>
            <a:endParaRPr lang="en-US" altLang="zh-CN" dirty="0"/>
          </a:p>
          <a:p>
            <a:pPr lvl="2"/>
            <a:endParaRPr lang="zh-CN" altLang="en-US" dirty="0"/>
          </a:p>
        </p:txBody>
      </p:sp>
    </p:spTree>
    <p:extLst>
      <p:ext uri="{BB962C8B-B14F-4D97-AF65-F5344CB8AC3E}">
        <p14:creationId xmlns:p14="http://schemas.microsoft.com/office/powerpoint/2010/main" val="2776421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DD503-A9DE-4124-AAA3-F1715963AAA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B2FA299-F1B9-40A6-9FDF-EEEDA8E20E4E}"/>
              </a:ext>
            </a:extLst>
          </p:cNvPr>
          <p:cNvSpPr>
            <a:spLocks noGrp="1"/>
          </p:cNvSpPr>
          <p:nvPr>
            <p:ph idx="1"/>
          </p:nvPr>
        </p:nvSpPr>
        <p:spPr/>
        <p:txBody>
          <a:bodyPr/>
          <a:lstStyle/>
          <a:p>
            <a:r>
              <a:rPr lang="zh-CN" altLang="en-US" dirty="0"/>
              <a:t>页分配策略</a:t>
            </a:r>
            <a:endParaRPr lang="en-US" altLang="zh-CN" dirty="0"/>
          </a:p>
          <a:p>
            <a:pPr lvl="1"/>
            <a:r>
              <a:rPr lang="zh-CN" altLang="en-US" dirty="0"/>
              <a:t>最少页框数</a:t>
            </a:r>
            <a:endParaRPr lang="en-US" altLang="zh-CN" dirty="0"/>
          </a:p>
          <a:p>
            <a:pPr lvl="2"/>
            <a:r>
              <a:rPr lang="zh-CN" altLang="en-US" dirty="0"/>
              <a:t>为了保证进程顺利执行，操作系统为进程分配的初始页数应该大于或等于最少页框数</a:t>
            </a:r>
            <a:endParaRPr lang="en-US" altLang="zh-CN" dirty="0"/>
          </a:p>
          <a:p>
            <a:pPr lvl="1"/>
            <a:r>
              <a:rPr lang="zh-CN" altLang="en-US" dirty="0"/>
              <a:t>页分配和置换策略</a:t>
            </a:r>
            <a:endParaRPr lang="en-US" altLang="zh-CN" dirty="0"/>
          </a:p>
          <a:p>
            <a:pPr lvl="2"/>
            <a:r>
              <a:rPr lang="zh-CN" altLang="en-US" dirty="0"/>
              <a:t>固定分配局部置换</a:t>
            </a:r>
            <a:endParaRPr lang="en-US" altLang="zh-CN" dirty="0"/>
          </a:p>
          <a:p>
            <a:pPr lvl="2"/>
            <a:r>
              <a:rPr lang="zh-CN" altLang="en-US" dirty="0"/>
              <a:t>可变分配全局置换</a:t>
            </a:r>
            <a:endParaRPr lang="en-US" altLang="zh-CN" dirty="0"/>
          </a:p>
          <a:p>
            <a:pPr lvl="2"/>
            <a:r>
              <a:rPr lang="zh-CN" altLang="en-US" dirty="0"/>
              <a:t>可变分配局部置换</a:t>
            </a:r>
          </a:p>
        </p:txBody>
      </p:sp>
    </p:spTree>
    <p:extLst>
      <p:ext uri="{BB962C8B-B14F-4D97-AF65-F5344CB8AC3E}">
        <p14:creationId xmlns:p14="http://schemas.microsoft.com/office/powerpoint/2010/main" val="1391873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0E398-23EA-468A-86A1-C6D128604E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1B1B445-7E7E-4A06-9EC6-6BC4D77AE6DC}"/>
              </a:ext>
            </a:extLst>
          </p:cNvPr>
          <p:cNvSpPr>
            <a:spLocks noGrp="1"/>
          </p:cNvSpPr>
          <p:nvPr>
            <p:ph idx="1"/>
          </p:nvPr>
        </p:nvSpPr>
        <p:spPr/>
        <p:txBody>
          <a:bodyPr/>
          <a:lstStyle/>
          <a:p>
            <a:r>
              <a:rPr lang="zh-CN" altLang="en-US" dirty="0"/>
              <a:t>分配算法</a:t>
            </a:r>
            <a:endParaRPr lang="en-US" altLang="zh-CN" dirty="0"/>
          </a:p>
          <a:p>
            <a:pPr lvl="1"/>
            <a:r>
              <a:rPr lang="zh-CN" altLang="en-US" dirty="0"/>
              <a:t>平均分配算法</a:t>
            </a:r>
            <a:endParaRPr lang="en-US" altLang="zh-CN" dirty="0"/>
          </a:p>
          <a:p>
            <a:pPr lvl="1"/>
            <a:r>
              <a:rPr lang="zh-CN" altLang="en-US" dirty="0"/>
              <a:t>按比例分配算法</a:t>
            </a:r>
            <a:endParaRPr lang="en-US" altLang="zh-CN" dirty="0"/>
          </a:p>
          <a:p>
            <a:pPr lvl="1"/>
            <a:r>
              <a:rPr lang="zh-CN" altLang="en-US" dirty="0"/>
              <a:t>考虑优先权的分配算法</a:t>
            </a:r>
          </a:p>
        </p:txBody>
      </p:sp>
    </p:spTree>
    <p:extLst>
      <p:ext uri="{BB962C8B-B14F-4D97-AF65-F5344CB8AC3E}">
        <p14:creationId xmlns:p14="http://schemas.microsoft.com/office/powerpoint/2010/main" val="3384479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72362-1B19-417A-A298-760E1C5B0CB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A6CF0F3-2C2F-4A8D-976E-8341AB72B87E}"/>
              </a:ext>
            </a:extLst>
          </p:cNvPr>
          <p:cNvSpPr>
            <a:spLocks noGrp="1"/>
          </p:cNvSpPr>
          <p:nvPr>
            <p:ph idx="1"/>
          </p:nvPr>
        </p:nvSpPr>
        <p:spPr/>
        <p:txBody>
          <a:bodyPr/>
          <a:lstStyle/>
          <a:p>
            <a:r>
              <a:rPr lang="zh-CN" altLang="en-US" dirty="0"/>
              <a:t>页调入策略</a:t>
            </a:r>
            <a:endParaRPr lang="en-US" altLang="zh-CN" dirty="0"/>
          </a:p>
          <a:p>
            <a:endParaRPr lang="zh-CN" altLang="en-US" dirty="0"/>
          </a:p>
        </p:txBody>
      </p:sp>
    </p:spTree>
    <p:extLst>
      <p:ext uri="{BB962C8B-B14F-4D97-AF65-F5344CB8AC3E}">
        <p14:creationId xmlns:p14="http://schemas.microsoft.com/office/powerpoint/2010/main" val="212541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65883-1861-4851-AE0E-9E91F20CEB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BA4888C-CAE8-49D0-A8AC-6AB5154709FB}"/>
              </a:ext>
            </a:extLst>
          </p:cNvPr>
          <p:cNvSpPr>
            <a:spLocks noGrp="1"/>
          </p:cNvSpPr>
          <p:nvPr>
            <p:ph idx="1"/>
          </p:nvPr>
        </p:nvSpPr>
        <p:spPr/>
        <p:txBody>
          <a:bodyPr/>
          <a:lstStyle/>
          <a:p>
            <a:r>
              <a:rPr lang="zh-CN" altLang="en-US" dirty="0"/>
              <a:t>页置换算法</a:t>
            </a:r>
            <a:endParaRPr lang="en-US" altLang="zh-CN" dirty="0"/>
          </a:p>
          <a:p>
            <a:pPr lvl="1"/>
            <a:r>
              <a:rPr lang="zh-CN" altLang="en-US" dirty="0"/>
              <a:t>最佳置换算法</a:t>
            </a:r>
            <a:endParaRPr lang="en-US" altLang="zh-CN" dirty="0"/>
          </a:p>
          <a:p>
            <a:pPr lvl="1"/>
            <a:r>
              <a:rPr lang="zh-CN" altLang="en-US" dirty="0"/>
              <a:t>先进先出置换算法</a:t>
            </a:r>
            <a:endParaRPr lang="en-US" altLang="zh-CN" dirty="0"/>
          </a:p>
          <a:p>
            <a:pPr lvl="1"/>
            <a:r>
              <a:rPr lang="zh-CN" altLang="en-US" dirty="0"/>
              <a:t>最近最久未使用</a:t>
            </a:r>
            <a:r>
              <a:rPr lang="en-US" altLang="zh-CN" dirty="0"/>
              <a:t>LRU</a:t>
            </a:r>
            <a:r>
              <a:rPr lang="zh-CN" altLang="en-US" dirty="0"/>
              <a:t>置换算法</a:t>
            </a:r>
          </a:p>
        </p:txBody>
      </p:sp>
    </p:spTree>
    <p:extLst>
      <p:ext uri="{BB962C8B-B14F-4D97-AF65-F5344CB8AC3E}">
        <p14:creationId xmlns:p14="http://schemas.microsoft.com/office/powerpoint/2010/main" val="343564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460CF-0F3B-42E5-9911-B63BD603CCA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FBF852D-976E-495C-8805-794A4F913E00}"/>
              </a:ext>
            </a:extLst>
          </p:cNvPr>
          <p:cNvSpPr>
            <a:spLocks noGrp="1"/>
          </p:cNvSpPr>
          <p:nvPr>
            <p:ph idx="1"/>
          </p:nvPr>
        </p:nvSpPr>
        <p:spPr/>
        <p:txBody>
          <a:bodyPr/>
          <a:lstStyle/>
          <a:p>
            <a:r>
              <a:rPr lang="zh-CN" altLang="en-US" dirty="0"/>
              <a:t>工作集</a:t>
            </a:r>
            <a:endParaRPr lang="en-US" altLang="zh-CN" dirty="0"/>
          </a:p>
          <a:p>
            <a:pPr lvl="1"/>
            <a:r>
              <a:rPr lang="zh-CN" altLang="en-US" dirty="0"/>
              <a:t>为了能有效降低缺页率，提高访存的时间效率</a:t>
            </a:r>
            <a:endParaRPr lang="en-US" altLang="zh-CN" dirty="0"/>
          </a:p>
          <a:p>
            <a:pPr lvl="1"/>
            <a:r>
              <a:rPr lang="zh-CN" altLang="en-US" dirty="0"/>
              <a:t>在某段时间间隔里，进程实际要访问的页的集合</a:t>
            </a:r>
          </a:p>
        </p:txBody>
      </p:sp>
    </p:spTree>
    <p:extLst>
      <p:ext uri="{BB962C8B-B14F-4D97-AF65-F5344CB8AC3E}">
        <p14:creationId xmlns:p14="http://schemas.microsoft.com/office/powerpoint/2010/main" val="4024246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B58AD9-1634-4F8E-90AD-EB1FF49D70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FBE676F-6323-47C3-AEAB-A75C63E1A6BC}"/>
              </a:ext>
            </a:extLst>
          </p:cNvPr>
          <p:cNvSpPr>
            <a:spLocks noGrp="1"/>
          </p:cNvSpPr>
          <p:nvPr>
            <p:ph idx="1"/>
          </p:nvPr>
        </p:nvSpPr>
        <p:spPr/>
        <p:txBody>
          <a:bodyPr/>
          <a:lstStyle/>
          <a:p>
            <a:r>
              <a:rPr lang="zh-CN" altLang="en-US" dirty="0"/>
              <a:t>抖动</a:t>
            </a:r>
            <a:endParaRPr lang="en-US" altLang="zh-CN" dirty="0"/>
          </a:p>
          <a:p>
            <a:pPr lvl="1"/>
            <a:r>
              <a:rPr lang="zh-CN" altLang="en-US" dirty="0"/>
              <a:t>多道程序度太高，使运行进程的大部分时间都用于进行页的换入、换出，而几乎不能完成任何有效工作的状态</a:t>
            </a:r>
            <a:endParaRPr lang="en-US" altLang="zh-CN" dirty="0"/>
          </a:p>
          <a:p>
            <a:r>
              <a:rPr lang="zh-CN" altLang="en-US" dirty="0"/>
              <a:t>抖动的预防</a:t>
            </a:r>
            <a:endParaRPr lang="en-US" altLang="zh-CN" dirty="0"/>
          </a:p>
          <a:p>
            <a:pPr lvl="1"/>
            <a:r>
              <a:rPr lang="zh-CN" altLang="en-US" dirty="0"/>
              <a:t>采用局部置换策略</a:t>
            </a:r>
            <a:endParaRPr lang="en-US" altLang="zh-CN" dirty="0"/>
          </a:p>
          <a:p>
            <a:pPr lvl="1"/>
            <a:r>
              <a:rPr lang="zh-CN" altLang="en-US" dirty="0"/>
              <a:t>在</a:t>
            </a:r>
            <a:r>
              <a:rPr lang="en-US" altLang="zh-CN" dirty="0"/>
              <a:t>CPU</a:t>
            </a:r>
            <a:r>
              <a:rPr lang="zh-CN" altLang="en-US" dirty="0"/>
              <a:t>调度程序中引入工作集算法</a:t>
            </a:r>
            <a:endParaRPr lang="en-US" altLang="zh-CN" dirty="0"/>
          </a:p>
          <a:p>
            <a:pPr lvl="1"/>
            <a:r>
              <a:rPr lang="zh-CN" altLang="en-US" dirty="0"/>
              <a:t>挂起若干进程</a:t>
            </a:r>
          </a:p>
        </p:txBody>
      </p:sp>
    </p:spTree>
    <p:extLst>
      <p:ext uri="{BB962C8B-B14F-4D97-AF65-F5344CB8AC3E}">
        <p14:creationId xmlns:p14="http://schemas.microsoft.com/office/powerpoint/2010/main" val="1165283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267E6-1C3C-44B7-B220-386AEA4E9BCC}"/>
              </a:ext>
            </a:extLst>
          </p:cNvPr>
          <p:cNvSpPr>
            <a:spLocks noGrp="1"/>
          </p:cNvSpPr>
          <p:nvPr>
            <p:ph type="title"/>
          </p:nvPr>
        </p:nvSpPr>
        <p:spPr/>
        <p:txBody>
          <a:bodyPr/>
          <a:lstStyle/>
          <a:p>
            <a:r>
              <a:rPr lang="en-US" altLang="zh-CN" dirty="0"/>
              <a:t>4.6 </a:t>
            </a:r>
            <a:r>
              <a:rPr lang="zh-CN" altLang="en-US" dirty="0"/>
              <a:t>分段存储管理</a:t>
            </a:r>
          </a:p>
        </p:txBody>
      </p:sp>
      <p:sp>
        <p:nvSpPr>
          <p:cNvPr id="3" name="内容占位符 2">
            <a:extLst>
              <a:ext uri="{FF2B5EF4-FFF2-40B4-BE49-F238E27FC236}">
                <a16:creationId xmlns:a16="http://schemas.microsoft.com/office/drawing/2014/main" id="{92EACB47-A847-46BA-974D-9F310573A325}"/>
              </a:ext>
            </a:extLst>
          </p:cNvPr>
          <p:cNvSpPr>
            <a:spLocks noGrp="1"/>
          </p:cNvSpPr>
          <p:nvPr>
            <p:ph idx="1"/>
          </p:nvPr>
        </p:nvSpPr>
        <p:spPr/>
        <p:txBody>
          <a:bodyPr>
            <a:normAutofit lnSpcReduction="10000"/>
          </a:bodyPr>
          <a:lstStyle/>
          <a:p>
            <a:r>
              <a:rPr lang="zh-CN" altLang="en-US" dirty="0"/>
              <a:t>把逻辑上关联的部分放在一个地址空间，逻辑上没有关联也没有共同特征的部分放在不同的地址空间中</a:t>
            </a:r>
            <a:endParaRPr lang="en-US" altLang="zh-CN" dirty="0"/>
          </a:p>
          <a:p>
            <a:r>
              <a:rPr lang="zh-CN" altLang="en-US" dirty="0"/>
              <a:t>把分别存放逻辑上相关的信息、相互独立的逻辑地址空间称为一个段</a:t>
            </a:r>
            <a:endParaRPr lang="en-US" altLang="zh-CN" dirty="0"/>
          </a:p>
          <a:p>
            <a:r>
              <a:rPr lang="zh-CN" altLang="en-US" dirty="0"/>
              <a:t>每个段由一个从</a:t>
            </a:r>
            <a:r>
              <a:rPr lang="en-US" altLang="zh-CN" dirty="0"/>
              <a:t>0</a:t>
            </a:r>
            <a:r>
              <a:rPr lang="zh-CN" altLang="en-US" dirty="0"/>
              <a:t>到最大线性地址的逻辑地址空间构成</a:t>
            </a:r>
            <a:endParaRPr lang="en-US" altLang="zh-CN" dirty="0"/>
          </a:p>
          <a:p>
            <a:r>
              <a:rPr lang="zh-CN" altLang="en-US" dirty="0"/>
              <a:t>引入分段机制的优点是方便编程，分段共享，分段保护，动态链接以及存储空间的动态增长</a:t>
            </a:r>
          </a:p>
        </p:txBody>
      </p:sp>
    </p:spTree>
    <p:extLst>
      <p:ext uri="{BB962C8B-B14F-4D97-AF65-F5344CB8AC3E}">
        <p14:creationId xmlns:p14="http://schemas.microsoft.com/office/powerpoint/2010/main" val="3185907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9E9BB-E7E5-462B-97A8-11502E2A443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ABB3478-D3FB-498F-87CF-3C0BDAEF9C3E}"/>
              </a:ext>
            </a:extLst>
          </p:cNvPr>
          <p:cNvSpPr>
            <a:spLocks noGrp="1"/>
          </p:cNvSpPr>
          <p:nvPr>
            <p:ph idx="1"/>
          </p:nvPr>
        </p:nvSpPr>
        <p:spPr/>
        <p:txBody>
          <a:bodyPr>
            <a:normAutofit lnSpcReduction="10000"/>
          </a:bodyPr>
          <a:lstStyle/>
          <a:p>
            <a:r>
              <a:rPr lang="zh-CN" altLang="en-US" dirty="0"/>
              <a:t>分段</a:t>
            </a:r>
            <a:endParaRPr lang="en-US" altLang="zh-CN" dirty="0"/>
          </a:p>
          <a:p>
            <a:pPr lvl="1"/>
            <a:r>
              <a:rPr lang="zh-CN" altLang="en-US" dirty="0"/>
              <a:t>系统为每个进程建立一张段表，段表的每一个表项记录的信息包括段号、段长和该段的基址，段表存放在内存中。</a:t>
            </a:r>
            <a:endParaRPr lang="en-US" altLang="zh-CN" dirty="0"/>
          </a:p>
          <a:p>
            <a:r>
              <a:rPr lang="zh-CN" altLang="en-US" dirty="0"/>
              <a:t>分段的逻辑地址结构</a:t>
            </a:r>
            <a:endParaRPr lang="en-US" altLang="zh-CN" dirty="0"/>
          </a:p>
          <a:p>
            <a:pPr lvl="1"/>
            <a:r>
              <a:rPr lang="zh-CN" altLang="en-US" dirty="0"/>
              <a:t>分段机制的逻辑地址是二维的，由段号和段内地址组成</a:t>
            </a:r>
            <a:endParaRPr lang="en-US" altLang="zh-CN" dirty="0"/>
          </a:p>
          <a:p>
            <a:r>
              <a:rPr lang="zh-CN" altLang="en-US" dirty="0"/>
              <a:t>段表</a:t>
            </a:r>
            <a:endParaRPr lang="en-US" altLang="zh-CN" dirty="0"/>
          </a:p>
          <a:p>
            <a:pPr lvl="1"/>
            <a:r>
              <a:rPr lang="zh-CN" altLang="en-US" dirty="0"/>
              <a:t>由操作系统维护的用于支持分段存储管理地址映射的数据结构</a:t>
            </a:r>
            <a:endParaRPr lang="en-US" altLang="zh-CN" dirty="0"/>
          </a:p>
          <a:p>
            <a:pPr lvl="1"/>
            <a:endParaRPr lang="zh-CN" altLang="en-US" dirty="0"/>
          </a:p>
        </p:txBody>
      </p:sp>
    </p:spTree>
    <p:extLst>
      <p:ext uri="{BB962C8B-B14F-4D97-AF65-F5344CB8AC3E}">
        <p14:creationId xmlns:p14="http://schemas.microsoft.com/office/powerpoint/2010/main" val="192252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4.1 </a:t>
            </a:r>
            <a:r>
              <a:rPr lang="zh-CN" altLang="en-US" dirty="0"/>
              <a:t>存储器的层次结构</a:t>
            </a:r>
          </a:p>
        </p:txBody>
      </p:sp>
      <p:sp>
        <p:nvSpPr>
          <p:cNvPr id="3" name="内容占位符 2"/>
          <p:cNvSpPr>
            <a:spLocks noGrp="1"/>
          </p:cNvSpPr>
          <p:nvPr>
            <p:ph idx="1"/>
          </p:nvPr>
        </p:nvSpPr>
        <p:spPr/>
        <p:txBody>
          <a:bodyPr/>
          <a:lstStyle/>
          <a:p>
            <a:r>
              <a:rPr lang="zh-CN" altLang="en-US" dirty="0"/>
              <a:t>存储器系统是一个具有不同容量、成本和访问时间的存储设备的层次结构。</a:t>
            </a:r>
            <a:endParaRPr lang="en-US" altLang="zh-CN" dirty="0"/>
          </a:p>
          <a:p>
            <a:r>
              <a:rPr lang="zh-CN" altLang="en-US" dirty="0"/>
              <a:t>寄存器</a:t>
            </a:r>
            <a:endParaRPr lang="en-US" altLang="zh-CN" dirty="0"/>
          </a:p>
          <a:p>
            <a:r>
              <a:rPr lang="zh-CN" altLang="en-US" dirty="0"/>
              <a:t>高速缓存</a:t>
            </a:r>
            <a:endParaRPr lang="en-US" altLang="zh-CN" dirty="0"/>
          </a:p>
          <a:p>
            <a:r>
              <a:rPr lang="zh-CN" altLang="en-US" dirty="0"/>
              <a:t>主存</a:t>
            </a:r>
            <a:endParaRPr lang="en-US" altLang="zh-CN" dirty="0"/>
          </a:p>
          <a:p>
            <a:r>
              <a:rPr lang="zh-CN" altLang="en-US" dirty="0"/>
              <a:t>本地磁盘</a:t>
            </a:r>
            <a:endParaRPr lang="en-US" altLang="zh-CN" dirty="0"/>
          </a:p>
          <a:p>
            <a:r>
              <a:rPr lang="zh-CN" altLang="en-US" dirty="0"/>
              <a:t>远程服务器的磁盘</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181BA-33D0-43E1-8E4E-FF516E8B03C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8D85C76-9616-4EFB-B4D4-56F7FE9D86DF}"/>
              </a:ext>
            </a:extLst>
          </p:cNvPr>
          <p:cNvSpPr>
            <a:spLocks noGrp="1"/>
          </p:cNvSpPr>
          <p:nvPr>
            <p:ph idx="1"/>
          </p:nvPr>
        </p:nvSpPr>
        <p:spPr/>
        <p:txBody>
          <a:bodyPr/>
          <a:lstStyle/>
          <a:p>
            <a:r>
              <a:rPr lang="zh-CN" altLang="en-US" dirty="0"/>
              <a:t>分段系统的地址变换</a:t>
            </a:r>
            <a:endParaRPr lang="en-US" altLang="zh-CN" dirty="0"/>
          </a:p>
          <a:p>
            <a:pPr lvl="1"/>
            <a:endParaRPr lang="zh-CN" altLang="en-US" dirty="0"/>
          </a:p>
        </p:txBody>
      </p:sp>
    </p:spTree>
    <p:extLst>
      <p:ext uri="{BB962C8B-B14F-4D97-AF65-F5344CB8AC3E}">
        <p14:creationId xmlns:p14="http://schemas.microsoft.com/office/powerpoint/2010/main" val="2759346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040EA-F233-4BC2-9249-6B7EB3A383F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5951EB0-8CCD-467A-9B83-663A9B0542B0}"/>
              </a:ext>
            </a:extLst>
          </p:cNvPr>
          <p:cNvSpPr>
            <a:spLocks noGrp="1"/>
          </p:cNvSpPr>
          <p:nvPr>
            <p:ph idx="1"/>
          </p:nvPr>
        </p:nvSpPr>
        <p:spPr/>
        <p:txBody>
          <a:bodyPr>
            <a:normAutofit lnSpcReduction="10000"/>
          </a:bodyPr>
          <a:lstStyle/>
          <a:p>
            <a:r>
              <a:rPr lang="zh-CN" altLang="en-US" dirty="0"/>
              <a:t>分页和分段</a:t>
            </a:r>
            <a:endParaRPr lang="en-US" altLang="zh-CN" dirty="0"/>
          </a:p>
          <a:p>
            <a:pPr lvl="1"/>
            <a:r>
              <a:rPr lang="zh-CN" altLang="en-US" dirty="0"/>
              <a:t>都属于离散分配方式，都要通过数据结构与硬件和配合来实现逻辑地址到物理地址的映射</a:t>
            </a:r>
            <a:endParaRPr lang="en-US" altLang="zh-CN" dirty="0"/>
          </a:p>
          <a:p>
            <a:pPr lvl="1"/>
            <a:r>
              <a:rPr lang="zh-CN" altLang="en-US" dirty="0"/>
              <a:t>两者的主要区别：</a:t>
            </a:r>
            <a:endParaRPr lang="en-US" altLang="zh-CN" dirty="0"/>
          </a:p>
          <a:p>
            <a:pPr lvl="2"/>
            <a:r>
              <a:rPr lang="zh-CN" altLang="en-US" dirty="0"/>
              <a:t>页是按物理单位划分的，分页的引入是为了提高内存利用率和支持虚拟存储；而段是按逻辑单位划分的，引入分段的目的是为了方便程序员编程</a:t>
            </a:r>
            <a:endParaRPr lang="en-US" altLang="zh-CN" dirty="0"/>
          </a:p>
          <a:p>
            <a:pPr lvl="2"/>
            <a:r>
              <a:rPr lang="zh-CN" altLang="en-US" dirty="0"/>
              <a:t>页的大小是固定的；段的大小不固定，取决于用户编写的程序和编译器</a:t>
            </a:r>
            <a:endParaRPr lang="en-US" altLang="zh-CN" dirty="0"/>
          </a:p>
          <a:p>
            <a:pPr lvl="2"/>
            <a:r>
              <a:rPr lang="zh-CN" altLang="en-US" dirty="0"/>
              <a:t>分页的地址空间是一维的；分段的地址空间是二维的</a:t>
            </a:r>
          </a:p>
        </p:txBody>
      </p:sp>
    </p:spTree>
    <p:extLst>
      <p:ext uri="{BB962C8B-B14F-4D97-AF65-F5344CB8AC3E}">
        <p14:creationId xmlns:p14="http://schemas.microsoft.com/office/powerpoint/2010/main" val="1018755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DDD21-DE46-47A5-A27B-2FF0A870082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D76E977-5317-453C-AF74-3143CF326AFE}"/>
              </a:ext>
            </a:extLst>
          </p:cNvPr>
          <p:cNvSpPr>
            <a:spLocks noGrp="1"/>
          </p:cNvSpPr>
          <p:nvPr>
            <p:ph idx="1"/>
          </p:nvPr>
        </p:nvSpPr>
        <p:spPr/>
        <p:txBody>
          <a:bodyPr/>
          <a:lstStyle/>
          <a:p>
            <a:r>
              <a:rPr lang="zh-CN" altLang="en-US" dirty="0"/>
              <a:t>信息共享</a:t>
            </a:r>
            <a:endParaRPr lang="en-US" altLang="zh-CN" dirty="0"/>
          </a:p>
          <a:p>
            <a:pPr lvl="1"/>
            <a:r>
              <a:rPr lang="zh-CN" altLang="en-US" dirty="0"/>
              <a:t>采用分段机制比采用分页机制更容易实现信息的共享</a:t>
            </a:r>
          </a:p>
        </p:txBody>
      </p:sp>
    </p:spTree>
    <p:extLst>
      <p:ext uri="{BB962C8B-B14F-4D97-AF65-F5344CB8AC3E}">
        <p14:creationId xmlns:p14="http://schemas.microsoft.com/office/powerpoint/2010/main" val="3055109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3E271-9CF8-4C5D-A39D-A4BC8CB98A7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39B03C1-2C0B-4FA6-9D28-31E1E414B715}"/>
              </a:ext>
            </a:extLst>
          </p:cNvPr>
          <p:cNvSpPr>
            <a:spLocks noGrp="1"/>
          </p:cNvSpPr>
          <p:nvPr>
            <p:ph idx="1"/>
          </p:nvPr>
        </p:nvSpPr>
        <p:spPr/>
        <p:txBody>
          <a:bodyPr/>
          <a:lstStyle/>
          <a:p>
            <a:r>
              <a:rPr lang="zh-CN" altLang="en-US" dirty="0"/>
              <a:t>段页式存储管理</a:t>
            </a:r>
            <a:endParaRPr lang="en-US" altLang="zh-CN" dirty="0"/>
          </a:p>
          <a:p>
            <a:pPr lvl="1"/>
            <a:r>
              <a:rPr lang="zh-CN" altLang="en-US" dirty="0"/>
              <a:t>将用户进程的逻辑空间先划分成若干个段，每个段再划分成若干个页。</a:t>
            </a:r>
            <a:endParaRPr lang="en-US" altLang="zh-CN" dirty="0"/>
          </a:p>
          <a:p>
            <a:pPr lvl="1"/>
            <a:r>
              <a:rPr lang="zh-CN" altLang="en-US" dirty="0"/>
              <a:t>进程以页为单位在物理内存中离散存放，每个段中被离散存放的页具有逻辑相关性。</a:t>
            </a:r>
            <a:endParaRPr lang="en-US" altLang="zh-CN" dirty="0"/>
          </a:p>
          <a:p>
            <a:r>
              <a:rPr lang="zh-CN" altLang="en-US" dirty="0"/>
              <a:t>采用段页式内存管理的一个显然的好处是：程序员可以使用分段的逻辑地址，而实际进程却以页为单位存放于物理内存中。</a:t>
            </a:r>
          </a:p>
        </p:txBody>
      </p:sp>
    </p:spTree>
    <p:extLst>
      <p:ext uri="{BB962C8B-B14F-4D97-AF65-F5344CB8AC3E}">
        <p14:creationId xmlns:p14="http://schemas.microsoft.com/office/powerpoint/2010/main" val="617227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8C483-6FE1-4AF0-A6B3-A629D8E7DAD2}"/>
              </a:ext>
            </a:extLst>
          </p:cNvPr>
          <p:cNvSpPr>
            <a:spLocks noGrp="1"/>
          </p:cNvSpPr>
          <p:nvPr>
            <p:ph type="title"/>
          </p:nvPr>
        </p:nvSpPr>
        <p:spPr/>
        <p:txBody>
          <a:bodyPr/>
          <a:lstStyle/>
          <a:p>
            <a:r>
              <a:rPr lang="en-US" altLang="zh-CN" dirty="0"/>
              <a:t>4.7 Linux</a:t>
            </a:r>
            <a:r>
              <a:rPr lang="zh-CN" altLang="en-US" dirty="0"/>
              <a:t>的伙伴系统</a:t>
            </a:r>
          </a:p>
        </p:txBody>
      </p:sp>
      <p:sp>
        <p:nvSpPr>
          <p:cNvPr id="3" name="内容占位符 2">
            <a:extLst>
              <a:ext uri="{FF2B5EF4-FFF2-40B4-BE49-F238E27FC236}">
                <a16:creationId xmlns:a16="http://schemas.microsoft.com/office/drawing/2014/main" id="{BB39069D-CE1B-428D-AE10-1C040581327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95626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CPU</a:t>
            </a:r>
            <a:r>
              <a:rPr lang="zh-CN" altLang="en-US" dirty="0"/>
              <a:t>寄存器保存最常用的数据</a:t>
            </a:r>
            <a:endParaRPr lang="en-US" altLang="zh-CN" dirty="0"/>
          </a:p>
          <a:p>
            <a:r>
              <a:rPr lang="zh-CN" altLang="en-US" dirty="0"/>
              <a:t>在编写程序、设计算法时要尽可能把最近要访问的指令或数据存储在层次较高的地方，以便让</a:t>
            </a:r>
            <a:r>
              <a:rPr lang="en-US" altLang="zh-CN" dirty="0"/>
              <a:t>CPU</a:t>
            </a:r>
            <a:r>
              <a:rPr lang="zh-CN" altLang="en-US" dirty="0"/>
              <a:t>更快地访问到它们。</a:t>
            </a:r>
            <a:endParaRPr lang="en-US" altLang="zh-CN" dirty="0"/>
          </a:p>
          <a:p>
            <a:endParaRPr lang="zh-CN" altLang="en-US" dirty="0"/>
          </a:p>
        </p:txBody>
      </p:sp>
      <p:sp>
        <p:nvSpPr>
          <p:cNvPr id="5" name="标题 4">
            <a:extLst>
              <a:ext uri="{FF2B5EF4-FFF2-40B4-BE49-F238E27FC236}">
                <a16:creationId xmlns:a16="http://schemas.microsoft.com/office/drawing/2014/main" id="{10B76633-D1CD-4C15-B476-3823A8B2860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1077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a:t>程序的执行遵循局部性原理：程序在执行时呈现出局部性规律，即在一段较短的时间内，程序的执行仅局限于某个部分，相应地，它所访问的存储空间也局限于某个区域。</a:t>
            </a:r>
            <a:endParaRPr lang="en-US" altLang="zh-CN" dirty="0"/>
          </a:p>
          <a:p>
            <a:pPr lvl="1"/>
            <a:r>
              <a:rPr lang="zh-CN" altLang="en-US" dirty="0"/>
              <a:t>大多数情况下是顺序执行</a:t>
            </a:r>
            <a:endParaRPr lang="en-US" altLang="zh-CN" dirty="0"/>
          </a:p>
          <a:p>
            <a:pPr lvl="1"/>
            <a:r>
              <a:rPr lang="zh-CN" altLang="en-US" dirty="0"/>
              <a:t>过程调用将会使程序的执行轨迹由一部分内存区域转到另一部分内存区域</a:t>
            </a:r>
            <a:endParaRPr lang="en-US" altLang="zh-CN" dirty="0"/>
          </a:p>
          <a:p>
            <a:pPr lvl="1"/>
            <a:r>
              <a:rPr lang="zh-CN" altLang="en-US" dirty="0"/>
              <a:t>程序中存在很多循环结构</a:t>
            </a:r>
            <a:endParaRPr lang="en-US" altLang="zh-CN" dirty="0"/>
          </a:p>
          <a:p>
            <a:pPr lvl="1"/>
            <a:r>
              <a:rPr lang="zh-CN" altLang="en-US" dirty="0"/>
              <a:t>程序中往往包括许多对数据结构的处理</a:t>
            </a:r>
            <a:endParaRPr lang="en-US" altLang="zh-CN" dirty="0"/>
          </a:p>
          <a:p>
            <a:r>
              <a:rPr lang="zh-CN" altLang="en-US" dirty="0"/>
              <a:t>局部性原理表现为时间和空间的局部性。</a:t>
            </a:r>
            <a:endParaRPr lang="en-US" altLang="zh-CN" dirty="0"/>
          </a:p>
          <a:p>
            <a:endParaRPr lang="zh-CN" altLang="en-US" dirty="0"/>
          </a:p>
        </p:txBody>
      </p:sp>
      <p:sp>
        <p:nvSpPr>
          <p:cNvPr id="5" name="标题 4">
            <a:extLst>
              <a:ext uri="{FF2B5EF4-FFF2-40B4-BE49-F238E27FC236}">
                <a16:creationId xmlns:a16="http://schemas.microsoft.com/office/drawing/2014/main" id="{10B76633-D1CD-4C15-B476-3823A8B2860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593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E0F97-725D-4D00-A6CC-34766D3BD8A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73A5FAA-AAE4-4723-8CDE-7863B2C8918E}"/>
              </a:ext>
            </a:extLst>
          </p:cNvPr>
          <p:cNvSpPr>
            <a:spLocks noGrp="1"/>
          </p:cNvSpPr>
          <p:nvPr>
            <p:ph idx="1"/>
          </p:nvPr>
        </p:nvSpPr>
        <p:spPr/>
        <p:txBody>
          <a:bodyPr/>
          <a:lstStyle/>
          <a:p>
            <a:r>
              <a:rPr lang="zh-CN" altLang="en-US" dirty="0"/>
              <a:t>良好局部性</a:t>
            </a:r>
            <a:endParaRPr lang="en-US" altLang="zh-CN" dirty="0"/>
          </a:p>
          <a:p>
            <a:pPr lvl="1"/>
            <a:r>
              <a:rPr lang="zh-CN" altLang="en-US" dirty="0"/>
              <a:t>会经常访问相同的数据集合或相邻的数据集合；</a:t>
            </a:r>
            <a:endParaRPr lang="en-US" altLang="zh-CN" dirty="0"/>
          </a:p>
          <a:p>
            <a:pPr lvl="1"/>
            <a:r>
              <a:rPr lang="zh-CN" altLang="en-US" dirty="0"/>
              <a:t>具有良好局部性的程序比局部性差的程序能更好地利用处于高层次的存储器，因此运行速度更快。</a:t>
            </a:r>
          </a:p>
        </p:txBody>
      </p:sp>
    </p:spTree>
    <p:extLst>
      <p:ext uri="{BB962C8B-B14F-4D97-AF65-F5344CB8AC3E}">
        <p14:creationId xmlns:p14="http://schemas.microsoft.com/office/powerpoint/2010/main" val="408003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7B8E1-A179-4DF0-903E-CCBC810BE175}"/>
              </a:ext>
            </a:extLst>
          </p:cNvPr>
          <p:cNvSpPr>
            <a:spLocks noGrp="1"/>
          </p:cNvSpPr>
          <p:nvPr>
            <p:ph type="title"/>
          </p:nvPr>
        </p:nvSpPr>
        <p:spPr/>
        <p:txBody>
          <a:bodyPr/>
          <a:lstStyle/>
          <a:p>
            <a:r>
              <a:rPr lang="en-US" altLang="zh-CN" dirty="0"/>
              <a:t>4.2 </a:t>
            </a:r>
            <a:r>
              <a:rPr lang="zh-CN" altLang="en-US" dirty="0"/>
              <a:t>程序的链接和装入</a:t>
            </a:r>
          </a:p>
        </p:txBody>
      </p:sp>
      <p:sp>
        <p:nvSpPr>
          <p:cNvPr id="3" name="内容占位符 2">
            <a:extLst>
              <a:ext uri="{FF2B5EF4-FFF2-40B4-BE49-F238E27FC236}">
                <a16:creationId xmlns:a16="http://schemas.microsoft.com/office/drawing/2014/main" id="{5D748E8E-71EE-4A12-89A3-DEF46401545F}"/>
              </a:ext>
            </a:extLst>
          </p:cNvPr>
          <p:cNvSpPr>
            <a:spLocks noGrp="1"/>
          </p:cNvSpPr>
          <p:nvPr>
            <p:ph idx="1"/>
          </p:nvPr>
        </p:nvSpPr>
        <p:spPr/>
        <p:txBody>
          <a:bodyPr>
            <a:normAutofit fontScale="85000" lnSpcReduction="20000"/>
          </a:bodyPr>
          <a:lstStyle/>
          <a:p>
            <a:r>
              <a:rPr lang="zh-CN" altLang="en-US" dirty="0"/>
              <a:t>程序的链接</a:t>
            </a:r>
            <a:endParaRPr lang="en-US" altLang="zh-CN" dirty="0"/>
          </a:p>
          <a:p>
            <a:pPr lvl="1"/>
            <a:r>
              <a:rPr lang="zh-CN" altLang="en-US" dirty="0"/>
              <a:t>要解决的问题：将编译后的目标模块装配成一个可执行的程序。</a:t>
            </a:r>
            <a:endParaRPr lang="en-US" altLang="zh-CN" dirty="0"/>
          </a:p>
          <a:p>
            <a:pPr lvl="1"/>
            <a:r>
              <a:rPr lang="zh-CN" altLang="en-US" dirty="0"/>
              <a:t>分为静态链接和动态链接。</a:t>
            </a:r>
            <a:endParaRPr lang="en-US" altLang="zh-CN" dirty="0"/>
          </a:p>
          <a:p>
            <a:r>
              <a:rPr lang="zh-CN" altLang="en-US" dirty="0"/>
              <a:t>静态链接</a:t>
            </a:r>
            <a:endParaRPr lang="en-US" altLang="zh-CN" dirty="0"/>
          </a:p>
          <a:p>
            <a:pPr lvl="1"/>
            <a:r>
              <a:rPr lang="zh-CN" altLang="en-US" dirty="0"/>
              <a:t>是在程序运行前，用链接程序将目标模块链接成一个完整的装入模块。</a:t>
            </a:r>
            <a:endParaRPr lang="en-US" altLang="zh-CN" dirty="0"/>
          </a:p>
          <a:p>
            <a:pPr lvl="1"/>
            <a:r>
              <a:rPr lang="zh-CN" altLang="en-US" dirty="0"/>
              <a:t>静态链接程序的任务：一是对逻辑地址进行修改，二是变换外部调用符号。</a:t>
            </a:r>
            <a:endParaRPr lang="en-US" altLang="zh-CN" dirty="0"/>
          </a:p>
          <a:p>
            <a:pPr lvl="1"/>
            <a:r>
              <a:rPr lang="zh-CN" altLang="en-US" dirty="0"/>
              <a:t>静态链接相对于动态链接而言，程序运行速度较快。</a:t>
            </a:r>
            <a:endParaRPr lang="en-US" altLang="zh-CN" dirty="0"/>
          </a:p>
          <a:p>
            <a:pPr lvl="1"/>
            <a:r>
              <a:rPr lang="zh-CN" altLang="en-US" dirty="0"/>
              <a:t>缺点是可执行文件比较大，占用内、外存空间较大，使存储开销较大；程序开发不够灵活，方便，修改某一个模块会导致整个程序的重新链接。</a:t>
            </a:r>
          </a:p>
        </p:txBody>
      </p:sp>
    </p:spTree>
    <p:extLst>
      <p:ext uri="{BB962C8B-B14F-4D97-AF65-F5344CB8AC3E}">
        <p14:creationId xmlns:p14="http://schemas.microsoft.com/office/powerpoint/2010/main" val="8550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8B29F-482E-4B47-8749-13E5EDA926D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8171A7B-AF1F-48C6-A01B-ED014DD2170E}"/>
              </a:ext>
            </a:extLst>
          </p:cNvPr>
          <p:cNvSpPr>
            <a:spLocks noGrp="1"/>
          </p:cNvSpPr>
          <p:nvPr>
            <p:ph idx="1"/>
          </p:nvPr>
        </p:nvSpPr>
        <p:spPr/>
        <p:txBody>
          <a:bodyPr/>
          <a:lstStyle/>
          <a:p>
            <a:r>
              <a:rPr lang="zh-CN" altLang="en-US" dirty="0"/>
              <a:t>动态链接</a:t>
            </a:r>
            <a:endParaRPr lang="en-US" altLang="zh-CN" dirty="0"/>
          </a:p>
          <a:p>
            <a:pPr lvl="1"/>
            <a:r>
              <a:rPr lang="zh-CN" altLang="en-US" dirty="0"/>
              <a:t>可将某些目标模块的链接推迟到这些模块中的函数被调用执行时才进行。</a:t>
            </a:r>
            <a:endParaRPr lang="en-US" altLang="zh-CN" dirty="0"/>
          </a:p>
          <a:p>
            <a:pPr lvl="1"/>
            <a:r>
              <a:rPr lang="zh-CN" altLang="en-US" dirty="0"/>
              <a:t>优点：节省内存和外存空间，方便了程序开发。</a:t>
            </a:r>
            <a:endParaRPr lang="en-US" altLang="zh-CN" dirty="0"/>
          </a:p>
          <a:p>
            <a:pPr lvl="1"/>
            <a:r>
              <a:rPr lang="zh-CN" altLang="en-US" dirty="0"/>
              <a:t>缺点：由于动态链接是在程序运行过程中从外存将被调用的模块调入内存并链接到调用者模块上，这需要运行时的时间开销，会使程序运行时的速度变慢。</a:t>
            </a:r>
          </a:p>
        </p:txBody>
      </p:sp>
    </p:spTree>
    <p:extLst>
      <p:ext uri="{BB962C8B-B14F-4D97-AF65-F5344CB8AC3E}">
        <p14:creationId xmlns:p14="http://schemas.microsoft.com/office/powerpoint/2010/main" val="1881121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670</TotalTime>
  <Words>2392</Words>
  <Application>Microsoft Office PowerPoint</Application>
  <PresentationFormat>全屏显示(4:3)</PresentationFormat>
  <Paragraphs>224</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华文中宋</vt:lpstr>
      <vt:lpstr>宋体</vt:lpstr>
      <vt:lpstr>Arial</vt:lpstr>
      <vt:lpstr>Gill Sans MT</vt:lpstr>
      <vt:lpstr>Verdana</vt:lpstr>
      <vt:lpstr>Wingdings</vt:lpstr>
      <vt:lpstr>Wingdings 2</vt:lpstr>
      <vt:lpstr>夏至</vt:lpstr>
      <vt:lpstr>操作系统概论</vt:lpstr>
      <vt:lpstr>PowerPoint 演示文稿</vt:lpstr>
      <vt:lpstr>PowerPoint 演示文稿</vt:lpstr>
      <vt:lpstr>4.1 存储器的层次结构</vt:lpstr>
      <vt:lpstr>PowerPoint 演示文稿</vt:lpstr>
      <vt:lpstr>PowerPoint 演示文稿</vt:lpstr>
      <vt:lpstr>PowerPoint 演示文稿</vt:lpstr>
      <vt:lpstr>4.2 程序的链接和装入</vt:lpstr>
      <vt:lpstr>PowerPoint 演示文稿</vt:lpstr>
      <vt:lpstr>4.2.2 程序的装入</vt:lpstr>
      <vt:lpstr>PowerPoint 演示文稿</vt:lpstr>
      <vt:lpstr>PowerPoint 演示文稿</vt:lpstr>
      <vt:lpstr>4.3 连续分配存储管理方式</vt:lpstr>
      <vt:lpstr>PowerPoint 演示文稿</vt:lpstr>
      <vt:lpstr>PowerPoint 演示文稿</vt:lpstr>
      <vt:lpstr>PowerPoint 演示文稿</vt:lpstr>
      <vt:lpstr>PowerPoint 演示文稿</vt:lpstr>
      <vt:lpstr>PowerPoint 演示文稿</vt:lpstr>
      <vt:lpstr>PowerPoint 演示文稿</vt:lpstr>
      <vt:lpstr>4.4 基本分页存储管理方式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4.5 基于分页的虚拟存储系统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 分段存储管理</vt:lpstr>
      <vt:lpstr>PowerPoint 演示文稿</vt:lpstr>
      <vt:lpstr>PowerPoint 演示文稿</vt:lpstr>
      <vt:lpstr>PowerPoint 演示文稿</vt:lpstr>
      <vt:lpstr>PowerPoint 演示文稿</vt:lpstr>
      <vt:lpstr>PowerPoint 演示文稿</vt:lpstr>
      <vt:lpstr>4.7 Linux的伙伴系统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操作系统概论</dc:title>
  <dc:creator>linweiming</dc:creator>
  <cp:lastModifiedBy>14156</cp:lastModifiedBy>
  <cp:revision>81</cp:revision>
  <dcterms:created xsi:type="dcterms:W3CDTF">2017-12-06T12:33:52Z</dcterms:created>
  <dcterms:modified xsi:type="dcterms:W3CDTF">2018-01-12T15:34:00Z</dcterms:modified>
</cp:coreProperties>
</file>