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17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4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2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21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8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0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2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5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1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8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ms.gov/provider-summary-by-type-of-service/medicare-inpatient-hospitals/medicare-inpatient-hospitals-by-provider-and-service/data/2018" TargetMode="External"/><Relationship Id="rId2" Type="http://schemas.openxmlformats.org/officeDocument/2006/relationships/hyperlink" Target="https://data.cms.gov/provider-summary-by-type-of-service/medicare-outpatient-hospitals/medicare-outpatient-hospitals-by-provider-and-service/data/201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F0B4-445C-428D-BEF5-3D7EAB3740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Medicare payments by hospital: 2015-2018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F4961-7AA0-4C22-90D8-40169E5ED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* Inpatient and Outpatient Services at US hospitals</a:t>
            </a:r>
          </a:p>
        </p:txBody>
      </p:sp>
    </p:spTree>
    <p:extLst>
      <p:ext uri="{BB962C8B-B14F-4D97-AF65-F5344CB8AC3E}">
        <p14:creationId xmlns:p14="http://schemas.microsoft.com/office/powerpoint/2010/main" val="312890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295C-FD1D-4BDA-84BC-B76C050C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Top 10 APCs by charges, 2015-2018</a:t>
            </a:r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EA79B07-7048-43F5-8242-B6546BB0C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0715" y="2253616"/>
            <a:ext cx="4429125" cy="2867025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E67C8D3-B60C-4143-8865-7DF0EE9C6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44487" y="2474535"/>
            <a:ext cx="40005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94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569D-8FB4-418A-BD47-ED81EBD54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8127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sources: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54E5C-0C02-4429-B62F-F1CCFA718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2139"/>
            <a:ext cx="9144000" cy="292566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	• Medicare OP Hospital charges by APC</a:t>
            </a:r>
          </a:p>
          <a:p>
            <a:r>
              <a:rPr lang="en-US" dirty="0">
                <a:hlinkClick r:id="rId2"/>
              </a:rPr>
              <a:t>https://data.cms.gov/provider-summary-by-type-of-service/medicare-outpatient-hospitals/medicare-outpatient-hospitals-by-provider-and-service/data/2018</a:t>
            </a:r>
            <a:endParaRPr lang="en-US" dirty="0"/>
          </a:p>
          <a:p>
            <a:endParaRPr lang="en-US" dirty="0"/>
          </a:p>
          <a:p>
            <a:r>
              <a:rPr lang="en-US" dirty="0"/>
              <a:t>• Medicare Inpatient Hospital charges by DRG</a:t>
            </a:r>
          </a:p>
          <a:p>
            <a:r>
              <a:rPr lang="en-US" dirty="0">
                <a:hlinkClick r:id="rId3"/>
              </a:rPr>
              <a:t>https://data.cms.gov/provider-summary-by-type-of-service/medicare-inpatient-hospitals/medicare-inpatient-hospitals-by-provider-and-service/data/2018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851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114C-0132-48EC-86FA-F6253B9E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Inpatient services categorized by Diagnostic Related Group (DRG)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DFB25E2C-1549-43B3-9523-1FA5499B1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801" y="2198875"/>
            <a:ext cx="8191500" cy="2575255"/>
          </a:xfrm>
        </p:spPr>
      </p:pic>
    </p:spTree>
    <p:extLst>
      <p:ext uri="{BB962C8B-B14F-4D97-AF65-F5344CB8AC3E}">
        <p14:creationId xmlns:p14="http://schemas.microsoft.com/office/powerpoint/2010/main" val="53326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C73A-6D80-49BE-BDA5-3C6E044C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DRGs ranked by charge amount</a:t>
            </a:r>
          </a:p>
        </p:txBody>
      </p:sp>
      <p:pic>
        <p:nvPicPr>
          <p:cNvPr id="8" name="Content Placeholder 7" descr="Chart, bar chart&#10;&#10;Description automatically generated with medium confidence">
            <a:extLst>
              <a:ext uri="{FF2B5EF4-FFF2-40B4-BE49-F238E27FC236}">
                <a16:creationId xmlns:a16="http://schemas.microsoft.com/office/drawing/2014/main" id="{ED037C69-60BB-4A87-903B-3664CD933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8361" y="2503600"/>
            <a:ext cx="5228642" cy="2617041"/>
          </a:xfr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039FCDB6-8B1B-4FD5-BDB5-A58867493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76810" y="1339427"/>
            <a:ext cx="4048125" cy="522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7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038C-EF64-4801-A0DF-DA289BB50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895350" y="2356661"/>
            <a:ext cx="10127784" cy="45719"/>
          </a:xfrm>
        </p:spPr>
        <p:txBody>
          <a:bodyPr>
            <a:noAutofit/>
          </a:bodyPr>
          <a:lstStyle/>
          <a:p>
            <a:r>
              <a:rPr lang="en-US" sz="4000" dirty="0"/>
              <a:t>Inpatient service charges grouped by DRG-Hospital </a:t>
            </a:r>
            <a:br>
              <a:rPr lang="en-US" sz="4000" dirty="0"/>
            </a:b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df2.groupby(['DRG Definition', 'Provider Name'])['Total Charges'].sum().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sort_values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(ascending=False).head(20)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910C8-1A34-4361-9E68-17B400D1CB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5B727DF-9F31-48BC-9BFF-A5F6E5BD3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723950"/>
            <a:ext cx="11296650" cy="33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9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4762-027B-4960-B5E2-C931FC5B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Joint Replacement by hospital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E4A098F-031C-4E43-ACAE-29FA4CC8B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164" y="1846263"/>
            <a:ext cx="9596388" cy="4022725"/>
          </a:xfrm>
        </p:spPr>
      </p:pic>
    </p:spTree>
    <p:extLst>
      <p:ext uri="{BB962C8B-B14F-4D97-AF65-F5344CB8AC3E}">
        <p14:creationId xmlns:p14="http://schemas.microsoft.com/office/powerpoint/2010/main" val="176037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3D9C-D416-4CC1-B99D-5A9466B6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states by inpatient hospital charges – major joint replacement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3A1CD819-5D8D-470F-AC34-7856E9ED2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163" y="2228850"/>
            <a:ext cx="4572000" cy="3257550"/>
          </a:xfrm>
        </p:spPr>
      </p:pic>
    </p:spTree>
    <p:extLst>
      <p:ext uri="{BB962C8B-B14F-4D97-AF65-F5344CB8AC3E}">
        <p14:creationId xmlns:p14="http://schemas.microsoft.com/office/powerpoint/2010/main" val="1888965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FB88-3189-4EA3-BA8F-F298F197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Medicare payments vs Total Inpatient Charges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C9563F5C-0936-4785-98C3-627CE1DB2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421" y="2566988"/>
            <a:ext cx="6949440" cy="3054166"/>
          </a:xfrm>
        </p:spPr>
      </p:pic>
    </p:spTree>
    <p:extLst>
      <p:ext uri="{BB962C8B-B14F-4D97-AF65-F5344CB8AC3E}">
        <p14:creationId xmlns:p14="http://schemas.microsoft.com/office/powerpoint/2010/main" val="306071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038C-EF64-4801-A0DF-DA289BB50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350" y="1803634"/>
            <a:ext cx="10703092" cy="679507"/>
          </a:xfrm>
        </p:spPr>
        <p:txBody>
          <a:bodyPr>
            <a:noAutofit/>
          </a:bodyPr>
          <a:lstStyle/>
          <a:p>
            <a:r>
              <a:rPr lang="en-US" sz="4400" dirty="0"/>
              <a:t>Top 5 APCs by charges, 2015-2018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567F1A4-E19C-428B-A8BF-A336E51C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227" y="3012706"/>
            <a:ext cx="6762750" cy="207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450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</TotalTime>
  <Words>153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Courier New</vt:lpstr>
      <vt:lpstr>Retrospect</vt:lpstr>
      <vt:lpstr>Medicare payments by hospital: 2015-2018</vt:lpstr>
      <vt:lpstr>Data sources:</vt:lpstr>
      <vt:lpstr> Inpatient services categorized by Diagnostic Related Group (DRG) </vt:lpstr>
      <vt:lpstr>DRGs ranked by charge amount</vt:lpstr>
      <vt:lpstr>Inpatient service charges grouped by DRG-Hospital  df2.groupby(['DRG Definition', 'Provider Name'])['Total Charges'].sum().sort_values(ascending=False).head(20)</vt:lpstr>
      <vt:lpstr>Major Joint Replacement by hospital</vt:lpstr>
      <vt:lpstr>Top 10 states by inpatient hospital charges – major joint replacement</vt:lpstr>
      <vt:lpstr>Medicare payments vs Total Inpatient Charges</vt:lpstr>
      <vt:lpstr>Top 5 APCs by charges, 2015-2018</vt:lpstr>
      <vt:lpstr>Top 10 APCs by charges, 2015-2018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Medicare payments for Inpatient and Outpatient Services at US hospitals.</dc:title>
  <dc:creator>Bruno Tucci</dc:creator>
  <cp:lastModifiedBy>Bruno Tucci</cp:lastModifiedBy>
  <cp:revision>13</cp:revision>
  <dcterms:created xsi:type="dcterms:W3CDTF">2021-08-05T20:34:08Z</dcterms:created>
  <dcterms:modified xsi:type="dcterms:W3CDTF">2021-08-05T22:06:40Z</dcterms:modified>
</cp:coreProperties>
</file>