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7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2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1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ms.gov/provider-summary-by-type-of-service/medicare-inpatient-hospitals/medicare-inpatient-hospitals-by-provider-and-service/data/2018" TargetMode="External"/><Relationship Id="rId2" Type="http://schemas.openxmlformats.org/officeDocument/2006/relationships/hyperlink" Target="https://data.cms.gov/provider-summary-by-type-of-service/medicare-outpatient-hospitals/medicare-outpatient-hospitals-by-provider-and-service/data/20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F0B4-445C-428D-BEF5-3D7EAB374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Medicare payments by hospital: 2015-2018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F4961-7AA0-4C22-90D8-40169E5ED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 Inpatient and Outpatient Services at US hospitals</a:t>
            </a:r>
          </a:p>
        </p:txBody>
      </p:sp>
    </p:spTree>
    <p:extLst>
      <p:ext uri="{BB962C8B-B14F-4D97-AF65-F5344CB8AC3E}">
        <p14:creationId xmlns:p14="http://schemas.microsoft.com/office/powerpoint/2010/main" val="31289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95C-FD1D-4BDA-84BC-B76C05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Top 5 APCs by charges, 2015-2018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EA79B07-7048-43F5-8242-B6546BB0C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715" y="2253616"/>
            <a:ext cx="4429125" cy="286702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E67C8D3-B60C-4143-8865-7DF0EE9C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4487" y="2474535"/>
            <a:ext cx="4000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9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569D-8FB4-418A-BD47-ED81EBD54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127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54E5C-0C02-4429-B62F-F1CCFA718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2139"/>
            <a:ext cx="9144000" cy="29256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	• Medicare OP Hospital charges by APC</a:t>
            </a:r>
          </a:p>
          <a:p>
            <a:r>
              <a:rPr lang="en-US" dirty="0">
                <a:hlinkClick r:id="rId2"/>
              </a:rPr>
              <a:t>https://data.cms.gov/provider-summary-by-type-of-service/medicare-outpatient-hospitals/medicare-outpatient-hospitals-by-provider-and-service/data/2018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 Medicare Inpatient Hospital charges by DRG</a:t>
            </a:r>
          </a:p>
          <a:p>
            <a:r>
              <a:rPr lang="en-US" dirty="0">
                <a:hlinkClick r:id="rId3"/>
              </a:rPr>
              <a:t>https://data.cms.gov/provider-summary-by-type-of-service/medicare-inpatient-hospitals/medicare-inpatient-hospitals-by-provider-and-service/data/2018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5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114C-0132-48EC-86FA-F6253B9E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Inpatient services categorized by Diagnostic Related Group (DRG)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FB25E2C-1549-43B3-9523-1FA5499B1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01" y="2198875"/>
            <a:ext cx="8191500" cy="2575255"/>
          </a:xfrm>
        </p:spPr>
      </p:pic>
    </p:spTree>
    <p:extLst>
      <p:ext uri="{BB962C8B-B14F-4D97-AF65-F5344CB8AC3E}">
        <p14:creationId xmlns:p14="http://schemas.microsoft.com/office/powerpoint/2010/main" val="53326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C73A-6D80-49BE-BDA5-3C6E044C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DRGs ranked by charge amount</a:t>
            </a:r>
          </a:p>
        </p:txBody>
      </p:sp>
      <p:pic>
        <p:nvPicPr>
          <p:cNvPr id="8" name="Content Placeholder 7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ED037C69-60BB-4A87-903B-3664CD933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361" y="2503600"/>
            <a:ext cx="5228642" cy="2617041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39FCDB6-8B1B-4FD5-BDB5-A5886749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6810" y="1339427"/>
            <a:ext cx="4048125" cy="52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038C-EF64-4801-A0DF-DA289BB5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895350" y="2356661"/>
            <a:ext cx="10127784" cy="45719"/>
          </a:xfrm>
        </p:spPr>
        <p:txBody>
          <a:bodyPr>
            <a:noAutofit/>
          </a:bodyPr>
          <a:lstStyle/>
          <a:p>
            <a:r>
              <a:rPr lang="en-US" sz="4000" dirty="0"/>
              <a:t>Inpatient service charges grouped by DRG-Hospital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910C8-1A34-4361-9E68-17B400D1C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5B727DF-9F31-48BC-9BFF-A5F6E5BD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723950"/>
            <a:ext cx="11296650" cy="33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4762-027B-4960-B5E2-C931FC5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Joint Replacement by hospital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E4A098F-031C-4E43-ACAE-29FA4CC8B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164" y="1846263"/>
            <a:ext cx="9596388" cy="4022725"/>
          </a:xfrm>
        </p:spPr>
      </p:pic>
    </p:spTree>
    <p:extLst>
      <p:ext uri="{BB962C8B-B14F-4D97-AF65-F5344CB8AC3E}">
        <p14:creationId xmlns:p14="http://schemas.microsoft.com/office/powerpoint/2010/main" val="176037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D9C-D416-4CC1-B99D-5A9466B6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states by inpatient hospital charges – major joint replacement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A1CD819-5D8D-470F-AC34-7856E9ED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163" y="2228850"/>
            <a:ext cx="4572000" cy="3257550"/>
          </a:xfrm>
        </p:spPr>
      </p:pic>
    </p:spTree>
    <p:extLst>
      <p:ext uri="{BB962C8B-B14F-4D97-AF65-F5344CB8AC3E}">
        <p14:creationId xmlns:p14="http://schemas.microsoft.com/office/powerpoint/2010/main" val="188896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B88-3189-4EA3-BA8F-F298F19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Medicare payments vs Total Inpatient Charges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9563F5C-0936-4785-98C3-627CE1DB2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421" y="2566988"/>
            <a:ext cx="6949440" cy="3054166"/>
          </a:xfrm>
        </p:spPr>
      </p:pic>
    </p:spTree>
    <p:extLst>
      <p:ext uri="{BB962C8B-B14F-4D97-AF65-F5344CB8AC3E}">
        <p14:creationId xmlns:p14="http://schemas.microsoft.com/office/powerpoint/2010/main" val="3060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038C-EF64-4801-A0DF-DA289BB5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1803634"/>
            <a:ext cx="10703092" cy="679507"/>
          </a:xfrm>
        </p:spPr>
        <p:txBody>
          <a:bodyPr>
            <a:noAutofit/>
          </a:bodyPr>
          <a:lstStyle/>
          <a:p>
            <a:r>
              <a:rPr lang="en-US" sz="4400" dirty="0"/>
              <a:t>Top 5 APCs by charges, 2015-2018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567F1A4-E19C-428B-A8BF-A336E51C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27" y="3012706"/>
            <a:ext cx="6762750" cy="20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5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126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Medicare payments by hospital: 2015-2018</vt:lpstr>
      <vt:lpstr>Data sources:</vt:lpstr>
      <vt:lpstr> Inpatient services categorized by Diagnostic Related Group (DRG) </vt:lpstr>
      <vt:lpstr>DRGs ranked by charge amount</vt:lpstr>
      <vt:lpstr>Inpatient service charges grouped by DRG-Hospital  </vt:lpstr>
      <vt:lpstr>Major Joint Replacement by hospital</vt:lpstr>
      <vt:lpstr>Top 10 states by inpatient hospital charges – major joint replacement</vt:lpstr>
      <vt:lpstr>Medicare payments vs Total Inpatient Charges</vt:lpstr>
      <vt:lpstr>Top 5 APCs by charges, 2015-2018</vt:lpstr>
      <vt:lpstr>Top 5 APCs by charges, 2015-2018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payments for Inpatient and Outpatient Services at US hospitals.</dc:title>
  <dc:creator>Bruno Tucci</dc:creator>
  <cp:lastModifiedBy>Bruno Tucci</cp:lastModifiedBy>
  <cp:revision>11</cp:revision>
  <dcterms:created xsi:type="dcterms:W3CDTF">2021-08-05T20:34:08Z</dcterms:created>
  <dcterms:modified xsi:type="dcterms:W3CDTF">2021-08-05T21:58:56Z</dcterms:modified>
</cp:coreProperties>
</file>