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39D060-11A3-4B33-8A86-BBF8965E58F6}">
  <a:tblStyle styleId="{D639D060-11A3-4B33-8A86-BBF8965E58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d10a0013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cd10a0013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e40b703d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c6e40b703d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d10a0013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cd10a001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10a0013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cd10a0013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e40b703d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c6e40b70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0f186deb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b0f186de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e40b703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c6e40b703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e40b703d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c6e40b703d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e40b703d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c6e40b703d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e40b703d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c6e40b703d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0f186deb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b0f186de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0f186deb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b0f186deb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0f52d8e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b0f52d8e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0f52d8e4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b0f52d8e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0f52d8e4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0f52d8e4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0f52d8e4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0f52d8e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0f52d8e4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b0f52d8e4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0f52d8e4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b0f52d8e4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d55ad1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d55ad1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d10a0013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cd10a0013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e40b703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6e40b703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e40b703d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6e40b703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e40b703d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c6e40b703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e40b703d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6e40b703d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s://jdk.java.net/java-se-ri/11" TargetMode="External"/><Relationship Id="rId5" Type="http://schemas.openxmlformats.org/officeDocument/2006/relationships/hyperlink" Target="https://www.jetbrains.com/idea/#chooseYourEdi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Java. Уровень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531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49" y="2133775"/>
            <a:ext cx="42063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Введение в платформу Java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719325" y="3416875"/>
            <a:ext cx="5278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ABB1B9"/>
                </a:solidFill>
              </a:rPr>
              <a:t>Введение в платформу Java, инструменты разработчика, написание первой программы. Переменные, типы данных, арифметические операции. Методы. Условные операторы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142375" y="214675"/>
            <a:ext cx="685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Типы данных в Java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315175" y="938875"/>
            <a:ext cx="2861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Типы данных</a:t>
            </a:r>
            <a:endParaRPr b="1" sz="1600"/>
          </a:p>
        </p:txBody>
      </p:sp>
      <p:sp>
        <p:nvSpPr>
          <p:cNvPr id="181" name="Google Shape;181;p27"/>
          <p:cNvSpPr txBox="1"/>
          <p:nvPr/>
        </p:nvSpPr>
        <p:spPr>
          <a:xfrm>
            <a:off x="1568475" y="1756475"/>
            <a:ext cx="2861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Примитивные</a:t>
            </a:r>
            <a:endParaRPr b="1" sz="1600"/>
          </a:p>
        </p:txBody>
      </p:sp>
      <p:sp>
        <p:nvSpPr>
          <p:cNvPr id="182" name="Google Shape;182;p27"/>
          <p:cNvSpPr txBox="1"/>
          <p:nvPr/>
        </p:nvSpPr>
        <p:spPr>
          <a:xfrm>
            <a:off x="5084200" y="1756475"/>
            <a:ext cx="2861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Ссылочные</a:t>
            </a:r>
            <a:endParaRPr b="1" sz="1600"/>
          </a:p>
        </p:txBody>
      </p:sp>
      <p:cxnSp>
        <p:nvCxnSpPr>
          <p:cNvPr id="183" name="Google Shape;183;p27"/>
          <p:cNvCxnSpPr>
            <a:stCxn id="180" idx="2"/>
            <a:endCxn id="181" idx="0"/>
          </p:cNvCxnSpPr>
          <p:nvPr/>
        </p:nvCxnSpPr>
        <p:spPr>
          <a:xfrm flipH="1">
            <a:off x="2999425" y="1369975"/>
            <a:ext cx="17466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80" idx="2"/>
            <a:endCxn id="182" idx="0"/>
          </p:cNvCxnSpPr>
          <p:nvPr/>
        </p:nvCxnSpPr>
        <p:spPr>
          <a:xfrm>
            <a:off x="4746025" y="1369975"/>
            <a:ext cx="17691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7"/>
          <p:cNvSpPr txBox="1"/>
          <p:nvPr/>
        </p:nvSpPr>
        <p:spPr>
          <a:xfrm>
            <a:off x="1568475" y="2268900"/>
            <a:ext cx="30000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Целочисленные: </a:t>
            </a:r>
            <a:r>
              <a:rPr b="1" lang="en-US" sz="1100">
                <a:solidFill>
                  <a:srgbClr val="2C2D30"/>
                </a:solidFill>
              </a:rPr>
              <a:t>byte</a:t>
            </a:r>
            <a:r>
              <a:rPr lang="en-US" sz="1100">
                <a:solidFill>
                  <a:srgbClr val="2C2D30"/>
                </a:solidFill>
              </a:rPr>
              <a:t>, </a:t>
            </a:r>
            <a:r>
              <a:rPr b="1" lang="en-US" sz="1100">
                <a:solidFill>
                  <a:srgbClr val="2C2D30"/>
                </a:solidFill>
              </a:rPr>
              <a:t>short</a:t>
            </a:r>
            <a:r>
              <a:rPr lang="en-US" sz="1100">
                <a:solidFill>
                  <a:srgbClr val="2C2D30"/>
                </a:solidFill>
              </a:rPr>
              <a:t>, </a:t>
            </a:r>
            <a:r>
              <a:rPr b="1" lang="en-US" sz="1100">
                <a:solidFill>
                  <a:srgbClr val="2C2D30"/>
                </a:solidFill>
              </a:rPr>
              <a:t>int</a:t>
            </a:r>
            <a:r>
              <a:rPr lang="en-US" sz="1100">
                <a:solidFill>
                  <a:srgbClr val="2C2D30"/>
                </a:solidFill>
              </a:rPr>
              <a:t>, </a:t>
            </a:r>
            <a:r>
              <a:rPr b="1" lang="en-US" sz="1100">
                <a:solidFill>
                  <a:srgbClr val="2C2D30"/>
                </a:solidFill>
              </a:rPr>
              <a:t>long</a:t>
            </a:r>
            <a:endParaRPr b="1" sz="1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С плавающей запятой: </a:t>
            </a:r>
            <a:r>
              <a:rPr b="1" lang="en-US" sz="1100">
                <a:solidFill>
                  <a:srgbClr val="2C2D30"/>
                </a:solidFill>
              </a:rPr>
              <a:t>float</a:t>
            </a:r>
            <a:r>
              <a:rPr lang="en-US" sz="1100">
                <a:solidFill>
                  <a:srgbClr val="2C2D30"/>
                </a:solidFill>
              </a:rPr>
              <a:t>, </a:t>
            </a:r>
            <a:r>
              <a:rPr b="1" lang="en-US" sz="1100">
                <a:solidFill>
                  <a:srgbClr val="2C2D30"/>
                </a:solidFill>
              </a:rPr>
              <a:t>double</a:t>
            </a:r>
            <a:endParaRPr b="1" sz="1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Символьный: </a:t>
            </a:r>
            <a:r>
              <a:rPr b="1" lang="en-US" sz="1100">
                <a:solidFill>
                  <a:srgbClr val="2C2D30"/>
                </a:solidFill>
              </a:rPr>
              <a:t>char</a:t>
            </a:r>
            <a:endParaRPr b="1" sz="1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Логический: </a:t>
            </a:r>
            <a:r>
              <a:rPr b="1" lang="en-US" sz="1100">
                <a:solidFill>
                  <a:srgbClr val="2C2D30"/>
                </a:solidFill>
              </a:rPr>
              <a:t>boolean</a:t>
            </a:r>
            <a:endParaRPr b="1" sz="900"/>
          </a:p>
        </p:txBody>
      </p:sp>
      <p:sp>
        <p:nvSpPr>
          <p:cNvPr id="186" name="Google Shape;186;p27"/>
          <p:cNvSpPr/>
          <p:nvPr/>
        </p:nvSpPr>
        <p:spPr>
          <a:xfrm>
            <a:off x="5084200" y="2268900"/>
            <a:ext cx="2861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2C2D30"/>
                </a:solidFill>
              </a:rPr>
              <a:t>String </a:t>
            </a:r>
            <a:r>
              <a:rPr lang="en-US" sz="1000">
                <a:solidFill>
                  <a:srgbClr val="2C2D30"/>
                </a:solidFill>
              </a:rPr>
              <a:t>- строка</a:t>
            </a:r>
            <a:endParaRPr sz="10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2C2D30"/>
                </a:solidFill>
              </a:rPr>
              <a:t>Math</a:t>
            </a:r>
            <a:endParaRPr b="1" sz="10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2C2D30"/>
                </a:solidFill>
              </a:rPr>
              <a:t>Random</a:t>
            </a:r>
            <a:endParaRPr b="1" sz="10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C2D30"/>
                </a:solidFill>
              </a:rPr>
              <a:t>и еще многие-многие тысячи классов..</a:t>
            </a:r>
            <a:endParaRPr sz="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C2D30"/>
                </a:solidFill>
              </a:rPr>
              <a:t>Об этих типах мы поговорим после темы ООП</a:t>
            </a:r>
            <a:endParaRPr sz="1000">
              <a:solidFill>
                <a:srgbClr val="2C2D30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568475" y="3932425"/>
            <a:ext cx="5136000" cy="73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В Java принята строгая типизация. То есть вы не можете объявить переменную типа boolean и хранить в ней целые числа, компилятор будет ругаться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1144800" y="2072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объявления переменных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1144800" y="1843950"/>
            <a:ext cx="4132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FirstApp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isEmpty = false;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name = “John”;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temperature = 24.4f;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someValue = 100.1234561234;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System.out.println(a);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System.out.println(name);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System.out.println(temperature);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486575" y="1189850"/>
            <a:ext cx="62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[тип переменной] [идентификатор] = [начальное значение]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9"/>
          <p:cNvGraphicFramePr/>
          <p:nvPr/>
        </p:nvGraphicFramePr>
        <p:xfrm>
          <a:off x="1142412" y="187388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{D639D060-11A3-4B33-8A86-BBF8965E58F6}</a:tableStyleId>
              </a:tblPr>
              <a:tblGrid>
                <a:gridCol w="1442650"/>
                <a:gridCol w="5261175"/>
              </a:tblGrid>
              <a:tr h="5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22222"/>
                          </a:solidFill>
                        </a:rPr>
                        <a:t>Операция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22222"/>
                          </a:solidFill>
                        </a:rPr>
                        <a:t>Описание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Сложение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Вычитание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*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Умножение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/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Деление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%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Остаток от деления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++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Инкремент (приращение на 1)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Арифметические операции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39287" y="17900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{D639D060-11A3-4B33-8A86-BBF8965E58F6}</a:tableStyleId>
              </a:tblPr>
              <a:tblGrid>
                <a:gridCol w="1442650"/>
                <a:gridCol w="526117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22222"/>
                          </a:solidFill>
                        </a:rPr>
                        <a:t>Операция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22222"/>
                          </a:solidFill>
                        </a:rPr>
                        <a:t>Описание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Сложение с присваиванием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Вычитание с присваиванием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*=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Умножение с присваиванием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/=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Деление с присваиванием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%=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Остаток от деления с присваиванием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Декремент (отрицательное приращение на 1)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Арифметические операции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Арифметические операции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1142400" y="1605900"/>
            <a:ext cx="7056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FirstApp {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main(String args[]) {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a = 10; //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a = 10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a++; // увеличить значение переменной a на 1,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получим a = 11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a--; // уменьшить значение переменной a на 1,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получим a =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 += 10; // увеличить значение переменной a на 10,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получим a = 20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 *= 2; // умножить значение переменной a на 2,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получим a = 40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 /= 4; // поделить значение переменной a на 2,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получим a =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b = a + 5; // 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b = 15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1142400" y="5714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Условные операторы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1142375" y="1375550"/>
            <a:ext cx="67587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(условие) {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оператор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(условие) { 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последовательность операторов     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последовательность операторов     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1142400" y="5714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условия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144800" y="1331050"/>
            <a:ext cx="7343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currentTemperature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в переменной currentTemperature лежит число больше 35,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то напечатаем сообщение про жару. В противном случае - про холод.</a:t>
            </a:r>
            <a:b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В нашем случае 20 &lt;= 35, поэтому в консоль отпечатается холод</a:t>
            </a:r>
            <a:b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currentTemperature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"Ох как жарко"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"Что-то прохладно сегодня на улице"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1142400" y="5714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условия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1144800" y="1331050"/>
            <a:ext cx="7343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dayOfMonth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dayOfMonth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"Сегодня пятое число месяца"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Сегодня точно не пятое число месяца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1142400" y="5714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условия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144800" y="1331050"/>
            <a:ext cx="7343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 переменной a лежит положительное число или ноль"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 переменной a лежит отрицательное число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1142400" y="571450"/>
            <a:ext cx="6854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условия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1144800" y="1331050"/>
            <a:ext cx="7343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0 &amp;&amp; a &lt;= 20) {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 переменной a лежит число от 0 до 20"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144800" y="2853250"/>
            <a:ext cx="7343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a == 5) {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 переменной a лежит число 2 или 5"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75" y="214675"/>
            <a:ext cx="68544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4800" y="1075223"/>
            <a:ext cx="68544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Особенности платформы Java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Установка и настройка инструментов разработки (JDK, IDE)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Написание и разбор первой программы «Hello, World!»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Основные типы данных, переменные и работа с ними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Условные операторы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Методы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7"/>
          <p:cNvGraphicFramePr/>
          <p:nvPr/>
        </p:nvGraphicFramePr>
        <p:xfrm>
          <a:off x="1139287" y="17900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{D639D060-11A3-4B33-8A86-BBF8965E58F6}</a:tableStyleId>
              </a:tblPr>
              <a:tblGrid>
                <a:gridCol w="1442650"/>
                <a:gridCol w="233265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Оператор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Значение</a:t>
                      </a:r>
                      <a:endParaRPr b="1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&lt;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Меньше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&lt;=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Меньше или равно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&gt;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Больше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&gt;=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Больше или равно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==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Равно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!=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Не равно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A8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Доступные операторы сравнения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136225" y="1790025"/>
            <a:ext cx="3828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Можно объединять условия с помощью:</a:t>
            </a:r>
            <a:br>
              <a:rPr lang="en-US"/>
            </a:br>
            <a:br>
              <a:rPr lang="en-US"/>
            </a:br>
            <a:r>
              <a:rPr lang="en-US"/>
              <a:t>И (</a:t>
            </a:r>
            <a:r>
              <a:rPr b="1" lang="en-US"/>
              <a:t>&amp;&amp;</a:t>
            </a:r>
            <a:r>
              <a:rPr lang="en-US"/>
              <a:t>)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(a &gt; 10 &amp;&amp; a &lt; 20) { ...</a:t>
            </a:r>
            <a:br>
              <a:rPr lang="en-US"/>
            </a:br>
            <a:r>
              <a:rPr b="1" i="1" lang="en-US" sz="1000"/>
              <a:t>a</a:t>
            </a:r>
            <a:r>
              <a:rPr i="1" lang="en-US" sz="1000"/>
              <a:t> должно лежать в пределах от 10 до 20</a:t>
            </a:r>
            <a:br>
              <a:rPr lang="en-US"/>
            </a:br>
            <a:br>
              <a:rPr lang="en-US"/>
            </a:br>
            <a:r>
              <a:rPr lang="en-US"/>
              <a:t>ИЛИ (</a:t>
            </a:r>
            <a:r>
              <a:rPr b="1" lang="en-US"/>
              <a:t>||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(a &lt; 10 || a == 20) { …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1000"/>
              <a:t>a</a:t>
            </a:r>
            <a:r>
              <a:rPr i="1" lang="en-US" sz="1000"/>
              <a:t> должно быть меньше 10 или больше 20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/>
              <a:t>НЕ (</a:t>
            </a:r>
            <a:r>
              <a:rPr b="1" lang="en-US"/>
              <a:t>!</a:t>
            </a:r>
            <a:r>
              <a:rPr lang="en-US"/>
              <a:t>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(!(a &gt; 10 &amp;&amp; a &lt; 20)) { …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1000"/>
              <a:t>a</a:t>
            </a:r>
            <a:r>
              <a:rPr i="1" lang="en-US" sz="1000"/>
              <a:t> должно не лежать в пределах от 10 до 20</a:t>
            </a:r>
            <a:endParaRPr i="1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Методы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1152400" y="1746725"/>
            <a:ext cx="37179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[</a:t>
            </a:r>
            <a:r>
              <a:rPr b="1" lang="en-US" sz="1600">
                <a:solidFill>
                  <a:srgbClr val="2C2D30"/>
                </a:solidFill>
              </a:rPr>
              <a:t>тип</a:t>
            </a:r>
            <a:r>
              <a:rPr lang="en-US" sz="1600">
                <a:solidFill>
                  <a:srgbClr val="2C2D30"/>
                </a:solidFill>
              </a:rPr>
              <a:t>] [</a:t>
            </a:r>
            <a:r>
              <a:rPr b="1" lang="en-US" sz="1600">
                <a:solidFill>
                  <a:srgbClr val="2C2D30"/>
                </a:solidFill>
              </a:rPr>
              <a:t>имя</a:t>
            </a:r>
            <a:r>
              <a:rPr lang="en-US" sz="1600">
                <a:solidFill>
                  <a:srgbClr val="2C2D30"/>
                </a:solidFill>
              </a:rPr>
              <a:t>] ([</a:t>
            </a:r>
            <a:r>
              <a:rPr b="1" lang="en-US" sz="1600">
                <a:solidFill>
                  <a:srgbClr val="2C2D30"/>
                </a:solidFill>
              </a:rPr>
              <a:t>аргументы</a:t>
            </a:r>
            <a:r>
              <a:rPr lang="en-US" sz="1600">
                <a:solidFill>
                  <a:srgbClr val="2C2D30"/>
                </a:solidFill>
              </a:rPr>
              <a:t>]) {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     Тело метода;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     [return …];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  <a:br>
              <a:rPr lang="en-US" sz="1600">
                <a:solidFill>
                  <a:srgbClr val="2C2D30"/>
                </a:solidFill>
              </a:rPr>
            </a:b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тип: void, boolean, int, float, String, … имя: camelCase, getName, start, …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5008625" y="1746725"/>
            <a:ext cx="37179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Примеры:</a:t>
            </a:r>
            <a:endParaRPr b="1"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public static void printMessage() {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     System.out.println(“Hello!”);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} 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private int add(int a, int b) {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     return a + b;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1142400" y="571450"/>
            <a:ext cx="6854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 что обратить внимание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1142375" y="1605975"/>
            <a:ext cx="67905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Особенности платформы Java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Подготовка к работе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Синтаксис Java, чувствительность к регистру, названия методов, переменных и классов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переменные, типы данных, область их видимости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Какие бывают методы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Вывод информации в консоль - System.out.println(…), System.out.print(…)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5D6E"/>
                </a:solidFill>
              </a:rPr>
              <a:t>Есть ли тут ошибки?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/>
          <p:nvPr/>
        </p:nvSpPr>
        <p:spPr>
          <a:xfrm>
            <a:off x="2136675" y="519600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2132975" y="517900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a = 5;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b = 2;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c = a + b;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System.out.println(c);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2136675" y="2583925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2132975" y="2583925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char c1 = “Hello”;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System.out.println(c1);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1083925" y="48327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1</a:t>
            </a:r>
            <a:endParaRPr b="1" sz="7000">
              <a:solidFill>
                <a:srgbClr val="A6AAA9"/>
              </a:solidFill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083925" y="258392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2</a:t>
            </a:r>
            <a:endParaRPr b="1" sz="7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/>
          <p:nvPr/>
        </p:nvSpPr>
        <p:spPr>
          <a:xfrm>
            <a:off x="2136675" y="519600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2132975" y="517900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 hw = “Hello, World!”;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System.out.println(hw);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2136675" y="2583925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2132975" y="2582225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 q = ‘Hello’;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System.out.println(q)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1083925" y="48327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3</a:t>
            </a:r>
            <a:endParaRPr b="1" sz="7000">
              <a:solidFill>
                <a:srgbClr val="A6AAA9"/>
              </a:solidFill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1083925" y="258392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4</a:t>
            </a:r>
            <a:endParaRPr b="1" sz="7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/>
          <p:nvPr/>
        </p:nvSpPr>
        <p:spPr>
          <a:xfrm>
            <a:off x="2136675" y="519600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2132975" y="517900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a = 10;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b = 20;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c = a * 2 - b + 5;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System.out.println(“c = “ + c);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2136675" y="2583925"/>
            <a:ext cx="5488800" cy="18846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2132975" y="2582225"/>
            <a:ext cx="5488800" cy="18846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int a = 20;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 b = “myNumber = “;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a *= a;   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System.out.println(b + a); 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5D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4C5D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1083925" y="48327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5</a:t>
            </a:r>
            <a:endParaRPr b="1" sz="7000">
              <a:solidFill>
                <a:srgbClr val="A6AAA9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1083925" y="2583925"/>
            <a:ext cx="9045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A6AAA9"/>
                </a:solidFill>
              </a:rPr>
              <a:t>6</a:t>
            </a:r>
            <a:endParaRPr b="1" sz="7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1190637" y="405569"/>
            <a:ext cx="64293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Домашнее задание</a:t>
            </a:r>
            <a:endParaRPr>
              <a:solidFill>
                <a:srgbClr val="4C5D6E"/>
              </a:solidFill>
            </a:endParaRPr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1357350" y="1256099"/>
            <a:ext cx="64293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295" lvl="0" marL="45339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Создать пустой проект в IntelliJ IDEA и прописать метод main().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295" lvl="0" marL="45339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Создать переменные всех пройденных типов данных и инициализировать их значения.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295" lvl="0" marL="45339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метод вычисляющий выражение a * (b + (c / d)) и возвращающий результат, </a:t>
            </a:r>
            <a:b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где a, b, c, d – входные параметры этого метода.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295" lvl="0" marL="45339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метод, принимающий на вход два числа и проверяющий, что их сумма лежит в пределах от 10 до 20 (включительно), если да – вернуть true, в противном случае – false.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Полное домашнее задание смотрите на страницах урока.</a:t>
            </a:r>
            <a:endParaRPr i="1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4800" y="400500"/>
            <a:ext cx="685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платформы Java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159996"/>
            <a:ext cx="68544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Char char="●"/>
            </a:pPr>
            <a:r>
              <a:rPr lang="en-US" sz="1200">
                <a:solidFill>
                  <a:srgbClr val="2C2D30"/>
                </a:solidFill>
              </a:rPr>
              <a:t>Язык Java был задуман как простой в изучении и эффективный в употреблении и мощный язык программирования</a:t>
            </a:r>
            <a:endParaRPr sz="1200">
              <a:solidFill>
                <a:srgbClr val="2C2D30"/>
              </a:solidFill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Char char="●"/>
            </a:pPr>
            <a:r>
              <a:rPr lang="en-US" sz="1200">
                <a:solidFill>
                  <a:srgbClr val="2C2D30"/>
                </a:solidFill>
              </a:rPr>
              <a:t>Программы на Java могут выполняться в любой среде, где есть исполняющая система Java (например, Windows, Linux, Android, MacOS и т.д.), </a:t>
            </a:r>
            <a:r>
              <a:rPr lang="en-US" sz="1200">
                <a:solidFill>
                  <a:srgbClr val="2C2D30"/>
                </a:solidFill>
              </a:rPr>
              <a:t>не привязан к конкретному типу вычислительной машины или архитектуре операционной системы и следует принципу </a:t>
            </a:r>
            <a:r>
              <a:rPr b="1" lang="en-US" sz="1200">
                <a:solidFill>
                  <a:srgbClr val="2C2D30"/>
                </a:solidFill>
              </a:rPr>
              <a:t>«написано однажды –  работает всегда»</a:t>
            </a:r>
            <a:endParaRPr sz="1200">
              <a:solidFill>
                <a:srgbClr val="2C2D30"/>
              </a:solidFill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Char char="●"/>
            </a:pPr>
            <a:r>
              <a:rPr lang="en-US" sz="1200">
                <a:solidFill>
                  <a:srgbClr val="2C2D30"/>
                </a:solidFill>
              </a:rPr>
              <a:t>В Java воплощена современная философия </a:t>
            </a:r>
            <a:r>
              <a:rPr b="1" lang="en-US" sz="1200">
                <a:solidFill>
                  <a:srgbClr val="2C2D30"/>
                </a:solidFill>
              </a:rPr>
              <a:t>объектно-ориентированного программирования</a:t>
            </a:r>
            <a:endParaRPr sz="1200">
              <a:solidFill>
                <a:srgbClr val="2C2D30"/>
              </a:solidFill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Char char="●"/>
            </a:pPr>
            <a:r>
              <a:rPr lang="en-US" sz="1200">
                <a:solidFill>
                  <a:srgbClr val="2C2D30"/>
                </a:solidFill>
              </a:rPr>
              <a:t>И еще много других полезностей, о которых вы узнаете в процессе обучения</a:t>
            </a:r>
            <a:endParaRPr sz="1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75" y="944450"/>
            <a:ext cx="69744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Char char="●"/>
            </a:pPr>
            <a:r>
              <a:rPr b="1" lang="en-US" sz="1200">
                <a:solidFill>
                  <a:srgbClr val="2C2D30"/>
                </a:solidFill>
              </a:rPr>
              <a:t>Java Development Kit (JDK)</a:t>
            </a:r>
            <a:r>
              <a:rPr b="1" lang="en-US" sz="1100">
                <a:solidFill>
                  <a:srgbClr val="2C2D30"/>
                </a:solidFill>
              </a:rPr>
              <a:t>:</a:t>
            </a:r>
            <a:br>
              <a:rPr b="1" lang="en-US" sz="1100">
                <a:solidFill>
                  <a:srgbClr val="2C2D30"/>
                </a:solidFill>
              </a:rPr>
            </a:br>
            <a:r>
              <a:rPr lang="en-US" sz="1100">
                <a:solidFill>
                  <a:srgbClr val="2C2D30"/>
                </a:solidFill>
              </a:rPr>
              <a:t>OracleJDK</a:t>
            </a:r>
            <a:br>
              <a:rPr b="1" lang="en-US" sz="1100">
                <a:solidFill>
                  <a:srgbClr val="2C2D30"/>
                </a:solidFill>
              </a:rPr>
            </a:br>
            <a:r>
              <a:rPr lang="en-US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http://www.oracle.com/technetwork/java/javase/downloads/index.html</a:t>
            </a:r>
            <a:endParaRPr sz="11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OpenJDK</a:t>
            </a:r>
            <a:br>
              <a:rPr lang="en-US" sz="1100">
                <a:solidFill>
                  <a:srgbClr val="2C2D30"/>
                </a:solidFill>
              </a:rPr>
            </a:br>
            <a:r>
              <a:rPr lang="en-US" sz="11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https://jdk.java.net/java-se-ri/11</a:t>
            </a:r>
            <a:br>
              <a:rPr lang="en-US" sz="1100">
                <a:solidFill>
                  <a:srgbClr val="2C2D30"/>
                </a:solidFill>
              </a:rPr>
            </a:br>
            <a:endParaRPr sz="1100">
              <a:solidFill>
                <a:srgbClr val="2C2D30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Char char="●"/>
            </a:pPr>
            <a:r>
              <a:rPr b="1" lang="en-US" sz="1200">
                <a:solidFill>
                  <a:srgbClr val="2C2D30"/>
                </a:solidFill>
              </a:rPr>
              <a:t>Среда разработки (Integrated development environment, IDE):</a:t>
            </a:r>
            <a:br>
              <a:rPr lang="en-US" sz="1200">
                <a:solidFill>
                  <a:srgbClr val="2C2D30"/>
                </a:solidFill>
              </a:rPr>
            </a:br>
            <a:r>
              <a:rPr b="1" lang="en-US" sz="1100">
                <a:solidFill>
                  <a:srgbClr val="2C2D30"/>
                </a:solidFill>
              </a:rPr>
              <a:t>IntelliJ IDEA (Community Edition)</a:t>
            </a:r>
            <a:r>
              <a:rPr lang="en-US" sz="1100">
                <a:solidFill>
                  <a:srgbClr val="2C2D30"/>
                </a:solidFill>
              </a:rPr>
              <a:t>  </a:t>
            </a:r>
            <a:r>
              <a:rPr lang="en-US" sz="11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https://www.jetbrains.com/idea/#chooseYourEdition</a:t>
            </a:r>
            <a:endParaRPr sz="11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D30"/>
                </a:solidFill>
              </a:rPr>
              <a:t>NetBeans</a:t>
            </a:r>
            <a:br>
              <a:rPr lang="en-US" sz="1100">
                <a:solidFill>
                  <a:srgbClr val="2C2D30"/>
                </a:solidFill>
              </a:rPr>
            </a:br>
            <a:r>
              <a:rPr lang="en-US" sz="1100">
                <a:solidFill>
                  <a:srgbClr val="2C2D30"/>
                </a:solidFill>
              </a:rPr>
              <a:t>Eclipse </a:t>
            </a:r>
            <a:br>
              <a:rPr lang="en-US" sz="1100">
                <a:solidFill>
                  <a:srgbClr val="2C2D30"/>
                </a:solidFill>
              </a:rPr>
            </a:br>
            <a:r>
              <a:rPr lang="en-US" sz="1100">
                <a:solidFill>
                  <a:srgbClr val="2C2D30"/>
                </a:solidFill>
              </a:rPr>
              <a:t>Android Studio</a:t>
            </a:r>
            <a:endParaRPr sz="1100"/>
          </a:p>
        </p:txBody>
      </p:sp>
      <p:sp>
        <p:nvSpPr>
          <p:cNvPr id="109" name="Google Shape;109;p21"/>
          <p:cNvSpPr/>
          <p:nvPr/>
        </p:nvSpPr>
        <p:spPr>
          <a:xfrm>
            <a:off x="1144800" y="229550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Инструменты разработчика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4800" y="229550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Создание первого проекта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142375" y="1159996"/>
            <a:ext cx="68544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C2D30"/>
                </a:solidFill>
              </a:rPr>
              <a:t>Сейчас посмотрим в IntelliJ IDEA как это сделать..</a:t>
            </a:r>
            <a:endParaRPr b="1" sz="1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4800" y="229550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Первая программа на Java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144800" y="1100450"/>
            <a:ext cx="5544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Created by GeekBrains</a:t>
            </a:r>
            <a:b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i="1" sz="10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FirstApp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lang="en-US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1144800" y="2891775"/>
            <a:ext cx="36345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Такая программа при запуске выведет в консоль сообщение “Hello, World!”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1144800" y="229550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Первая программа на Java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1144800" y="1100450"/>
            <a:ext cx="5544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Created by GeekBrains</a:t>
            </a:r>
            <a:b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0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i="1" sz="10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FirstApp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lang="en-US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204250" y="1174875"/>
            <a:ext cx="2073900" cy="5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4"/>
          <p:cNvCxnSpPr>
            <a:stCxn id="129" idx="3"/>
            <a:endCxn id="131" idx="1"/>
          </p:cNvCxnSpPr>
          <p:nvPr/>
        </p:nvCxnSpPr>
        <p:spPr>
          <a:xfrm flipH="1" rot="10800000">
            <a:off x="3278150" y="1399425"/>
            <a:ext cx="24156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4"/>
          <p:cNvSpPr txBox="1"/>
          <p:nvPr/>
        </p:nvSpPr>
        <p:spPr>
          <a:xfrm>
            <a:off x="5693725" y="922150"/>
            <a:ext cx="28020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Так называемый комментарий. Строка, идущая после //, не является полезным кодом и ничего делать не будет. В данном случае три строки. Так можно делать для себя пометки или отключать блоки кода</a:t>
            </a:r>
            <a:endParaRPr sz="1000"/>
          </a:p>
        </p:txBody>
      </p:sp>
      <p:sp>
        <p:nvSpPr>
          <p:cNvPr id="132" name="Google Shape;132;p24"/>
          <p:cNvSpPr/>
          <p:nvPr/>
        </p:nvSpPr>
        <p:spPr>
          <a:xfrm>
            <a:off x="1810050" y="2234075"/>
            <a:ext cx="2802000" cy="18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4"/>
          <p:cNvCxnSpPr>
            <a:stCxn id="132" idx="3"/>
            <a:endCxn id="134" idx="1"/>
          </p:cNvCxnSpPr>
          <p:nvPr/>
        </p:nvCxnSpPr>
        <p:spPr>
          <a:xfrm>
            <a:off x="4612050" y="2325125"/>
            <a:ext cx="1081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5693725" y="1903625"/>
            <a:ext cx="28020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r>
              <a:rPr lang="en-US" sz="1000"/>
              <a:t> - очень полезный метод, который позволяет вывести любое сообщение в консоль, сообщением является то что написано внутри круглых скобок.</a:t>
            </a:r>
            <a:endParaRPr sz="1000"/>
          </a:p>
        </p:txBody>
      </p:sp>
      <p:sp>
        <p:nvSpPr>
          <p:cNvPr id="135" name="Google Shape;135;p24"/>
          <p:cNvSpPr txBox="1"/>
          <p:nvPr/>
        </p:nvSpPr>
        <p:spPr>
          <a:xfrm>
            <a:off x="1204250" y="2885100"/>
            <a:ext cx="28020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public class FirstApp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Все программы на Java состоят из классов. Пока работаем только с одним из них.</a:t>
            </a:r>
            <a:endParaRPr sz="1000"/>
          </a:p>
        </p:txBody>
      </p:sp>
      <p:sp>
        <p:nvSpPr>
          <p:cNvPr id="136" name="Google Shape;136;p24"/>
          <p:cNvSpPr txBox="1"/>
          <p:nvPr/>
        </p:nvSpPr>
        <p:spPr>
          <a:xfrm>
            <a:off x="4612050" y="2885100"/>
            <a:ext cx="38871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Метод с которого начинается выполнение Java программы. В одном классе может быть только один такой метод.</a:t>
            </a:r>
            <a:endParaRPr sz="1000"/>
          </a:p>
        </p:txBody>
      </p:sp>
      <p:sp>
        <p:nvSpPr>
          <p:cNvPr id="137" name="Google Shape;137;p24"/>
          <p:cNvSpPr txBox="1"/>
          <p:nvPr/>
        </p:nvSpPr>
        <p:spPr>
          <a:xfrm>
            <a:off x="1204250" y="3869350"/>
            <a:ext cx="7294800" cy="554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Язык Java чувствителен к регистру, т.е. нельзя вместо </a:t>
            </a:r>
            <a:r>
              <a:rPr b="1" lang="en-US" sz="1200"/>
              <a:t>m</a:t>
            </a:r>
            <a:r>
              <a:rPr lang="en-US" sz="1200"/>
              <a:t>ain писать </a:t>
            </a:r>
            <a:r>
              <a:rPr b="1" lang="en-US" sz="1200"/>
              <a:t>M</a:t>
            </a:r>
            <a:r>
              <a:rPr lang="en-US" sz="1200"/>
              <a:t>ain, или вместо </a:t>
            </a:r>
            <a:r>
              <a:rPr b="1" lang="en-US" sz="1200"/>
              <a:t>p</a:t>
            </a:r>
            <a:r>
              <a:rPr lang="en-US" sz="1200"/>
              <a:t>ublic </a:t>
            </a:r>
            <a:r>
              <a:rPr b="1" lang="en-US" sz="1200"/>
              <a:t>P</a:t>
            </a:r>
            <a:r>
              <a:rPr lang="en-US" sz="1200"/>
              <a:t>ublic и т.д.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1144799" y="30957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700">
                <a:solidFill>
                  <a:srgbClr val="4C5D6E"/>
                </a:solidFill>
              </a:rPr>
              <a:t>Что происходит с кодом при запуске программы из студии?</a:t>
            </a:r>
            <a:endParaRPr sz="900"/>
          </a:p>
        </p:txBody>
      </p:sp>
      <p:sp>
        <p:nvSpPr>
          <p:cNvPr id="143" name="Google Shape;143;p25"/>
          <p:cNvSpPr/>
          <p:nvPr/>
        </p:nvSpPr>
        <p:spPr>
          <a:xfrm>
            <a:off x="2735299" y="1552965"/>
            <a:ext cx="1429200" cy="3060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Java Code (.java)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735299" y="2730611"/>
            <a:ext cx="1429200" cy="3060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Byte Code (.class)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1887279" y="3231735"/>
            <a:ext cx="723900" cy="30600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JVM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3087950" y="3231735"/>
            <a:ext cx="723900" cy="30600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JVM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4288620" y="3231735"/>
            <a:ext cx="723900" cy="30600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JVM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710885" y="3698082"/>
            <a:ext cx="1077000" cy="3060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Windows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911555" y="3698082"/>
            <a:ext cx="1077000" cy="3060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Linux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112226" y="3698082"/>
            <a:ext cx="1077000" cy="3060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Mac</a:t>
            </a:r>
            <a:endParaRPr sz="1200">
              <a:solidFill>
                <a:srgbClr val="E9EDF4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911563" y="2038444"/>
            <a:ext cx="1077000" cy="547500"/>
          </a:xfrm>
          <a:prstGeom prst="ellipse">
            <a:avLst/>
          </a:prstGeom>
          <a:solidFill>
            <a:srgbClr val="658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JAVAC</a:t>
            </a:r>
            <a:endParaRPr sz="1200">
              <a:solidFill>
                <a:srgbClr val="E9EDF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9EDF4"/>
                </a:solidFill>
              </a:rPr>
              <a:t>compiler</a:t>
            </a:r>
            <a:endParaRPr sz="1200">
              <a:solidFill>
                <a:srgbClr val="E9EDF4"/>
              </a:solidFill>
            </a:endParaRPr>
          </a:p>
        </p:txBody>
      </p:sp>
      <p:cxnSp>
        <p:nvCxnSpPr>
          <p:cNvPr id="152" name="Google Shape;152;p25"/>
          <p:cNvCxnSpPr>
            <a:stCxn id="143" idx="2"/>
            <a:endCxn id="151" idx="0"/>
          </p:cNvCxnSpPr>
          <p:nvPr/>
        </p:nvCxnSpPr>
        <p:spPr>
          <a:xfrm>
            <a:off x="3449899" y="1858965"/>
            <a:ext cx="300" cy="1794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5"/>
          <p:cNvCxnSpPr>
            <a:endCxn id="144" idx="0"/>
          </p:cNvCxnSpPr>
          <p:nvPr/>
        </p:nvCxnSpPr>
        <p:spPr>
          <a:xfrm>
            <a:off x="3449899" y="2586011"/>
            <a:ext cx="0" cy="1446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3450071" y="3537711"/>
            <a:ext cx="0" cy="1797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5" name="Google Shape;155;p25"/>
          <p:cNvCxnSpPr>
            <a:stCxn id="144" idx="2"/>
          </p:cNvCxnSpPr>
          <p:nvPr/>
        </p:nvCxnSpPr>
        <p:spPr>
          <a:xfrm>
            <a:off x="3449899" y="3036611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5"/>
          <p:cNvCxnSpPr/>
          <p:nvPr/>
        </p:nvCxnSpPr>
        <p:spPr>
          <a:xfrm>
            <a:off x="4650725" y="3530935"/>
            <a:ext cx="0" cy="1797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7" name="Google Shape;157;p25"/>
          <p:cNvCxnSpPr/>
          <p:nvPr/>
        </p:nvCxnSpPr>
        <p:spPr>
          <a:xfrm>
            <a:off x="2249038" y="3530940"/>
            <a:ext cx="0" cy="179700"/>
          </a:xfrm>
          <a:prstGeom prst="straightConnector1">
            <a:avLst/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8" name="Google Shape;158;p25"/>
          <p:cNvCxnSpPr>
            <a:stCxn id="145" idx="0"/>
            <a:endCxn id="147" idx="0"/>
          </p:cNvCxnSpPr>
          <p:nvPr/>
        </p:nvCxnSpPr>
        <p:spPr>
          <a:xfrm flipH="1" rot="-5400000">
            <a:off x="3449529" y="2031435"/>
            <a:ext cx="600" cy="2401200"/>
          </a:xfrm>
          <a:prstGeom prst="bentConnector3">
            <a:avLst>
              <a:gd fmla="val -19629445" name="adj1"/>
            </a:avLst>
          </a:prstGeom>
          <a:noFill/>
          <a:ln cap="flat" cmpd="sng" w="9525">
            <a:solidFill>
              <a:srgbClr val="4C5D6D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9" name="Google Shape;159;p25"/>
          <p:cNvSpPr txBox="1"/>
          <p:nvPr/>
        </p:nvSpPr>
        <p:spPr>
          <a:xfrm>
            <a:off x="4288625" y="1552963"/>
            <a:ext cx="34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Это код, который мы только что написали</a:t>
            </a:r>
            <a:endParaRPr sz="1100"/>
          </a:p>
        </p:txBody>
      </p:sp>
      <p:sp>
        <p:nvSpPr>
          <p:cNvPr id="160" name="Google Shape;160;p25"/>
          <p:cNvSpPr txBox="1"/>
          <p:nvPr/>
        </p:nvSpPr>
        <p:spPr>
          <a:xfrm>
            <a:off x="4288625" y="2033175"/>
            <a:ext cx="30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При запуске проекта из студии наш код передается компилятору</a:t>
            </a:r>
            <a:endParaRPr sz="1100"/>
          </a:p>
        </p:txBody>
      </p:sp>
      <p:sp>
        <p:nvSpPr>
          <p:cNvPr id="161" name="Google Shape;161;p25"/>
          <p:cNvSpPr txBox="1"/>
          <p:nvPr/>
        </p:nvSpPr>
        <p:spPr>
          <a:xfrm>
            <a:off x="4288625" y="2632450"/>
            <a:ext cx="30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Который преобразует его в промежуточный Java байт-код</a:t>
            </a:r>
            <a:endParaRPr sz="1100"/>
          </a:p>
        </p:txBody>
      </p:sp>
      <p:sp>
        <p:nvSpPr>
          <p:cNvPr id="162" name="Google Shape;162;p25"/>
          <p:cNvSpPr txBox="1"/>
          <p:nvPr/>
        </p:nvSpPr>
        <p:spPr>
          <a:xfrm>
            <a:off x="5375400" y="3187300"/>
            <a:ext cx="2623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При запуске нашего приложения на любой ОС, Java машина “налету” преобразует Java байт-код в машинный код, который уже выполняется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1144799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Создание переменных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1144800" y="1085175"/>
            <a:ext cx="413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FirstApp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1211700" y="2072400"/>
            <a:ext cx="428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 </a:t>
            </a:r>
            <a:r>
              <a:rPr lang="en-US"/>
              <a:t>- тип переменной, указывающий на то, что вы можете в ней хранить. Если переменная имеет тип </a:t>
            </a:r>
            <a:r>
              <a:rPr b="1" lang="en-US"/>
              <a:t>int</a:t>
            </a:r>
            <a:r>
              <a:rPr lang="en-US"/>
              <a:t>, то в нее можно складывать только целые числа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</a:t>
            </a:r>
            <a:r>
              <a:rPr lang="en-US"/>
              <a:t> - имя переменной, чтобы по этому имени вы могли к ней обращаться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20</a:t>
            </a:r>
            <a:r>
              <a:rPr lang="en-US"/>
              <a:t> - начальное значение переменной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Переменная </a:t>
            </a:r>
            <a:r>
              <a:rPr lang="en-US"/>
              <a:t>- это </a:t>
            </a:r>
            <a:r>
              <a:rPr lang="en-US"/>
              <a:t>именованная</a:t>
            </a:r>
            <a:r>
              <a:rPr lang="en-US"/>
              <a:t> область оперативной памяти, в которой что-то можно хранить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5760575" y="1702600"/>
            <a:ext cx="2973000" cy="26610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5760575" y="1085175"/>
            <a:ext cx="297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Когда вы запустили приложение, ОС выделяет вам какой-то </a:t>
            </a:r>
            <a:r>
              <a:rPr b="1" lang="en-US" sz="900">
                <a:solidFill>
                  <a:srgbClr val="38761D"/>
                </a:solidFill>
              </a:rPr>
              <a:t>блок оперативной памяти</a:t>
            </a:r>
            <a:r>
              <a:rPr lang="en-US" sz="900"/>
              <a:t>, которую вы можете использовать по своему усмотрению</a:t>
            </a:r>
            <a:endParaRPr sz="9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88275" y="1858675"/>
            <a:ext cx="3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20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3" name="Google Shape;173;p26"/>
          <p:cNvCxnSpPr>
            <a:endCxn id="172" idx="2"/>
          </p:cNvCxnSpPr>
          <p:nvPr/>
        </p:nvCxnSpPr>
        <p:spPr>
          <a:xfrm rot="10800000">
            <a:off x="6081475" y="2258875"/>
            <a:ext cx="4386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 txBox="1"/>
          <p:nvPr/>
        </p:nvSpPr>
        <p:spPr>
          <a:xfrm>
            <a:off x="6036950" y="2802775"/>
            <a:ext cx="224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Вы же попросили туда закинуть число 20, вопрос как вы потом найдете это число. Чтобы не запоминать какой-то очень длинный и непонятный адрес, просто даете имя этой переменной. В данном случае ее имя (идентификатор) - </a:t>
            </a:r>
            <a:r>
              <a:rPr b="1" lang="en-US" sz="1000"/>
              <a:t>a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