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A5FFF-E9BB-4C25-A08D-ABB29E6B7C1A}">
  <a:tblStyle styleId="{6AAA5FFF-E9BB-4C25-A08D-ABB29E6B7C1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107a5113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b107a511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d10a0013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cd10a0013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107a5113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b107a5113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107a5113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b107a5113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357311df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357311df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357311df1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c357311df1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107a5113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b107a5113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107a511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b107a511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107a511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b107a511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540b14d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c7540b14d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7540b14d7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c7540b14d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107a5113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b107a5113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107a5113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b107a5113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.png"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Java. Уровень 1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531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2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49" y="2133775"/>
            <a:ext cx="42063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Основные конструкции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929400" y="3583200"/>
            <a:ext cx="4600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Оператор switch, циклы, массивы, работа с консолью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1142375" y="1104650"/>
            <a:ext cx="35478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 &lt; </a:t>
            </a:r>
            <a:r>
              <a:rPr lang="en-US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100_000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= (a + </a:t>
            </a:r>
            <a:r>
              <a:rPr lang="en-US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* a + </a:t>
            </a:r>
            <a:r>
              <a:rPr lang="en-US" sz="16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.println(a);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/>
            </a:br>
            <a:r>
              <a:rPr lang="en-US" sz="1600">
                <a:solidFill>
                  <a:srgbClr val="6588AB"/>
                </a:solidFill>
              </a:rPr>
              <a:t>// Результат: </a:t>
            </a:r>
            <a:endParaRPr sz="1600">
              <a:solidFill>
                <a:srgbClr val="6588AB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588AB"/>
                </a:solidFill>
              </a:rPr>
              <a:t>// </a:t>
            </a:r>
            <a:r>
              <a:rPr lang="en-US" sz="1600">
                <a:solidFill>
                  <a:srgbClr val="6588AB"/>
                </a:solidFill>
              </a:rPr>
              <a:t>33</a:t>
            </a:r>
            <a:endParaRPr sz="1600">
              <a:solidFill>
                <a:srgbClr val="6588AB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588AB"/>
                </a:solidFill>
              </a:rPr>
              <a:t>// </a:t>
            </a:r>
            <a:r>
              <a:rPr lang="en-US" sz="1600">
                <a:solidFill>
                  <a:srgbClr val="6588AB"/>
                </a:solidFill>
              </a:rPr>
              <a:t>1233</a:t>
            </a:r>
            <a:endParaRPr sz="1600">
              <a:solidFill>
                <a:srgbClr val="6588AB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588AB"/>
                </a:solidFill>
              </a:rPr>
              <a:t>// </a:t>
            </a:r>
            <a:r>
              <a:rPr lang="en-US" sz="1600">
                <a:solidFill>
                  <a:srgbClr val="6588AB"/>
                </a:solidFill>
              </a:rPr>
              <a:t>1525233</a:t>
            </a:r>
            <a:endParaRPr sz="1600">
              <a:solidFill>
                <a:srgbClr val="232323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1142374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ц</a:t>
            </a:r>
            <a:r>
              <a:rPr lang="en-US" sz="3200">
                <a:solidFill>
                  <a:srgbClr val="4C5D6E"/>
                </a:solidFill>
              </a:rPr>
              <a:t>икла </a:t>
            </a:r>
            <a:r>
              <a:rPr b="1" lang="en-US" sz="3200">
                <a:solidFill>
                  <a:srgbClr val="4C5D6E"/>
                </a:solidFill>
              </a:rPr>
              <a:t>while</a:t>
            </a:r>
            <a:endParaRPr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4876075" y="1104650"/>
            <a:ext cx="35826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 данном условии сложно сказать сколько именно итераций требуется, поэтому проще использовать цикл </a:t>
            </a:r>
            <a:r>
              <a:rPr b="1" lang="en-US"/>
              <a:t>while</a:t>
            </a:r>
            <a:r>
              <a:rPr lang="en-US"/>
              <a:t>. Да и управляющая переменная нам не нужна, так что </a:t>
            </a:r>
            <a:r>
              <a:rPr b="1" lang="en-US"/>
              <a:t>for </a:t>
            </a:r>
            <a:r>
              <a:rPr lang="en-US"/>
              <a:t>точно не требуется.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Кодовые блоки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1144799" y="1998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Массивы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1142375" y="1167429"/>
            <a:ext cx="68544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1" lang="en-US">
                <a:solidFill>
                  <a:srgbClr val="2C2D30"/>
                </a:solidFill>
              </a:rPr>
              <a:t>Массив</a:t>
            </a:r>
            <a:r>
              <a:rPr lang="en-US">
                <a:solidFill>
                  <a:srgbClr val="2C2D30"/>
                </a:solidFill>
              </a:rPr>
              <a:t> представляет собой совокупность однотипных переменных с общим для обращения к ним именем.</a:t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</a:rPr>
              <a:t>Формы создания массивов:</a:t>
            </a:r>
            <a:endParaRPr b="1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</a:rPr>
              <a:t>тип[ ] имя_массива = new тип[размер]; </a:t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</a:rPr>
              <a:t>тип имя_массива[ ] = new тип[размер]; </a:t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</a:rPr>
              <a:t>тип[ ][ ] имя_массива = new тип[размер] [размер]; </a:t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2D30"/>
                </a:solidFill>
              </a:rPr>
              <a:t>тип[ ] имя_массива = { …, …, … };</a:t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</a:rPr>
              <a:t>Пример:</a:t>
            </a:r>
            <a:endParaRPr b="1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int[] array = new int[10];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String[] strArr = new String[5];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{ 1, 2, 3, 4, 5, 6 };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1144799" y="1250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Процесс создания массива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311750" y="2065425"/>
            <a:ext cx="4110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[] arr = new </a:t>
            </a:r>
            <a:r>
              <a:rPr b="1" lang="en-US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[5];</a:t>
            </a:r>
            <a:endParaRPr b="1"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1" name="Google Shape;171;p30"/>
          <p:cNvCxnSpPr>
            <a:endCxn id="172" idx="2"/>
          </p:cNvCxnSpPr>
          <p:nvPr/>
        </p:nvCxnSpPr>
        <p:spPr>
          <a:xfrm rot="10800000">
            <a:off x="1902925" y="1616400"/>
            <a:ext cx="12339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2" name="Google Shape;172;p30"/>
          <p:cNvSpPr txBox="1"/>
          <p:nvPr/>
        </p:nvSpPr>
        <p:spPr>
          <a:xfrm>
            <a:off x="639325" y="1093200"/>
            <a:ext cx="25272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Указываем что наш массив </a:t>
            </a:r>
            <a:r>
              <a:rPr b="1" lang="en-US" sz="1100"/>
              <a:t>одномерный </a:t>
            </a:r>
            <a:r>
              <a:rPr lang="en-US" sz="1100"/>
              <a:t>и состоит из </a:t>
            </a:r>
            <a:r>
              <a:rPr b="1" lang="en-US" sz="1100"/>
              <a:t>int</a:t>
            </a:r>
            <a:r>
              <a:rPr lang="en-US" sz="1100"/>
              <a:t>’ов</a:t>
            </a:r>
            <a:endParaRPr sz="1100"/>
          </a:p>
        </p:txBody>
      </p:sp>
      <p:cxnSp>
        <p:nvCxnSpPr>
          <p:cNvPr id="173" name="Google Shape;173;p30"/>
          <p:cNvCxnSpPr>
            <a:endCxn id="174" idx="0"/>
          </p:cNvCxnSpPr>
          <p:nvPr/>
        </p:nvCxnSpPr>
        <p:spPr>
          <a:xfrm flipH="1">
            <a:off x="1880625" y="2423575"/>
            <a:ext cx="1999500" cy="1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4" name="Google Shape;174;p30"/>
          <p:cNvSpPr txBox="1"/>
          <p:nvPr/>
        </p:nvSpPr>
        <p:spPr>
          <a:xfrm>
            <a:off x="617025" y="2541475"/>
            <a:ext cx="25272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Даем массиву имя (в данном случае </a:t>
            </a:r>
            <a:r>
              <a:rPr b="1" lang="en-US" sz="1100"/>
              <a:t>arr</a:t>
            </a:r>
            <a:r>
              <a:rPr lang="en-US" sz="1100"/>
              <a:t>), чтобы была возможность к нему как-то обращаться</a:t>
            </a:r>
            <a:endParaRPr sz="1100"/>
          </a:p>
        </p:txBody>
      </p:sp>
      <p:sp>
        <p:nvSpPr>
          <p:cNvPr id="175" name="Google Shape;175;p30"/>
          <p:cNvSpPr txBox="1"/>
          <p:nvPr/>
        </p:nvSpPr>
        <p:spPr>
          <a:xfrm>
            <a:off x="3843550" y="1000800"/>
            <a:ext cx="28536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Запрашиваем выделение памяти под хранение массива в куче (heap) [этим занимается оператор </a:t>
            </a:r>
            <a:r>
              <a:rPr b="1" lang="en-US" sz="1100"/>
              <a:t>new</a:t>
            </a:r>
            <a:r>
              <a:rPr lang="en-US" sz="1100"/>
              <a:t>]</a:t>
            </a:r>
            <a:endParaRPr sz="1100"/>
          </a:p>
        </p:txBody>
      </p:sp>
      <p:cxnSp>
        <p:nvCxnSpPr>
          <p:cNvPr id="176" name="Google Shape;176;p30"/>
          <p:cNvCxnSpPr>
            <a:endCxn id="175" idx="2"/>
          </p:cNvCxnSpPr>
          <p:nvPr/>
        </p:nvCxnSpPr>
        <p:spPr>
          <a:xfrm flipH="1" rot="10800000">
            <a:off x="4705150" y="1693500"/>
            <a:ext cx="5652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7" name="Google Shape;177;p30"/>
          <p:cNvSpPr txBox="1"/>
          <p:nvPr/>
        </p:nvSpPr>
        <p:spPr>
          <a:xfrm>
            <a:off x="6771725" y="1462225"/>
            <a:ext cx="19620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Указываем размер массива. В данном случае в нем будет </a:t>
            </a:r>
            <a:r>
              <a:rPr b="1" lang="en-US" sz="1100"/>
              <a:t>5</a:t>
            </a:r>
            <a:r>
              <a:rPr lang="en-US" sz="1100"/>
              <a:t> ячеек, в каждую из которых можно положить </a:t>
            </a:r>
            <a:r>
              <a:rPr b="1" lang="en-US" sz="1100"/>
              <a:t>int</a:t>
            </a:r>
            <a:endParaRPr b="1" sz="1100"/>
          </a:p>
        </p:txBody>
      </p:sp>
      <p:cxnSp>
        <p:nvCxnSpPr>
          <p:cNvPr id="178" name="Google Shape;178;p30"/>
          <p:cNvCxnSpPr/>
          <p:nvPr/>
        </p:nvCxnSpPr>
        <p:spPr>
          <a:xfrm flipH="1" rot="10800000">
            <a:off x="5414413" y="2065425"/>
            <a:ext cx="13932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9" name="Google Shape;179;p30"/>
          <p:cNvSpPr/>
          <p:nvPr/>
        </p:nvSpPr>
        <p:spPr>
          <a:xfrm>
            <a:off x="3278025" y="2824950"/>
            <a:ext cx="5217900" cy="168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3352350" y="3839525"/>
            <a:ext cx="416400" cy="3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4288700" y="3278350"/>
            <a:ext cx="4155000" cy="11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7946539" y="3196550"/>
            <a:ext cx="6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Heap</a:t>
            </a:r>
            <a:endParaRPr b="1" sz="1200"/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4412835" y="37241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679275"/>
                <a:gridCol w="679275"/>
                <a:gridCol w="679275"/>
                <a:gridCol w="679275"/>
                <a:gridCol w="679275"/>
              </a:tblGrid>
              <a:tr h="56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4" name="Google Shape;184;p30"/>
          <p:cNvCxnSpPr/>
          <p:nvPr/>
        </p:nvCxnSpPr>
        <p:spPr>
          <a:xfrm flipH="1" rot="10800000">
            <a:off x="3530725" y="4014125"/>
            <a:ext cx="884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5" name="Google Shape;185;p30"/>
          <p:cNvSpPr txBox="1"/>
          <p:nvPr/>
        </p:nvSpPr>
        <p:spPr>
          <a:xfrm>
            <a:off x="3278014" y="3568950"/>
            <a:ext cx="6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arr</a:t>
            </a:r>
            <a:endParaRPr b="1" sz="1200"/>
          </a:p>
        </p:txBody>
      </p:sp>
      <p:cxnSp>
        <p:nvCxnSpPr>
          <p:cNvPr id="186" name="Google Shape;186;p30"/>
          <p:cNvCxnSpPr>
            <a:endCxn id="187" idx="3"/>
          </p:cNvCxnSpPr>
          <p:nvPr/>
        </p:nvCxnSpPr>
        <p:spPr>
          <a:xfrm flipH="1">
            <a:off x="3144225" y="4006775"/>
            <a:ext cx="200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0"/>
          <p:cNvSpPr txBox="1"/>
          <p:nvPr/>
        </p:nvSpPr>
        <p:spPr>
          <a:xfrm>
            <a:off x="617025" y="3502175"/>
            <a:ext cx="25272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Массивы это тоже ссылочные типы данных, так как в переменной </a:t>
            </a:r>
            <a:r>
              <a:rPr b="1" lang="en-US" sz="1100"/>
              <a:t>arr </a:t>
            </a:r>
            <a:r>
              <a:rPr lang="en-US" sz="1100"/>
              <a:t>лежит не целый массив, а всего лишь ссылка на область кучи, где и находится содержимое массива</a:t>
            </a:r>
            <a:endParaRPr sz="1100"/>
          </a:p>
        </p:txBody>
      </p:sp>
      <p:sp>
        <p:nvSpPr>
          <p:cNvPr id="188" name="Google Shape;188;p30"/>
          <p:cNvSpPr txBox="1"/>
          <p:nvPr/>
        </p:nvSpPr>
        <p:spPr>
          <a:xfrm>
            <a:off x="4412874" y="3403375"/>
            <a:ext cx="33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    [0]            [1]           [2]            [3]           [4]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1144800" y="125000"/>
            <a:ext cx="68544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 как с массивом работать?</a:t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1144800" y="762820"/>
            <a:ext cx="3708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[] arr = new </a:t>
            </a:r>
            <a:r>
              <a:rPr b="1" lang="en-US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[5];</a:t>
            </a:r>
            <a:endParaRPr b="1"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1360350" y="1540617"/>
            <a:ext cx="416400" cy="3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31"/>
          <p:cNvGraphicFramePr/>
          <p:nvPr/>
        </p:nvGraphicFramePr>
        <p:xfrm>
          <a:off x="2420835" y="1425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679275"/>
                <a:gridCol w="679275"/>
                <a:gridCol w="679275"/>
                <a:gridCol w="679275"/>
                <a:gridCol w="679275"/>
              </a:tblGrid>
              <a:tr h="56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7" name="Google Shape;197;p31"/>
          <p:cNvCxnSpPr/>
          <p:nvPr/>
        </p:nvCxnSpPr>
        <p:spPr>
          <a:xfrm flipH="1" rot="10800000">
            <a:off x="1538725" y="1727467"/>
            <a:ext cx="884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98" name="Google Shape;198;p31"/>
          <p:cNvSpPr txBox="1"/>
          <p:nvPr/>
        </p:nvSpPr>
        <p:spPr>
          <a:xfrm>
            <a:off x="1286014" y="1270042"/>
            <a:ext cx="6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arr</a:t>
            </a:r>
            <a:endParaRPr b="1" sz="1200"/>
          </a:p>
        </p:txBody>
      </p:sp>
      <p:sp>
        <p:nvSpPr>
          <p:cNvPr id="199" name="Google Shape;199;p31"/>
          <p:cNvSpPr txBox="1"/>
          <p:nvPr/>
        </p:nvSpPr>
        <p:spPr>
          <a:xfrm>
            <a:off x="2420874" y="1104467"/>
            <a:ext cx="33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    [0]            [1]           [2]            [3]           [4]</a:t>
            </a:r>
            <a:endParaRPr b="1" sz="1200"/>
          </a:p>
        </p:txBody>
      </p:sp>
      <p:sp>
        <p:nvSpPr>
          <p:cNvPr id="200" name="Google Shape;200;p31"/>
          <p:cNvSpPr/>
          <p:nvPr/>
        </p:nvSpPr>
        <p:spPr>
          <a:xfrm>
            <a:off x="4286900" y="2792442"/>
            <a:ext cx="416400" cy="3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4935010" y="26771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679275"/>
                <a:gridCol w="679275"/>
                <a:gridCol w="679275"/>
                <a:gridCol w="679275"/>
                <a:gridCol w="679275"/>
              </a:tblGrid>
              <a:tr h="56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-2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2" name="Google Shape;202;p31"/>
          <p:cNvCxnSpPr/>
          <p:nvPr/>
        </p:nvCxnSpPr>
        <p:spPr>
          <a:xfrm flipH="1" rot="10800000">
            <a:off x="4491450" y="2967150"/>
            <a:ext cx="445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3" name="Google Shape;203;p31"/>
          <p:cNvSpPr txBox="1"/>
          <p:nvPr/>
        </p:nvSpPr>
        <p:spPr>
          <a:xfrm>
            <a:off x="4224434" y="2505720"/>
            <a:ext cx="6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arr</a:t>
            </a:r>
            <a:endParaRPr b="1" sz="1200"/>
          </a:p>
        </p:txBody>
      </p:sp>
      <p:sp>
        <p:nvSpPr>
          <p:cNvPr id="204" name="Google Shape;204;p31"/>
          <p:cNvSpPr txBox="1"/>
          <p:nvPr/>
        </p:nvSpPr>
        <p:spPr>
          <a:xfrm>
            <a:off x="4935049" y="2356292"/>
            <a:ext cx="33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    [0]            [1]           [2]            [3]           [4]</a:t>
            </a:r>
            <a:endParaRPr b="1" sz="1200"/>
          </a:p>
        </p:txBody>
      </p:sp>
      <p:sp>
        <p:nvSpPr>
          <p:cNvPr id="205" name="Google Shape;205;p31"/>
          <p:cNvSpPr/>
          <p:nvPr/>
        </p:nvSpPr>
        <p:spPr>
          <a:xfrm>
            <a:off x="1806325" y="2468167"/>
            <a:ext cx="349200" cy="56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1"/>
          <p:cNvCxnSpPr>
            <a:stCxn id="205" idx="2"/>
            <a:endCxn id="207" idx="0"/>
          </p:cNvCxnSpPr>
          <p:nvPr/>
        </p:nvCxnSpPr>
        <p:spPr>
          <a:xfrm>
            <a:off x="1980925" y="3033367"/>
            <a:ext cx="28278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1"/>
          <p:cNvSpPr txBox="1"/>
          <p:nvPr/>
        </p:nvSpPr>
        <p:spPr>
          <a:xfrm>
            <a:off x="1286025" y="3442325"/>
            <a:ext cx="70455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Как видите </a:t>
            </a:r>
            <a:r>
              <a:rPr b="1" lang="en-US" sz="1100"/>
              <a:t>arr </a:t>
            </a:r>
            <a:r>
              <a:rPr lang="en-US" sz="1100"/>
              <a:t>позволяет обратиться к массиву целиком. А вот чтобы добраться до какой-то конкретной ячейки необходимо указать ее адрес в массиве (</a:t>
            </a:r>
            <a:r>
              <a:rPr b="1" lang="en-US" sz="1100"/>
              <a:t>индекс</a:t>
            </a:r>
            <a:r>
              <a:rPr lang="en-US" sz="1100"/>
              <a:t> ячейки). Индексация ячеек начинается </a:t>
            </a:r>
            <a:r>
              <a:rPr b="1" lang="en-US" sz="1100"/>
              <a:t>с 0</a:t>
            </a:r>
            <a:r>
              <a:rPr lang="en-US" sz="1100"/>
              <a:t>. На схеме выше индексы ячеек указаны в квадратных скобках. Если массив имеет длину 5, то вы можете обращаться к ячейкам с индексами от 0 до 4 включительно, при обращении по любому другому индексу вы получите ошибку (корректно говорить исключение, но о них вы узнаете только на следующем курсе).</a:t>
            </a:r>
            <a:endParaRPr sz="1100"/>
          </a:p>
        </p:txBody>
      </p:sp>
      <p:sp>
        <p:nvSpPr>
          <p:cNvPr id="208" name="Google Shape;208;p31"/>
          <p:cNvSpPr txBox="1"/>
          <p:nvPr/>
        </p:nvSpPr>
        <p:spPr>
          <a:xfrm>
            <a:off x="1144800" y="2128875"/>
            <a:ext cx="4318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3B3"/>
                </a:solidFill>
              </a:rPr>
              <a:t>Теперь м</a:t>
            </a:r>
            <a:r>
              <a:rPr b="1" lang="en-US" sz="1200">
                <a:solidFill>
                  <a:srgbClr val="0033B3"/>
                </a:solidFill>
              </a:rPr>
              <a:t>ожем поменять значения ячеек массива:</a:t>
            </a:r>
            <a:endParaRPr b="1" sz="1200">
              <a:solidFill>
                <a:srgbClr val="0033B3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arr[1] = 10;</a:t>
            </a:r>
            <a:endParaRPr b="1"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arr[4] = -2;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1300900" y="855250"/>
            <a:ext cx="7045500" cy="120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5741875" y="772859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3B3"/>
                </a:solidFill>
              </a:rPr>
              <a:t>Вот так мы создали массив arr</a:t>
            </a:r>
            <a:endParaRPr>
              <a:solidFill>
                <a:srgbClr val="0033B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1144800" y="125000"/>
            <a:ext cx="68544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 как с массивом работать?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1286900" y="1555992"/>
            <a:ext cx="416400" cy="3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1935010" y="1440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679275"/>
                <a:gridCol w="679275"/>
                <a:gridCol w="679275"/>
                <a:gridCol w="679275"/>
                <a:gridCol w="679275"/>
              </a:tblGrid>
              <a:tr h="56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10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0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rgbClr val="2C2D30"/>
                          </a:solidFill>
                        </a:rPr>
                        <a:t>-2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2"/>
          <p:cNvCxnSpPr/>
          <p:nvPr/>
        </p:nvCxnSpPr>
        <p:spPr>
          <a:xfrm flipH="1" rot="10800000">
            <a:off x="1491450" y="1730700"/>
            <a:ext cx="445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19" name="Google Shape;219;p32"/>
          <p:cNvSpPr txBox="1"/>
          <p:nvPr/>
        </p:nvSpPr>
        <p:spPr>
          <a:xfrm>
            <a:off x="1224434" y="1269270"/>
            <a:ext cx="6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arr</a:t>
            </a:r>
            <a:endParaRPr b="1" sz="1200"/>
          </a:p>
        </p:txBody>
      </p:sp>
      <p:sp>
        <p:nvSpPr>
          <p:cNvPr id="220" name="Google Shape;220;p32"/>
          <p:cNvSpPr txBox="1"/>
          <p:nvPr/>
        </p:nvSpPr>
        <p:spPr>
          <a:xfrm>
            <a:off x="1935049" y="1119842"/>
            <a:ext cx="33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    [0]            [1]           [2]            [3]           [4]</a:t>
            </a:r>
            <a:endParaRPr b="1" sz="1200"/>
          </a:p>
        </p:txBody>
      </p:sp>
      <p:sp>
        <p:nvSpPr>
          <p:cNvPr id="221" name="Google Shape;221;p32"/>
          <p:cNvSpPr txBox="1"/>
          <p:nvPr/>
        </p:nvSpPr>
        <p:spPr>
          <a:xfrm>
            <a:off x="1224425" y="2231325"/>
            <a:ext cx="5918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3B3"/>
                </a:solidFill>
              </a:rPr>
              <a:t>Как узнать что лежит в какой-то ячейке и отпечатать в консоль?</a:t>
            </a:r>
            <a:endParaRPr b="1" sz="1200">
              <a:solidFill>
                <a:srgbClr val="0033B3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System.out.println(arr[0]);</a:t>
            </a:r>
            <a:endParaRPr b="1"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System.out.println(arr[1]);</a:t>
            </a:r>
            <a:endParaRPr b="1"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33B3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3B3"/>
                </a:solidFill>
              </a:rPr>
              <a:t>А можно узнать длину массива?</a:t>
            </a:r>
            <a:endParaRPr b="1" sz="18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System.out.println(arr.length);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1363100" y="807850"/>
            <a:ext cx="4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3B3"/>
                </a:solidFill>
              </a:rPr>
              <a:t>На прошлом слайде мы получили такой массив</a:t>
            </a:r>
            <a:endParaRPr>
              <a:solidFill>
                <a:srgbClr val="0033B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1144799" y="1998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C5D6E"/>
                </a:solidFill>
              </a:rPr>
              <a:t>Как проще всего представлять для себя массивы</a:t>
            </a:r>
            <a:endParaRPr sz="3200">
              <a:solidFill>
                <a:srgbClr val="4C5D6E"/>
              </a:solidFill>
            </a:endParaRPr>
          </a:p>
        </p:txBody>
      </p:sp>
      <p:graphicFrame>
        <p:nvGraphicFramePr>
          <p:cNvPr id="228" name="Google Shape;228;p33"/>
          <p:cNvGraphicFramePr/>
          <p:nvPr/>
        </p:nvGraphicFramePr>
        <p:xfrm>
          <a:off x="1142410" y="1764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679275"/>
                <a:gridCol w="679275"/>
                <a:gridCol w="679275"/>
                <a:gridCol w="679275"/>
                <a:gridCol w="679275"/>
                <a:gridCol w="679275"/>
                <a:gridCol w="679275"/>
                <a:gridCol w="679275"/>
                <a:gridCol w="679275"/>
              </a:tblGrid>
              <a:tr h="56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6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34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11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3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5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21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63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33"/>
          <p:cNvSpPr txBox="1"/>
          <p:nvPr/>
        </p:nvSpPr>
        <p:spPr>
          <a:xfrm>
            <a:off x="1142400" y="1333450"/>
            <a:ext cx="42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Одномерный массив</a:t>
            </a:r>
            <a:endParaRPr b="1" sz="1600"/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1142400" y="2807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722025"/>
                <a:gridCol w="722025"/>
                <a:gridCol w="722025"/>
              </a:tblGrid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6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34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11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3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5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21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63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3"/>
          <p:cNvSpPr txBox="1"/>
          <p:nvPr/>
        </p:nvSpPr>
        <p:spPr>
          <a:xfrm>
            <a:off x="1142400" y="2356200"/>
            <a:ext cx="42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Двумерный</a:t>
            </a:r>
            <a:r>
              <a:rPr b="1" lang="en-US" sz="1600"/>
              <a:t> массив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1144800" y="177525"/>
            <a:ext cx="68544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2400">
                <a:solidFill>
                  <a:srgbClr val="4C5D6E"/>
                </a:solidFill>
              </a:rPr>
              <a:t>Как на самом деле выглядит двумерный массив (одномерный массив массивов)</a:t>
            </a:r>
            <a:endParaRPr sz="600"/>
          </a:p>
        </p:txBody>
      </p:sp>
      <p:graphicFrame>
        <p:nvGraphicFramePr>
          <p:cNvPr id="237" name="Google Shape;237;p34"/>
          <p:cNvGraphicFramePr/>
          <p:nvPr/>
        </p:nvGraphicFramePr>
        <p:xfrm>
          <a:off x="1257558" y="19855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557450"/>
              </a:tblGrid>
              <a:tr h="46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34"/>
          <p:cNvGraphicFramePr/>
          <p:nvPr/>
        </p:nvGraphicFramePr>
        <p:xfrm>
          <a:off x="2376612" y="1729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562075"/>
                <a:gridCol w="562075"/>
                <a:gridCol w="562075"/>
              </a:tblGrid>
              <a:tr h="48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6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35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34"/>
          <p:cNvGraphicFramePr/>
          <p:nvPr/>
        </p:nvGraphicFramePr>
        <p:xfrm>
          <a:off x="2376612" y="2437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563550"/>
                <a:gridCol w="563550"/>
                <a:gridCol w="563550"/>
              </a:tblGrid>
              <a:tr h="4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11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3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5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34"/>
          <p:cNvGraphicFramePr/>
          <p:nvPr/>
        </p:nvGraphicFramePr>
        <p:xfrm>
          <a:off x="2376612" y="30983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{6AAA5FFF-E9BB-4C25-A08D-ABB29E6B7C1A}</a:tableStyleId>
              </a:tblPr>
              <a:tblGrid>
                <a:gridCol w="566025"/>
                <a:gridCol w="566025"/>
                <a:gridCol w="566025"/>
              </a:tblGrid>
              <a:tr h="4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22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21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rgbClr val="2C2D30"/>
                          </a:solidFill>
                        </a:rPr>
                        <a:t>63</a:t>
                      </a:r>
                      <a:endParaRPr u="none" cap="none" strike="noStrike">
                        <a:solidFill>
                          <a:srgbClr val="2C2D3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4"/>
          <p:cNvCxnSpPr/>
          <p:nvPr/>
        </p:nvCxnSpPr>
        <p:spPr>
          <a:xfrm flipH="1" rot="10800000">
            <a:off x="1658200" y="1995075"/>
            <a:ext cx="718200" cy="2319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2" name="Google Shape;242;p34"/>
          <p:cNvCxnSpPr/>
          <p:nvPr/>
        </p:nvCxnSpPr>
        <p:spPr>
          <a:xfrm>
            <a:off x="1656532" y="2680130"/>
            <a:ext cx="7200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3" name="Google Shape;243;p34"/>
          <p:cNvCxnSpPr/>
          <p:nvPr/>
        </p:nvCxnSpPr>
        <p:spPr>
          <a:xfrm>
            <a:off x="1672025" y="3193525"/>
            <a:ext cx="704400" cy="1926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4" name="Google Shape;244;p34"/>
          <p:cNvSpPr txBox="1"/>
          <p:nvPr/>
        </p:nvSpPr>
        <p:spPr>
          <a:xfrm>
            <a:off x="4132800" y="1677625"/>
            <a:ext cx="5069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[][] </a:t>
            </a:r>
            <a:r>
              <a:rPr b="1"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{{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63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или чтобы было лучше видно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[][] </a:t>
            </a:r>
            <a:r>
              <a:rPr b="1"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 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63</a:t>
            </a: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-US" sz="1200">
                <a:highlight>
                  <a:srgbClr val="E69138"/>
                </a:highlight>
                <a:latin typeface="Courier New"/>
                <a:ea typeface="Courier New"/>
                <a:cs typeface="Courier New"/>
                <a:sym typeface="Courier New"/>
              </a:rPr>
              <a:t>arr[2][1]</a:t>
            </a:r>
            <a:r>
              <a:rPr b="1" lang="en-US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// на картинке подсвечено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1257550" y="1594875"/>
            <a:ext cx="5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arr</a:t>
            </a:r>
            <a:endParaRPr b="1"/>
          </a:p>
        </p:txBody>
      </p:sp>
      <p:sp>
        <p:nvSpPr>
          <p:cNvPr id="246" name="Google Shape;246;p34"/>
          <p:cNvSpPr/>
          <p:nvPr/>
        </p:nvSpPr>
        <p:spPr>
          <a:xfrm>
            <a:off x="1263725" y="2921575"/>
            <a:ext cx="557400" cy="4533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1176275" y="3365175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69138"/>
                </a:solidFill>
              </a:rPr>
              <a:t>arr[2]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2941013" y="3114125"/>
            <a:ext cx="557400" cy="4533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2780025" y="3567425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69138"/>
                </a:solidFill>
              </a:rPr>
              <a:t>arr[2][1]</a:t>
            </a:r>
            <a:endParaRPr b="1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74" y="1998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4" y="1746011"/>
            <a:ext cx="68544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Оператор switch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Циклы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Кодовые блоки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Массивы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74" y="21467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Оператор switch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219475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(переменная) {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case константа1:</a:t>
            </a: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последовательность операторов;  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break;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case константа2: </a:t>
            </a: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последовательность операторов;  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break;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...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default: </a:t>
            </a: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  последовательность операторов;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4800" y="222100"/>
            <a:ext cx="68544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 использования switch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42375" y="1308550"/>
            <a:ext cx="3429000" cy="3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831525" y="1308550"/>
            <a:ext cx="286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248875" y="959200"/>
            <a:ext cx="3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Вариант с применением </a:t>
            </a:r>
            <a:r>
              <a:rPr b="1" lang="en-US"/>
              <a:t>switch</a:t>
            </a:r>
            <a:endParaRPr b="1"/>
          </a:p>
        </p:txBody>
      </p:sp>
      <p:sp>
        <p:nvSpPr>
          <p:cNvPr id="112" name="Google Shape;112;p21"/>
          <p:cNvSpPr txBox="1"/>
          <p:nvPr/>
        </p:nvSpPr>
        <p:spPr>
          <a:xfrm>
            <a:off x="4931850" y="959200"/>
            <a:ext cx="3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Аналог на </a:t>
            </a:r>
            <a:r>
              <a:rPr b="1" lang="en-US"/>
              <a:t>if-else-if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142374" y="1924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Цикл </a:t>
            </a:r>
            <a:r>
              <a:rPr b="1" lang="en-US" sz="3200">
                <a:solidFill>
                  <a:srgbClr val="4C5D6E"/>
                </a:solidFill>
              </a:rPr>
              <a:t>for</a:t>
            </a:r>
            <a:endParaRPr b="1"/>
          </a:p>
        </p:txBody>
      </p:sp>
      <p:sp>
        <p:nvSpPr>
          <p:cNvPr id="118" name="Google Shape;118;p22"/>
          <p:cNvSpPr/>
          <p:nvPr/>
        </p:nvSpPr>
        <p:spPr>
          <a:xfrm>
            <a:off x="1142375" y="1130280"/>
            <a:ext cx="68544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Общая форма записи цикла for: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управляющая переменная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условие работы цикла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шаг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// тело цикла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Пример цикла for: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772000" y="2334375"/>
            <a:ext cx="3887400" cy="173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 i = 0</a:t>
            </a:r>
            <a:r>
              <a:rPr lang="en-US"/>
              <a:t> - объявили и инициализировали управляющую переменную i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 &lt; 5</a:t>
            </a:r>
            <a:r>
              <a:rPr lang="en-US"/>
              <a:t> - цикл будет работать до тех пор, пока значение переменной i будет меньше 5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/>
              <a:t>i++</a:t>
            </a:r>
            <a:r>
              <a:rPr lang="en-US"/>
              <a:t> - на каждом шаге цикла, управляющая переменная i будет увеличиваться на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1142374" y="1924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 работает ц</a:t>
            </a:r>
            <a:r>
              <a:rPr lang="en-US" sz="3200">
                <a:solidFill>
                  <a:srgbClr val="4C5D6E"/>
                </a:solidFill>
              </a:rPr>
              <a:t>икл </a:t>
            </a:r>
            <a:r>
              <a:rPr b="1" lang="en-US" sz="3200">
                <a:solidFill>
                  <a:srgbClr val="4C5D6E"/>
                </a:solidFill>
              </a:rPr>
              <a:t>for</a:t>
            </a:r>
            <a:r>
              <a:rPr lang="en-US" sz="3200">
                <a:solidFill>
                  <a:srgbClr val="4C5D6E"/>
                </a:solidFill>
              </a:rPr>
              <a:t>?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1142375" y="1130279"/>
            <a:ext cx="6854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b="1"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System.out.println(i);</a:t>
            </a:r>
            <a:endParaRPr b="1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1142350" y="1903375"/>
            <a:ext cx="6854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При запуске цикла создается управляющая переменная i, которая в нашем случае равна 0. </a:t>
            </a:r>
            <a:r>
              <a:rPr b="1" lang="en-US"/>
              <a:t>[ помним i = 0 ]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Выполняется тело цикла, т.е. </a:t>
            </a:r>
            <a:r>
              <a:rPr b="1" lang="en-US"/>
              <a:t>System.out.println(i)</a:t>
            </a:r>
            <a:r>
              <a:rPr lang="en-US"/>
              <a:t>, так как i = 0, то это равносильно System.out.println(0) и в консоль будет выведен 0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Мы добрались до конца тела цикла, возвращаемся в первую строку и в соответствии с шагом (</a:t>
            </a:r>
            <a:r>
              <a:rPr b="1" lang="en-US"/>
              <a:t>i++</a:t>
            </a:r>
            <a:r>
              <a:rPr lang="en-US"/>
              <a:t>) увеличиваем значение переменной i на 1 </a:t>
            </a:r>
            <a:r>
              <a:rPr b="1" lang="en-US"/>
              <a:t>[ получим i = 1 ]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Производится проверка дальнейшей работы цикла </a:t>
            </a:r>
            <a:r>
              <a:rPr b="1" lang="en-US"/>
              <a:t>i &lt; 5</a:t>
            </a:r>
            <a:r>
              <a:rPr lang="en-US"/>
              <a:t>?, да 1 &lt; 5, поэтому опять заходим в тело цикла, т.е. по сути попадаем в п. 2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Так мы будем выполнять пункты 2-4 до тех пор, пока i не станет равным 5, так как </a:t>
            </a:r>
            <a:r>
              <a:rPr b="1" lang="en-US"/>
              <a:t>5 не меньше 5</a:t>
            </a:r>
            <a:r>
              <a:rPr lang="en-US"/>
              <a:t>, то цикл завершит свою работу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1142374" y="1924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Еще несколько примеров</a:t>
            </a:r>
            <a:endParaRPr b="1"/>
          </a:p>
        </p:txBody>
      </p:sp>
      <p:sp>
        <p:nvSpPr>
          <p:cNvPr id="132" name="Google Shape;132;p24"/>
          <p:cNvSpPr/>
          <p:nvPr/>
        </p:nvSpPr>
        <p:spPr>
          <a:xfrm>
            <a:off x="1142375" y="1130275"/>
            <a:ext cx="3971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+=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System.out.println(i);</a:t>
            </a:r>
            <a:endParaRPr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 &lt;=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 +=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System.out.println(j);</a:t>
            </a:r>
            <a:endParaRPr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&gt;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-= </a:t>
            </a:r>
            <a:r>
              <a:rPr lang="en-US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System.out.println(i);</a:t>
            </a:r>
            <a:endParaRPr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203100" y="1130275"/>
            <a:ext cx="34563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видите, можно менять: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имя управляющей переменной ( зачастую дают именно имя </a:t>
            </a:r>
            <a:r>
              <a:rPr b="1" lang="en-US"/>
              <a:t>i</a:t>
            </a:r>
            <a:r>
              <a:rPr lang="en-US"/>
              <a:t>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начальное значение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шаг цикла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цикл может не только увеличивать управляющую переменную, но и уменьшать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1142374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Вложенные циклы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1142375" y="1249200"/>
            <a:ext cx="68544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</a:rPr>
              <a:t>Циклы могут вкладываться друг в друга, количество уровней вложения циклом не ограничено (только разумными пределами). Как видите, управляющая переменная внутреннего цикла имеет имя j, она не может иметь то же имя, что и у внешнего цикла.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b="1"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b="1"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 &lt; </a:t>
            </a:r>
            <a:r>
              <a:rPr b="1"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= "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i + </a:t>
            </a:r>
            <a:r>
              <a:rPr b="1"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"; j = "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j);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1142375" y="1104652"/>
            <a:ext cx="68544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условие</a:t>
            </a: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вначале проверяем условие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тело цикла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>
              <a:solidFill>
                <a:srgbClr val="2323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вначале выполняем первую итерацию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// тело цикла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условие</a:t>
            </a:r>
            <a:r>
              <a:rPr lang="en-US">
                <a:solidFill>
                  <a:srgbClr val="23232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проверяем условие выхода из цикла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142374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Ц</a:t>
            </a:r>
            <a:r>
              <a:rPr lang="en-US" sz="3200">
                <a:solidFill>
                  <a:srgbClr val="4C5D6E"/>
                </a:solidFill>
              </a:rPr>
              <a:t>иклы </a:t>
            </a:r>
            <a:r>
              <a:rPr b="1" lang="en-US" sz="3200">
                <a:solidFill>
                  <a:srgbClr val="4C5D6E"/>
                </a:solidFill>
              </a:rPr>
              <a:t>while</a:t>
            </a:r>
            <a:r>
              <a:rPr lang="en-US" sz="3200">
                <a:solidFill>
                  <a:srgbClr val="4C5D6E"/>
                </a:solidFill>
              </a:rPr>
              <a:t>/</a:t>
            </a:r>
            <a:r>
              <a:rPr b="1" lang="en-US" sz="3200">
                <a:solidFill>
                  <a:srgbClr val="4C5D6E"/>
                </a:solidFill>
              </a:rPr>
              <a:t>do-while</a:t>
            </a:r>
            <a:endParaRPr b="1"/>
          </a:p>
        </p:txBody>
      </p:sp>
      <p:sp>
        <p:nvSpPr>
          <p:cNvPr id="146" name="Google Shape;146;p26"/>
          <p:cNvSpPr txBox="1"/>
          <p:nvPr/>
        </p:nvSpPr>
        <p:spPr>
          <a:xfrm>
            <a:off x="1278575" y="3330400"/>
            <a:ext cx="6109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Циклы </a:t>
            </a:r>
            <a:r>
              <a:rPr b="1" lang="en-US"/>
              <a:t>while</a:t>
            </a:r>
            <a:r>
              <a:rPr lang="en-US"/>
              <a:t>/</a:t>
            </a:r>
            <a:r>
              <a:rPr b="1" lang="en-US"/>
              <a:t>do-while</a:t>
            </a:r>
            <a:r>
              <a:rPr lang="en-US"/>
              <a:t> работают очень похоже с циклом for, только в них отсутствует управляющая переменная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