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7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34007c792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c34007c792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759844a0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c759844a0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759844a0a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c759844a0a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cff0c2c46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cff0c2c46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bdc973ca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ebdc973ca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759844a0a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c759844a0a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bdc973ca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ebdc973ca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9d8c6d24f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9d8c6d24f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ff0c2c46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cff0c2c46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d10a0013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cd10a0013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bdc973c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ebdc973c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4007c792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c34007c792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ff0c2c46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cff0c2c46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ff0c2c46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cff0c2c46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34007c792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c34007c792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34007c792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c34007c792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va.png" id="87" name="Google Shape;87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47" t="0"/>
          <a:stretch/>
        </p:blipFill>
        <p:spPr>
          <a:xfrm>
            <a:off x="785716" y="1173343"/>
            <a:ext cx="2667900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929400" y="12187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Java. Уровень 1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947259" y="15313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5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947250" y="2133775"/>
            <a:ext cx="42063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В</a:t>
            </a:r>
            <a:r>
              <a:rPr lang="en-US" sz="4000">
                <a:solidFill>
                  <a:srgbClr val="4C5D6E"/>
                </a:solidFill>
              </a:rPr>
              <a:t>ведение в ООП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3929400" y="3099900"/>
            <a:ext cx="46008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lang="en-US" sz="2400">
                <a:solidFill>
                  <a:srgbClr val="99A8B7"/>
                </a:solidFill>
              </a:rPr>
              <a:t>Классы, объекты, конструкторы, инкапсуляция и модификаторы доступа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1142374" y="207225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2700">
                <a:solidFill>
                  <a:srgbClr val="4C5D6E"/>
                </a:solidFill>
              </a:rPr>
              <a:t>Что вот здесь происходит?</a:t>
            </a:r>
            <a:endParaRPr sz="900"/>
          </a:p>
        </p:txBody>
      </p:sp>
      <p:sp>
        <p:nvSpPr>
          <p:cNvPr id="167" name="Google Shape;167;p27"/>
          <p:cNvSpPr txBox="1"/>
          <p:nvPr/>
        </p:nvSpPr>
        <p:spPr>
          <a:xfrm>
            <a:off x="1142375" y="1100050"/>
            <a:ext cx="3867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MainApp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</a:t>
            </a:r>
            <a:r>
              <a:rPr b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Шаг 1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 cat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</a:t>
            </a:r>
            <a:r>
              <a:rPr b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Шаг 2</a:t>
            </a:r>
            <a:endParaRPr b="1"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"Барсик"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"Белый"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5938950" y="1591100"/>
            <a:ext cx="2928600" cy="110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5009850" y="2000600"/>
            <a:ext cx="594600" cy="35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Ссылка</a:t>
            </a:r>
            <a:endParaRPr sz="800"/>
          </a:p>
        </p:txBody>
      </p:sp>
      <p:sp>
        <p:nvSpPr>
          <p:cNvPr id="170" name="Google Shape;170;p27"/>
          <p:cNvSpPr txBox="1"/>
          <p:nvPr/>
        </p:nvSpPr>
        <p:spPr>
          <a:xfrm>
            <a:off x="5076775" y="1702575"/>
            <a:ext cx="4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cat</a:t>
            </a:r>
            <a:endParaRPr b="1" sz="1200"/>
          </a:p>
        </p:txBody>
      </p:sp>
      <p:sp>
        <p:nvSpPr>
          <p:cNvPr id="171" name="Google Shape;171;p27"/>
          <p:cNvSpPr txBox="1"/>
          <p:nvPr/>
        </p:nvSpPr>
        <p:spPr>
          <a:xfrm>
            <a:off x="5009850" y="1103700"/>
            <a:ext cx="101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Шаг 1</a:t>
            </a:r>
            <a:endParaRPr b="1" sz="1600"/>
          </a:p>
        </p:txBody>
      </p:sp>
      <p:sp>
        <p:nvSpPr>
          <p:cNvPr id="172" name="Google Shape;172;p27"/>
          <p:cNvSpPr/>
          <p:nvPr/>
        </p:nvSpPr>
        <p:spPr>
          <a:xfrm>
            <a:off x="6057875" y="1992475"/>
            <a:ext cx="2185200" cy="369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27"/>
          <p:cNvCxnSpPr>
            <a:stCxn id="169" idx="3"/>
            <a:endCxn id="172" idx="1"/>
          </p:cNvCxnSpPr>
          <p:nvPr/>
        </p:nvCxnSpPr>
        <p:spPr>
          <a:xfrm flipH="1" rot="10800000">
            <a:off x="5604450" y="2177150"/>
            <a:ext cx="4533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7"/>
          <p:cNvSpPr txBox="1"/>
          <p:nvPr/>
        </p:nvSpPr>
        <p:spPr>
          <a:xfrm>
            <a:off x="5998288" y="1706331"/>
            <a:ext cx="23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Имя           Цвет         Возраст</a:t>
            </a:r>
            <a:endParaRPr b="1" sz="1200"/>
          </a:p>
        </p:txBody>
      </p:sp>
      <p:cxnSp>
        <p:nvCxnSpPr>
          <p:cNvPr id="175" name="Google Shape;175;p27"/>
          <p:cNvCxnSpPr/>
          <p:nvPr/>
        </p:nvCxnSpPr>
        <p:spPr>
          <a:xfrm>
            <a:off x="6804775" y="2007400"/>
            <a:ext cx="750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7"/>
          <p:cNvCxnSpPr/>
          <p:nvPr/>
        </p:nvCxnSpPr>
        <p:spPr>
          <a:xfrm>
            <a:off x="7559300" y="1999900"/>
            <a:ext cx="7500" cy="3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7"/>
          <p:cNvSpPr txBox="1"/>
          <p:nvPr/>
        </p:nvSpPr>
        <p:spPr>
          <a:xfrm>
            <a:off x="5009850" y="2823100"/>
            <a:ext cx="101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Шаг 2</a:t>
            </a:r>
            <a:endParaRPr b="1" sz="1600"/>
          </a:p>
        </p:txBody>
      </p:sp>
      <p:sp>
        <p:nvSpPr>
          <p:cNvPr id="178" name="Google Shape;178;p27"/>
          <p:cNvSpPr/>
          <p:nvPr/>
        </p:nvSpPr>
        <p:spPr>
          <a:xfrm>
            <a:off x="5938950" y="3378600"/>
            <a:ext cx="2928600" cy="110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5009850" y="3788100"/>
            <a:ext cx="594600" cy="35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Ссылка</a:t>
            </a:r>
            <a:endParaRPr sz="800"/>
          </a:p>
        </p:txBody>
      </p:sp>
      <p:sp>
        <p:nvSpPr>
          <p:cNvPr id="180" name="Google Shape;180;p27"/>
          <p:cNvSpPr txBox="1"/>
          <p:nvPr/>
        </p:nvSpPr>
        <p:spPr>
          <a:xfrm>
            <a:off x="5076775" y="3490075"/>
            <a:ext cx="4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cat</a:t>
            </a:r>
            <a:endParaRPr b="1" sz="1200"/>
          </a:p>
        </p:txBody>
      </p:sp>
      <p:sp>
        <p:nvSpPr>
          <p:cNvPr id="181" name="Google Shape;181;p27"/>
          <p:cNvSpPr/>
          <p:nvPr/>
        </p:nvSpPr>
        <p:spPr>
          <a:xfrm>
            <a:off x="6057875" y="3779975"/>
            <a:ext cx="2185200" cy="369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27"/>
          <p:cNvCxnSpPr>
            <a:stCxn id="179" idx="3"/>
            <a:endCxn id="181" idx="1"/>
          </p:cNvCxnSpPr>
          <p:nvPr/>
        </p:nvCxnSpPr>
        <p:spPr>
          <a:xfrm flipH="1" rot="10800000">
            <a:off x="5604450" y="3964650"/>
            <a:ext cx="4533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7"/>
          <p:cNvSpPr txBox="1"/>
          <p:nvPr/>
        </p:nvSpPr>
        <p:spPr>
          <a:xfrm>
            <a:off x="5998288" y="3493831"/>
            <a:ext cx="23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Имя           Цвет         Возраст</a:t>
            </a:r>
            <a:endParaRPr b="1" sz="1200"/>
          </a:p>
        </p:txBody>
      </p:sp>
      <p:cxnSp>
        <p:nvCxnSpPr>
          <p:cNvPr id="184" name="Google Shape;184;p27"/>
          <p:cNvCxnSpPr/>
          <p:nvPr/>
        </p:nvCxnSpPr>
        <p:spPr>
          <a:xfrm>
            <a:off x="6804775" y="3794900"/>
            <a:ext cx="750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7"/>
          <p:cNvCxnSpPr/>
          <p:nvPr/>
        </p:nvCxnSpPr>
        <p:spPr>
          <a:xfrm>
            <a:off x="7559300" y="3787400"/>
            <a:ext cx="7500" cy="3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7"/>
          <p:cNvSpPr txBox="1"/>
          <p:nvPr/>
        </p:nvSpPr>
        <p:spPr>
          <a:xfrm>
            <a:off x="6057738" y="3785053"/>
            <a:ext cx="23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Барсик</a:t>
            </a:r>
            <a:r>
              <a:rPr lang="en-US" sz="1200"/>
              <a:t>     Белый       5</a:t>
            </a:r>
            <a:endParaRPr sz="1200"/>
          </a:p>
        </p:txBody>
      </p:sp>
      <p:sp>
        <p:nvSpPr>
          <p:cNvPr id="187" name="Google Shape;187;p27"/>
          <p:cNvSpPr txBox="1"/>
          <p:nvPr/>
        </p:nvSpPr>
        <p:spPr>
          <a:xfrm>
            <a:off x="7888200" y="1278900"/>
            <a:ext cx="119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Heap (Куча)</a:t>
            </a:r>
            <a:endParaRPr b="1" sz="1200"/>
          </a:p>
        </p:txBody>
      </p:sp>
      <p:sp>
        <p:nvSpPr>
          <p:cNvPr id="188" name="Google Shape;188;p27"/>
          <p:cNvSpPr txBox="1"/>
          <p:nvPr/>
        </p:nvSpPr>
        <p:spPr>
          <a:xfrm>
            <a:off x="1226550" y="3322950"/>
            <a:ext cx="264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Оператор </a:t>
            </a:r>
            <a:r>
              <a:rPr b="1" lang="en-US"/>
              <a:t>new </a:t>
            </a:r>
            <a:r>
              <a:rPr lang="en-US"/>
              <a:t>запрашивает выделение памяти в куче под объект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/>
          <p:nvPr/>
        </p:nvSpPr>
        <p:spPr>
          <a:xfrm>
            <a:off x="1142374" y="207225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2700">
                <a:solidFill>
                  <a:srgbClr val="4C5D6E"/>
                </a:solidFill>
              </a:rPr>
              <a:t>Зачем нужен конструктор?</a:t>
            </a:r>
            <a:endParaRPr sz="900"/>
          </a:p>
        </p:txBody>
      </p:sp>
      <p:sp>
        <p:nvSpPr>
          <p:cNvPr id="194" name="Google Shape;194;p28"/>
          <p:cNvSpPr txBox="1"/>
          <p:nvPr/>
        </p:nvSpPr>
        <p:spPr>
          <a:xfrm>
            <a:off x="1142375" y="1100050"/>
            <a:ext cx="3867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MainApp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Cat cat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"Барсик"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"Белый"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1798875" y="1710025"/>
            <a:ext cx="1694700" cy="50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8"/>
          <p:cNvCxnSpPr>
            <a:stCxn id="195" idx="3"/>
          </p:cNvCxnSpPr>
          <p:nvPr/>
        </p:nvCxnSpPr>
        <p:spPr>
          <a:xfrm>
            <a:off x="3493575" y="1962775"/>
            <a:ext cx="1836000" cy="3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8"/>
          <p:cNvSpPr txBox="1"/>
          <p:nvPr/>
        </p:nvSpPr>
        <p:spPr>
          <a:xfrm>
            <a:off x="5329575" y="1962775"/>
            <a:ext cx="293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Представьте во что превратятся эти строки, если у объекта будет не 3 поля, а 10-15?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/>
          <p:nvPr/>
        </p:nvSpPr>
        <p:spPr>
          <a:xfrm>
            <a:off x="1142374" y="207225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2700">
                <a:solidFill>
                  <a:srgbClr val="4C5D6E"/>
                </a:solidFill>
              </a:rPr>
              <a:t>Зачем нужен конструктор?</a:t>
            </a:r>
            <a:endParaRPr sz="900"/>
          </a:p>
        </p:txBody>
      </p:sp>
      <p:sp>
        <p:nvSpPr>
          <p:cNvPr id="203" name="Google Shape;203;p29"/>
          <p:cNvSpPr txBox="1"/>
          <p:nvPr/>
        </p:nvSpPr>
        <p:spPr>
          <a:xfrm>
            <a:off x="1060600" y="3419075"/>
            <a:ext cx="4417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MainApp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Cat cat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Cat(“Барсик”, “Белый”, 4);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1018300" y="1025725"/>
            <a:ext cx="57753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this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5403800" y="3664825"/>
            <a:ext cx="262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Теперь создавать объекты намного проще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/>
          <p:nvPr/>
        </p:nvSpPr>
        <p:spPr>
          <a:xfrm>
            <a:off x="1144800" y="199825"/>
            <a:ext cx="68544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По одному классу можно создать несколько объектов</a:t>
            </a:r>
            <a:endParaRPr/>
          </a:p>
        </p:txBody>
      </p:sp>
      <p:pic>
        <p:nvPicPr>
          <p:cNvPr descr="free-cat-food-samples.jpg" id="211" name="Google Shape;21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1900" y="1201467"/>
            <a:ext cx="1313100" cy="132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rait-pure-bred-cat-7700415.jpg" id="212" name="Google Shape;21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6222" y="1144900"/>
            <a:ext cx="903000" cy="13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/>
        </p:nvSpPr>
        <p:spPr>
          <a:xfrm>
            <a:off x="5017300" y="2673800"/>
            <a:ext cx="22743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= «Мурзик»;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= «Серый»;</a:t>
            </a:r>
            <a:endParaRPr sz="12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= 4;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1144800" y="2673800"/>
            <a:ext cx="24960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= «Барсик»;	        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= «Рыжий»;	           </a:t>
            </a:r>
            <a:endParaRPr sz="12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= 3;	         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1144800" y="3747500"/>
            <a:ext cx="6854400" cy="74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Оба объекта имеют один и тот же набор свойств, но значения свойств могут отличаться, и оба объекта умеют выполнять одни и те же действия. Свойства и действия описаны в классе Cat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/>
          <p:nvPr/>
        </p:nvSpPr>
        <p:spPr>
          <a:xfrm>
            <a:off x="1142374" y="1998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Создание и хранение объектов в памяти</a:t>
            </a:r>
            <a:endParaRPr/>
          </a:p>
        </p:txBody>
      </p:sp>
      <p:sp>
        <p:nvSpPr>
          <p:cNvPr id="221" name="Google Shape;221;p31"/>
          <p:cNvSpPr/>
          <p:nvPr/>
        </p:nvSpPr>
        <p:spPr>
          <a:xfrm>
            <a:off x="1144800" y="1283745"/>
            <a:ext cx="68544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Объекты – ссылочный тип данных;</a:t>
            </a:r>
            <a:endParaRPr sz="16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Cat c1 = new Cat(«Барсик», «Белый», 3);</a:t>
            </a:r>
            <a:endParaRPr sz="16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Cat c2 = new Cat(«Мурзик», «Черный», 4); </a:t>
            </a:r>
            <a:endParaRPr sz="1600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Cat c3 = c2;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1142375" y="2594450"/>
            <a:ext cx="6264600" cy="18201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6588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31"/>
          <p:cNvCxnSpPr/>
          <p:nvPr/>
        </p:nvCxnSpPr>
        <p:spPr>
          <a:xfrm>
            <a:off x="3446638" y="2594462"/>
            <a:ext cx="2400" cy="1813800"/>
          </a:xfrm>
          <a:prstGeom prst="straightConnector1">
            <a:avLst/>
          </a:prstGeom>
          <a:noFill/>
          <a:ln cap="flat" cmpd="sng" w="9525">
            <a:solidFill>
              <a:srgbClr val="6588A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31"/>
          <p:cNvSpPr/>
          <p:nvPr/>
        </p:nvSpPr>
        <p:spPr>
          <a:xfrm>
            <a:off x="1286398" y="2810486"/>
            <a:ext cx="432000" cy="360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6588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1286398" y="3314542"/>
            <a:ext cx="432000" cy="360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6588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6182971" y="4106593"/>
            <a:ext cx="122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Heap (Куча)</a:t>
            </a:r>
            <a:endParaRPr b="0" i="0" sz="1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3878686" y="2770228"/>
            <a:ext cx="2520300" cy="432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6588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Барсик, Белый, 3</a:t>
            </a:r>
            <a:endParaRPr b="0" i="0" sz="1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3878686" y="3279364"/>
            <a:ext cx="2520300" cy="432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6588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Мурзик, Черный, 4</a:t>
            </a:r>
            <a:endParaRPr b="0" i="0" sz="1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31"/>
          <p:cNvCxnSpPr>
            <a:stCxn id="224" idx="3"/>
            <a:endCxn id="227" idx="1"/>
          </p:cNvCxnSpPr>
          <p:nvPr/>
        </p:nvCxnSpPr>
        <p:spPr>
          <a:xfrm flipH="1" rot="10800000">
            <a:off x="1718398" y="2986286"/>
            <a:ext cx="2160300" cy="42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0" name="Google Shape;230;p31"/>
          <p:cNvCxnSpPr>
            <a:stCxn id="225" idx="3"/>
            <a:endCxn id="228" idx="1"/>
          </p:cNvCxnSpPr>
          <p:nvPr/>
        </p:nvCxnSpPr>
        <p:spPr>
          <a:xfrm>
            <a:off x="1718398" y="3494542"/>
            <a:ext cx="2160300" cy="9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1" name="Google Shape;231;p31"/>
          <p:cNvSpPr/>
          <p:nvPr/>
        </p:nvSpPr>
        <p:spPr>
          <a:xfrm>
            <a:off x="1286398" y="3746590"/>
            <a:ext cx="432000" cy="360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6588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31"/>
          <p:cNvCxnSpPr>
            <a:stCxn id="231" idx="3"/>
            <a:endCxn id="228" idx="1"/>
          </p:cNvCxnSpPr>
          <p:nvPr/>
        </p:nvCxnSpPr>
        <p:spPr>
          <a:xfrm flipH="1" rot="10800000">
            <a:off x="1718398" y="3495490"/>
            <a:ext cx="2160300" cy="431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>
            <a:off x="1144799" y="2072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Инкапсуляция</a:t>
            </a:r>
            <a:endParaRPr/>
          </a:p>
        </p:txBody>
      </p:sp>
      <p:sp>
        <p:nvSpPr>
          <p:cNvPr id="238" name="Google Shape;238;p32"/>
          <p:cNvSpPr txBox="1"/>
          <p:nvPr/>
        </p:nvSpPr>
        <p:spPr>
          <a:xfrm>
            <a:off x="1144800" y="1100050"/>
            <a:ext cx="53889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this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1456975" y="1390425"/>
            <a:ext cx="572400" cy="49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 txBox="1"/>
          <p:nvPr/>
        </p:nvSpPr>
        <p:spPr>
          <a:xfrm>
            <a:off x="3776000" y="1100050"/>
            <a:ext cx="428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Модификатор доступа public означает что любой разработчик может напрямую менять свойства наших объектов, что небезопасно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1144799" y="2072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Инкапсуляция</a:t>
            </a:r>
            <a:endParaRPr/>
          </a:p>
        </p:txBody>
      </p:sp>
      <p:sp>
        <p:nvSpPr>
          <p:cNvPr id="246" name="Google Shape;246;p33"/>
          <p:cNvSpPr txBox="1"/>
          <p:nvPr/>
        </p:nvSpPr>
        <p:spPr>
          <a:xfrm>
            <a:off x="1144800" y="1100050"/>
            <a:ext cx="44670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getName()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setName(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this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47" name="Google Shape;247;p33"/>
          <p:cNvSpPr txBox="1"/>
          <p:nvPr/>
        </p:nvSpPr>
        <p:spPr>
          <a:xfrm>
            <a:off x="5611800" y="1100050"/>
            <a:ext cx="3240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Модификатор доступа </a:t>
            </a:r>
            <a:r>
              <a:rPr b="1" lang="en-US"/>
              <a:t>public </a:t>
            </a:r>
            <a:r>
              <a:rPr lang="en-US"/>
              <a:t>означает что любой разработчик может напрямую менять свойства наших объектов, что небезопасно.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Необходимо понизить уровень доступа до </a:t>
            </a:r>
            <a:r>
              <a:rPr b="1" lang="en-US"/>
              <a:t>private</a:t>
            </a:r>
            <a:r>
              <a:rPr lang="en-US"/>
              <a:t>. Прямой доступ к private полям возможен только внутри класса.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 чтобы код снаружи мог узнавать и менять значения наших полей необходимо использовать геттеры и сеттеры</a:t>
            </a:r>
            <a:endParaRPr/>
          </a:p>
        </p:txBody>
      </p:sp>
      <p:sp>
        <p:nvSpPr>
          <p:cNvPr id="248" name="Google Shape;248;p33"/>
          <p:cNvSpPr/>
          <p:nvPr/>
        </p:nvSpPr>
        <p:spPr>
          <a:xfrm>
            <a:off x="1464400" y="1382975"/>
            <a:ext cx="639300" cy="50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"/>
          <p:cNvSpPr/>
          <p:nvPr/>
        </p:nvSpPr>
        <p:spPr>
          <a:xfrm>
            <a:off x="1464400" y="2048250"/>
            <a:ext cx="2898900" cy="119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 . . .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4799" y="199825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4800" y="1462750"/>
            <a:ext cx="6854400" cy="23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Что такое классы и объекты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Написание простого класса Cat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Работа с объектами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Инкапсуляция</a:t>
            </a:r>
            <a:endParaRPr sz="2000">
              <a:solidFill>
                <a:srgbClr val="2C2D30"/>
              </a:solidFill>
            </a:endParaRP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Создание и хранение объектов в памяти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74" y="184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Что такое классы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375" y="1008757"/>
            <a:ext cx="6854400" cy="3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Char char="●"/>
            </a:pPr>
            <a:r>
              <a:rPr lang="en-US">
                <a:solidFill>
                  <a:srgbClr val="2C2D30"/>
                </a:solidFill>
              </a:rPr>
              <a:t>Класс является базовой единицей всех программ Java</a:t>
            </a:r>
            <a:endParaRPr>
              <a:solidFill>
                <a:srgbClr val="2C2D30"/>
              </a:solidFill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Char char="●"/>
            </a:pPr>
            <a:r>
              <a:rPr lang="en-US">
                <a:solidFill>
                  <a:srgbClr val="2C2D30"/>
                </a:solidFill>
              </a:rPr>
              <a:t>Java программы состоят из набора классов</a:t>
            </a:r>
            <a:endParaRPr>
              <a:solidFill>
                <a:srgbClr val="2C2D30"/>
              </a:solidFill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Char char="●"/>
            </a:pPr>
            <a:r>
              <a:rPr lang="en-US">
                <a:solidFill>
                  <a:srgbClr val="2C2D30"/>
                </a:solidFill>
              </a:rPr>
              <a:t>Каждый класс определяет уникальный тип объектов (новый тип данных)</a:t>
            </a:r>
            <a:endParaRPr>
              <a:solidFill>
                <a:srgbClr val="2C2D30"/>
              </a:solidFill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Char char="●"/>
            </a:pPr>
            <a:r>
              <a:rPr lang="en-US">
                <a:solidFill>
                  <a:srgbClr val="2C2D30"/>
                </a:solidFill>
              </a:rPr>
              <a:t>Каждый класс содержит набор полей (переменных) и методов</a:t>
            </a:r>
            <a:endParaRPr>
              <a:solidFill>
                <a:srgbClr val="2C2D30"/>
              </a:solidFill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Char char="●"/>
            </a:pPr>
            <a:r>
              <a:rPr lang="en-US">
                <a:solidFill>
                  <a:srgbClr val="2C2D30"/>
                </a:solidFill>
              </a:rPr>
              <a:t>Название файла в котором содержится класс, должно совпадать с его именем</a:t>
            </a:r>
            <a:endParaRPr>
              <a:solidFill>
                <a:srgbClr val="2C2D30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Char char="●"/>
            </a:pPr>
            <a:r>
              <a:rPr lang="en-US">
                <a:solidFill>
                  <a:srgbClr val="2C2D30"/>
                </a:solidFill>
              </a:rPr>
              <a:t>В большинстве случаев, класс является моделью объекта из реального мира (например, классы Машина, Телефонная Книга, Кот, Собака, Человек и т.д.)</a:t>
            </a:r>
            <a:endParaRPr>
              <a:solidFill>
                <a:srgbClr val="2C2D30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Char char="●"/>
            </a:pPr>
            <a:r>
              <a:rPr lang="en-US">
                <a:solidFill>
                  <a:srgbClr val="2C2D30"/>
                </a:solidFill>
              </a:rPr>
              <a:t>Класс является чертежом (или шаблоном) для создания объектов</a:t>
            </a:r>
            <a:endParaRPr>
              <a:solidFill>
                <a:srgbClr val="2C2D30"/>
              </a:solidFill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Char char="●"/>
            </a:pPr>
            <a:r>
              <a:rPr lang="en-US">
                <a:solidFill>
                  <a:srgbClr val="2C2D30"/>
                </a:solidFill>
              </a:rPr>
              <a:t>По одному чертежу (классу) можно создать много объектов</a:t>
            </a:r>
            <a:endParaRPr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4799" y="2072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Форма создания класса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1144800" y="1160025"/>
            <a:ext cx="27798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ClassName {   </a:t>
            </a:r>
            <a:endParaRPr b="1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 // Объявление полей   </a:t>
            </a:r>
            <a:endParaRPr b="1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 // Конструктор</a:t>
            </a:r>
            <a:endParaRPr b="1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 // Объявление методов </a:t>
            </a:r>
            <a:endParaRPr b="1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4162375" y="1226925"/>
            <a:ext cx="4690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username,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username;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email;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jump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подпрыгнул"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"Меня зовут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4482125" y="1516775"/>
            <a:ext cx="4165200" cy="31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8125558" y="1553977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Поля</a:t>
            </a:r>
            <a:endParaRPr b="1" sz="1200"/>
          </a:p>
        </p:txBody>
      </p:sp>
      <p:sp>
        <p:nvSpPr>
          <p:cNvPr id="113" name="Google Shape;113;p21"/>
          <p:cNvSpPr/>
          <p:nvPr/>
        </p:nvSpPr>
        <p:spPr>
          <a:xfrm>
            <a:off x="4482125" y="1995600"/>
            <a:ext cx="4165200" cy="70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7540950" y="2387100"/>
            <a:ext cx="121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Конструктор</a:t>
            </a:r>
            <a:endParaRPr b="1" sz="1200"/>
          </a:p>
        </p:txBody>
      </p:sp>
      <p:sp>
        <p:nvSpPr>
          <p:cNvPr id="115" name="Google Shape;115;p21"/>
          <p:cNvSpPr/>
          <p:nvPr/>
        </p:nvSpPr>
        <p:spPr>
          <a:xfrm>
            <a:off x="4482125" y="2788825"/>
            <a:ext cx="4165200" cy="141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7918744" y="3905759"/>
            <a:ext cx="8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Методы</a:t>
            </a:r>
            <a:endParaRPr b="1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>
            <a:off x="1144799" y="2072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Посмотрим на пользователя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1144800" y="1100575"/>
            <a:ext cx="45414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username,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username;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email;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jump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подпрыгнул"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"Меня зовут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5567325" y="1100575"/>
            <a:ext cx="33591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Каждое слово в имени класса пишется с большой буквы</a:t>
            </a:r>
            <a:endParaRPr sz="1100"/>
          </a:p>
          <a:p>
            <a:pPr indent="-298450" lvl="0" marL="457200" rtl="0" algn="just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Имя класса должно совпадать с именем файла, в котором класс находится</a:t>
            </a:r>
            <a:endParaRPr sz="1100"/>
          </a:p>
          <a:p>
            <a:pPr indent="-298450" lvl="0" marL="457200" rtl="0" algn="just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Из набора полей (username, email) понятно, что любой пользователь в нашей программе имеет имя и email</a:t>
            </a:r>
            <a:endParaRPr sz="1100"/>
          </a:p>
          <a:p>
            <a:pPr indent="-298450" lvl="0" marL="457200" rtl="0" algn="just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Что такое конструктор и зачем он нужен поговорим чуть позже</a:t>
            </a:r>
            <a:endParaRPr sz="1100"/>
          </a:p>
          <a:p>
            <a:pPr indent="-298450" lvl="0" marL="457200" rtl="0" algn="just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Два метода говорят о том, что пользователь в нашей программе умеет прыгать и рассказывать о себе</a:t>
            </a:r>
            <a:endParaRPr sz="1100"/>
          </a:p>
          <a:p>
            <a:pPr indent="-298450" lvl="0" marL="457200" rtl="0" algn="just">
              <a:spcBef>
                <a:spcPts val="1000"/>
              </a:spcBef>
              <a:spcAft>
                <a:spcPts val="1000"/>
              </a:spcAft>
              <a:buSzPts val="1100"/>
              <a:buChar char="●"/>
            </a:pPr>
            <a:r>
              <a:rPr lang="en-US" sz="1100"/>
              <a:t>То есть поля это свойства будущих объектов (пользователей), а методы это их поведение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ot7.jpg" id="128" name="Google Shape;1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750" y="1837500"/>
            <a:ext cx="1978200" cy="21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4466775" y="1160000"/>
            <a:ext cx="4229700" cy="31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У кота должны быть свойства (поля):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Кличка (</a:t>
            </a:r>
            <a:r>
              <a:rPr b="1" lang="en-US"/>
              <a:t>private String name;</a:t>
            </a:r>
            <a:r>
              <a:rPr lang="en-US"/>
              <a:t>) 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Цвет (</a:t>
            </a:r>
            <a:r>
              <a:rPr b="1" lang="en-US"/>
              <a:t>private String color;</a:t>
            </a:r>
            <a:r>
              <a:rPr lang="en-US"/>
              <a:t>) 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Возраст (</a:t>
            </a:r>
            <a:r>
              <a:rPr b="1" lang="en-US"/>
              <a:t>private int age;</a:t>
            </a:r>
            <a:r>
              <a:rPr lang="en-US"/>
              <a:t>)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Коты должны уметь выполнять действия: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М</a:t>
            </a:r>
            <a:r>
              <a:rPr lang="en-US"/>
              <a:t>яукать: </a:t>
            </a:r>
            <a:r>
              <a:rPr b="1" lang="en-US"/>
              <a:t>public void meow();</a:t>
            </a:r>
            <a:endParaRPr b="1"/>
          </a:p>
        </p:txBody>
      </p:sp>
      <p:sp>
        <p:nvSpPr>
          <p:cNvPr id="130" name="Google Shape;130;p23"/>
          <p:cNvSpPr/>
          <p:nvPr/>
        </p:nvSpPr>
        <p:spPr>
          <a:xfrm>
            <a:off x="1144799" y="184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Что можно сказать о классе Cat?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1142374" y="207225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Что такое объекты</a:t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1142375" y="1261454"/>
            <a:ext cx="68544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Объект это экземпляр класса</a:t>
            </a:r>
            <a:endParaRPr sz="1800">
              <a:solidFill>
                <a:srgbClr val="2C2D30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Каждый объект имеет состояние (значения полей) и поведение (методы)</a:t>
            </a:r>
            <a:endParaRPr sz="1800">
              <a:solidFill>
                <a:srgbClr val="2C2D30"/>
              </a:solidFill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Объект имеет уникальный адрес в памяти</a:t>
            </a:r>
            <a:endParaRPr sz="18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/>
          <p:nvPr/>
        </p:nvSpPr>
        <p:spPr>
          <a:xfrm>
            <a:off x="1142374" y="207225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0">
                <a:solidFill>
                  <a:srgbClr val="4C5D6E"/>
                </a:solidFill>
              </a:rPr>
              <a:t>Допустим мы имеем вот такой класс</a:t>
            </a:r>
            <a:endParaRPr sz="1200"/>
          </a:p>
        </p:txBody>
      </p:sp>
      <p:sp>
        <p:nvSpPr>
          <p:cNvPr id="142" name="Google Shape;142;p25"/>
          <p:cNvSpPr txBox="1"/>
          <p:nvPr/>
        </p:nvSpPr>
        <p:spPr>
          <a:xfrm>
            <a:off x="1142375" y="1077775"/>
            <a:ext cx="6892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en-US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meow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мяукнул"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"Кота зовут "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его возраст: "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1464400" y="1375550"/>
            <a:ext cx="639300" cy="53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25"/>
          <p:cNvCxnSpPr/>
          <p:nvPr/>
        </p:nvCxnSpPr>
        <p:spPr>
          <a:xfrm>
            <a:off x="2111075" y="1382975"/>
            <a:ext cx="419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5"/>
          <p:cNvSpPr txBox="1"/>
          <p:nvPr/>
        </p:nvSpPr>
        <p:spPr>
          <a:xfrm>
            <a:off x="6362650" y="1171850"/>
            <a:ext cx="248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Делать поля </a:t>
            </a:r>
            <a:r>
              <a:rPr b="1" lang="en-US" sz="1200"/>
              <a:t>public </a:t>
            </a:r>
            <a:r>
              <a:rPr lang="en-US" sz="1200"/>
              <a:t>плохо. Но нам нужно пошагово с этим разобраться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/>
          <p:nvPr/>
        </p:nvSpPr>
        <p:spPr>
          <a:xfrm>
            <a:off x="1142374" y="207225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2700">
                <a:solidFill>
                  <a:srgbClr val="4C5D6E"/>
                </a:solidFill>
              </a:rPr>
              <a:t>Как по классу (чертежу) создать объект?</a:t>
            </a:r>
            <a:endParaRPr sz="900"/>
          </a:p>
        </p:txBody>
      </p:sp>
      <p:sp>
        <p:nvSpPr>
          <p:cNvPr id="151" name="Google Shape;151;p26"/>
          <p:cNvSpPr txBox="1"/>
          <p:nvPr/>
        </p:nvSpPr>
        <p:spPr>
          <a:xfrm>
            <a:off x="1142375" y="1100050"/>
            <a:ext cx="4655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MainApp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 cat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"Барсик"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"Белый"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.meow();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.info();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1798875" y="1531650"/>
            <a:ext cx="1724400" cy="17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26"/>
          <p:cNvCxnSpPr>
            <a:stCxn id="152" idx="3"/>
          </p:cNvCxnSpPr>
          <p:nvPr/>
        </p:nvCxnSpPr>
        <p:spPr>
          <a:xfrm flipH="1" rot="10800000">
            <a:off x="3523275" y="1605900"/>
            <a:ext cx="22968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6"/>
          <p:cNvSpPr txBox="1"/>
          <p:nvPr/>
        </p:nvSpPr>
        <p:spPr>
          <a:xfrm>
            <a:off x="5872075" y="1313100"/>
            <a:ext cx="270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Создаем </a:t>
            </a:r>
            <a:r>
              <a:rPr b="1" lang="en-US" sz="1200"/>
              <a:t>объект </a:t>
            </a:r>
            <a:r>
              <a:rPr lang="en-US" sz="1200"/>
              <a:t>по классу </a:t>
            </a:r>
            <a:r>
              <a:rPr b="1" lang="en-US" sz="1200"/>
              <a:t>Cat</a:t>
            </a:r>
            <a:r>
              <a:rPr lang="en-US" sz="1200"/>
              <a:t>. Обычно говорят “создаем объект типа Cat”. Потому что класс это новый тип данных</a:t>
            </a:r>
            <a:endParaRPr sz="1000"/>
          </a:p>
        </p:txBody>
      </p:sp>
      <p:sp>
        <p:nvSpPr>
          <p:cNvPr id="155" name="Google Shape;155;p26"/>
          <p:cNvSpPr/>
          <p:nvPr/>
        </p:nvSpPr>
        <p:spPr>
          <a:xfrm>
            <a:off x="1798875" y="1710150"/>
            <a:ext cx="1724400" cy="49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6"/>
          <p:cNvCxnSpPr>
            <a:stCxn id="155" idx="3"/>
          </p:cNvCxnSpPr>
          <p:nvPr/>
        </p:nvCxnSpPr>
        <p:spPr>
          <a:xfrm>
            <a:off x="3523275" y="1955400"/>
            <a:ext cx="2289300" cy="6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6"/>
          <p:cNvSpPr txBox="1"/>
          <p:nvPr/>
        </p:nvSpPr>
        <p:spPr>
          <a:xfrm>
            <a:off x="5872075" y="2387175"/>
            <a:ext cx="284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Говорим что кота зовут </a:t>
            </a:r>
            <a:r>
              <a:rPr b="1" lang="en-US" sz="1200"/>
              <a:t>Барсик</a:t>
            </a:r>
            <a:r>
              <a:rPr lang="en-US" sz="1200"/>
              <a:t>, он </a:t>
            </a:r>
            <a:r>
              <a:rPr b="1" lang="en-US" sz="1200"/>
              <a:t>белого </a:t>
            </a:r>
            <a:r>
              <a:rPr lang="en-US" sz="1200"/>
              <a:t>цвета, и ему </a:t>
            </a:r>
            <a:r>
              <a:rPr b="1" lang="en-US" sz="1200"/>
              <a:t>5</a:t>
            </a:r>
            <a:r>
              <a:rPr lang="en-US" sz="1200"/>
              <a:t> лет</a:t>
            </a:r>
            <a:endParaRPr sz="1000"/>
          </a:p>
        </p:txBody>
      </p:sp>
      <p:sp>
        <p:nvSpPr>
          <p:cNvPr id="158" name="Google Shape;158;p26"/>
          <p:cNvSpPr/>
          <p:nvPr/>
        </p:nvSpPr>
        <p:spPr>
          <a:xfrm>
            <a:off x="1798875" y="2200650"/>
            <a:ext cx="1724400" cy="33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26"/>
          <p:cNvCxnSpPr>
            <a:stCxn id="158" idx="3"/>
          </p:cNvCxnSpPr>
          <p:nvPr/>
        </p:nvCxnSpPr>
        <p:spPr>
          <a:xfrm>
            <a:off x="3523275" y="2367900"/>
            <a:ext cx="2244600" cy="8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6"/>
          <p:cNvSpPr txBox="1"/>
          <p:nvPr/>
        </p:nvSpPr>
        <p:spPr>
          <a:xfrm>
            <a:off x="5942725" y="3015275"/>
            <a:ext cx="284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Просим Барсика мяукнуть и рассказать о себе</a:t>
            </a:r>
            <a:endParaRPr sz="1000"/>
          </a:p>
        </p:txBody>
      </p:sp>
      <p:sp>
        <p:nvSpPr>
          <p:cNvPr id="161" name="Google Shape;161;p26"/>
          <p:cNvSpPr txBox="1"/>
          <p:nvPr/>
        </p:nvSpPr>
        <p:spPr>
          <a:xfrm>
            <a:off x="1142375" y="3219700"/>
            <a:ext cx="284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Через </a:t>
            </a:r>
            <a:r>
              <a:rPr b="1" lang="en-US" sz="1200"/>
              <a:t>.</a:t>
            </a:r>
            <a:r>
              <a:rPr lang="en-US" sz="1200"/>
              <a:t> мы обращаемся к объекту, чтобы запросить какую-то информацию о нем или попросить его выполнить действие 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