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erriweather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Mako"/>
      <p:regular r:id="rId36"/>
    </p:embeddedFont>
    <p:embeddedFont>
      <p:font typeface="Crimson Tex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RussoOne-regular.fntdata"/><Relationship Id="rId34" Type="http://schemas.openxmlformats.org/officeDocument/2006/relationships/font" Target="fonts/Vidaloka-regular.fntdata"/><Relationship Id="rId37" Type="http://schemas.openxmlformats.org/officeDocument/2006/relationships/font" Target="fonts/CrimsonText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CrimsonText-italic.fntdata"/><Relationship Id="rId38" Type="http://schemas.openxmlformats.org/officeDocument/2006/relationships/font" Target="fonts/CrimsonText-bold.fntdata"/><Relationship Id="rId20" Type="http://schemas.openxmlformats.org/officeDocument/2006/relationships/slide" Target="slides/slide16.xml"/><Relationship Id="rId22" Type="http://schemas.openxmlformats.org/officeDocument/2006/relationships/font" Target="fonts/MerriweatherLight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f0dd841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6f0dd841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f0dd841c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6f0dd841c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6f0dd841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6f0dd841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6f0dd841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6f0dd841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f0dd841c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6f0dd841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6f0dd841c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6f0dd841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f7a3c5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f7a3c5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ce2cdc69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ce2cdc69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f0dd841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f0dd841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まず、日本国憲法改正は難しい言葉だから、意味を説明したいです。まず、日本国です。もちろん、日本の国という意味です。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6f0dd84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6f0dd84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そして、憲法です。英語で当たる言葉は「コンスティチューション」です。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f0dd841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f0dd841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最後に、改正があります。改正には二つの漢字があります。一つ目は「新しい」意味があります。二つ目は「変える」意味があります。つまり、「新しくする」意味があります。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英語で当たる言葉は「amendment」です。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cc7554a04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cc7554a04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日本国憲法は第二次世界大戦の後、1946年に書かれました。第二次世界大戦の後で、アメリカは日本を占領していたから、アメリカは日本の憲法を書くのを手伝いました。その上、日本国憲法はまだ改正されていません。一方で、アメリカの憲法は百五十年前、書かれましたが、二十七回改正されてきました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f0dd841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f0dd841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6f0dd841c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6f0dd841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f0dd841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f0dd841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日本国憲法には問題があります。まずは憲法の第九条項です。よく「戦争の放棄」と呼ばれている条項です。つまり、日本は国防以外の目的のために、ぐんたいを持ってはいけないことになっています。でも、最近、日本の近くにある地方は安全ではなくなりました。例えば、この日系の記事があります。最近、中国はその地方に積極的になりました。それから、プライバシーと環境権について心配があり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38" y="1805413"/>
            <a:ext cx="7064100" cy="12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日本国憲法改正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63" y="3066595"/>
            <a:ext cx="70641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日本語302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タッカー・アレックス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54"/>
          <p:cNvSpPr txBox="1"/>
          <p:nvPr>
            <p:ph idx="1" type="subTitle"/>
          </p:nvPr>
        </p:nvSpPr>
        <p:spPr>
          <a:xfrm>
            <a:off x="1039963" y="1744095"/>
            <a:ext cx="70641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　　　　に　　　ほん　　こく　　けん　　ぽう　　かい　　せい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"/>
          <p:cNvSpPr txBox="1"/>
          <p:nvPr>
            <p:ph type="title"/>
          </p:nvPr>
        </p:nvSpPr>
        <p:spPr>
          <a:xfrm>
            <a:off x="2845350" y="2366275"/>
            <a:ext cx="34533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改正の調査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3" name="Google Shape;543;p63"/>
          <p:cNvSpPr txBox="1"/>
          <p:nvPr>
            <p:ph idx="2" type="title"/>
          </p:nvPr>
        </p:nvSpPr>
        <p:spPr>
          <a:xfrm>
            <a:off x="3746550" y="13879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/>
          <p:nvPr>
            <p:ph type="title"/>
          </p:nvPr>
        </p:nvSpPr>
        <p:spPr>
          <a:xfrm>
            <a:off x="224300" y="582195"/>
            <a:ext cx="4087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改正の是非</a:t>
            </a:r>
            <a:endParaRPr/>
          </a:p>
        </p:txBody>
      </p:sp>
      <p:sp>
        <p:nvSpPr>
          <p:cNvPr id="549" name="Google Shape;549;p64"/>
          <p:cNvSpPr txBox="1"/>
          <p:nvPr>
            <p:ph idx="1" type="subTitle"/>
          </p:nvPr>
        </p:nvSpPr>
        <p:spPr>
          <a:xfrm>
            <a:off x="287325" y="1432182"/>
            <a:ext cx="3595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＊</a:t>
            </a:r>
            <a:r>
              <a:rPr lang="en"/>
              <a:t>NHKに聞かれた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＊2022年に聞かれた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4"/>
          <p:cNvSpPr/>
          <p:nvPr/>
        </p:nvSpPr>
        <p:spPr>
          <a:xfrm>
            <a:off x="0" y="3996300"/>
            <a:ext cx="44124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大半（たいはん）：majority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4"/>
          <p:cNvSpPr txBox="1"/>
          <p:nvPr/>
        </p:nvSpPr>
        <p:spPr>
          <a:xfrm>
            <a:off x="7135325" y="4538400"/>
            <a:ext cx="192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NHK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475" y="726827"/>
            <a:ext cx="5622550" cy="3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>
            <p:ph type="title"/>
          </p:nvPr>
        </p:nvSpPr>
        <p:spPr>
          <a:xfrm>
            <a:off x="224300" y="582200"/>
            <a:ext cx="4805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『</a:t>
            </a:r>
            <a:r>
              <a:rPr lang="en"/>
              <a:t>必要』答えの理由</a:t>
            </a:r>
            <a:endParaRPr/>
          </a:p>
        </p:txBody>
      </p:sp>
      <p:sp>
        <p:nvSpPr>
          <p:cNvPr id="558" name="Google Shape;558;p65"/>
          <p:cNvSpPr/>
          <p:nvPr/>
        </p:nvSpPr>
        <p:spPr>
          <a:xfrm>
            <a:off x="0" y="3996300"/>
            <a:ext cx="44124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大半（たいはん）：majority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5"/>
          <p:cNvSpPr txBox="1"/>
          <p:nvPr/>
        </p:nvSpPr>
        <p:spPr>
          <a:xfrm>
            <a:off x="7135325" y="4538400"/>
            <a:ext cx="192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NHK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925" y="1243700"/>
            <a:ext cx="5369501" cy="3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/>
          <p:nvPr>
            <p:ph type="title"/>
          </p:nvPr>
        </p:nvSpPr>
        <p:spPr>
          <a:xfrm>
            <a:off x="224300" y="582200"/>
            <a:ext cx="4805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『</a:t>
            </a:r>
            <a:r>
              <a:rPr lang="en"/>
              <a:t>不必要</a:t>
            </a:r>
            <a:r>
              <a:rPr lang="en"/>
              <a:t>』答えの理由</a:t>
            </a:r>
            <a:endParaRPr/>
          </a:p>
        </p:txBody>
      </p:sp>
      <p:sp>
        <p:nvSpPr>
          <p:cNvPr id="566" name="Google Shape;566;p66"/>
          <p:cNvSpPr/>
          <p:nvPr/>
        </p:nvSpPr>
        <p:spPr>
          <a:xfrm>
            <a:off x="0" y="3996300"/>
            <a:ext cx="44124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大半（たいはん）：majority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6"/>
          <p:cNvSpPr txBox="1"/>
          <p:nvPr/>
        </p:nvSpPr>
        <p:spPr>
          <a:xfrm>
            <a:off x="7135325" y="4538400"/>
            <a:ext cx="192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NHK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925" y="1243700"/>
            <a:ext cx="5369501" cy="3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3517500" y="2366275"/>
            <a:ext cx="21090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まとめ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4" name="Google Shape;574;p67"/>
          <p:cNvSpPr txBox="1"/>
          <p:nvPr>
            <p:ph idx="2" type="title"/>
          </p:nvPr>
        </p:nvSpPr>
        <p:spPr>
          <a:xfrm>
            <a:off x="3746550" y="13879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type="title"/>
          </p:nvPr>
        </p:nvSpPr>
        <p:spPr>
          <a:xfrm>
            <a:off x="224300" y="582200"/>
            <a:ext cx="4805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まとめ</a:t>
            </a:r>
            <a:endParaRPr/>
          </a:p>
        </p:txBody>
      </p:sp>
      <p:sp>
        <p:nvSpPr>
          <p:cNvPr id="580" name="Google Shape;580;p68"/>
          <p:cNvSpPr/>
          <p:nvPr/>
        </p:nvSpPr>
        <p:spPr>
          <a:xfrm>
            <a:off x="0" y="3996300"/>
            <a:ext cx="44124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大半（たいはん）：majority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68"/>
          <p:cNvSpPr txBox="1"/>
          <p:nvPr/>
        </p:nvSpPr>
        <p:spPr>
          <a:xfrm>
            <a:off x="7135325" y="4538400"/>
            <a:ext cx="192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NHK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68"/>
          <p:cNvSpPr txBox="1"/>
          <p:nvPr>
            <p:ph idx="1" type="subTitle"/>
          </p:nvPr>
        </p:nvSpPr>
        <p:spPr>
          <a:xfrm>
            <a:off x="287325" y="1432175"/>
            <a:ext cx="4591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＊</a:t>
            </a:r>
            <a:r>
              <a:rPr lang="en"/>
              <a:t>将来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＊</a:t>
            </a:r>
            <a:r>
              <a:rPr lang="en"/>
              <a:t>意見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＊「世界の状況はどう変えると思いますか』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＊「憲法はどう返事すればいいと思いますか』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idx="4294967295" type="title"/>
          </p:nvPr>
        </p:nvSpPr>
        <p:spPr>
          <a:xfrm>
            <a:off x="81250" y="309694"/>
            <a:ext cx="4087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588" name="Google Shape;588;p69"/>
          <p:cNvSpPr txBox="1"/>
          <p:nvPr>
            <p:ph idx="4294967295" type="subTitle"/>
          </p:nvPr>
        </p:nvSpPr>
        <p:spPr>
          <a:xfrm>
            <a:off x="321375" y="859925"/>
            <a:ext cx="83709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“憲法施行75年 NHK世論調査 憲法改正の必要性は コロナの影響は - みんなとわたしの憲法 NHK.”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NHK NEWS WEB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www3.nhk.or.jp/news/special/minnanokenpou/column/005.html. Accessed 20 Apr. 2024.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/>
          <p:nvPr>
            <p:ph type="title"/>
          </p:nvPr>
        </p:nvSpPr>
        <p:spPr>
          <a:xfrm>
            <a:off x="947400" y="1616900"/>
            <a:ext cx="72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ありがとうございました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4" name="Google Shape;594;p70"/>
          <p:cNvSpPr txBox="1"/>
          <p:nvPr>
            <p:ph type="title"/>
          </p:nvPr>
        </p:nvSpPr>
        <p:spPr>
          <a:xfrm>
            <a:off x="947400" y="2435300"/>
            <a:ext cx="7249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質問はありますか？</a:t>
            </a:r>
            <a:endParaRPr sz="2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91250" y="259975"/>
            <a:ext cx="86199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日本国憲法改正というのは？</a:t>
            </a:r>
            <a:endParaRPr sz="3000"/>
          </a:p>
        </p:txBody>
      </p:sp>
      <p:sp>
        <p:nvSpPr>
          <p:cNvPr id="480" name="Google Shape;480;p55"/>
          <p:cNvSpPr txBox="1"/>
          <p:nvPr>
            <p:ph type="title"/>
          </p:nvPr>
        </p:nvSpPr>
        <p:spPr>
          <a:xfrm>
            <a:off x="2741400" y="1926150"/>
            <a:ext cx="36612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日本国</a:t>
            </a:r>
            <a:endParaRPr/>
          </a:p>
        </p:txBody>
      </p:sp>
      <p:sp>
        <p:nvSpPr>
          <p:cNvPr id="481" name="Google Shape;481;p55"/>
          <p:cNvSpPr txBox="1"/>
          <p:nvPr>
            <p:ph idx="4294967295" type="subTitle"/>
          </p:nvPr>
        </p:nvSpPr>
        <p:spPr>
          <a:xfrm>
            <a:off x="3175826" y="1781875"/>
            <a:ext cx="5052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に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55"/>
          <p:cNvSpPr txBox="1"/>
          <p:nvPr>
            <p:ph idx="4294967295" type="subTitle"/>
          </p:nvPr>
        </p:nvSpPr>
        <p:spPr>
          <a:xfrm>
            <a:off x="4235550" y="1781875"/>
            <a:ext cx="6729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ほん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3" name="Google Shape;483;p55"/>
          <p:cNvSpPr txBox="1"/>
          <p:nvPr>
            <p:ph idx="4294967295" type="subTitle"/>
          </p:nvPr>
        </p:nvSpPr>
        <p:spPr>
          <a:xfrm>
            <a:off x="5462975" y="1781875"/>
            <a:ext cx="8025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こく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91250" y="259975"/>
            <a:ext cx="86199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日本国憲法改正というのは？</a:t>
            </a:r>
            <a:endParaRPr sz="3000"/>
          </a:p>
        </p:txBody>
      </p:sp>
      <p:sp>
        <p:nvSpPr>
          <p:cNvPr id="489" name="Google Shape;489;p56"/>
          <p:cNvSpPr txBox="1"/>
          <p:nvPr>
            <p:ph type="title"/>
          </p:nvPr>
        </p:nvSpPr>
        <p:spPr>
          <a:xfrm>
            <a:off x="1824050" y="2053400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憲法</a:t>
            </a:r>
            <a:endParaRPr/>
          </a:p>
        </p:txBody>
      </p:sp>
      <p:sp>
        <p:nvSpPr>
          <p:cNvPr id="490" name="Google Shape;490;p56"/>
          <p:cNvSpPr txBox="1"/>
          <p:nvPr>
            <p:ph idx="4294967295" type="subTitle"/>
          </p:nvPr>
        </p:nvSpPr>
        <p:spPr>
          <a:xfrm>
            <a:off x="3554027" y="1781900"/>
            <a:ext cx="7071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けん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56"/>
          <p:cNvSpPr txBox="1"/>
          <p:nvPr>
            <p:ph idx="4294967295" type="subTitle"/>
          </p:nvPr>
        </p:nvSpPr>
        <p:spPr>
          <a:xfrm>
            <a:off x="4778002" y="1781900"/>
            <a:ext cx="7071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ぽう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type="title"/>
          </p:nvPr>
        </p:nvSpPr>
        <p:spPr>
          <a:xfrm>
            <a:off x="91250" y="259975"/>
            <a:ext cx="86199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日本国憲法改正というのは？</a:t>
            </a:r>
            <a:endParaRPr sz="3000"/>
          </a:p>
        </p:txBody>
      </p:sp>
      <p:sp>
        <p:nvSpPr>
          <p:cNvPr id="497" name="Google Shape;497;p57"/>
          <p:cNvSpPr txBox="1"/>
          <p:nvPr>
            <p:ph type="title"/>
          </p:nvPr>
        </p:nvSpPr>
        <p:spPr>
          <a:xfrm>
            <a:off x="1824050" y="2053400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改正</a:t>
            </a:r>
            <a:endParaRPr/>
          </a:p>
        </p:txBody>
      </p:sp>
      <p:sp>
        <p:nvSpPr>
          <p:cNvPr id="498" name="Google Shape;498;p57"/>
          <p:cNvSpPr txBox="1"/>
          <p:nvPr>
            <p:ph idx="4294967295" type="subTitle"/>
          </p:nvPr>
        </p:nvSpPr>
        <p:spPr>
          <a:xfrm>
            <a:off x="3554027" y="1781900"/>
            <a:ext cx="7071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かい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57"/>
          <p:cNvSpPr txBox="1"/>
          <p:nvPr>
            <p:ph idx="4294967295" type="subTitle"/>
          </p:nvPr>
        </p:nvSpPr>
        <p:spPr>
          <a:xfrm>
            <a:off x="4626727" y="1781900"/>
            <a:ext cx="707100" cy="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せい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2887800" y="2366275"/>
            <a:ext cx="3368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憲法の紹介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5" name="Google Shape;505;p58"/>
          <p:cNvSpPr txBox="1"/>
          <p:nvPr>
            <p:ph idx="2" type="title"/>
          </p:nvPr>
        </p:nvSpPr>
        <p:spPr>
          <a:xfrm>
            <a:off x="3746550" y="13879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type="title"/>
          </p:nvPr>
        </p:nvSpPr>
        <p:spPr>
          <a:xfrm>
            <a:off x="224300" y="582195"/>
            <a:ext cx="4087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憲法の短い歴史</a:t>
            </a:r>
            <a:endParaRPr/>
          </a:p>
        </p:txBody>
      </p:sp>
      <p:sp>
        <p:nvSpPr>
          <p:cNvPr id="511" name="Google Shape;511;p59"/>
          <p:cNvSpPr txBox="1"/>
          <p:nvPr>
            <p:ph idx="1" type="subTitle"/>
          </p:nvPr>
        </p:nvSpPr>
        <p:spPr>
          <a:xfrm>
            <a:off x="287325" y="1432182"/>
            <a:ext cx="3595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＊</a:t>
            </a:r>
            <a:r>
              <a:rPr lang="en"/>
              <a:t>1946年に書かれた。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＊アメリカの影響がたくさんある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＊ 世界一まだ改正されていない憲法</a:t>
            </a:r>
            <a:endParaRPr/>
          </a:p>
        </p:txBody>
      </p:sp>
      <p:pic>
        <p:nvPicPr>
          <p:cNvPr id="512" name="Google Shape;51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900" y="407550"/>
            <a:ext cx="3013500" cy="4328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3" name="Google Shape;513;p59"/>
          <p:cNvSpPr/>
          <p:nvPr/>
        </p:nvSpPr>
        <p:spPr>
          <a:xfrm>
            <a:off x="0" y="3996300"/>
            <a:ext cx="36810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占領（せんりょう）する：to occupy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"/>
          <p:cNvSpPr txBox="1"/>
          <p:nvPr>
            <p:ph type="title"/>
          </p:nvPr>
        </p:nvSpPr>
        <p:spPr>
          <a:xfrm>
            <a:off x="2887800" y="2366275"/>
            <a:ext cx="3368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憲法の問題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9" name="Google Shape;519;p60"/>
          <p:cNvSpPr txBox="1"/>
          <p:nvPr>
            <p:ph idx="2" type="title"/>
          </p:nvPr>
        </p:nvSpPr>
        <p:spPr>
          <a:xfrm>
            <a:off x="3746550" y="13879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/>
          <p:nvPr>
            <p:ph type="title"/>
          </p:nvPr>
        </p:nvSpPr>
        <p:spPr>
          <a:xfrm>
            <a:off x="224300" y="582195"/>
            <a:ext cx="4087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九条頂</a:t>
            </a:r>
            <a:endParaRPr/>
          </a:p>
        </p:txBody>
      </p:sp>
      <p:sp>
        <p:nvSpPr>
          <p:cNvPr id="525" name="Google Shape;525;p61"/>
          <p:cNvSpPr txBox="1"/>
          <p:nvPr>
            <p:ph idx="1" type="subTitle"/>
          </p:nvPr>
        </p:nvSpPr>
        <p:spPr>
          <a:xfrm>
            <a:off x="287325" y="1432182"/>
            <a:ext cx="3595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＊『戦争の放棄』と</a:t>
            </a:r>
            <a:r>
              <a:rPr lang="en"/>
              <a:t>呼ばれている</a:t>
            </a:r>
            <a:endParaRPr/>
          </a:p>
        </p:txBody>
      </p:sp>
      <p:sp>
        <p:nvSpPr>
          <p:cNvPr id="526" name="Google Shape;526;p61"/>
          <p:cNvSpPr/>
          <p:nvPr/>
        </p:nvSpPr>
        <p:spPr>
          <a:xfrm>
            <a:off x="0" y="3996300"/>
            <a:ext cx="44124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軍隊（ぐんたい）：army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1"/>
          <p:cNvSpPr txBox="1"/>
          <p:nvPr/>
        </p:nvSpPr>
        <p:spPr>
          <a:xfrm>
            <a:off x="7135325" y="4538400"/>
            <a:ext cx="192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nikkei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1"/>
          <p:cNvSpPr txBox="1"/>
          <p:nvPr>
            <p:ph idx="4294967295" type="subTitle"/>
          </p:nvPr>
        </p:nvSpPr>
        <p:spPr>
          <a:xfrm>
            <a:off x="1842900" y="2073138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『</a:t>
            </a:r>
            <a:r>
              <a:rPr lang="en"/>
              <a:t>日本国民は、正義と秩序を基調とする国際平和を誠実に希求し、国権の発動たる戦争と、武力による威嚇又は武力の行使は、国際紛争を解決する手段としては、永久にこれを放棄する。』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/>
          <p:nvPr>
            <p:ph type="title"/>
          </p:nvPr>
        </p:nvSpPr>
        <p:spPr>
          <a:xfrm>
            <a:off x="224300" y="582195"/>
            <a:ext cx="4087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憲法の問題</a:t>
            </a:r>
            <a:endParaRPr/>
          </a:p>
        </p:txBody>
      </p:sp>
      <p:sp>
        <p:nvSpPr>
          <p:cNvPr id="534" name="Google Shape;534;p62"/>
          <p:cNvSpPr txBox="1"/>
          <p:nvPr>
            <p:ph idx="1" type="subTitle"/>
          </p:nvPr>
        </p:nvSpPr>
        <p:spPr>
          <a:xfrm>
            <a:off x="287325" y="1432182"/>
            <a:ext cx="3595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＊『</a:t>
            </a:r>
            <a:r>
              <a:rPr lang="en"/>
              <a:t>戦争の放棄』という九条頂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＊日本国防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＊プライバシーと環境権</a:t>
            </a:r>
            <a:endParaRPr/>
          </a:p>
        </p:txBody>
      </p:sp>
      <p:sp>
        <p:nvSpPr>
          <p:cNvPr id="535" name="Google Shape;535;p62"/>
          <p:cNvSpPr/>
          <p:nvPr/>
        </p:nvSpPr>
        <p:spPr>
          <a:xfrm>
            <a:off x="0" y="3996300"/>
            <a:ext cx="44124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条頂（じょうちょう）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：article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国防（こくぼう）：national defense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環境権（かんきょうけん）：environmental rights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積極的（せっきょくてき）：aggresive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6" name="Google Shape;53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21" y="1706450"/>
            <a:ext cx="4963076" cy="173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7" name="Google Shape;537;p62"/>
          <p:cNvSpPr txBox="1"/>
          <p:nvPr/>
        </p:nvSpPr>
        <p:spPr>
          <a:xfrm>
            <a:off x="7135325" y="4538400"/>
            <a:ext cx="192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nikkei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