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3" r:id="rId7"/>
    <p:sldId id="264" r:id="rId8"/>
    <p:sldId id="265"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427"/>
    <p:restoredTop sz="73435" autoAdjust="0"/>
  </p:normalViewPr>
  <p:slideViewPr>
    <p:cSldViewPr snapToGrid="0" snapToObjects="1">
      <p:cViewPr varScale="1">
        <p:scale>
          <a:sx n="61" d="100"/>
          <a:sy n="61" d="100"/>
        </p:scale>
        <p:origin x="224" y="9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6C956-8CFA-E149-AB8C-31354AFBF5C4}" type="datetimeFigureOut">
              <a:rPr lang="en-US" smtClean="0"/>
              <a:t>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36F5E-38D3-8047-B722-F0D8325111E0}" type="slidenum">
              <a:rPr lang="en-US" smtClean="0"/>
              <a:t>‹#›</a:t>
            </a:fld>
            <a:endParaRPr lang="en-US"/>
          </a:p>
        </p:txBody>
      </p:sp>
    </p:spTree>
    <p:extLst>
      <p:ext uri="{BB962C8B-B14F-4D97-AF65-F5344CB8AC3E}">
        <p14:creationId xmlns:p14="http://schemas.microsoft.com/office/powerpoint/2010/main" val="26786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Our dataset was created based on information regarding Bowdoin's collection of Kate </a:t>
            </a:r>
            <a:r>
              <a:rPr lang="en-US" sz="1200" dirty="0" err="1" smtClean="0">
                <a:effectLst/>
                <a:latin typeface="Calibri" charset="0"/>
                <a:ea typeface="Calibri" charset="0"/>
                <a:cs typeface="Times New Roman" charset="0"/>
              </a:rPr>
              <a:t>Furbish's</a:t>
            </a:r>
            <a:r>
              <a:rPr lang="en-US" sz="1200" dirty="0" smtClean="0">
                <a:effectLst/>
                <a:latin typeface="Calibri" charset="0"/>
                <a:ea typeface="Calibri" charset="0"/>
                <a:cs typeface="Times New Roman" charset="0"/>
              </a:rPr>
              <a:t> botanical drawings</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Who was Kate Furbish?</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Kate Furbish was an extremely prolific botanist from Brunswick, Maine.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She lived from 1834 to 1931, where she traveled around Maine collecting samples and cataloging hundreds of the flora in Maine.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Her </a:t>
            </a:r>
            <a:r>
              <a:rPr lang="en-US" sz="1200" dirty="0" err="1" smtClean="0">
                <a:effectLst/>
                <a:latin typeface="Calibri" charset="0"/>
                <a:ea typeface="Calibri" charset="0"/>
                <a:cs typeface="Times New Roman" charset="0"/>
              </a:rPr>
              <a:t>dilligent</a:t>
            </a:r>
            <a:r>
              <a:rPr lang="en-US" sz="1200" dirty="0" smtClean="0">
                <a:effectLst/>
                <a:latin typeface="Calibri" charset="0"/>
                <a:ea typeface="Calibri" charset="0"/>
                <a:cs typeface="Times New Roman" charset="0"/>
              </a:rPr>
              <a:t>, prolific cataloging of the flora of Maine while defying gender norms of her time marks Furbish as one of the unsung </a:t>
            </a:r>
            <a:r>
              <a:rPr lang="en-US" sz="1200" dirty="0" err="1" smtClean="0">
                <a:effectLst/>
                <a:latin typeface="Calibri" charset="0"/>
                <a:ea typeface="Calibri" charset="0"/>
                <a:cs typeface="Times New Roman" charset="0"/>
              </a:rPr>
              <a:t>heros</a:t>
            </a:r>
            <a:r>
              <a:rPr lang="en-US" sz="1200" dirty="0" smtClean="0">
                <a:effectLst/>
                <a:latin typeface="Calibri" charset="0"/>
                <a:ea typeface="Calibri" charset="0"/>
                <a:cs typeface="Times New Roman" charset="0"/>
              </a:rPr>
              <a:t> of botany. </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Her work is now largely curated at Bowdoin College, and can be seen on </a:t>
            </a:r>
            <a:r>
              <a:rPr lang="en-US" sz="1200" dirty="0" err="1" smtClean="0">
                <a:effectLst/>
                <a:latin typeface="Calibri" charset="0"/>
                <a:ea typeface="Calibri" charset="0"/>
                <a:cs typeface="Times New Roman" charset="0"/>
              </a:rPr>
              <a:t>dipslay</a:t>
            </a:r>
            <a:r>
              <a:rPr lang="en-US" sz="1200" dirty="0" smtClean="0">
                <a:effectLst/>
                <a:latin typeface="Calibri" charset="0"/>
                <a:ea typeface="Calibri" charset="0"/>
                <a:cs typeface="Times New Roman" charset="0"/>
              </a:rPr>
              <a:t> in Hawthorne-Longfellow Library.</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Our project uses a dataset that holds information on each sample in her catalogues, such as: </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Location of where the sample was found</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Year that the sample was found</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Common and scientific labels (current and at time of discovery)</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Where in her books each flora sample can be found</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2</a:t>
            </a:fld>
            <a:endParaRPr lang="en-US"/>
          </a:p>
        </p:txBody>
      </p:sp>
    </p:spTree>
    <p:extLst>
      <p:ext uri="{BB962C8B-B14F-4D97-AF65-F5344CB8AC3E}">
        <p14:creationId xmlns:p14="http://schemas.microsoft.com/office/powerpoint/2010/main" val="93561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This is an example of what a line in our dataset would look like</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Our dataset was given to us with some, though not significant, amount of formatting necessary, as some lines would hold multiple samples and there was some inconsistency in formatting (such as hidden characters in town names)</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As you can see, there is a guide to where in the collection the flora is represented, along with the various scientific names the flora has held over time, its current common name, the size of the drawing in the collection, and the year and location the sample was taken</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3</a:t>
            </a:fld>
            <a:endParaRPr lang="en-US"/>
          </a:p>
        </p:txBody>
      </p:sp>
    </p:spTree>
    <p:extLst>
      <p:ext uri="{BB962C8B-B14F-4D97-AF65-F5344CB8AC3E}">
        <p14:creationId xmlns:p14="http://schemas.microsoft.com/office/powerpoint/2010/main" val="93108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These were the primary questions we set out to answer, which we will discuss the success of later on in our presentation</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They are: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where Kate Furbish went and when</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We discovered early on this would be limited by the fact that she mainly recorded the year in which she took a sample, so we could not determine her general travel pattern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Identifying where certain flora are located in Maine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Identifying where in her collections each of the flora are documented</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where she found the most flora</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which were her most active years</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4</a:t>
            </a:fld>
            <a:endParaRPr lang="en-US"/>
          </a:p>
        </p:txBody>
      </p:sp>
    </p:spTree>
    <p:extLst>
      <p:ext uri="{BB962C8B-B14F-4D97-AF65-F5344CB8AC3E}">
        <p14:creationId xmlns:p14="http://schemas.microsoft.com/office/powerpoint/2010/main" val="138891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We employed an integrated set of tools to make one super visualization that we will demo at the end of this presentation. We used a variety of interactions and visual effects these would cause</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Interactive scaled dots:</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The dots appeared on the map and changed in size based on where the current user selection of samples were taken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When clicked, relevant information is shown in the town inspector box, which will be discussed momentarily</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In the next week, we hope to implement a zoom feature triggered by clicking on the dots, which will show more detail</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Search box:</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Allows searching by current scientific name and common name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Clicking on specific flora adds to the current selection displayed on map. The user can do this by individual flora, or select all at once. The same process is available for removing flora from the current selection.</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5</a:t>
            </a:fld>
            <a:endParaRPr lang="en-US"/>
          </a:p>
        </p:txBody>
      </p:sp>
    </p:spTree>
    <p:extLst>
      <p:ext uri="{BB962C8B-B14F-4D97-AF65-F5344CB8AC3E}">
        <p14:creationId xmlns:p14="http://schemas.microsoft.com/office/powerpoint/2010/main" val="110856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Towns:</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On our map, we broke up the state of Maine by town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Towns have similar capabilities as dots, where moussing over shows a tooltip that displays the town name and a click leads to relevant information being shown in the town inspector</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Town Inspector:</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The town inspector shows information about the currently selected town that is relevant to the current selection of flora</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It is a modified version of our initial spread sheet, showing information we deemed most relevant to answering the questions we decided to answer</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You can see on the example in this slide that we show each sample individually, instead of breaking up rows by flora, so that the user can see samples of the same species that were taken in separate years</a:t>
            </a:r>
          </a:p>
          <a:p>
            <a:endParaRPr lang="en-US" dirty="0" smtClean="0"/>
          </a:p>
        </p:txBody>
      </p:sp>
      <p:sp>
        <p:nvSpPr>
          <p:cNvPr id="4" name="Slide Number Placeholder 3"/>
          <p:cNvSpPr>
            <a:spLocks noGrp="1"/>
          </p:cNvSpPr>
          <p:nvPr>
            <p:ph type="sldNum" sz="quarter" idx="10"/>
          </p:nvPr>
        </p:nvSpPr>
        <p:spPr/>
        <p:txBody>
          <a:bodyPr/>
          <a:lstStyle/>
          <a:p>
            <a:fld id="{2C036F5E-38D3-8047-B722-F0D8325111E0}" type="slidenum">
              <a:rPr lang="en-US" smtClean="0"/>
              <a:t>6</a:t>
            </a:fld>
            <a:endParaRPr lang="en-US"/>
          </a:p>
        </p:txBody>
      </p:sp>
    </p:spTree>
    <p:extLst>
      <p:ext uri="{BB962C8B-B14F-4D97-AF65-F5344CB8AC3E}">
        <p14:creationId xmlns:p14="http://schemas.microsoft.com/office/powerpoint/2010/main" val="110856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This slide is our ideas for future work, along with work we plan on implementing in the next week</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Year Slider:</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Enables user to determine time range of samples they view</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This will alter the display on the map and the town inspector, as samples of flora that are selected but are not within the range will not be included</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While we do not believe that we can do this in the next week, we believe it would helpful to user to implement an animated time lapse so that they can watch how sampling changed annually without having to manually alter the settings each time they want to increase the year</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Sample distribution doughnut char:</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When zoomed in due to a click on a dot, the dots will disappear and the selected town will show a doughnut chart showing the relative number of samples taken within the town</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Debugging</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Of course, our code is not perfect and we still have to work out some bugs</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7</a:t>
            </a:fld>
            <a:endParaRPr lang="en-US"/>
          </a:p>
        </p:txBody>
      </p:sp>
    </p:spTree>
    <p:extLst>
      <p:ext uri="{BB962C8B-B14F-4D97-AF65-F5344CB8AC3E}">
        <p14:creationId xmlns:p14="http://schemas.microsoft.com/office/powerpoint/2010/main" val="110856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This is what we hope to make our zoomed in view look like in the next week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8</a:t>
            </a:fld>
            <a:endParaRPr lang="en-US"/>
          </a:p>
        </p:txBody>
      </p:sp>
    </p:spTree>
    <p:extLst>
      <p:ext uri="{BB962C8B-B14F-4D97-AF65-F5344CB8AC3E}">
        <p14:creationId xmlns:p14="http://schemas.microsoft.com/office/powerpoint/2010/main" val="169794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We believe that we answered each of these primary questions with our visualization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where Kate Furbish went and when</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By selecting all flora and changing the selected year, users can see where samples were collected, how many were taken, and when they were collected, and compare these over time</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Identifying where certain flora are located in Maine</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We believe this is afforded by allowing the user to select any flora, which will automatically be visualized on the map in the location where samples were taken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Identifying where in her collections each of the flora are documented</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By selecting flora then examining the results in the town inspector, the user can see where to look up a species in the collections</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where she found the most flora</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This can again be addressed by selecting all flora then examining the map</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Determining which were her most active years</a:t>
            </a:r>
          </a:p>
          <a:p>
            <a:pPr marL="1143000" marR="0" lvl="2" indent="-228600">
              <a:spcBef>
                <a:spcPts val="0"/>
              </a:spcBef>
              <a:spcAft>
                <a:spcPts val="0"/>
              </a:spcAft>
              <a:buFont typeface="Wingdings" charset="2"/>
              <a:buChar char=""/>
            </a:pPr>
            <a:r>
              <a:rPr lang="en-US" sz="1200" dirty="0" smtClean="0">
                <a:effectLst/>
                <a:latin typeface="Calibri" charset="0"/>
                <a:ea typeface="Calibri" charset="0"/>
                <a:cs typeface="Times New Roman" charset="0"/>
              </a:rPr>
              <a:t>By altering the time slider, the user will be able to see how many samples were taken year by year and compare relative amounts</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9</a:t>
            </a:fld>
            <a:endParaRPr lang="en-US"/>
          </a:p>
        </p:txBody>
      </p:sp>
    </p:spTree>
    <p:extLst>
      <p:ext uri="{BB962C8B-B14F-4D97-AF65-F5344CB8AC3E}">
        <p14:creationId xmlns:p14="http://schemas.microsoft.com/office/powerpoint/2010/main" val="150142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Searching/ filtering</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Go Tucker go</a:t>
            </a:r>
          </a:p>
          <a:p>
            <a:pPr marL="342900" marR="0" lvl="0" indent="-342900">
              <a:spcBef>
                <a:spcPts val="0"/>
              </a:spcBef>
              <a:spcAft>
                <a:spcPts val="0"/>
              </a:spcAft>
              <a:buFont typeface="Symbol" charset="2"/>
              <a:buChar char=""/>
            </a:pPr>
            <a:r>
              <a:rPr lang="en-US" sz="1200" dirty="0" err="1" smtClean="0">
                <a:effectLst/>
                <a:latin typeface="Calibri" charset="0"/>
                <a:ea typeface="Calibri" charset="0"/>
                <a:cs typeface="Times New Roman" charset="0"/>
              </a:rPr>
              <a:t>GeoJSON</a:t>
            </a:r>
            <a:endParaRPr lang="en-US" sz="1200" dirty="0" smtClean="0">
              <a:effectLst/>
              <a:latin typeface="Calibri" charset="0"/>
              <a:ea typeface="Calibri" charset="0"/>
              <a:cs typeface="Times New Roman" charset="0"/>
            </a:endParaRP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We spent a lot of time learning how to take shape files provided by state governments, converting them appropriately, and then using these to visually represent the state of Maine by town</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We are also in the process of learning how to take this data and increase the image accurately and consistently</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GitHub</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Before this project, Sophie and Tucker were very unfamiliar with the use of GitHub, especially through the terminal, for version control and collaboration</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Message Passing</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Go Tucker Go</a:t>
            </a:r>
          </a:p>
          <a:p>
            <a:pPr marL="342900" marR="0" lvl="0" indent="-342900">
              <a:spcBef>
                <a:spcPts val="0"/>
              </a:spcBef>
              <a:spcAft>
                <a:spcPts val="0"/>
              </a:spcAft>
              <a:buFont typeface="Symbol" charset="2"/>
              <a:buChar char=""/>
            </a:pPr>
            <a:r>
              <a:rPr lang="en-US" sz="1200" dirty="0" smtClean="0">
                <a:effectLst/>
                <a:latin typeface="Calibri" charset="0"/>
                <a:ea typeface="Calibri" charset="0"/>
                <a:cs typeface="Times New Roman" charset="0"/>
              </a:rPr>
              <a:t>Range Slider</a:t>
            </a:r>
          </a:p>
          <a:p>
            <a:pPr marL="742950" marR="0" lvl="1" indent="-285750">
              <a:spcBef>
                <a:spcPts val="0"/>
              </a:spcBef>
              <a:spcAft>
                <a:spcPts val="0"/>
              </a:spcAft>
              <a:buFont typeface="Courier New" charset="0"/>
              <a:buChar char="o"/>
            </a:pPr>
            <a:r>
              <a:rPr lang="en-US" sz="1200" dirty="0" smtClean="0">
                <a:effectLst/>
                <a:latin typeface="Calibri" charset="0"/>
                <a:ea typeface="Calibri" charset="0"/>
                <a:cs typeface="Times New Roman" charset="0"/>
              </a:rPr>
              <a:t>Go Marcus Go</a:t>
            </a:r>
            <a:endParaRPr lang="en-US" sz="1200" dirty="0">
              <a:effectLst/>
              <a:latin typeface="Calibri" charset="0"/>
              <a:ea typeface="Calibri" charset="0"/>
              <a:cs typeface="Times New Roman" charset="0"/>
            </a:endParaRPr>
          </a:p>
        </p:txBody>
      </p:sp>
      <p:sp>
        <p:nvSpPr>
          <p:cNvPr id="4" name="Slide Number Placeholder 3"/>
          <p:cNvSpPr>
            <a:spLocks noGrp="1"/>
          </p:cNvSpPr>
          <p:nvPr>
            <p:ph type="sldNum" sz="quarter" idx="10"/>
          </p:nvPr>
        </p:nvSpPr>
        <p:spPr/>
        <p:txBody>
          <a:bodyPr/>
          <a:lstStyle/>
          <a:p>
            <a:fld id="{2C036F5E-38D3-8047-B722-F0D8325111E0}" type="slidenum">
              <a:rPr lang="en-US" smtClean="0"/>
              <a:t>10</a:t>
            </a:fld>
            <a:endParaRPr lang="en-US"/>
          </a:p>
        </p:txBody>
      </p:sp>
    </p:spTree>
    <p:extLst>
      <p:ext uri="{BB962C8B-B14F-4D97-AF65-F5344CB8AC3E}">
        <p14:creationId xmlns:p14="http://schemas.microsoft.com/office/powerpoint/2010/main" val="188547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owdoin.edu/~sardell/furbish_project/furbishProjec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Interactive Data Visualization: Kate Furbish</a:t>
            </a:r>
            <a:endParaRPr lang="en-US" dirty="0"/>
          </a:p>
        </p:txBody>
      </p:sp>
      <p:sp>
        <p:nvSpPr>
          <p:cNvPr id="3" name="Subtitle 2"/>
          <p:cNvSpPr>
            <a:spLocks noGrp="1"/>
          </p:cNvSpPr>
          <p:nvPr>
            <p:ph type="subTitle" idx="1"/>
          </p:nvPr>
        </p:nvSpPr>
        <p:spPr/>
        <p:txBody>
          <a:bodyPr/>
          <a:lstStyle/>
          <a:p>
            <a:r>
              <a:rPr lang="en-US" dirty="0" smtClean="0"/>
              <a:t>Project 2: Final Project</a:t>
            </a:r>
            <a:endParaRPr lang="en-US" dirty="0"/>
          </a:p>
        </p:txBody>
      </p:sp>
    </p:spTree>
    <p:extLst>
      <p:ext uri="{BB962C8B-B14F-4D97-AF65-F5344CB8AC3E}">
        <p14:creationId xmlns:p14="http://schemas.microsoft.com/office/powerpoint/2010/main" val="1826848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skills that we learned!</a:t>
            </a:r>
            <a:endParaRPr lang="en-US" dirty="0"/>
          </a:p>
        </p:txBody>
      </p:sp>
      <p:sp>
        <p:nvSpPr>
          <p:cNvPr id="4" name="Content Placeholder 2"/>
          <p:cNvSpPr>
            <a:spLocks noGrp="1"/>
          </p:cNvSpPr>
          <p:nvPr>
            <p:ph idx="1"/>
          </p:nvPr>
        </p:nvSpPr>
        <p:spPr>
          <a:xfrm>
            <a:off x="1103312" y="2052918"/>
            <a:ext cx="8946541" cy="4195481"/>
          </a:xfrm>
        </p:spPr>
        <p:txBody>
          <a:bodyPr>
            <a:normAutofit fontScale="85000" lnSpcReduction="10000"/>
          </a:bodyPr>
          <a:lstStyle/>
          <a:p>
            <a:pPr>
              <a:lnSpc>
                <a:spcPct val="200000"/>
              </a:lnSpc>
            </a:pPr>
            <a:r>
              <a:rPr lang="en-US" dirty="0" smtClean="0"/>
              <a:t>Searching / filtering</a:t>
            </a:r>
          </a:p>
          <a:p>
            <a:pPr>
              <a:lnSpc>
                <a:spcPct val="200000"/>
              </a:lnSpc>
            </a:pPr>
            <a:r>
              <a:rPr lang="en-US" dirty="0" err="1" smtClean="0"/>
              <a:t>GeoJSON</a:t>
            </a:r>
            <a:endParaRPr lang="en-US" dirty="0" smtClean="0"/>
          </a:p>
          <a:p>
            <a:pPr lvl="1">
              <a:lnSpc>
                <a:spcPct val="200000"/>
              </a:lnSpc>
            </a:pPr>
            <a:r>
              <a:rPr lang="en-US" dirty="0" smtClean="0"/>
              <a:t>Projection</a:t>
            </a:r>
          </a:p>
          <a:p>
            <a:pPr lvl="1">
              <a:lnSpc>
                <a:spcPct val="200000"/>
              </a:lnSpc>
            </a:pPr>
            <a:r>
              <a:rPr lang="en-US" dirty="0" smtClean="0"/>
              <a:t>Zooming</a:t>
            </a:r>
          </a:p>
          <a:p>
            <a:pPr>
              <a:lnSpc>
                <a:spcPct val="200000"/>
              </a:lnSpc>
            </a:pPr>
            <a:r>
              <a:rPr lang="en-US" dirty="0" err="1" smtClean="0"/>
              <a:t>GitHub</a:t>
            </a:r>
            <a:endParaRPr lang="en-US" dirty="0" smtClean="0"/>
          </a:p>
          <a:p>
            <a:pPr>
              <a:lnSpc>
                <a:spcPct val="200000"/>
              </a:lnSpc>
            </a:pPr>
            <a:r>
              <a:rPr lang="en-US" dirty="0" smtClean="0"/>
              <a:t>Message Passing (between visualizations)</a:t>
            </a:r>
          </a:p>
          <a:p>
            <a:pPr>
              <a:lnSpc>
                <a:spcPct val="200000"/>
              </a:lnSpc>
            </a:pPr>
            <a:r>
              <a:rPr lang="en-US" dirty="0" smtClean="0"/>
              <a:t>Range Slider</a:t>
            </a:r>
          </a:p>
          <a:p>
            <a:pPr>
              <a:lnSpc>
                <a:spcPct val="200000"/>
              </a:lnSpc>
            </a:pPr>
            <a:endParaRPr lang="en-US" dirty="0"/>
          </a:p>
        </p:txBody>
      </p:sp>
    </p:spTree>
    <p:extLst>
      <p:ext uri="{BB962C8B-B14F-4D97-AF65-F5344CB8AC3E}">
        <p14:creationId xmlns:p14="http://schemas.microsoft.com/office/powerpoint/2010/main" val="849888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63265" y="3145972"/>
            <a:ext cx="2036114" cy="8288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hlinkClick r:id="rId2"/>
              </a:rPr>
              <a:t>Demo</a:t>
            </a:r>
            <a:endParaRPr lang="en-US" dirty="0"/>
          </a:p>
        </p:txBody>
      </p:sp>
    </p:spTree>
    <p:extLst>
      <p:ext uri="{BB962C8B-B14F-4D97-AF65-F5344CB8AC3E}">
        <p14:creationId xmlns:p14="http://schemas.microsoft.com/office/powerpoint/2010/main" val="147679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a:bodyPr>
          <a:lstStyle/>
          <a:p>
            <a:r>
              <a:rPr lang="en-US" sz="4000" dirty="0" smtClean="0"/>
              <a:t>Our dataset</a:t>
            </a:r>
            <a:endParaRPr lang="en-US" sz="4000" dirty="0" smtClean="0"/>
          </a:p>
          <a:p>
            <a:r>
              <a:rPr lang="en-US" sz="4000" dirty="0" smtClean="0"/>
              <a:t>Who was Kate Furbish?</a:t>
            </a:r>
            <a:endParaRPr lang="en-US" sz="4000" baseline="30000" dirty="0"/>
          </a:p>
          <a:p>
            <a:r>
              <a:rPr lang="en-US" sz="4000" dirty="0" smtClean="0"/>
              <a:t>Information held in each sample</a:t>
            </a:r>
          </a:p>
        </p:txBody>
      </p:sp>
    </p:spTree>
    <p:extLst>
      <p:ext uri="{BB962C8B-B14F-4D97-AF65-F5344CB8AC3E}">
        <p14:creationId xmlns:p14="http://schemas.microsoft.com/office/powerpoint/2010/main" val="1468885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Sample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07849972"/>
              </p:ext>
            </p:extLst>
          </p:nvPr>
        </p:nvGraphicFramePr>
        <p:xfrm>
          <a:off x="1671925" y="3129419"/>
          <a:ext cx="8947151" cy="525572"/>
        </p:xfrm>
        <a:graphic>
          <a:graphicData uri="http://schemas.openxmlformats.org/drawingml/2006/table">
            <a:tbl>
              <a:tblPr/>
              <a:tblGrid>
                <a:gridCol w="486997"/>
                <a:gridCol w="554950"/>
                <a:gridCol w="1121225"/>
                <a:gridCol w="1087249"/>
                <a:gridCol w="1234480"/>
                <a:gridCol w="1268457"/>
                <a:gridCol w="1438339"/>
                <a:gridCol w="1041947"/>
                <a:gridCol w="713507"/>
              </a:tblGrid>
              <a:tr h="174413">
                <a:tc>
                  <a:txBody>
                    <a:bodyPr/>
                    <a:lstStyle/>
                    <a:p>
                      <a:pPr algn="ctr" fontAlgn="b"/>
                      <a:r>
                        <a:rPr lang="en-US" sz="1100" b="0" i="0" u="none" strike="noStrike">
                          <a:solidFill>
                            <a:srgbClr val="3F3F76"/>
                          </a:solidFill>
                          <a:effectLst/>
                          <a:latin typeface="Calibri"/>
                        </a:rPr>
                        <a:t>Volume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Page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KF Scientific Name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KF Scientific Name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AH Scientific Name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AH Common Name</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Dimensions (hxw, cm)</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Place Name-1</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b"/>
                      <a:r>
                        <a:rPr lang="en-US" sz="1100" b="0" i="0" u="none" strike="noStrike">
                          <a:solidFill>
                            <a:srgbClr val="3F3F76"/>
                          </a:solidFill>
                          <a:effectLst/>
                          <a:latin typeface="Calibri"/>
                        </a:rPr>
                        <a:t>Year-1</a:t>
                      </a:r>
                    </a:p>
                  </a:txBody>
                  <a:tcPr marL="11326" marR="11326" marT="11326"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339765">
                <a:tc>
                  <a:txBody>
                    <a:bodyPr/>
                    <a:lstStyle/>
                    <a:p>
                      <a:pPr algn="ctr" fontAlgn="b"/>
                      <a:r>
                        <a:rPr lang="en-US" sz="1100" b="0" i="0" u="none" strike="noStrike">
                          <a:solidFill>
                            <a:srgbClr val="000000"/>
                          </a:solidFill>
                          <a:effectLst/>
                          <a:latin typeface="Calibri"/>
                        </a:rPr>
                        <a:t>1</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is-IS" sz="1100" b="0" i="0" u="none" strike="noStrike">
                          <a:solidFill>
                            <a:srgbClr val="000000"/>
                          </a:solidFill>
                          <a:effectLst/>
                          <a:latin typeface="Calibri"/>
                        </a:rPr>
                        <a:t>37</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a:solidFill>
                            <a:srgbClr val="000000"/>
                          </a:solidFill>
                          <a:effectLst/>
                          <a:latin typeface="Calibri"/>
                        </a:rPr>
                        <a:t>Actaea rubra Willd</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a:solidFill>
                            <a:srgbClr val="000000"/>
                          </a:solidFill>
                          <a:effectLst/>
                          <a:latin typeface="Calibri"/>
                        </a:rPr>
                        <a:t>Actaea spicata L </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a:solidFill>
                            <a:srgbClr val="000000"/>
                          </a:solidFill>
                          <a:effectLst/>
                          <a:latin typeface="Calibri"/>
                        </a:rPr>
                        <a:t>Actaea rubra (Ait) Willd </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a:solidFill>
                            <a:srgbClr val="000000"/>
                          </a:solidFill>
                          <a:effectLst/>
                          <a:latin typeface="Calibri"/>
                        </a:rPr>
                        <a:t>red baneberry</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it-IT" sz="1100" b="0" i="0" u="none" strike="noStrike">
                          <a:solidFill>
                            <a:srgbClr val="000000"/>
                          </a:solidFill>
                          <a:effectLst/>
                          <a:latin typeface="Calibri"/>
                        </a:rPr>
                        <a:t>32.4 x 24.8 </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a:solidFill>
                            <a:srgbClr val="000000"/>
                          </a:solidFill>
                          <a:effectLst/>
                          <a:latin typeface="Calibri"/>
                        </a:rPr>
                        <a:t>Brunswick</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c>
                  <a:txBody>
                    <a:bodyPr/>
                    <a:lstStyle/>
                    <a:p>
                      <a:pPr algn="ctr" fontAlgn="b"/>
                      <a:r>
                        <a:rPr lang="fi-FI" sz="1100" b="0" i="0" u="none" strike="noStrike" dirty="0">
                          <a:solidFill>
                            <a:srgbClr val="000000"/>
                          </a:solidFill>
                          <a:effectLst/>
                          <a:latin typeface="Calibri"/>
                        </a:rPr>
                        <a:t>1870</a:t>
                      </a:r>
                    </a:p>
                  </a:txBody>
                  <a:tcPr marL="11326" marR="11326" marT="11326" marB="0" anchor="b">
                    <a:lnL>
                      <a:noFill/>
                    </a:lnL>
                    <a:lnR>
                      <a:noFill/>
                    </a:lnR>
                    <a:lnT w="6350" cap="flat" cmpd="sng" algn="ctr">
                      <a:solidFill>
                        <a:srgbClr val="7F7F7F"/>
                      </a:solidFill>
                      <a:prstDash val="solid"/>
                      <a:round/>
                      <a:headEnd type="none" w="med" len="med"/>
                      <a:tailEnd type="none" w="med" len="med"/>
                    </a:lnT>
                    <a:lnB>
                      <a:noFill/>
                    </a:lnB>
                    <a:solidFill>
                      <a:srgbClr val="DAEEF3"/>
                    </a:solidFill>
                  </a:tcPr>
                </a:tc>
              </a:tr>
            </a:tbl>
          </a:graphicData>
        </a:graphic>
      </p:graphicFrame>
    </p:spTree>
    <p:extLst>
      <p:ext uri="{BB962C8B-B14F-4D97-AF65-F5344CB8AC3E}">
        <p14:creationId xmlns:p14="http://schemas.microsoft.com/office/powerpoint/2010/main" val="11672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04293" y="1853248"/>
            <a:ext cx="8946541" cy="4195481"/>
          </a:xfrm>
        </p:spPr>
        <p:txBody>
          <a:bodyPr anchor="t">
            <a:normAutofit/>
          </a:bodyPr>
          <a:lstStyle/>
          <a:p>
            <a:pPr>
              <a:lnSpc>
                <a:spcPct val="200000"/>
              </a:lnSpc>
            </a:pPr>
            <a:r>
              <a:rPr lang="en-US" dirty="0" smtClean="0"/>
              <a:t>Determine where Kate Furbish went and when.</a:t>
            </a:r>
          </a:p>
          <a:p>
            <a:pPr>
              <a:lnSpc>
                <a:spcPct val="200000"/>
              </a:lnSpc>
            </a:pPr>
            <a:r>
              <a:rPr lang="en-US" dirty="0" smtClean="0"/>
              <a:t>Identify where certain flora are located in Maine.</a:t>
            </a:r>
          </a:p>
          <a:p>
            <a:pPr>
              <a:lnSpc>
                <a:spcPct val="200000"/>
              </a:lnSpc>
            </a:pPr>
            <a:r>
              <a:rPr lang="en-US" dirty="0" smtClean="0"/>
              <a:t>Identify where in her collections each of the flora are documented.</a:t>
            </a:r>
          </a:p>
          <a:p>
            <a:pPr>
              <a:lnSpc>
                <a:spcPct val="200000"/>
              </a:lnSpc>
            </a:pPr>
            <a:r>
              <a:rPr lang="en-US" dirty="0" smtClean="0"/>
              <a:t>Determine where she found the most flora.</a:t>
            </a:r>
          </a:p>
          <a:p>
            <a:pPr>
              <a:lnSpc>
                <a:spcPct val="200000"/>
              </a:lnSpc>
            </a:pPr>
            <a:r>
              <a:rPr lang="en-US" dirty="0" smtClean="0"/>
              <a:t>Determine which were her most active years</a:t>
            </a:r>
          </a:p>
        </p:txBody>
      </p:sp>
    </p:spTree>
    <p:extLst>
      <p:ext uri="{BB962C8B-B14F-4D97-AF65-F5344CB8AC3E}">
        <p14:creationId xmlns:p14="http://schemas.microsoft.com/office/powerpoint/2010/main" val="124202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Interactions &amp; Associated Visual Effects</a:t>
            </a:r>
            <a:endParaRPr lang="en-US" dirty="0"/>
          </a:p>
        </p:txBody>
      </p:sp>
      <p:sp>
        <p:nvSpPr>
          <p:cNvPr id="3" name="Content Placeholder 2"/>
          <p:cNvSpPr>
            <a:spLocks noGrp="1"/>
          </p:cNvSpPr>
          <p:nvPr>
            <p:ph idx="1"/>
          </p:nvPr>
        </p:nvSpPr>
        <p:spPr/>
        <p:txBody>
          <a:bodyPr>
            <a:normAutofit fontScale="77500" lnSpcReduction="20000"/>
          </a:bodyPr>
          <a:lstStyle/>
          <a:p>
            <a:pPr>
              <a:lnSpc>
                <a:spcPct val="200000"/>
              </a:lnSpc>
            </a:pPr>
            <a:r>
              <a:rPr lang="en-US" dirty="0" smtClean="0"/>
              <a:t>Interactive Scaled Dots:</a:t>
            </a:r>
          </a:p>
          <a:p>
            <a:pPr lvl="1">
              <a:lnSpc>
                <a:spcPct val="200000"/>
              </a:lnSpc>
            </a:pPr>
            <a:r>
              <a:rPr lang="en-US" dirty="0" smtClean="0"/>
              <a:t>Click to show relevant data</a:t>
            </a:r>
          </a:p>
          <a:p>
            <a:pPr lvl="1">
              <a:lnSpc>
                <a:spcPct val="200000"/>
              </a:lnSpc>
            </a:pPr>
            <a:r>
              <a:rPr lang="en-US" dirty="0" smtClean="0"/>
              <a:t>Size reflects number of samples</a:t>
            </a:r>
          </a:p>
          <a:p>
            <a:pPr lvl="1">
              <a:lnSpc>
                <a:spcPct val="200000"/>
              </a:lnSpc>
            </a:pPr>
            <a:r>
              <a:rPr lang="en-US" dirty="0" smtClean="0"/>
              <a:t>Future zoom capabilities</a:t>
            </a:r>
            <a:endParaRPr lang="en-US" dirty="0" smtClean="0"/>
          </a:p>
          <a:p>
            <a:pPr>
              <a:lnSpc>
                <a:spcPct val="200000"/>
              </a:lnSpc>
            </a:pPr>
            <a:r>
              <a:rPr lang="en-US" dirty="0" smtClean="0"/>
              <a:t>Search Box</a:t>
            </a:r>
          </a:p>
          <a:p>
            <a:pPr lvl="1">
              <a:lnSpc>
                <a:spcPct val="200000"/>
              </a:lnSpc>
            </a:pPr>
            <a:r>
              <a:rPr lang="en-US" dirty="0" smtClean="0"/>
              <a:t>Allows searching </a:t>
            </a:r>
            <a:r>
              <a:rPr lang="en-US" dirty="0"/>
              <a:t>for flora </a:t>
            </a:r>
            <a:r>
              <a:rPr lang="en-US" dirty="0" smtClean="0"/>
              <a:t>by AH </a:t>
            </a:r>
            <a:r>
              <a:rPr lang="en-US" dirty="0"/>
              <a:t>Scientific </a:t>
            </a:r>
            <a:r>
              <a:rPr lang="en-US" dirty="0" smtClean="0"/>
              <a:t>name</a:t>
            </a:r>
            <a:r>
              <a:rPr lang="en-US" dirty="0"/>
              <a:t> </a:t>
            </a:r>
            <a:r>
              <a:rPr lang="en-US" dirty="0" smtClean="0"/>
              <a:t>and </a:t>
            </a:r>
            <a:r>
              <a:rPr lang="en-US" dirty="0"/>
              <a:t>by common </a:t>
            </a:r>
            <a:r>
              <a:rPr lang="en-US" dirty="0" smtClean="0"/>
              <a:t>name</a:t>
            </a:r>
          </a:p>
          <a:p>
            <a:pPr lvl="1">
              <a:lnSpc>
                <a:spcPct val="200000"/>
              </a:lnSpc>
            </a:pPr>
            <a:r>
              <a:rPr lang="en-US" dirty="0" smtClean="0"/>
              <a:t>Enables clicking to see specific flora </a:t>
            </a:r>
            <a:r>
              <a:rPr lang="en-US" dirty="0" smtClean="0"/>
              <a:t>on map</a:t>
            </a:r>
          </a:p>
          <a:p>
            <a:pPr lvl="1">
              <a:lnSpc>
                <a:spcPct val="200000"/>
              </a:lnSpc>
            </a:pPr>
            <a:r>
              <a:rPr lang="en-US" dirty="0" smtClean="0"/>
              <a:t>Enables </a:t>
            </a:r>
            <a:r>
              <a:rPr lang="en-US" dirty="0" smtClean="0"/>
              <a:t>deselect to remove specific </a:t>
            </a:r>
            <a:r>
              <a:rPr lang="en-US" dirty="0" smtClean="0"/>
              <a:t>flora from map</a:t>
            </a:r>
            <a:endParaRPr lang="en-US" dirty="0" smtClean="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r="3644" b="209"/>
          <a:stretch/>
        </p:blipFill>
        <p:spPr>
          <a:xfrm>
            <a:off x="8586370" y="1306286"/>
            <a:ext cx="2926965" cy="4460033"/>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92633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Interactions &amp; Associated Visual Effects</a:t>
            </a:r>
            <a:endParaRPr lang="en-US" dirty="0"/>
          </a:p>
        </p:txBody>
      </p:sp>
      <p:sp>
        <p:nvSpPr>
          <p:cNvPr id="3" name="Content Placeholder 2"/>
          <p:cNvSpPr>
            <a:spLocks noGrp="1"/>
          </p:cNvSpPr>
          <p:nvPr>
            <p:ph idx="1"/>
          </p:nvPr>
        </p:nvSpPr>
        <p:spPr/>
        <p:txBody>
          <a:bodyPr>
            <a:normAutofit/>
          </a:bodyPr>
          <a:lstStyle/>
          <a:p>
            <a:pPr>
              <a:lnSpc>
                <a:spcPct val="200000"/>
              </a:lnSpc>
            </a:pPr>
            <a:r>
              <a:rPr lang="en-US" dirty="0"/>
              <a:t>Towns</a:t>
            </a:r>
          </a:p>
          <a:p>
            <a:pPr lvl="1">
              <a:lnSpc>
                <a:spcPct val="200000"/>
              </a:lnSpc>
            </a:pPr>
            <a:r>
              <a:rPr lang="en-US" dirty="0"/>
              <a:t>Mouse-over </a:t>
            </a:r>
            <a:r>
              <a:rPr lang="en-US" dirty="0">
                <a:sym typeface="Wingdings"/>
              </a:rPr>
              <a:t></a:t>
            </a:r>
            <a:r>
              <a:rPr lang="en-US" dirty="0"/>
              <a:t> tooltip</a:t>
            </a:r>
          </a:p>
          <a:p>
            <a:pPr lvl="1">
              <a:lnSpc>
                <a:spcPct val="200000"/>
              </a:lnSpc>
            </a:pPr>
            <a:r>
              <a:rPr lang="en-US" dirty="0"/>
              <a:t>Click </a:t>
            </a:r>
            <a:r>
              <a:rPr lang="en-US" dirty="0">
                <a:sym typeface="Wingdings"/>
              </a:rPr>
              <a:t> shown in town </a:t>
            </a:r>
            <a:r>
              <a:rPr lang="en-US" dirty="0" smtClean="0">
                <a:sym typeface="Wingdings"/>
              </a:rPr>
              <a:t>inspector</a:t>
            </a:r>
            <a:endParaRPr lang="en-US" dirty="0" smtClean="0"/>
          </a:p>
          <a:p>
            <a:pPr>
              <a:lnSpc>
                <a:spcPct val="200000"/>
              </a:lnSpc>
            </a:pPr>
            <a:r>
              <a:rPr lang="en-US" dirty="0" smtClean="0"/>
              <a:t>Town </a:t>
            </a:r>
            <a:r>
              <a:rPr lang="en-US" dirty="0"/>
              <a:t>Inspector</a:t>
            </a:r>
          </a:p>
          <a:p>
            <a:pPr lvl="1">
              <a:lnSpc>
                <a:spcPct val="200000"/>
              </a:lnSpc>
            </a:pPr>
            <a:r>
              <a:rPr lang="en-US" dirty="0" smtClean="0"/>
              <a:t>Displays relevant and important information for selected town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08"/>
          <a:stretch/>
        </p:blipFill>
        <p:spPr>
          <a:xfrm>
            <a:off x="5912484" y="2052918"/>
            <a:ext cx="5638814" cy="2521424"/>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71678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Interactions &amp; Associated Visual Effects (Future)</a:t>
            </a:r>
            <a:endParaRPr lang="en-US" dirty="0"/>
          </a:p>
        </p:txBody>
      </p:sp>
      <p:sp>
        <p:nvSpPr>
          <p:cNvPr id="3" name="Content Placeholder 2"/>
          <p:cNvSpPr>
            <a:spLocks noGrp="1"/>
          </p:cNvSpPr>
          <p:nvPr>
            <p:ph idx="1"/>
          </p:nvPr>
        </p:nvSpPr>
        <p:spPr/>
        <p:txBody>
          <a:bodyPr>
            <a:normAutofit fontScale="85000" lnSpcReduction="10000"/>
          </a:bodyPr>
          <a:lstStyle/>
          <a:p>
            <a:pPr>
              <a:lnSpc>
                <a:spcPct val="200000"/>
              </a:lnSpc>
            </a:pPr>
            <a:r>
              <a:rPr lang="en-US" dirty="0"/>
              <a:t>Year </a:t>
            </a:r>
            <a:r>
              <a:rPr lang="en-US" dirty="0" smtClean="0"/>
              <a:t>Slider</a:t>
            </a:r>
          </a:p>
          <a:p>
            <a:pPr lvl="1">
              <a:lnSpc>
                <a:spcPct val="200000"/>
              </a:lnSpc>
            </a:pPr>
            <a:r>
              <a:rPr lang="en-US" dirty="0" smtClean="0"/>
              <a:t>Enables </a:t>
            </a:r>
            <a:r>
              <a:rPr lang="en-US" dirty="0"/>
              <a:t>user to determine which year range they are interested </a:t>
            </a:r>
            <a:r>
              <a:rPr lang="en-US" dirty="0" smtClean="0"/>
              <a:t>in</a:t>
            </a:r>
          </a:p>
          <a:p>
            <a:pPr lvl="1">
              <a:lnSpc>
                <a:spcPct val="200000"/>
              </a:lnSpc>
            </a:pPr>
            <a:r>
              <a:rPr lang="en-US" dirty="0" smtClean="0"/>
              <a:t>Information passing</a:t>
            </a:r>
          </a:p>
          <a:p>
            <a:pPr lvl="1">
              <a:lnSpc>
                <a:spcPct val="200000"/>
              </a:lnSpc>
            </a:pPr>
            <a:r>
              <a:rPr lang="en-US" dirty="0" smtClean="0"/>
              <a:t>Animate to show time-lapse</a:t>
            </a:r>
          </a:p>
          <a:p>
            <a:pPr>
              <a:lnSpc>
                <a:spcPct val="200000"/>
              </a:lnSpc>
            </a:pPr>
            <a:r>
              <a:rPr lang="en-US" dirty="0" smtClean="0"/>
              <a:t>Sample </a:t>
            </a:r>
            <a:r>
              <a:rPr lang="en-US" dirty="0"/>
              <a:t>distribution doughnut </a:t>
            </a:r>
            <a:r>
              <a:rPr lang="en-US" dirty="0" smtClean="0"/>
              <a:t>chart</a:t>
            </a:r>
          </a:p>
          <a:p>
            <a:pPr lvl="1">
              <a:lnSpc>
                <a:spcPct val="200000"/>
              </a:lnSpc>
            </a:pPr>
            <a:r>
              <a:rPr lang="en-US" dirty="0" smtClean="0"/>
              <a:t>When zoomed </a:t>
            </a:r>
            <a:r>
              <a:rPr lang="en-US" dirty="0" smtClean="0"/>
              <a:t>in, show </a:t>
            </a:r>
            <a:r>
              <a:rPr lang="en-US" dirty="0" smtClean="0"/>
              <a:t>donut chart displaying </a:t>
            </a:r>
            <a:r>
              <a:rPr lang="en-US" dirty="0" smtClean="0"/>
              <a:t>distribution</a:t>
            </a:r>
            <a:endParaRPr lang="en-US" dirty="0"/>
          </a:p>
          <a:p>
            <a:pPr>
              <a:lnSpc>
                <a:spcPct val="200000"/>
              </a:lnSpc>
            </a:pPr>
            <a:r>
              <a:rPr lang="en-US" dirty="0" smtClean="0"/>
              <a:t>Debugging</a:t>
            </a:r>
            <a:endParaRPr lang="en-US" dirty="0"/>
          </a:p>
          <a:p>
            <a:pPr>
              <a:lnSpc>
                <a:spcPct val="200000"/>
              </a:lnSpc>
            </a:pPr>
            <a:endParaRPr lang="en-US" dirty="0" smtClean="0"/>
          </a:p>
        </p:txBody>
      </p:sp>
    </p:spTree>
    <p:extLst>
      <p:ext uri="{BB962C8B-B14F-4D97-AF65-F5344CB8AC3E}">
        <p14:creationId xmlns:p14="http://schemas.microsoft.com/office/powerpoint/2010/main" val="1716789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pic>
        <p:nvPicPr>
          <p:cNvPr id="5" name="Picture 4" descr="map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041" y="1363197"/>
            <a:ext cx="6793299" cy="5094974"/>
          </a:xfrm>
          <a:prstGeom prst="rect">
            <a:avLst/>
          </a:prstGeom>
        </p:spPr>
      </p:pic>
    </p:spTree>
    <p:extLst>
      <p:ext uri="{BB962C8B-B14F-4D97-AF65-F5344CB8AC3E}">
        <p14:creationId xmlns:p14="http://schemas.microsoft.com/office/powerpoint/2010/main" val="343054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Success</a:t>
            </a:r>
            <a:endParaRPr lang="en-US" dirty="0"/>
          </a:p>
        </p:txBody>
      </p:sp>
      <p:sp>
        <p:nvSpPr>
          <p:cNvPr id="3" name="Content Placeholder 2"/>
          <p:cNvSpPr>
            <a:spLocks noGrp="1"/>
          </p:cNvSpPr>
          <p:nvPr>
            <p:ph idx="1"/>
          </p:nvPr>
        </p:nvSpPr>
        <p:spPr/>
        <p:txBody>
          <a:bodyPr>
            <a:normAutofit lnSpcReduction="10000"/>
          </a:bodyPr>
          <a:lstStyle/>
          <a:p>
            <a:pPr>
              <a:lnSpc>
                <a:spcPct val="200000"/>
              </a:lnSpc>
            </a:pPr>
            <a:r>
              <a:rPr lang="en-US" dirty="0"/>
              <a:t>Where did she go and when</a:t>
            </a:r>
            <a:r>
              <a:rPr lang="en-US" dirty="0" smtClean="0"/>
              <a:t>?</a:t>
            </a:r>
          </a:p>
          <a:p>
            <a:pPr>
              <a:lnSpc>
                <a:spcPct val="200000"/>
              </a:lnSpc>
            </a:pPr>
            <a:r>
              <a:rPr lang="en-US" dirty="0"/>
              <a:t>Where are certain flora located</a:t>
            </a:r>
            <a:r>
              <a:rPr lang="en-US" dirty="0" smtClean="0"/>
              <a:t>?</a:t>
            </a:r>
          </a:p>
          <a:p>
            <a:pPr>
              <a:lnSpc>
                <a:spcPct val="200000"/>
              </a:lnSpc>
            </a:pPr>
            <a:r>
              <a:rPr lang="en-US" dirty="0"/>
              <a:t>Where in the collection is this flora (regarding page and volume number)</a:t>
            </a:r>
            <a:r>
              <a:rPr lang="en-US" dirty="0" smtClean="0"/>
              <a:t>?</a:t>
            </a:r>
          </a:p>
          <a:p>
            <a:pPr>
              <a:lnSpc>
                <a:spcPct val="200000"/>
              </a:lnSpc>
            </a:pPr>
            <a:r>
              <a:rPr lang="en-US" dirty="0"/>
              <a:t>Where did she find the most flora</a:t>
            </a:r>
            <a:r>
              <a:rPr lang="en-US" dirty="0" smtClean="0"/>
              <a:t>?</a:t>
            </a:r>
          </a:p>
          <a:p>
            <a:pPr>
              <a:lnSpc>
                <a:spcPct val="200000"/>
              </a:lnSpc>
            </a:pPr>
            <a:r>
              <a:rPr lang="en-US" dirty="0"/>
              <a:t>What were her most active </a:t>
            </a:r>
            <a:r>
              <a:rPr lang="en-US" dirty="0" smtClean="0"/>
              <a:t>years?</a:t>
            </a:r>
          </a:p>
        </p:txBody>
      </p:sp>
    </p:spTree>
    <p:extLst>
      <p:ext uri="{BB962C8B-B14F-4D97-AF65-F5344CB8AC3E}">
        <p14:creationId xmlns:p14="http://schemas.microsoft.com/office/powerpoint/2010/main" val="1791850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TotalTime>
  <Words>1434</Words>
  <Application>Microsoft Macintosh PowerPoint</Application>
  <PresentationFormat>Widescreen</PresentationFormat>
  <Paragraphs>148</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Century Gothic</vt:lpstr>
      <vt:lpstr>Courier New</vt:lpstr>
      <vt:lpstr>Symbol</vt:lpstr>
      <vt:lpstr>Times New Roman</vt:lpstr>
      <vt:lpstr>Wingdings</vt:lpstr>
      <vt:lpstr>Wingdings 3</vt:lpstr>
      <vt:lpstr>Arial</vt:lpstr>
      <vt:lpstr>Ion</vt:lpstr>
      <vt:lpstr>Interactive Data Visualization: Kate Furbish</vt:lpstr>
      <vt:lpstr>Dataset</vt:lpstr>
      <vt:lpstr>Data Sample</vt:lpstr>
      <vt:lpstr>Goals</vt:lpstr>
      <vt:lpstr>Implemented Interactions &amp; Associated Visual Effects</vt:lpstr>
      <vt:lpstr>Implemented Interactions &amp; Associated Visual Effects</vt:lpstr>
      <vt:lpstr>Implemented Interactions &amp; Associated Visual Effects (Future)</vt:lpstr>
      <vt:lpstr>Future Work</vt:lpstr>
      <vt:lpstr>Degree of Success</vt:lpstr>
      <vt:lpstr>New skills that we learned!</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Data Visualization</dc:title>
  <dc:creator>Son Ngo</dc:creator>
  <cp:lastModifiedBy>Microsoft Office User</cp:lastModifiedBy>
  <cp:revision>48</cp:revision>
  <dcterms:created xsi:type="dcterms:W3CDTF">2016-11-03T01:57:44Z</dcterms:created>
  <dcterms:modified xsi:type="dcterms:W3CDTF">2016-12-08T17:30:26Z</dcterms:modified>
</cp:coreProperties>
</file>