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6"/>
  </p:notesMasterIdLst>
  <p:handoutMasterIdLst>
    <p:handoutMasterId r:id="rId37"/>
  </p:handoutMasterIdLst>
  <p:sldIdLst>
    <p:sldId id="272" r:id="rId5"/>
    <p:sldId id="263" r:id="rId6"/>
    <p:sldId id="257" r:id="rId7"/>
    <p:sldId id="265" r:id="rId8"/>
    <p:sldId id="259" r:id="rId9"/>
    <p:sldId id="266" r:id="rId10"/>
    <p:sldId id="267" r:id="rId11"/>
    <p:sldId id="271" r:id="rId12"/>
    <p:sldId id="258" r:id="rId13"/>
    <p:sldId id="276" r:id="rId14"/>
    <p:sldId id="286" r:id="rId15"/>
    <p:sldId id="270" r:id="rId16"/>
    <p:sldId id="260" r:id="rId17"/>
    <p:sldId id="269" r:id="rId18"/>
    <p:sldId id="275" r:id="rId19"/>
    <p:sldId id="261" r:id="rId20"/>
    <p:sldId id="280" r:id="rId21"/>
    <p:sldId id="285" r:id="rId22"/>
    <p:sldId id="287" r:id="rId23"/>
    <p:sldId id="273" r:id="rId24"/>
    <p:sldId id="277" r:id="rId25"/>
    <p:sldId id="281" r:id="rId26"/>
    <p:sldId id="282" r:id="rId27"/>
    <p:sldId id="274" r:id="rId28"/>
    <p:sldId id="278" r:id="rId29"/>
    <p:sldId id="283" r:id="rId30"/>
    <p:sldId id="284" r:id="rId31"/>
    <p:sldId id="262" r:id="rId32"/>
    <p:sldId id="279" r:id="rId33"/>
    <p:sldId id="288" r:id="rId34"/>
    <p:sldId id="264"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4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48CFD0-4225-3B40-B12E-F7B273E4847C}" v="2100" dt="2024-04-16T05:15:07.019"/>
    <p1510:client id="{77345980-2CAA-0143-9F80-20F972963554}" v="5450" dt="2024-04-16T05:16:56.6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26" autoAdjust="0"/>
    <p:restoredTop sz="93029"/>
  </p:normalViewPr>
  <p:slideViewPr>
    <p:cSldViewPr snapToGrid="0">
      <p:cViewPr varScale="1">
        <p:scale>
          <a:sx n="125" d="100"/>
          <a:sy n="125" d="100"/>
        </p:scale>
        <p:origin x="192" y="304"/>
      </p:cViewPr>
      <p:guideLst/>
    </p:cSldViewPr>
  </p:slideViewPr>
  <p:outlineViewPr>
    <p:cViewPr>
      <p:scale>
        <a:sx n="33" d="100"/>
        <a:sy n="33" d="100"/>
      </p:scale>
      <p:origin x="0" y="-6984"/>
    </p:cViewPr>
  </p:outlineViewPr>
  <p:notesTextViewPr>
    <p:cViewPr>
      <p:scale>
        <a:sx n="1" d="1"/>
        <a:sy n="1" d="1"/>
      </p:scale>
      <p:origin x="0" y="0"/>
    </p:cViewPr>
  </p:notesTextViewPr>
  <p:notesViewPr>
    <p:cSldViewPr snapToGrid="0">
      <p:cViewPr varScale="1">
        <p:scale>
          <a:sx n="100" d="100"/>
          <a:sy n="100" d="100"/>
        </p:scale>
        <p:origin x="4080"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7845383-2975-9ABC-8760-F24E97529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8F932DA-3CFB-001B-16A3-0B826AD8C13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73614C4-4C02-DF49-B0B6-0A375BEB5A0C}" type="datetimeFigureOut">
              <a:rPr lang="en-US" smtClean="0"/>
              <a:t>4/15/24</a:t>
            </a:fld>
            <a:endParaRPr lang="en-US"/>
          </a:p>
        </p:txBody>
      </p:sp>
      <p:sp>
        <p:nvSpPr>
          <p:cNvPr id="4" name="Footer Placeholder 3">
            <a:extLst>
              <a:ext uri="{FF2B5EF4-FFF2-40B4-BE49-F238E27FC236}">
                <a16:creationId xmlns:a16="http://schemas.microsoft.com/office/drawing/2014/main" id="{2FDE5ED9-2192-9CF1-B8F7-A6E4E44E7A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334C2DC-8BE9-52D6-B8FE-CC00EB6F0D6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6075E1-BC44-E441-B69C-76CFFE609AEC}" type="slidenum">
              <a:rPr lang="en-US" smtClean="0"/>
              <a:t>‹#›</a:t>
            </a:fld>
            <a:endParaRPr lang="en-US"/>
          </a:p>
        </p:txBody>
      </p:sp>
    </p:spTree>
    <p:extLst>
      <p:ext uri="{BB962C8B-B14F-4D97-AF65-F5344CB8AC3E}">
        <p14:creationId xmlns:p14="http://schemas.microsoft.com/office/powerpoint/2010/main" val="130608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F32294-E55B-114C-9353-59A8D7E86190}" type="datetimeFigureOut">
              <a:rPr lang="en-US" smtClean="0"/>
              <a:t>4/15/24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C33E8-9409-1940-98F0-242E9189B679}" type="slidenum">
              <a:rPr lang="en-US" smtClean="0"/>
              <a:t>‹#›</a:t>
            </a:fld>
            <a:endParaRPr lang="en-US"/>
          </a:p>
        </p:txBody>
      </p:sp>
    </p:spTree>
    <p:extLst>
      <p:ext uri="{BB962C8B-B14F-4D97-AF65-F5344CB8AC3E}">
        <p14:creationId xmlns:p14="http://schemas.microsoft.com/office/powerpoint/2010/main" val="1103214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C33E8-9409-1940-98F0-242E9189B679}" type="slidenum">
              <a:rPr lang="en-US" smtClean="0"/>
              <a:t>3</a:t>
            </a:fld>
            <a:endParaRPr lang="en-US"/>
          </a:p>
        </p:txBody>
      </p:sp>
    </p:spTree>
    <p:extLst>
      <p:ext uri="{BB962C8B-B14F-4D97-AF65-F5344CB8AC3E}">
        <p14:creationId xmlns:p14="http://schemas.microsoft.com/office/powerpoint/2010/main" val="1001519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Tamoxifen alone can increase risk of uterine cancer due to mimicking estrogen in the body outside of the tumor</a:t>
            </a:r>
          </a:p>
          <a:p>
            <a:r>
              <a:rPr lang="en-US" dirty="0"/>
              <a:t>Used in post-menopausal women with ER+ breast cancer</a:t>
            </a:r>
          </a:p>
          <a:p>
            <a:r>
              <a:rPr lang="en-US" dirty="0"/>
              <a:t>Minimally invasive treatment (taken orally daily) for patients at high risk for </a:t>
            </a:r>
            <a:r>
              <a:rPr lang="en-US" dirty="0" err="1"/>
              <a:t>devolping</a:t>
            </a:r>
            <a:r>
              <a:rPr lang="en-US" dirty="0"/>
              <a:t> breast cancer</a:t>
            </a:r>
          </a:p>
        </p:txBody>
      </p:sp>
      <p:sp>
        <p:nvSpPr>
          <p:cNvPr id="4" name="Slide Number Placeholder 3"/>
          <p:cNvSpPr>
            <a:spLocks noGrp="1"/>
          </p:cNvSpPr>
          <p:nvPr>
            <p:ph type="sldNum" sz="quarter" idx="5"/>
          </p:nvPr>
        </p:nvSpPr>
        <p:spPr/>
        <p:txBody>
          <a:bodyPr/>
          <a:lstStyle/>
          <a:p>
            <a:fld id="{FFBC33E8-9409-1940-98F0-242E9189B679}" type="slidenum">
              <a:rPr lang="en-US" smtClean="0"/>
              <a:t>29</a:t>
            </a:fld>
            <a:endParaRPr lang="en-US"/>
          </a:p>
        </p:txBody>
      </p:sp>
    </p:spTree>
    <p:extLst>
      <p:ext uri="{BB962C8B-B14F-4D97-AF65-F5344CB8AC3E}">
        <p14:creationId xmlns:p14="http://schemas.microsoft.com/office/powerpoint/2010/main" val="3551387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C33E8-9409-1940-98F0-242E9189B679}" type="slidenum">
              <a:rPr lang="en-US" smtClean="0"/>
              <a:t>8</a:t>
            </a:fld>
            <a:endParaRPr lang="en-US"/>
          </a:p>
        </p:txBody>
      </p:sp>
    </p:spTree>
    <p:extLst>
      <p:ext uri="{BB962C8B-B14F-4D97-AF65-F5344CB8AC3E}">
        <p14:creationId xmlns:p14="http://schemas.microsoft.com/office/powerpoint/2010/main" val="2544714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FBC33E8-9409-1940-98F0-242E9189B679}" type="slidenum">
              <a:rPr lang="en-US" smtClean="0"/>
              <a:t>10</a:t>
            </a:fld>
            <a:endParaRPr lang="en-US"/>
          </a:p>
        </p:txBody>
      </p:sp>
    </p:spTree>
    <p:extLst>
      <p:ext uri="{BB962C8B-B14F-4D97-AF65-F5344CB8AC3E}">
        <p14:creationId xmlns:p14="http://schemas.microsoft.com/office/powerpoint/2010/main" val="577607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u="none" strike="noStrike" err="1">
                <a:solidFill>
                  <a:srgbClr val="0D0D0D"/>
                </a:solidFill>
                <a:effectLst/>
                <a:latin typeface="Söhne"/>
              </a:rPr>
              <a:t>gistic</a:t>
            </a:r>
            <a:r>
              <a:rPr lang="en-US" b="1" i="0" u="none" strike="noStrike">
                <a:solidFill>
                  <a:srgbClr val="0D0D0D"/>
                </a:solidFill>
                <a:effectLst/>
                <a:latin typeface="Söhne"/>
              </a:rPr>
              <a:t> Regression Coefficients</a:t>
            </a:r>
            <a:r>
              <a:rPr lang="en-US" b="0" i="0" u="none" strike="noStrike">
                <a:solidFill>
                  <a:srgbClr val="0D0D0D"/>
                </a:solidFill>
                <a:effectLst/>
                <a:latin typeface="Söhne"/>
              </a:rPr>
              <a:t>:</a:t>
            </a:r>
          </a:p>
          <a:p>
            <a:pPr marL="742950" lvl="1" indent="-285750" algn="l">
              <a:buFont typeface="+mj-lt"/>
              <a:buAutoNum type="arabicPeriod"/>
            </a:pPr>
            <a:r>
              <a:rPr lang="en-US" b="0" i="0" u="none" strike="noStrike">
                <a:solidFill>
                  <a:srgbClr val="0D0D0D"/>
                </a:solidFill>
                <a:effectLst/>
                <a:latin typeface="Söhne"/>
              </a:rPr>
              <a:t>The model provided a set of coefficients for the predictor variables, which quantify the relationship between each predictor and the likelihood of the event (in this case, death from cancer).</a:t>
            </a:r>
          </a:p>
          <a:p>
            <a:pPr marL="742950" lvl="1" indent="-285750" algn="l">
              <a:buFont typeface="+mj-lt"/>
              <a:buAutoNum type="arabicPeriod"/>
            </a:pPr>
            <a:r>
              <a:rPr lang="en-US" b="0" i="0" u="none" strike="noStrike">
                <a:solidFill>
                  <a:srgbClr val="0D0D0D"/>
                </a:solidFill>
                <a:effectLst/>
                <a:latin typeface="Söhne"/>
              </a:rPr>
              <a:t>Significant predictors (like histology grade) had coefficients that were distinctly different from zero, suggesting a strong relationship with the outcome.</a:t>
            </a:r>
          </a:p>
          <a:p>
            <a:pPr algn="l">
              <a:buFont typeface="+mj-lt"/>
              <a:buAutoNum type="arabicPeriod"/>
            </a:pPr>
            <a:r>
              <a:rPr lang="en-US" b="1" i="0" u="none" strike="noStrike">
                <a:solidFill>
                  <a:srgbClr val="0D0D0D"/>
                </a:solidFill>
                <a:effectLst/>
                <a:latin typeface="Söhne"/>
              </a:rPr>
              <a:t>Odds Ratios</a:t>
            </a:r>
            <a:r>
              <a:rPr lang="en-US" b="0" i="0" u="none" strike="noStrike">
                <a:solidFill>
                  <a:srgbClr val="0D0D0D"/>
                </a:solidFill>
                <a:effectLst/>
                <a:latin typeface="Söhne"/>
              </a:rPr>
              <a:t>:</a:t>
            </a:r>
          </a:p>
          <a:p>
            <a:pPr marL="742950" lvl="1" indent="-285750" algn="l">
              <a:buFont typeface="+mj-lt"/>
              <a:buAutoNum type="arabicPeriod"/>
            </a:pPr>
            <a:r>
              <a:rPr lang="en-US" b="0" i="0" u="none" strike="noStrike">
                <a:solidFill>
                  <a:srgbClr val="0D0D0D"/>
                </a:solidFill>
                <a:effectLst/>
                <a:latin typeface="Söhne"/>
              </a:rPr>
              <a:t>The Odds Ratios derived from the coefficients tell us about the strength of the association between each predictor and the outcome.</a:t>
            </a:r>
          </a:p>
          <a:p>
            <a:pPr marL="742950" lvl="1" indent="-285750" algn="l">
              <a:buFont typeface="+mj-lt"/>
              <a:buAutoNum type="arabicPeriod"/>
            </a:pPr>
            <a:r>
              <a:rPr lang="en-US" b="0" i="0" u="none" strike="noStrike">
                <a:solidFill>
                  <a:srgbClr val="0D0D0D"/>
                </a:solidFill>
                <a:effectLst/>
                <a:latin typeface="Söhne"/>
              </a:rPr>
              <a:t>For instance, if the Odds Ratio for a treatment is above 1 and statistically significant, it means that treatment is associated with higher odds of survival. Conversely, an Odds Ratio below 1 would suggest a treatment is associated with lower odds of survival.</a:t>
            </a:r>
          </a:p>
          <a:p>
            <a:pPr algn="l">
              <a:buFont typeface="+mj-lt"/>
              <a:buAutoNum type="arabicPeriod"/>
            </a:pPr>
            <a:r>
              <a:rPr lang="en-US" b="1" i="0" u="none" strike="noStrike">
                <a:solidFill>
                  <a:srgbClr val="0D0D0D"/>
                </a:solidFill>
                <a:effectLst/>
                <a:latin typeface="Söhne"/>
              </a:rPr>
              <a:t>ROC Curve and AUC Score</a:t>
            </a:r>
            <a:r>
              <a:rPr lang="en-US" b="0" i="0" u="none" strike="noStrike">
                <a:solidFill>
                  <a:srgbClr val="0D0D0D"/>
                </a:solidFill>
                <a:effectLst/>
                <a:latin typeface="Söhne"/>
              </a:rPr>
              <a:t>:</a:t>
            </a:r>
          </a:p>
          <a:p>
            <a:pPr marL="742950" lvl="1" indent="-285750" algn="l">
              <a:buFont typeface="+mj-lt"/>
              <a:buAutoNum type="arabicPeriod"/>
            </a:pPr>
            <a:r>
              <a:rPr lang="en-US" b="0" i="0" u="none" strike="noStrike">
                <a:solidFill>
                  <a:srgbClr val="0D0D0D"/>
                </a:solidFill>
                <a:effectLst/>
                <a:latin typeface="Söhne"/>
              </a:rPr>
              <a:t>The ROC curve plotted during the analysis shows the trade-off between sensitivity (true positive rate) and specificity (false positive rate) at different thresholds.</a:t>
            </a:r>
          </a:p>
          <a:p>
            <a:pPr marL="742950" lvl="1" indent="-285750" algn="l">
              <a:buFont typeface="+mj-lt"/>
              <a:buAutoNum type="arabicPeriod"/>
            </a:pPr>
            <a:r>
              <a:rPr lang="en-US" b="0" i="0" u="none" strike="noStrike">
                <a:solidFill>
                  <a:srgbClr val="0D0D0D"/>
                </a:solidFill>
                <a:effectLst/>
                <a:latin typeface="Söhne"/>
              </a:rPr>
              <a:t>The AUC score was 0.74, which suggests that the model has a good level of discrimination. In other words, it's quite good at distinguishing between patients who died and those who survived based on the predictors used in the model.</a:t>
            </a:r>
          </a:p>
          <a:p>
            <a:pPr algn="l">
              <a:buFont typeface="+mj-lt"/>
              <a:buAutoNum type="arabicPeriod"/>
            </a:pPr>
            <a:r>
              <a:rPr lang="en-US" b="1" i="0" u="none" strike="noStrike">
                <a:solidFill>
                  <a:srgbClr val="0D0D0D"/>
                </a:solidFill>
                <a:effectLst/>
                <a:latin typeface="Söhne"/>
              </a:rPr>
              <a:t>Histogram of Predicted Probabilities</a:t>
            </a:r>
            <a:r>
              <a:rPr lang="en-US" b="0" i="0" u="none" strike="noStrike">
                <a:solidFill>
                  <a:srgbClr val="0D0D0D"/>
                </a:solidFill>
                <a:effectLst/>
                <a:latin typeface="Söhne"/>
              </a:rPr>
              <a:t>:</a:t>
            </a:r>
          </a:p>
          <a:p>
            <a:pPr marL="742950" lvl="1" indent="-285750" algn="l">
              <a:buFont typeface="+mj-lt"/>
              <a:buAutoNum type="arabicPeriod"/>
            </a:pPr>
            <a:r>
              <a:rPr lang="en-US" b="0" i="0" u="none" strike="noStrike">
                <a:solidFill>
                  <a:srgbClr val="0D0D0D"/>
                </a:solidFill>
                <a:effectLst/>
                <a:latin typeface="Söhne"/>
              </a:rPr>
              <a:t>This histogram displays how the probabilities of the predicted outcome (death from cancer) are distributed across all patients.</a:t>
            </a:r>
          </a:p>
          <a:p>
            <a:pPr marL="742950" lvl="1" indent="-285750" algn="l">
              <a:buFont typeface="+mj-lt"/>
              <a:buAutoNum type="arabicPeriod"/>
            </a:pPr>
            <a:r>
              <a:rPr lang="en-US" b="0" i="0" u="none" strike="noStrike">
                <a:solidFill>
                  <a:srgbClr val="0D0D0D"/>
                </a:solidFill>
                <a:effectLst/>
                <a:latin typeface="Söhne"/>
              </a:rPr>
              <a:t>A well-performing model would show a clear distinction between the probabilities for the two groups of patients (those who died and those who survived).</a:t>
            </a:r>
          </a:p>
          <a:p>
            <a:endParaRPr lang="en-US"/>
          </a:p>
        </p:txBody>
      </p:sp>
      <p:sp>
        <p:nvSpPr>
          <p:cNvPr id="4" name="Slide Number Placeholder 3"/>
          <p:cNvSpPr>
            <a:spLocks noGrp="1"/>
          </p:cNvSpPr>
          <p:nvPr>
            <p:ph type="sldNum" sz="quarter" idx="5"/>
          </p:nvPr>
        </p:nvSpPr>
        <p:spPr/>
        <p:txBody>
          <a:bodyPr/>
          <a:lstStyle/>
          <a:p>
            <a:fld id="{FFBC33E8-9409-1940-98F0-242E9189B679}" type="slidenum">
              <a:rPr lang="en-US" smtClean="0"/>
              <a:t>11</a:t>
            </a:fld>
            <a:endParaRPr lang="en-US"/>
          </a:p>
        </p:txBody>
      </p:sp>
    </p:spTree>
    <p:extLst>
      <p:ext uri="{BB962C8B-B14F-4D97-AF65-F5344CB8AC3E}">
        <p14:creationId xmlns:p14="http://schemas.microsoft.com/office/powerpoint/2010/main" val="3896418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C33E8-9409-1940-98F0-242E9189B679}" type="slidenum">
              <a:rPr lang="en-US" smtClean="0"/>
              <a:t>20</a:t>
            </a:fld>
            <a:endParaRPr lang="en-US"/>
          </a:p>
        </p:txBody>
      </p:sp>
    </p:spTree>
    <p:extLst>
      <p:ext uri="{BB962C8B-B14F-4D97-AF65-F5344CB8AC3E}">
        <p14:creationId xmlns:p14="http://schemas.microsoft.com/office/powerpoint/2010/main" val="2921643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BTG2 – BTG anti-proliferation factor 2. DNA repair response signaling</a:t>
            </a:r>
          </a:p>
          <a:p>
            <a:r>
              <a:rPr lang="en-US" dirty="0"/>
              <a:t>PARPBP -- PARP1 binding protein. Ds DNA repair</a:t>
            </a:r>
          </a:p>
          <a:p>
            <a:r>
              <a:rPr lang="en-US" dirty="0"/>
              <a:t>USP10 – ubiquitin specific peptidase 10. DNA repair, response to DNA damage, autophagy.</a:t>
            </a:r>
          </a:p>
          <a:p>
            <a:r>
              <a:rPr lang="en-US" dirty="0"/>
              <a:t>RAD18 – RAD18 E3 ubiquitin </a:t>
            </a:r>
            <a:r>
              <a:rPr lang="en-US" dirty="0" err="1"/>
              <a:t>rotein</a:t>
            </a:r>
            <a:r>
              <a:rPr lang="en-US" dirty="0"/>
              <a:t> ligase. DNA repair, response to DNA damage stimulus</a:t>
            </a:r>
          </a:p>
          <a:p>
            <a:r>
              <a:rPr lang="en-US" dirty="0"/>
              <a:t>SMC 6 – structural maintenance of chromosomes 6. dsDNA break repair through homologous recombination, telomere maintenance. </a:t>
            </a:r>
          </a:p>
          <a:p>
            <a:r>
              <a:rPr lang="en-US" dirty="0"/>
              <a:t>YRDC – genomic stability. Regulates accurate protein synthesis. </a:t>
            </a:r>
          </a:p>
        </p:txBody>
      </p:sp>
      <p:sp>
        <p:nvSpPr>
          <p:cNvPr id="4" name="Slide Number Placeholder 3"/>
          <p:cNvSpPr>
            <a:spLocks noGrp="1"/>
          </p:cNvSpPr>
          <p:nvPr>
            <p:ph type="sldNum" sz="quarter" idx="5"/>
          </p:nvPr>
        </p:nvSpPr>
        <p:spPr/>
        <p:txBody>
          <a:bodyPr/>
          <a:lstStyle/>
          <a:p>
            <a:fld id="{FFBC33E8-9409-1940-98F0-242E9189B679}" type="slidenum">
              <a:rPr lang="en-US" smtClean="0"/>
              <a:t>24</a:t>
            </a:fld>
            <a:endParaRPr lang="en-US"/>
          </a:p>
        </p:txBody>
      </p:sp>
    </p:spTree>
    <p:extLst>
      <p:ext uri="{BB962C8B-B14F-4D97-AF65-F5344CB8AC3E}">
        <p14:creationId xmlns:p14="http://schemas.microsoft.com/office/powerpoint/2010/main" val="2406792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ACSM3 – acyl-CoA synthetase medium chain family member 3. metabolism and cellular process (lipid, carboxylic acid, organic acid, fatty acid, cofactors, sterol)</a:t>
            </a:r>
          </a:p>
          <a:p>
            <a:r>
              <a:rPr lang="en-US" dirty="0"/>
              <a:t>AKT2 – AKT serine threonine kinase 2. basically everything metabolism. </a:t>
            </a:r>
          </a:p>
          <a:p>
            <a:r>
              <a:rPr lang="en-US" dirty="0"/>
              <a:t>PNPLA3 – </a:t>
            </a:r>
            <a:r>
              <a:rPr lang="en-US" dirty="0" err="1"/>
              <a:t>patatin</a:t>
            </a:r>
            <a:r>
              <a:rPr lang="en-US" dirty="0"/>
              <a:t> like phospholipase domain containing 3. metabolism (fatty acid, lipids, glycerol, triglyceride, phospholipids, homeostasis)</a:t>
            </a:r>
          </a:p>
          <a:p>
            <a:r>
              <a:rPr lang="en-US" dirty="0"/>
              <a:t>SLC25A21 – solute carrier family 25 member 2. metabolism and transport. Carboxylic acid and transport. </a:t>
            </a:r>
          </a:p>
          <a:p>
            <a:r>
              <a:rPr lang="en-US" dirty="0"/>
              <a:t>SLC39A8 – solute carrier family 39 member 8. ion transport. Metal ions. </a:t>
            </a:r>
          </a:p>
          <a:p>
            <a:r>
              <a:rPr lang="en-US" dirty="0"/>
              <a:t>PPARA -- peroxisome proliferator activated receptor alpha. Regulation of cell growth, hypoxia response, metabolic process, biosynthesis. Basically everything</a:t>
            </a:r>
          </a:p>
          <a:p>
            <a:r>
              <a:rPr lang="en-US" dirty="0"/>
              <a:t>GLS – glutaminase. Catabolism. Gaseous exchange. Regulation of homeostasis, metabolism. Amino acid metabolism. </a:t>
            </a:r>
          </a:p>
        </p:txBody>
      </p:sp>
      <p:sp>
        <p:nvSpPr>
          <p:cNvPr id="4" name="Slide Number Placeholder 3"/>
          <p:cNvSpPr>
            <a:spLocks noGrp="1"/>
          </p:cNvSpPr>
          <p:nvPr>
            <p:ph type="sldNum" sz="quarter" idx="5"/>
          </p:nvPr>
        </p:nvSpPr>
        <p:spPr/>
        <p:txBody>
          <a:bodyPr/>
          <a:lstStyle/>
          <a:p>
            <a:fld id="{FFBC33E8-9409-1940-98F0-242E9189B679}" type="slidenum">
              <a:rPr lang="en-US" smtClean="0"/>
              <a:t>25</a:t>
            </a:fld>
            <a:endParaRPr lang="en-US"/>
          </a:p>
        </p:txBody>
      </p:sp>
    </p:spTree>
    <p:extLst>
      <p:ext uri="{BB962C8B-B14F-4D97-AF65-F5344CB8AC3E}">
        <p14:creationId xmlns:p14="http://schemas.microsoft.com/office/powerpoint/2010/main" val="2187327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C33E8-9409-1940-98F0-242E9189B679}" type="slidenum">
              <a:rPr lang="en-US" smtClean="0"/>
              <a:t>26</a:t>
            </a:fld>
            <a:endParaRPr lang="en-US"/>
          </a:p>
        </p:txBody>
      </p:sp>
    </p:spTree>
    <p:extLst>
      <p:ext uri="{BB962C8B-B14F-4D97-AF65-F5344CB8AC3E}">
        <p14:creationId xmlns:p14="http://schemas.microsoft.com/office/powerpoint/2010/main" val="2769718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C33E8-9409-1940-98F0-242E9189B679}" type="slidenum">
              <a:rPr lang="en-US" smtClean="0"/>
              <a:t>27</a:t>
            </a:fld>
            <a:endParaRPr lang="en-US"/>
          </a:p>
        </p:txBody>
      </p:sp>
    </p:spTree>
    <p:extLst>
      <p:ext uri="{BB962C8B-B14F-4D97-AF65-F5344CB8AC3E}">
        <p14:creationId xmlns:p14="http://schemas.microsoft.com/office/powerpoint/2010/main" val="444980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A pink ribbon with flowers&#10;&#10;Description automatically generated">
            <a:extLst>
              <a:ext uri="{FF2B5EF4-FFF2-40B4-BE49-F238E27FC236}">
                <a16:creationId xmlns:a16="http://schemas.microsoft.com/office/drawing/2014/main" id="{FEBE94FD-791A-7CDE-E71A-E4A05D071CAE}"/>
              </a:ext>
            </a:extLst>
          </p:cNvPr>
          <p:cNvPicPr>
            <a:picLocks noChangeAspect="1"/>
          </p:cNvPicPr>
          <p:nvPr userDrawn="1"/>
        </p:nvPicPr>
        <p:blipFill>
          <a:blip r:embed="rId2">
            <a:alphaModFix amt="35000"/>
            <a:extLst>
              <a:ext uri="{28A0092B-C50C-407E-A947-70E740481C1C}">
                <a14:useLocalDpi xmlns:a14="http://schemas.microsoft.com/office/drawing/2010/main" val="0"/>
              </a:ext>
            </a:extLst>
          </a:blip>
          <a:stretch>
            <a:fillRect/>
          </a:stretch>
        </p:blipFill>
        <p:spPr>
          <a:xfrm rot="20946080">
            <a:off x="3828140" y="1220819"/>
            <a:ext cx="4535721" cy="4416360"/>
          </a:xfrm>
          <a:prstGeom prst="rect">
            <a:avLst/>
          </a:prstGeom>
        </p:spPr>
      </p:pic>
      <p:sp>
        <p:nvSpPr>
          <p:cNvPr id="2" name="Title 1"/>
          <p:cNvSpPr>
            <a:spLocks noGrp="1"/>
          </p:cNvSpPr>
          <p:nvPr>
            <p:ph type="title"/>
          </p:nvPr>
        </p:nvSpPr>
        <p:spPr>
          <a:xfrm>
            <a:off x="831851" y="1709740"/>
            <a:ext cx="10515600" cy="2852737"/>
          </a:xfrm>
        </p:spPr>
        <p:txBody>
          <a:bodyPr anchor="b"/>
          <a:lstStyle>
            <a:lvl1pPr algn="ctr">
              <a:defRPr sz="6000"/>
            </a:lvl1pPr>
          </a:lstStyle>
          <a:p>
            <a:r>
              <a:rPr lang="en-US" dirty="0"/>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lgn="ctr">
              <a:buNone/>
              <a:defRPr sz="2400">
                <a:solidFill>
                  <a:schemeClr val="tx1">
                    <a:tint val="82000"/>
                  </a:schemeClr>
                </a:solidFill>
              </a:defRPr>
            </a:lvl1pPr>
            <a:lvl2pPr marL="457189" indent="0">
              <a:buNone/>
              <a:defRPr sz="2000">
                <a:solidFill>
                  <a:schemeClr val="tx1">
                    <a:tint val="82000"/>
                  </a:schemeClr>
                </a:solidFill>
              </a:defRPr>
            </a:lvl2pPr>
            <a:lvl3pPr marL="914377" indent="0">
              <a:buNone/>
              <a:defRPr sz="1800">
                <a:solidFill>
                  <a:schemeClr val="tx1">
                    <a:tint val="82000"/>
                  </a:schemeClr>
                </a:solidFill>
              </a:defRPr>
            </a:lvl3pPr>
            <a:lvl4pPr marL="1371566" indent="0">
              <a:buNone/>
              <a:defRPr sz="1600">
                <a:solidFill>
                  <a:schemeClr val="tx1">
                    <a:tint val="82000"/>
                  </a:schemeClr>
                </a:solidFill>
              </a:defRPr>
            </a:lvl4pPr>
            <a:lvl5pPr marL="1828754" indent="0">
              <a:buNone/>
              <a:defRPr sz="1600">
                <a:solidFill>
                  <a:schemeClr val="tx1">
                    <a:tint val="82000"/>
                  </a:schemeClr>
                </a:solidFill>
              </a:defRPr>
            </a:lvl5pPr>
            <a:lvl6pPr marL="2285943" indent="0">
              <a:buNone/>
              <a:defRPr sz="1600">
                <a:solidFill>
                  <a:schemeClr val="tx1">
                    <a:tint val="82000"/>
                  </a:schemeClr>
                </a:solidFill>
              </a:defRPr>
            </a:lvl6pPr>
            <a:lvl7pPr marL="2743131" indent="0">
              <a:buNone/>
              <a:defRPr sz="1600">
                <a:solidFill>
                  <a:schemeClr val="tx1">
                    <a:tint val="82000"/>
                  </a:schemeClr>
                </a:solidFill>
              </a:defRPr>
            </a:lvl7pPr>
            <a:lvl8pPr marL="3200320" indent="0">
              <a:buNone/>
              <a:defRPr sz="1600">
                <a:solidFill>
                  <a:schemeClr val="tx1">
                    <a:tint val="82000"/>
                  </a:schemeClr>
                </a:solidFill>
              </a:defRPr>
            </a:lvl8pPr>
            <a:lvl9pPr marL="3657509" indent="0">
              <a:buNone/>
              <a:defRPr sz="1600">
                <a:solidFill>
                  <a:schemeClr val="tx1">
                    <a:tint val="82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4/15/24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4/12/24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4/15/24</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377" rtl="0" eaLnBrk="1" latinLnBrk="0" hangingPunct="1">
        <a:lnSpc>
          <a:spcPct val="90000"/>
        </a:lnSpc>
        <a:spcBef>
          <a:spcPct val="0"/>
        </a:spcBef>
        <a:buNone/>
        <a:defRPr sz="4400" b="1" i="0" kern="1200">
          <a:solidFill>
            <a:schemeClr val="tx1"/>
          </a:solidFill>
          <a:latin typeface="Avenir Next Condensed Demi Bold" panose="020B0506020202020204" pitchFamily="34" charset="0"/>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bioconductor.org/packages/curatedBreastData" TargetMode="External"/><Relationship Id="rId2" Type="http://schemas.openxmlformats.org/officeDocument/2006/relationships/hyperlink" Target="https://doi.org/10.18129/B9.bioc.curatedBreastData" TargetMode="External"/><Relationship Id="rId1" Type="http://schemas.openxmlformats.org/officeDocument/2006/relationships/slideLayout" Target="../slideLayouts/slideLayout2.xml"/><Relationship Id="rId6" Type="http://schemas.openxmlformats.org/officeDocument/2006/relationships/hyperlink" Target="https://www.ncbi.nlm.nih.gov/books/NBK532905/" TargetMode="External"/><Relationship Id="rId5" Type="http://schemas.openxmlformats.org/officeDocument/2006/relationships/hyperlink" Target="https://doi.org/10.1016/j.adcanc.2022.100086" TargetMode="External"/><Relationship Id="rId4" Type="http://schemas.openxmlformats.org/officeDocument/2006/relationships/hyperlink" Target="https://doi.org/10.1186/1755-8794-2-40"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Google Shape;135;p3">
            <a:extLst>
              <a:ext uri="{FF2B5EF4-FFF2-40B4-BE49-F238E27FC236}">
                <a16:creationId xmlns:a16="http://schemas.microsoft.com/office/drawing/2014/main" id="{61A2F85D-B178-419C-A4AC-D7076E21DC59}"/>
              </a:ext>
            </a:extLst>
          </p:cNvPr>
          <p:cNvSpPr/>
          <p:nvPr/>
        </p:nvSpPr>
        <p:spPr>
          <a:xfrm rot="10800000" flipH="1">
            <a:off x="-8062" y="3430"/>
            <a:ext cx="12200062" cy="935858"/>
          </a:xfrm>
          <a:custGeom>
            <a:avLst/>
            <a:gdLst/>
            <a:ahLst/>
            <a:cxnLst/>
            <a:rect l="l" t="t" r="r" b="b"/>
            <a:pathLst>
              <a:path w="65905" h="10571" extrusionOk="0">
                <a:moveTo>
                  <a:pt x="1" y="0"/>
                </a:moveTo>
                <a:lnTo>
                  <a:pt x="1" y="4146"/>
                </a:lnTo>
                <a:cubicBezTo>
                  <a:pt x="2686" y="5866"/>
                  <a:pt x="7481" y="7665"/>
                  <a:pt x="15797" y="7665"/>
                </a:cubicBezTo>
                <a:cubicBezTo>
                  <a:pt x="18221" y="7665"/>
                  <a:pt x="20944" y="7512"/>
                  <a:pt x="24001" y="7160"/>
                </a:cubicBezTo>
                <a:cubicBezTo>
                  <a:pt x="28751" y="6613"/>
                  <a:pt x="32961" y="6365"/>
                  <a:pt x="36664" y="6365"/>
                </a:cubicBezTo>
                <a:cubicBezTo>
                  <a:pt x="46303" y="6365"/>
                  <a:pt x="52504" y="8051"/>
                  <a:pt x="55852" y="10570"/>
                </a:cubicBezTo>
                <a:lnTo>
                  <a:pt x="65905" y="10570"/>
                </a:lnTo>
                <a:cubicBezTo>
                  <a:pt x="65607" y="10046"/>
                  <a:pt x="65256" y="9505"/>
                  <a:pt x="64842" y="8950"/>
                </a:cubicBezTo>
                <a:cubicBezTo>
                  <a:pt x="60771" y="3477"/>
                  <a:pt x="54210" y="103"/>
                  <a:pt x="44459" y="103"/>
                </a:cubicBezTo>
                <a:cubicBezTo>
                  <a:pt x="41537" y="103"/>
                  <a:pt x="38329" y="406"/>
                  <a:pt x="34815" y="1046"/>
                </a:cubicBezTo>
                <a:cubicBezTo>
                  <a:pt x="28180" y="2255"/>
                  <a:pt x="21479" y="3107"/>
                  <a:pt x="15448" y="3107"/>
                </a:cubicBezTo>
                <a:cubicBezTo>
                  <a:pt x="9367" y="3107"/>
                  <a:pt x="3967" y="2241"/>
                  <a:pt x="1" y="0"/>
                </a:cubicBezTo>
                <a:close/>
              </a:path>
            </a:pathLst>
          </a:custGeom>
          <a:solidFill>
            <a:srgbClr val="FFD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36;p3">
            <a:extLst>
              <a:ext uri="{FF2B5EF4-FFF2-40B4-BE49-F238E27FC236}">
                <a16:creationId xmlns:a16="http://schemas.microsoft.com/office/drawing/2014/main" id="{B5D37B1F-E730-47AE-9042-07836EB7D571}"/>
              </a:ext>
            </a:extLst>
          </p:cNvPr>
          <p:cNvSpPr/>
          <p:nvPr/>
        </p:nvSpPr>
        <p:spPr>
          <a:xfrm flipH="1">
            <a:off x="-29462" y="6515034"/>
            <a:ext cx="12200062" cy="375260"/>
          </a:xfrm>
          <a:custGeom>
            <a:avLst/>
            <a:gdLst/>
            <a:ahLst/>
            <a:cxnLst/>
            <a:rect l="l" t="t" r="r" b="b"/>
            <a:pathLst>
              <a:path w="65905" h="10571" extrusionOk="0">
                <a:moveTo>
                  <a:pt x="1" y="0"/>
                </a:moveTo>
                <a:lnTo>
                  <a:pt x="1" y="4146"/>
                </a:lnTo>
                <a:cubicBezTo>
                  <a:pt x="2686" y="5866"/>
                  <a:pt x="7481" y="7665"/>
                  <a:pt x="15797" y="7665"/>
                </a:cubicBezTo>
                <a:cubicBezTo>
                  <a:pt x="18221" y="7665"/>
                  <a:pt x="20944" y="7512"/>
                  <a:pt x="24001" y="7160"/>
                </a:cubicBezTo>
                <a:cubicBezTo>
                  <a:pt x="28751" y="6613"/>
                  <a:pt x="32961" y="6365"/>
                  <a:pt x="36664" y="6365"/>
                </a:cubicBezTo>
                <a:cubicBezTo>
                  <a:pt x="46303" y="6365"/>
                  <a:pt x="52504" y="8051"/>
                  <a:pt x="55852" y="10570"/>
                </a:cubicBezTo>
                <a:lnTo>
                  <a:pt x="65905" y="10570"/>
                </a:lnTo>
                <a:cubicBezTo>
                  <a:pt x="65607" y="10046"/>
                  <a:pt x="65256" y="9505"/>
                  <a:pt x="64842" y="8950"/>
                </a:cubicBezTo>
                <a:cubicBezTo>
                  <a:pt x="60771" y="3477"/>
                  <a:pt x="54210" y="103"/>
                  <a:pt x="44459" y="103"/>
                </a:cubicBezTo>
                <a:cubicBezTo>
                  <a:pt x="41537" y="103"/>
                  <a:pt x="38329" y="406"/>
                  <a:pt x="34815" y="1046"/>
                </a:cubicBezTo>
                <a:cubicBezTo>
                  <a:pt x="28180" y="2255"/>
                  <a:pt x="21479" y="3107"/>
                  <a:pt x="15448" y="3107"/>
                </a:cubicBezTo>
                <a:cubicBezTo>
                  <a:pt x="9367" y="3107"/>
                  <a:pt x="3967" y="2241"/>
                  <a:pt x="1" y="0"/>
                </a:cubicBezTo>
                <a:close/>
              </a:path>
            </a:pathLst>
          </a:custGeom>
          <a:solidFill>
            <a:srgbClr val="FFD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508;p37">
            <a:extLst>
              <a:ext uri="{FF2B5EF4-FFF2-40B4-BE49-F238E27FC236}">
                <a16:creationId xmlns:a16="http://schemas.microsoft.com/office/drawing/2014/main" id="{4976585B-67AC-4D8E-8BC9-53A9D74597FE}"/>
              </a:ext>
            </a:extLst>
          </p:cNvPr>
          <p:cNvGrpSpPr/>
          <p:nvPr/>
        </p:nvGrpSpPr>
        <p:grpSpPr>
          <a:xfrm>
            <a:off x="952421" y="1195469"/>
            <a:ext cx="4647651" cy="4467063"/>
            <a:chOff x="1915625" y="506375"/>
            <a:chExt cx="3950150" cy="3540450"/>
          </a:xfrm>
        </p:grpSpPr>
        <p:sp>
          <p:nvSpPr>
            <p:cNvPr id="5" name="Google Shape;509;p37">
              <a:extLst>
                <a:ext uri="{FF2B5EF4-FFF2-40B4-BE49-F238E27FC236}">
                  <a16:creationId xmlns:a16="http://schemas.microsoft.com/office/drawing/2014/main" id="{86BC3945-ED78-4B1C-877E-99A751D474B6}"/>
                </a:ext>
              </a:extLst>
            </p:cNvPr>
            <p:cNvSpPr/>
            <p:nvPr/>
          </p:nvSpPr>
          <p:spPr>
            <a:xfrm>
              <a:off x="3370600" y="2032950"/>
              <a:ext cx="217600" cy="499600"/>
            </a:xfrm>
            <a:custGeom>
              <a:avLst/>
              <a:gdLst/>
              <a:ahLst/>
              <a:cxnLst/>
              <a:rect l="l" t="t" r="r" b="b"/>
              <a:pathLst>
                <a:path w="8704" h="19984" extrusionOk="0">
                  <a:moveTo>
                    <a:pt x="5939" y="7893"/>
                  </a:moveTo>
                  <a:cubicBezTo>
                    <a:pt x="6062" y="7893"/>
                    <a:pt x="6207" y="8042"/>
                    <a:pt x="6121" y="8150"/>
                  </a:cubicBezTo>
                  <a:cubicBezTo>
                    <a:pt x="6091" y="8187"/>
                    <a:pt x="6053" y="8202"/>
                    <a:pt x="6014" y="8202"/>
                  </a:cubicBezTo>
                  <a:cubicBezTo>
                    <a:pt x="5889" y="8202"/>
                    <a:pt x="5755" y="8046"/>
                    <a:pt x="5840" y="7939"/>
                  </a:cubicBezTo>
                  <a:cubicBezTo>
                    <a:pt x="5866" y="7907"/>
                    <a:pt x="5902" y="7893"/>
                    <a:pt x="5939" y="7893"/>
                  </a:cubicBezTo>
                  <a:close/>
                  <a:moveTo>
                    <a:pt x="5691" y="1"/>
                  </a:moveTo>
                  <a:cubicBezTo>
                    <a:pt x="5513" y="1"/>
                    <a:pt x="5951" y="955"/>
                    <a:pt x="5995" y="1328"/>
                  </a:cubicBezTo>
                  <a:cubicBezTo>
                    <a:pt x="6318" y="3967"/>
                    <a:pt x="5910" y="6634"/>
                    <a:pt x="4801" y="9048"/>
                  </a:cubicBezTo>
                  <a:cubicBezTo>
                    <a:pt x="3299" y="12361"/>
                    <a:pt x="1" y="15800"/>
                    <a:pt x="1025" y="19562"/>
                  </a:cubicBezTo>
                  <a:cubicBezTo>
                    <a:pt x="1025" y="17962"/>
                    <a:pt x="1390" y="16390"/>
                    <a:pt x="2120" y="14958"/>
                  </a:cubicBezTo>
                  <a:cubicBezTo>
                    <a:pt x="3201" y="12880"/>
                    <a:pt x="4928" y="11280"/>
                    <a:pt x="5489" y="8922"/>
                  </a:cubicBezTo>
                  <a:cubicBezTo>
                    <a:pt x="5502" y="8870"/>
                    <a:pt x="5540" y="8849"/>
                    <a:pt x="5585" y="8849"/>
                  </a:cubicBezTo>
                  <a:cubicBezTo>
                    <a:pt x="5687" y="8849"/>
                    <a:pt x="5827" y="8959"/>
                    <a:pt x="5798" y="9076"/>
                  </a:cubicBezTo>
                  <a:cubicBezTo>
                    <a:pt x="5349" y="10943"/>
                    <a:pt x="4310" y="12221"/>
                    <a:pt x="3257" y="13779"/>
                  </a:cubicBezTo>
                  <a:cubicBezTo>
                    <a:pt x="1952" y="15730"/>
                    <a:pt x="1334" y="17681"/>
                    <a:pt x="1348" y="19983"/>
                  </a:cubicBezTo>
                  <a:cubicBezTo>
                    <a:pt x="1671" y="19043"/>
                    <a:pt x="1840" y="17990"/>
                    <a:pt x="2331" y="17092"/>
                  </a:cubicBezTo>
                  <a:cubicBezTo>
                    <a:pt x="3314" y="15323"/>
                    <a:pt x="4647" y="13779"/>
                    <a:pt x="5602" y="11982"/>
                  </a:cubicBezTo>
                  <a:cubicBezTo>
                    <a:pt x="7230" y="8964"/>
                    <a:pt x="8704" y="3167"/>
                    <a:pt x="6009" y="261"/>
                  </a:cubicBezTo>
                  <a:cubicBezTo>
                    <a:pt x="5839" y="76"/>
                    <a:pt x="5741" y="1"/>
                    <a:pt x="5691" y="1"/>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10;p37">
              <a:extLst>
                <a:ext uri="{FF2B5EF4-FFF2-40B4-BE49-F238E27FC236}">
                  <a16:creationId xmlns:a16="http://schemas.microsoft.com/office/drawing/2014/main" id="{6CB3EF18-2CAD-4640-9E30-AE2800F41C97}"/>
                </a:ext>
              </a:extLst>
            </p:cNvPr>
            <p:cNvSpPr/>
            <p:nvPr/>
          </p:nvSpPr>
          <p:spPr>
            <a:xfrm>
              <a:off x="3186725" y="1852400"/>
              <a:ext cx="117925" cy="565400"/>
            </a:xfrm>
            <a:custGeom>
              <a:avLst/>
              <a:gdLst/>
              <a:ahLst/>
              <a:cxnLst/>
              <a:rect l="l" t="t" r="r" b="b"/>
              <a:pathLst>
                <a:path w="4717" h="22616" extrusionOk="0">
                  <a:moveTo>
                    <a:pt x="2372" y="14020"/>
                  </a:moveTo>
                  <a:cubicBezTo>
                    <a:pt x="2495" y="14020"/>
                    <a:pt x="2641" y="14172"/>
                    <a:pt x="2555" y="14291"/>
                  </a:cubicBezTo>
                  <a:cubicBezTo>
                    <a:pt x="2529" y="14323"/>
                    <a:pt x="2494" y="14337"/>
                    <a:pt x="2457" y="14337"/>
                  </a:cubicBezTo>
                  <a:cubicBezTo>
                    <a:pt x="2334" y="14337"/>
                    <a:pt x="2188" y="14185"/>
                    <a:pt x="2274" y="14066"/>
                  </a:cubicBezTo>
                  <a:cubicBezTo>
                    <a:pt x="2300" y="14034"/>
                    <a:pt x="2335" y="14020"/>
                    <a:pt x="2372" y="14020"/>
                  </a:cubicBezTo>
                  <a:close/>
                  <a:moveTo>
                    <a:pt x="1951" y="1"/>
                  </a:moveTo>
                  <a:lnTo>
                    <a:pt x="1951" y="1"/>
                  </a:lnTo>
                  <a:cubicBezTo>
                    <a:pt x="2667" y="3089"/>
                    <a:pt x="2190" y="6191"/>
                    <a:pt x="1628" y="9322"/>
                  </a:cubicBezTo>
                  <a:cubicBezTo>
                    <a:pt x="828" y="13786"/>
                    <a:pt x="0" y="19190"/>
                    <a:pt x="3355" y="22615"/>
                  </a:cubicBezTo>
                  <a:cubicBezTo>
                    <a:pt x="2330" y="20327"/>
                    <a:pt x="1881" y="17828"/>
                    <a:pt x="2050" y="15344"/>
                  </a:cubicBezTo>
                  <a:cubicBezTo>
                    <a:pt x="2050" y="15260"/>
                    <a:pt x="2103" y="15225"/>
                    <a:pt x="2167" y="15225"/>
                  </a:cubicBezTo>
                  <a:cubicBezTo>
                    <a:pt x="2262" y="15225"/>
                    <a:pt x="2381" y="15304"/>
                    <a:pt x="2372" y="15414"/>
                  </a:cubicBezTo>
                  <a:cubicBezTo>
                    <a:pt x="2246" y="17197"/>
                    <a:pt x="2457" y="18994"/>
                    <a:pt x="2976" y="20706"/>
                  </a:cubicBezTo>
                  <a:cubicBezTo>
                    <a:pt x="2920" y="20481"/>
                    <a:pt x="2878" y="20243"/>
                    <a:pt x="2850" y="19990"/>
                  </a:cubicBezTo>
                  <a:cubicBezTo>
                    <a:pt x="2653" y="18179"/>
                    <a:pt x="2906" y="16340"/>
                    <a:pt x="3285" y="14558"/>
                  </a:cubicBezTo>
                  <a:cubicBezTo>
                    <a:pt x="3776" y="12143"/>
                    <a:pt x="4534" y="9771"/>
                    <a:pt x="4618" y="7286"/>
                  </a:cubicBezTo>
                  <a:cubicBezTo>
                    <a:pt x="4717" y="4465"/>
                    <a:pt x="3636" y="2107"/>
                    <a:pt x="1951" y="1"/>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11;p37">
              <a:extLst>
                <a:ext uri="{FF2B5EF4-FFF2-40B4-BE49-F238E27FC236}">
                  <a16:creationId xmlns:a16="http://schemas.microsoft.com/office/drawing/2014/main" id="{328EA6FB-39E8-4951-ADBB-0B7ED771A318}"/>
                </a:ext>
              </a:extLst>
            </p:cNvPr>
            <p:cNvSpPr/>
            <p:nvPr/>
          </p:nvSpPr>
          <p:spPr>
            <a:xfrm>
              <a:off x="1983525" y="2098200"/>
              <a:ext cx="1839450" cy="1739900"/>
            </a:xfrm>
            <a:custGeom>
              <a:avLst/>
              <a:gdLst/>
              <a:ahLst/>
              <a:cxnLst/>
              <a:rect l="l" t="t" r="r" b="b"/>
              <a:pathLst>
                <a:path w="73578" h="69596" extrusionOk="0">
                  <a:moveTo>
                    <a:pt x="129" y="0"/>
                  </a:moveTo>
                  <a:cubicBezTo>
                    <a:pt x="0" y="0"/>
                    <a:pt x="43" y="180"/>
                    <a:pt x="415" y="683"/>
                  </a:cubicBezTo>
                  <a:cubicBezTo>
                    <a:pt x="977" y="1455"/>
                    <a:pt x="2184" y="2185"/>
                    <a:pt x="2956" y="2732"/>
                  </a:cubicBezTo>
                  <a:cubicBezTo>
                    <a:pt x="8924" y="7086"/>
                    <a:pt x="15770" y="8098"/>
                    <a:pt x="22937" y="8098"/>
                  </a:cubicBezTo>
                  <a:cubicBezTo>
                    <a:pt x="23187" y="8098"/>
                    <a:pt x="23438" y="8097"/>
                    <a:pt x="23689" y="8095"/>
                  </a:cubicBezTo>
                  <a:cubicBezTo>
                    <a:pt x="25289" y="8077"/>
                    <a:pt x="26890" y="8050"/>
                    <a:pt x="28487" y="8050"/>
                  </a:cubicBezTo>
                  <a:cubicBezTo>
                    <a:pt x="33380" y="8050"/>
                    <a:pt x="38243" y="8308"/>
                    <a:pt x="42962" y="9906"/>
                  </a:cubicBezTo>
                  <a:cubicBezTo>
                    <a:pt x="50879" y="12615"/>
                    <a:pt x="57463" y="18679"/>
                    <a:pt x="60032" y="26750"/>
                  </a:cubicBezTo>
                  <a:cubicBezTo>
                    <a:pt x="62643" y="35032"/>
                    <a:pt x="59905" y="43806"/>
                    <a:pt x="60116" y="52270"/>
                  </a:cubicBezTo>
                  <a:cubicBezTo>
                    <a:pt x="60200" y="55232"/>
                    <a:pt x="60720" y="58166"/>
                    <a:pt x="62194" y="60777"/>
                  </a:cubicBezTo>
                  <a:cubicBezTo>
                    <a:pt x="63246" y="62602"/>
                    <a:pt x="64650" y="64230"/>
                    <a:pt x="66307" y="65550"/>
                  </a:cubicBezTo>
                  <a:cubicBezTo>
                    <a:pt x="66960" y="66075"/>
                    <a:pt x="71767" y="69596"/>
                    <a:pt x="73251" y="69596"/>
                  </a:cubicBezTo>
                  <a:cubicBezTo>
                    <a:pt x="73392" y="69596"/>
                    <a:pt x="73503" y="69564"/>
                    <a:pt x="73578" y="69494"/>
                  </a:cubicBezTo>
                  <a:cubicBezTo>
                    <a:pt x="73536" y="68778"/>
                    <a:pt x="67640" y="65816"/>
                    <a:pt x="66742" y="65115"/>
                  </a:cubicBezTo>
                  <a:cubicBezTo>
                    <a:pt x="65324" y="64020"/>
                    <a:pt x="64103" y="62714"/>
                    <a:pt x="63106" y="61226"/>
                  </a:cubicBezTo>
                  <a:cubicBezTo>
                    <a:pt x="61436" y="58685"/>
                    <a:pt x="60776" y="55752"/>
                    <a:pt x="60649" y="52748"/>
                  </a:cubicBezTo>
                  <a:cubicBezTo>
                    <a:pt x="60200" y="42262"/>
                    <a:pt x="63990" y="31607"/>
                    <a:pt x="58530" y="21823"/>
                  </a:cubicBezTo>
                  <a:cubicBezTo>
                    <a:pt x="53785" y="13303"/>
                    <a:pt x="45124" y="8544"/>
                    <a:pt x="35635" y="7449"/>
                  </a:cubicBezTo>
                  <a:cubicBezTo>
                    <a:pt x="33721" y="7231"/>
                    <a:pt x="31806" y="7166"/>
                    <a:pt x="29892" y="7166"/>
                  </a:cubicBezTo>
                  <a:cubicBezTo>
                    <a:pt x="28845" y="7166"/>
                    <a:pt x="27797" y="7186"/>
                    <a:pt x="26749" y="7210"/>
                  </a:cubicBezTo>
                  <a:cubicBezTo>
                    <a:pt x="26713" y="7238"/>
                    <a:pt x="26677" y="7253"/>
                    <a:pt x="26637" y="7253"/>
                  </a:cubicBezTo>
                  <a:cubicBezTo>
                    <a:pt x="26615" y="7253"/>
                    <a:pt x="26592" y="7248"/>
                    <a:pt x="26567" y="7238"/>
                  </a:cubicBezTo>
                  <a:cubicBezTo>
                    <a:pt x="26335" y="7259"/>
                    <a:pt x="26103" y="7270"/>
                    <a:pt x="25874" y="7270"/>
                  </a:cubicBezTo>
                  <a:cubicBezTo>
                    <a:pt x="25644" y="7270"/>
                    <a:pt x="25416" y="7259"/>
                    <a:pt x="25191" y="7238"/>
                  </a:cubicBezTo>
                  <a:cubicBezTo>
                    <a:pt x="23941" y="7271"/>
                    <a:pt x="22695" y="7299"/>
                    <a:pt x="21452" y="7299"/>
                  </a:cubicBezTo>
                  <a:cubicBezTo>
                    <a:pt x="19470" y="7299"/>
                    <a:pt x="17495" y="7227"/>
                    <a:pt x="15519" y="6986"/>
                  </a:cubicBezTo>
                  <a:cubicBezTo>
                    <a:pt x="12361" y="6621"/>
                    <a:pt x="9315" y="5694"/>
                    <a:pt x="6493" y="4234"/>
                  </a:cubicBezTo>
                  <a:cubicBezTo>
                    <a:pt x="4767" y="3322"/>
                    <a:pt x="3124" y="2227"/>
                    <a:pt x="1622" y="964"/>
                  </a:cubicBezTo>
                  <a:cubicBezTo>
                    <a:pt x="1236" y="651"/>
                    <a:pt x="373" y="0"/>
                    <a:pt x="129" y="0"/>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12;p37">
              <a:extLst>
                <a:ext uri="{FF2B5EF4-FFF2-40B4-BE49-F238E27FC236}">
                  <a16:creationId xmlns:a16="http://schemas.microsoft.com/office/drawing/2014/main" id="{91053A80-99A6-41A9-AF1B-58A9EC3B1C84}"/>
                </a:ext>
              </a:extLst>
            </p:cNvPr>
            <p:cNvSpPr/>
            <p:nvPr/>
          </p:nvSpPr>
          <p:spPr>
            <a:xfrm>
              <a:off x="2225850" y="1840125"/>
              <a:ext cx="378700" cy="422550"/>
            </a:xfrm>
            <a:custGeom>
              <a:avLst/>
              <a:gdLst/>
              <a:ahLst/>
              <a:cxnLst/>
              <a:rect l="l" t="t" r="r" b="b"/>
              <a:pathLst>
                <a:path w="15148" h="16902" extrusionOk="0">
                  <a:moveTo>
                    <a:pt x="7076" y="6412"/>
                  </a:moveTo>
                  <a:cubicBezTo>
                    <a:pt x="7198" y="6412"/>
                    <a:pt x="7341" y="6561"/>
                    <a:pt x="7244" y="6668"/>
                  </a:cubicBezTo>
                  <a:cubicBezTo>
                    <a:pt x="7216" y="6706"/>
                    <a:pt x="7178" y="6722"/>
                    <a:pt x="7139" y="6722"/>
                  </a:cubicBezTo>
                  <a:cubicBezTo>
                    <a:pt x="7018" y="6722"/>
                    <a:pt x="6882" y="6574"/>
                    <a:pt x="6977" y="6458"/>
                  </a:cubicBezTo>
                  <a:cubicBezTo>
                    <a:pt x="7003" y="6425"/>
                    <a:pt x="7039" y="6412"/>
                    <a:pt x="7076" y="6412"/>
                  </a:cubicBezTo>
                  <a:close/>
                  <a:moveTo>
                    <a:pt x="1" y="1"/>
                  </a:moveTo>
                  <a:lnTo>
                    <a:pt x="1" y="1"/>
                  </a:lnTo>
                  <a:cubicBezTo>
                    <a:pt x="2682" y="2176"/>
                    <a:pt x="4268" y="5209"/>
                    <a:pt x="5882" y="8255"/>
                  </a:cubicBezTo>
                  <a:cubicBezTo>
                    <a:pt x="7918" y="12073"/>
                    <a:pt x="10641" y="16382"/>
                    <a:pt x="15147" y="16902"/>
                  </a:cubicBezTo>
                  <a:cubicBezTo>
                    <a:pt x="11441" y="14950"/>
                    <a:pt x="9167" y="11638"/>
                    <a:pt x="7553" y="7833"/>
                  </a:cubicBezTo>
                  <a:cubicBezTo>
                    <a:pt x="7504" y="7711"/>
                    <a:pt x="7583" y="7645"/>
                    <a:pt x="7675" y="7645"/>
                  </a:cubicBezTo>
                  <a:cubicBezTo>
                    <a:pt x="7741" y="7645"/>
                    <a:pt x="7813" y="7679"/>
                    <a:pt x="7848" y="7749"/>
                  </a:cubicBezTo>
                  <a:cubicBezTo>
                    <a:pt x="9181" y="10922"/>
                    <a:pt x="10992" y="13771"/>
                    <a:pt x="13757" y="15737"/>
                  </a:cubicBezTo>
                  <a:cubicBezTo>
                    <a:pt x="13589" y="15596"/>
                    <a:pt x="13421" y="15442"/>
                    <a:pt x="13266" y="15287"/>
                  </a:cubicBezTo>
                  <a:cubicBezTo>
                    <a:pt x="11862" y="13898"/>
                    <a:pt x="10880" y="12143"/>
                    <a:pt x="10009" y="10388"/>
                  </a:cubicBezTo>
                  <a:cubicBezTo>
                    <a:pt x="8915" y="8128"/>
                    <a:pt x="8016" y="5672"/>
                    <a:pt x="6402" y="3707"/>
                  </a:cubicBezTo>
                  <a:cubicBezTo>
                    <a:pt x="4703" y="1629"/>
                    <a:pt x="2513" y="562"/>
                    <a:pt x="1" y="1"/>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13;p37">
              <a:extLst>
                <a:ext uri="{FF2B5EF4-FFF2-40B4-BE49-F238E27FC236}">
                  <a16:creationId xmlns:a16="http://schemas.microsoft.com/office/drawing/2014/main" id="{273744CD-6336-44FC-B892-7CD72FDBD281}"/>
                </a:ext>
              </a:extLst>
            </p:cNvPr>
            <p:cNvSpPr/>
            <p:nvPr/>
          </p:nvSpPr>
          <p:spPr>
            <a:xfrm>
              <a:off x="1930725" y="1815675"/>
              <a:ext cx="1913675" cy="2038675"/>
            </a:xfrm>
            <a:custGeom>
              <a:avLst/>
              <a:gdLst/>
              <a:ahLst/>
              <a:cxnLst/>
              <a:rect l="l" t="t" r="r" b="b"/>
              <a:pathLst>
                <a:path w="76547" h="81547" extrusionOk="0">
                  <a:moveTo>
                    <a:pt x="11806" y="993"/>
                  </a:moveTo>
                  <a:lnTo>
                    <a:pt x="11806" y="993"/>
                  </a:lnTo>
                  <a:cubicBezTo>
                    <a:pt x="14318" y="1554"/>
                    <a:pt x="16508" y="2607"/>
                    <a:pt x="18207" y="4699"/>
                  </a:cubicBezTo>
                  <a:cubicBezTo>
                    <a:pt x="19821" y="6664"/>
                    <a:pt x="20720" y="9120"/>
                    <a:pt x="21828" y="11380"/>
                  </a:cubicBezTo>
                  <a:cubicBezTo>
                    <a:pt x="22685" y="13135"/>
                    <a:pt x="23681" y="14890"/>
                    <a:pt x="25085" y="16293"/>
                  </a:cubicBezTo>
                  <a:cubicBezTo>
                    <a:pt x="25240" y="16434"/>
                    <a:pt x="25394" y="16588"/>
                    <a:pt x="25562" y="16715"/>
                  </a:cubicBezTo>
                  <a:cubicBezTo>
                    <a:pt x="22797" y="14763"/>
                    <a:pt x="20986" y="11914"/>
                    <a:pt x="19639" y="8741"/>
                  </a:cubicBezTo>
                  <a:cubicBezTo>
                    <a:pt x="19609" y="8664"/>
                    <a:pt x="19539" y="8627"/>
                    <a:pt x="19475" y="8627"/>
                  </a:cubicBezTo>
                  <a:cubicBezTo>
                    <a:pt x="19387" y="8627"/>
                    <a:pt x="19309" y="8696"/>
                    <a:pt x="19358" y="8826"/>
                  </a:cubicBezTo>
                  <a:cubicBezTo>
                    <a:pt x="20972" y="12630"/>
                    <a:pt x="23246" y="15942"/>
                    <a:pt x="26952" y="17894"/>
                  </a:cubicBezTo>
                  <a:cubicBezTo>
                    <a:pt x="22446" y="17374"/>
                    <a:pt x="19723" y="13065"/>
                    <a:pt x="17687" y="9247"/>
                  </a:cubicBezTo>
                  <a:cubicBezTo>
                    <a:pt x="16073" y="6187"/>
                    <a:pt x="14487" y="3154"/>
                    <a:pt x="11806" y="993"/>
                  </a:cubicBezTo>
                  <a:close/>
                  <a:moveTo>
                    <a:pt x="27429" y="17908"/>
                  </a:moveTo>
                  <a:cubicBezTo>
                    <a:pt x="27455" y="17908"/>
                    <a:pt x="27480" y="17919"/>
                    <a:pt x="27505" y="17942"/>
                  </a:cubicBezTo>
                  <a:lnTo>
                    <a:pt x="27505" y="17942"/>
                  </a:lnTo>
                  <a:cubicBezTo>
                    <a:pt x="27498" y="17940"/>
                    <a:pt x="27492" y="17939"/>
                    <a:pt x="27486" y="17939"/>
                  </a:cubicBezTo>
                  <a:cubicBezTo>
                    <a:pt x="27472" y="17939"/>
                    <a:pt x="27457" y="17943"/>
                    <a:pt x="27443" y="17950"/>
                  </a:cubicBezTo>
                  <a:cubicBezTo>
                    <a:pt x="27443" y="17922"/>
                    <a:pt x="27443" y="17908"/>
                    <a:pt x="27429" y="17908"/>
                  </a:cubicBezTo>
                  <a:close/>
                  <a:moveTo>
                    <a:pt x="52191" y="1470"/>
                  </a:moveTo>
                  <a:lnTo>
                    <a:pt x="52191" y="1470"/>
                  </a:lnTo>
                  <a:cubicBezTo>
                    <a:pt x="53890" y="3576"/>
                    <a:pt x="54957" y="5934"/>
                    <a:pt x="54858" y="8755"/>
                  </a:cubicBezTo>
                  <a:cubicBezTo>
                    <a:pt x="54774" y="11240"/>
                    <a:pt x="54016" y="13612"/>
                    <a:pt x="53525" y="16027"/>
                  </a:cubicBezTo>
                  <a:cubicBezTo>
                    <a:pt x="53146" y="17809"/>
                    <a:pt x="52893" y="19634"/>
                    <a:pt x="53090" y="21459"/>
                  </a:cubicBezTo>
                  <a:cubicBezTo>
                    <a:pt x="53118" y="21712"/>
                    <a:pt x="53160" y="21950"/>
                    <a:pt x="53216" y="22175"/>
                  </a:cubicBezTo>
                  <a:cubicBezTo>
                    <a:pt x="52697" y="20463"/>
                    <a:pt x="52500" y="18666"/>
                    <a:pt x="52612" y="16883"/>
                  </a:cubicBezTo>
                  <a:cubicBezTo>
                    <a:pt x="52621" y="16773"/>
                    <a:pt x="52508" y="16694"/>
                    <a:pt x="52413" y="16694"/>
                  </a:cubicBezTo>
                  <a:cubicBezTo>
                    <a:pt x="52350" y="16694"/>
                    <a:pt x="52295" y="16729"/>
                    <a:pt x="52290" y="16813"/>
                  </a:cubicBezTo>
                  <a:cubicBezTo>
                    <a:pt x="52121" y="19297"/>
                    <a:pt x="52570" y="21796"/>
                    <a:pt x="53595" y="24084"/>
                  </a:cubicBezTo>
                  <a:cubicBezTo>
                    <a:pt x="50240" y="20659"/>
                    <a:pt x="51068" y="15255"/>
                    <a:pt x="51868" y="10791"/>
                  </a:cubicBezTo>
                  <a:cubicBezTo>
                    <a:pt x="52430" y="7660"/>
                    <a:pt x="52907" y="4558"/>
                    <a:pt x="52191" y="1470"/>
                  </a:cubicBezTo>
                  <a:close/>
                  <a:moveTo>
                    <a:pt x="63286" y="8692"/>
                  </a:moveTo>
                  <a:cubicBezTo>
                    <a:pt x="63336" y="8692"/>
                    <a:pt x="63434" y="8767"/>
                    <a:pt x="63604" y="8952"/>
                  </a:cubicBezTo>
                  <a:lnTo>
                    <a:pt x="63618" y="8952"/>
                  </a:lnTo>
                  <a:cubicBezTo>
                    <a:pt x="66313" y="11872"/>
                    <a:pt x="64839" y="17655"/>
                    <a:pt x="63211" y="20673"/>
                  </a:cubicBezTo>
                  <a:cubicBezTo>
                    <a:pt x="62256" y="22470"/>
                    <a:pt x="60923" y="24014"/>
                    <a:pt x="59940" y="25783"/>
                  </a:cubicBezTo>
                  <a:cubicBezTo>
                    <a:pt x="59435" y="26681"/>
                    <a:pt x="59280" y="27734"/>
                    <a:pt x="58957" y="28674"/>
                  </a:cubicBezTo>
                  <a:cubicBezTo>
                    <a:pt x="58929" y="26372"/>
                    <a:pt x="59561" y="24421"/>
                    <a:pt x="60866" y="22470"/>
                  </a:cubicBezTo>
                  <a:cubicBezTo>
                    <a:pt x="61919" y="20912"/>
                    <a:pt x="62958" y="19634"/>
                    <a:pt x="63407" y="17767"/>
                  </a:cubicBezTo>
                  <a:cubicBezTo>
                    <a:pt x="63426" y="17643"/>
                    <a:pt x="63295" y="17531"/>
                    <a:pt x="63192" y="17531"/>
                  </a:cubicBezTo>
                  <a:cubicBezTo>
                    <a:pt x="63144" y="17531"/>
                    <a:pt x="63102" y="17555"/>
                    <a:pt x="63084" y="17613"/>
                  </a:cubicBezTo>
                  <a:cubicBezTo>
                    <a:pt x="62537" y="19971"/>
                    <a:pt x="60810" y="21571"/>
                    <a:pt x="59729" y="23649"/>
                  </a:cubicBezTo>
                  <a:cubicBezTo>
                    <a:pt x="58999" y="25081"/>
                    <a:pt x="58620" y="26653"/>
                    <a:pt x="58620" y="28253"/>
                  </a:cubicBezTo>
                  <a:cubicBezTo>
                    <a:pt x="57610" y="24491"/>
                    <a:pt x="60909" y="21052"/>
                    <a:pt x="62411" y="17739"/>
                  </a:cubicBezTo>
                  <a:cubicBezTo>
                    <a:pt x="63519" y="15325"/>
                    <a:pt x="63927" y="12658"/>
                    <a:pt x="63604" y="10019"/>
                  </a:cubicBezTo>
                  <a:cubicBezTo>
                    <a:pt x="63549" y="9646"/>
                    <a:pt x="63109" y="8692"/>
                    <a:pt x="63286" y="8692"/>
                  </a:cubicBezTo>
                  <a:close/>
                  <a:moveTo>
                    <a:pt x="2241" y="11301"/>
                  </a:moveTo>
                  <a:cubicBezTo>
                    <a:pt x="2485" y="11301"/>
                    <a:pt x="3348" y="11952"/>
                    <a:pt x="3734" y="12265"/>
                  </a:cubicBezTo>
                  <a:cubicBezTo>
                    <a:pt x="5236" y="13528"/>
                    <a:pt x="6879" y="14623"/>
                    <a:pt x="8605" y="15535"/>
                  </a:cubicBezTo>
                  <a:cubicBezTo>
                    <a:pt x="11427" y="16995"/>
                    <a:pt x="14473" y="17922"/>
                    <a:pt x="17631" y="18287"/>
                  </a:cubicBezTo>
                  <a:cubicBezTo>
                    <a:pt x="19607" y="18528"/>
                    <a:pt x="21582" y="18600"/>
                    <a:pt x="23564" y="18600"/>
                  </a:cubicBezTo>
                  <a:cubicBezTo>
                    <a:pt x="24807" y="18600"/>
                    <a:pt x="26053" y="18572"/>
                    <a:pt x="27303" y="18539"/>
                  </a:cubicBezTo>
                  <a:cubicBezTo>
                    <a:pt x="27528" y="18560"/>
                    <a:pt x="27756" y="18571"/>
                    <a:pt x="27986" y="18571"/>
                  </a:cubicBezTo>
                  <a:cubicBezTo>
                    <a:pt x="28215" y="18571"/>
                    <a:pt x="28447" y="18560"/>
                    <a:pt x="28679" y="18539"/>
                  </a:cubicBezTo>
                  <a:cubicBezTo>
                    <a:pt x="28704" y="18549"/>
                    <a:pt x="28727" y="18554"/>
                    <a:pt x="28749" y="18554"/>
                  </a:cubicBezTo>
                  <a:cubicBezTo>
                    <a:pt x="28789" y="18554"/>
                    <a:pt x="28825" y="18539"/>
                    <a:pt x="28861" y="18511"/>
                  </a:cubicBezTo>
                  <a:cubicBezTo>
                    <a:pt x="29909" y="18487"/>
                    <a:pt x="30957" y="18467"/>
                    <a:pt x="32004" y="18467"/>
                  </a:cubicBezTo>
                  <a:cubicBezTo>
                    <a:pt x="33918" y="18467"/>
                    <a:pt x="35833" y="18532"/>
                    <a:pt x="37747" y="18750"/>
                  </a:cubicBezTo>
                  <a:cubicBezTo>
                    <a:pt x="47236" y="19845"/>
                    <a:pt x="55897" y="24604"/>
                    <a:pt x="60642" y="33124"/>
                  </a:cubicBezTo>
                  <a:lnTo>
                    <a:pt x="60656" y="33124"/>
                  </a:lnTo>
                  <a:cubicBezTo>
                    <a:pt x="66102" y="42908"/>
                    <a:pt x="62312" y="53563"/>
                    <a:pt x="62761" y="64049"/>
                  </a:cubicBezTo>
                  <a:cubicBezTo>
                    <a:pt x="62888" y="67053"/>
                    <a:pt x="63548" y="69986"/>
                    <a:pt x="65218" y="72527"/>
                  </a:cubicBezTo>
                  <a:cubicBezTo>
                    <a:pt x="66215" y="74015"/>
                    <a:pt x="67436" y="75321"/>
                    <a:pt x="68854" y="76416"/>
                  </a:cubicBezTo>
                  <a:cubicBezTo>
                    <a:pt x="69752" y="77117"/>
                    <a:pt x="75648" y="80079"/>
                    <a:pt x="75690" y="80795"/>
                  </a:cubicBezTo>
                  <a:cubicBezTo>
                    <a:pt x="75615" y="80865"/>
                    <a:pt x="75504" y="80897"/>
                    <a:pt x="75363" y="80897"/>
                  </a:cubicBezTo>
                  <a:cubicBezTo>
                    <a:pt x="73879" y="80897"/>
                    <a:pt x="69072" y="77376"/>
                    <a:pt x="68419" y="76851"/>
                  </a:cubicBezTo>
                  <a:cubicBezTo>
                    <a:pt x="66762" y="75531"/>
                    <a:pt x="65358" y="73903"/>
                    <a:pt x="64306" y="72078"/>
                  </a:cubicBezTo>
                  <a:cubicBezTo>
                    <a:pt x="62832" y="69467"/>
                    <a:pt x="62312" y="66533"/>
                    <a:pt x="62228" y="63571"/>
                  </a:cubicBezTo>
                  <a:cubicBezTo>
                    <a:pt x="62017" y="55107"/>
                    <a:pt x="64755" y="46333"/>
                    <a:pt x="62144" y="38051"/>
                  </a:cubicBezTo>
                  <a:cubicBezTo>
                    <a:pt x="59575" y="29980"/>
                    <a:pt x="52991" y="23916"/>
                    <a:pt x="45074" y="21207"/>
                  </a:cubicBezTo>
                  <a:cubicBezTo>
                    <a:pt x="40355" y="19609"/>
                    <a:pt x="35492" y="19351"/>
                    <a:pt x="30599" y="19351"/>
                  </a:cubicBezTo>
                  <a:cubicBezTo>
                    <a:pt x="29002" y="19351"/>
                    <a:pt x="27401" y="19378"/>
                    <a:pt x="25801" y="19396"/>
                  </a:cubicBezTo>
                  <a:cubicBezTo>
                    <a:pt x="25550" y="19398"/>
                    <a:pt x="25299" y="19399"/>
                    <a:pt x="25049" y="19399"/>
                  </a:cubicBezTo>
                  <a:cubicBezTo>
                    <a:pt x="17882" y="19399"/>
                    <a:pt x="11036" y="18387"/>
                    <a:pt x="5068" y="14033"/>
                  </a:cubicBezTo>
                  <a:cubicBezTo>
                    <a:pt x="4296" y="13486"/>
                    <a:pt x="3089" y="12756"/>
                    <a:pt x="2527" y="11984"/>
                  </a:cubicBezTo>
                  <a:cubicBezTo>
                    <a:pt x="2155" y="11481"/>
                    <a:pt x="2112" y="11301"/>
                    <a:pt x="2241" y="11301"/>
                  </a:cubicBezTo>
                  <a:close/>
                  <a:moveTo>
                    <a:pt x="51436" y="1"/>
                  </a:moveTo>
                  <a:cubicBezTo>
                    <a:pt x="51280" y="1"/>
                    <a:pt x="51153" y="82"/>
                    <a:pt x="51223" y="291"/>
                  </a:cubicBezTo>
                  <a:cubicBezTo>
                    <a:pt x="53539" y="7155"/>
                    <a:pt x="47826" y="16967"/>
                    <a:pt x="52065" y="23172"/>
                  </a:cubicBezTo>
                  <a:cubicBezTo>
                    <a:pt x="49398" y="21431"/>
                    <a:pt x="46478" y="20098"/>
                    <a:pt x="43404" y="19255"/>
                  </a:cubicBezTo>
                  <a:cubicBezTo>
                    <a:pt x="39370" y="18128"/>
                    <a:pt x="35316" y="17915"/>
                    <a:pt x="31235" y="17915"/>
                  </a:cubicBezTo>
                  <a:cubicBezTo>
                    <a:pt x="30389" y="17915"/>
                    <a:pt x="29541" y="17924"/>
                    <a:pt x="28693" y="17936"/>
                  </a:cubicBezTo>
                  <a:cubicBezTo>
                    <a:pt x="26334" y="16616"/>
                    <a:pt x="24706" y="15339"/>
                    <a:pt x="23302" y="12938"/>
                  </a:cubicBezTo>
                  <a:cubicBezTo>
                    <a:pt x="22053" y="10819"/>
                    <a:pt x="21239" y="8475"/>
                    <a:pt x="20004" y="6341"/>
                  </a:cubicBezTo>
                  <a:cubicBezTo>
                    <a:pt x="17870" y="2663"/>
                    <a:pt x="14796" y="824"/>
                    <a:pt x="10627" y="164"/>
                  </a:cubicBezTo>
                  <a:cubicBezTo>
                    <a:pt x="10590" y="151"/>
                    <a:pt x="10555" y="145"/>
                    <a:pt x="10523" y="145"/>
                  </a:cubicBezTo>
                  <a:cubicBezTo>
                    <a:pt x="10246" y="145"/>
                    <a:pt x="10144" y="583"/>
                    <a:pt x="10458" y="684"/>
                  </a:cubicBezTo>
                  <a:cubicBezTo>
                    <a:pt x="16270" y="4516"/>
                    <a:pt x="17996" y="15339"/>
                    <a:pt x="24692" y="17978"/>
                  </a:cubicBezTo>
                  <a:cubicBezTo>
                    <a:pt x="24387" y="17982"/>
                    <a:pt x="24083" y="17983"/>
                    <a:pt x="23778" y="17983"/>
                  </a:cubicBezTo>
                  <a:cubicBezTo>
                    <a:pt x="22946" y="17983"/>
                    <a:pt x="22113" y="17970"/>
                    <a:pt x="21281" y="17950"/>
                  </a:cubicBezTo>
                  <a:cubicBezTo>
                    <a:pt x="17322" y="17823"/>
                    <a:pt x="13406" y="17192"/>
                    <a:pt x="9798" y="15493"/>
                  </a:cubicBezTo>
                  <a:cubicBezTo>
                    <a:pt x="7833" y="14567"/>
                    <a:pt x="6008" y="13402"/>
                    <a:pt x="4338" y="12040"/>
                  </a:cubicBezTo>
                  <a:cubicBezTo>
                    <a:pt x="3859" y="11650"/>
                    <a:pt x="2549" y="9996"/>
                    <a:pt x="1615" y="9996"/>
                  </a:cubicBezTo>
                  <a:cubicBezTo>
                    <a:pt x="1372" y="9996"/>
                    <a:pt x="1154" y="10108"/>
                    <a:pt x="983" y="10384"/>
                  </a:cubicBezTo>
                  <a:cubicBezTo>
                    <a:pt x="0" y="11956"/>
                    <a:pt x="5657" y="15170"/>
                    <a:pt x="6738" y="15830"/>
                  </a:cubicBezTo>
                  <a:cubicBezTo>
                    <a:pt x="9700" y="17627"/>
                    <a:pt x="12985" y="18848"/>
                    <a:pt x="16396" y="19424"/>
                  </a:cubicBezTo>
                  <a:cubicBezTo>
                    <a:pt x="19166" y="19906"/>
                    <a:pt x="21956" y="20014"/>
                    <a:pt x="24752" y="20014"/>
                  </a:cubicBezTo>
                  <a:cubicBezTo>
                    <a:pt x="27027" y="20014"/>
                    <a:pt x="29307" y="19942"/>
                    <a:pt x="31584" y="19942"/>
                  </a:cubicBezTo>
                  <a:cubicBezTo>
                    <a:pt x="33599" y="19942"/>
                    <a:pt x="35613" y="19998"/>
                    <a:pt x="37621" y="20210"/>
                  </a:cubicBezTo>
                  <a:cubicBezTo>
                    <a:pt x="47952" y="21291"/>
                    <a:pt x="57708" y="27215"/>
                    <a:pt x="61274" y="37364"/>
                  </a:cubicBezTo>
                  <a:cubicBezTo>
                    <a:pt x="64628" y="46937"/>
                    <a:pt x="60319" y="56960"/>
                    <a:pt x="61849" y="66716"/>
                  </a:cubicBezTo>
                  <a:cubicBezTo>
                    <a:pt x="62396" y="70267"/>
                    <a:pt x="64081" y="73524"/>
                    <a:pt x="66664" y="76022"/>
                  </a:cubicBezTo>
                  <a:cubicBezTo>
                    <a:pt x="68292" y="77623"/>
                    <a:pt x="70201" y="78914"/>
                    <a:pt x="72195" y="80009"/>
                  </a:cubicBezTo>
                  <a:cubicBezTo>
                    <a:pt x="72787" y="80333"/>
                    <a:pt x="74384" y="81547"/>
                    <a:pt x="75479" y="81547"/>
                  </a:cubicBezTo>
                  <a:cubicBezTo>
                    <a:pt x="75759" y="81547"/>
                    <a:pt x="76006" y="81467"/>
                    <a:pt x="76195" y="81272"/>
                  </a:cubicBezTo>
                  <a:cubicBezTo>
                    <a:pt x="76265" y="81244"/>
                    <a:pt x="76308" y="81188"/>
                    <a:pt x="76322" y="81118"/>
                  </a:cubicBezTo>
                  <a:cubicBezTo>
                    <a:pt x="76322" y="81118"/>
                    <a:pt x="76322" y="81104"/>
                    <a:pt x="76322" y="81090"/>
                  </a:cubicBezTo>
                  <a:cubicBezTo>
                    <a:pt x="76322" y="81076"/>
                    <a:pt x="76322" y="81062"/>
                    <a:pt x="76322" y="81034"/>
                  </a:cubicBezTo>
                  <a:cubicBezTo>
                    <a:pt x="76546" y="79574"/>
                    <a:pt x="75128" y="79434"/>
                    <a:pt x="73921" y="78844"/>
                  </a:cubicBezTo>
                  <a:cubicBezTo>
                    <a:pt x="71408" y="77637"/>
                    <a:pt x="68994" y="76135"/>
                    <a:pt x="67113" y="74057"/>
                  </a:cubicBezTo>
                  <a:cubicBezTo>
                    <a:pt x="64488" y="71180"/>
                    <a:pt x="63505" y="67572"/>
                    <a:pt x="63393" y="63754"/>
                  </a:cubicBezTo>
                  <a:cubicBezTo>
                    <a:pt x="63112" y="54573"/>
                    <a:pt x="66201" y="45028"/>
                    <a:pt x="62719" y="36142"/>
                  </a:cubicBezTo>
                  <a:cubicBezTo>
                    <a:pt x="61835" y="33896"/>
                    <a:pt x="60642" y="31763"/>
                    <a:pt x="59196" y="29825"/>
                  </a:cubicBezTo>
                  <a:cubicBezTo>
                    <a:pt x="59182" y="29811"/>
                    <a:pt x="59182" y="29811"/>
                    <a:pt x="59196" y="29797"/>
                  </a:cubicBezTo>
                  <a:cubicBezTo>
                    <a:pt x="59477" y="29194"/>
                    <a:pt x="59477" y="28492"/>
                    <a:pt x="59701" y="27860"/>
                  </a:cubicBezTo>
                  <a:cubicBezTo>
                    <a:pt x="60249" y="26302"/>
                    <a:pt x="61231" y="24954"/>
                    <a:pt x="62158" y="23607"/>
                  </a:cubicBezTo>
                  <a:cubicBezTo>
                    <a:pt x="63463" y="21698"/>
                    <a:pt x="64586" y="19789"/>
                    <a:pt x="65162" y="17529"/>
                  </a:cubicBezTo>
                  <a:cubicBezTo>
                    <a:pt x="65892" y="14693"/>
                    <a:pt x="66102" y="9148"/>
                    <a:pt x="62916" y="7590"/>
                  </a:cubicBezTo>
                  <a:cubicBezTo>
                    <a:pt x="62868" y="7566"/>
                    <a:pt x="62816" y="7555"/>
                    <a:pt x="62766" y="7555"/>
                  </a:cubicBezTo>
                  <a:cubicBezTo>
                    <a:pt x="62609" y="7555"/>
                    <a:pt x="62466" y="7666"/>
                    <a:pt x="62509" y="7857"/>
                  </a:cubicBezTo>
                  <a:cubicBezTo>
                    <a:pt x="63856" y="13023"/>
                    <a:pt x="62102" y="16911"/>
                    <a:pt x="59561" y="21319"/>
                  </a:cubicBezTo>
                  <a:cubicBezTo>
                    <a:pt x="58298" y="23523"/>
                    <a:pt x="57371" y="25979"/>
                    <a:pt x="58031" y="28394"/>
                  </a:cubicBezTo>
                  <a:cubicBezTo>
                    <a:pt x="57118" y="27327"/>
                    <a:pt x="56136" y="26344"/>
                    <a:pt x="55083" y="25432"/>
                  </a:cubicBezTo>
                  <a:cubicBezTo>
                    <a:pt x="55083" y="25376"/>
                    <a:pt x="55069" y="25319"/>
                    <a:pt x="55027" y="25277"/>
                  </a:cubicBezTo>
                  <a:cubicBezTo>
                    <a:pt x="54114" y="23102"/>
                    <a:pt x="53525" y="21361"/>
                    <a:pt x="53735" y="18932"/>
                  </a:cubicBezTo>
                  <a:cubicBezTo>
                    <a:pt x="53960" y="16392"/>
                    <a:pt x="54774" y="13949"/>
                    <a:pt x="55223" y="11451"/>
                  </a:cubicBezTo>
                  <a:cubicBezTo>
                    <a:pt x="55995" y="6973"/>
                    <a:pt x="54872" y="3449"/>
                    <a:pt x="51784" y="136"/>
                  </a:cubicBezTo>
                  <a:cubicBezTo>
                    <a:pt x="51709" y="55"/>
                    <a:pt x="51562" y="1"/>
                    <a:pt x="51436"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14;p37">
              <a:extLst>
                <a:ext uri="{FF2B5EF4-FFF2-40B4-BE49-F238E27FC236}">
                  <a16:creationId xmlns:a16="http://schemas.microsoft.com/office/drawing/2014/main" id="{6A074D40-A27A-4EF4-81C3-D7265D1A5F69}"/>
                </a:ext>
              </a:extLst>
            </p:cNvPr>
            <p:cNvSpPr/>
            <p:nvPr/>
          </p:nvSpPr>
          <p:spPr>
            <a:xfrm>
              <a:off x="3514450" y="2230275"/>
              <a:ext cx="11350" cy="7725"/>
            </a:xfrm>
            <a:custGeom>
              <a:avLst/>
              <a:gdLst/>
              <a:ahLst/>
              <a:cxnLst/>
              <a:rect l="l" t="t" r="r" b="b"/>
              <a:pathLst>
                <a:path w="454" h="309" extrusionOk="0">
                  <a:moveTo>
                    <a:pt x="185" y="0"/>
                  </a:moveTo>
                  <a:cubicBezTo>
                    <a:pt x="148" y="0"/>
                    <a:pt x="112" y="14"/>
                    <a:pt x="86" y="46"/>
                  </a:cubicBezTo>
                  <a:cubicBezTo>
                    <a:pt x="1" y="153"/>
                    <a:pt x="135" y="309"/>
                    <a:pt x="260" y="309"/>
                  </a:cubicBezTo>
                  <a:cubicBezTo>
                    <a:pt x="299" y="309"/>
                    <a:pt x="337" y="294"/>
                    <a:pt x="367" y="257"/>
                  </a:cubicBezTo>
                  <a:cubicBezTo>
                    <a:pt x="453" y="149"/>
                    <a:pt x="308" y="0"/>
                    <a:pt x="185" y="0"/>
                  </a:cubicBezTo>
                  <a:close/>
                </a:path>
              </a:pathLst>
            </a:custGeom>
            <a:solidFill>
              <a:srgbClr val="532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15;p37">
              <a:extLst>
                <a:ext uri="{FF2B5EF4-FFF2-40B4-BE49-F238E27FC236}">
                  <a16:creationId xmlns:a16="http://schemas.microsoft.com/office/drawing/2014/main" id="{C43091ED-0086-4F9B-9A26-C2722184D291}"/>
                </a:ext>
              </a:extLst>
            </p:cNvPr>
            <p:cNvSpPr/>
            <p:nvPr/>
          </p:nvSpPr>
          <p:spPr>
            <a:xfrm>
              <a:off x="3241400" y="2202900"/>
              <a:ext cx="11375" cy="7950"/>
            </a:xfrm>
            <a:custGeom>
              <a:avLst/>
              <a:gdLst/>
              <a:ahLst/>
              <a:cxnLst/>
              <a:rect l="l" t="t" r="r" b="b"/>
              <a:pathLst>
                <a:path w="455" h="318" extrusionOk="0">
                  <a:moveTo>
                    <a:pt x="185" y="0"/>
                  </a:moveTo>
                  <a:cubicBezTo>
                    <a:pt x="148" y="0"/>
                    <a:pt x="113" y="14"/>
                    <a:pt x="87" y="46"/>
                  </a:cubicBezTo>
                  <a:cubicBezTo>
                    <a:pt x="1" y="165"/>
                    <a:pt x="147" y="317"/>
                    <a:pt x="270" y="317"/>
                  </a:cubicBezTo>
                  <a:cubicBezTo>
                    <a:pt x="307" y="317"/>
                    <a:pt x="342" y="303"/>
                    <a:pt x="368" y="271"/>
                  </a:cubicBezTo>
                  <a:cubicBezTo>
                    <a:pt x="454" y="152"/>
                    <a:pt x="308" y="0"/>
                    <a:pt x="185" y="0"/>
                  </a:cubicBezTo>
                  <a:close/>
                </a:path>
              </a:pathLst>
            </a:custGeom>
            <a:solidFill>
              <a:srgbClr val="532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16;p37">
              <a:extLst>
                <a:ext uri="{FF2B5EF4-FFF2-40B4-BE49-F238E27FC236}">
                  <a16:creationId xmlns:a16="http://schemas.microsoft.com/office/drawing/2014/main" id="{9A711DAE-C4BE-40D4-93CD-365348D0AD2E}"/>
                </a:ext>
              </a:extLst>
            </p:cNvPr>
            <p:cNvSpPr/>
            <p:nvPr/>
          </p:nvSpPr>
          <p:spPr>
            <a:xfrm>
              <a:off x="2397875" y="2000250"/>
              <a:ext cx="11500" cy="7900"/>
            </a:xfrm>
            <a:custGeom>
              <a:avLst/>
              <a:gdLst/>
              <a:ahLst/>
              <a:cxnLst/>
              <a:rect l="l" t="t" r="r" b="b"/>
              <a:pathLst>
                <a:path w="460" h="316" extrusionOk="0">
                  <a:moveTo>
                    <a:pt x="198" y="1"/>
                  </a:moveTo>
                  <a:cubicBezTo>
                    <a:pt x="160" y="1"/>
                    <a:pt x="123" y="16"/>
                    <a:pt x="96" y="53"/>
                  </a:cubicBezTo>
                  <a:cubicBezTo>
                    <a:pt x="0" y="160"/>
                    <a:pt x="140" y="315"/>
                    <a:pt x="262" y="315"/>
                  </a:cubicBezTo>
                  <a:cubicBezTo>
                    <a:pt x="300" y="315"/>
                    <a:pt x="336" y="300"/>
                    <a:pt x="363" y="263"/>
                  </a:cubicBezTo>
                  <a:cubicBezTo>
                    <a:pt x="459" y="156"/>
                    <a:pt x="319" y="1"/>
                    <a:pt x="198" y="1"/>
                  </a:cubicBezTo>
                  <a:close/>
                </a:path>
              </a:pathLst>
            </a:custGeom>
            <a:solidFill>
              <a:srgbClr val="532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17;p37">
              <a:extLst>
                <a:ext uri="{FF2B5EF4-FFF2-40B4-BE49-F238E27FC236}">
                  <a16:creationId xmlns:a16="http://schemas.microsoft.com/office/drawing/2014/main" id="{105A55DD-ED6A-49D2-93C0-4B4B5578ECA9}"/>
                </a:ext>
              </a:extLst>
            </p:cNvPr>
            <p:cNvSpPr/>
            <p:nvPr/>
          </p:nvSpPr>
          <p:spPr>
            <a:xfrm>
              <a:off x="4741000" y="2475675"/>
              <a:ext cx="113725" cy="129525"/>
            </a:xfrm>
            <a:custGeom>
              <a:avLst/>
              <a:gdLst/>
              <a:ahLst/>
              <a:cxnLst/>
              <a:rect l="l" t="t" r="r" b="b"/>
              <a:pathLst>
                <a:path w="4549" h="5181" extrusionOk="0">
                  <a:moveTo>
                    <a:pt x="4521" y="0"/>
                  </a:moveTo>
                  <a:cubicBezTo>
                    <a:pt x="3061" y="1685"/>
                    <a:pt x="1545" y="3327"/>
                    <a:pt x="1" y="4927"/>
                  </a:cubicBezTo>
                  <a:cubicBezTo>
                    <a:pt x="15" y="4998"/>
                    <a:pt x="43" y="5096"/>
                    <a:pt x="57" y="5180"/>
                  </a:cubicBezTo>
                  <a:lnTo>
                    <a:pt x="71" y="5180"/>
                  </a:lnTo>
                  <a:cubicBezTo>
                    <a:pt x="1601" y="3496"/>
                    <a:pt x="3103" y="1769"/>
                    <a:pt x="4549" y="0"/>
                  </a:cubicBezTo>
                  <a:close/>
                </a:path>
              </a:pathLst>
            </a:custGeom>
            <a:solidFill>
              <a:srgbClr val="F09F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18;p37">
              <a:extLst>
                <a:ext uri="{FF2B5EF4-FFF2-40B4-BE49-F238E27FC236}">
                  <a16:creationId xmlns:a16="http://schemas.microsoft.com/office/drawing/2014/main" id="{5EB7677A-831C-4467-ADCB-7A3F8F888FF4}"/>
                </a:ext>
              </a:extLst>
            </p:cNvPr>
            <p:cNvSpPr/>
            <p:nvPr/>
          </p:nvSpPr>
          <p:spPr>
            <a:xfrm>
              <a:off x="4909800" y="2455075"/>
              <a:ext cx="413075" cy="94975"/>
            </a:xfrm>
            <a:custGeom>
              <a:avLst/>
              <a:gdLst/>
              <a:ahLst/>
              <a:cxnLst/>
              <a:rect l="l" t="t" r="r" b="b"/>
              <a:pathLst>
                <a:path w="16523" h="3799" extrusionOk="0">
                  <a:moveTo>
                    <a:pt x="8412" y="1204"/>
                  </a:moveTo>
                  <a:cubicBezTo>
                    <a:pt x="8474" y="1204"/>
                    <a:pt x="8540" y="1233"/>
                    <a:pt x="8606" y="1302"/>
                  </a:cubicBezTo>
                  <a:cubicBezTo>
                    <a:pt x="8620" y="1316"/>
                    <a:pt x="8634" y="1344"/>
                    <a:pt x="8648" y="1372"/>
                  </a:cubicBezTo>
                  <a:cubicBezTo>
                    <a:pt x="8846" y="1581"/>
                    <a:pt x="8682" y="1962"/>
                    <a:pt x="8460" y="1962"/>
                  </a:cubicBezTo>
                  <a:cubicBezTo>
                    <a:pt x="8398" y="1962"/>
                    <a:pt x="8332" y="1933"/>
                    <a:pt x="8269" y="1863"/>
                  </a:cubicBezTo>
                  <a:cubicBezTo>
                    <a:pt x="8255" y="1849"/>
                    <a:pt x="8227" y="1821"/>
                    <a:pt x="8212" y="1807"/>
                  </a:cubicBezTo>
                  <a:cubicBezTo>
                    <a:pt x="8025" y="1597"/>
                    <a:pt x="8185" y="1204"/>
                    <a:pt x="8412" y="1204"/>
                  </a:cubicBezTo>
                  <a:close/>
                  <a:moveTo>
                    <a:pt x="4561" y="0"/>
                  </a:moveTo>
                  <a:cubicBezTo>
                    <a:pt x="3185" y="0"/>
                    <a:pt x="1788" y="123"/>
                    <a:pt x="366" y="375"/>
                  </a:cubicBezTo>
                  <a:cubicBezTo>
                    <a:pt x="2401" y="726"/>
                    <a:pt x="4422" y="1007"/>
                    <a:pt x="6472" y="1189"/>
                  </a:cubicBezTo>
                  <a:cubicBezTo>
                    <a:pt x="6843" y="1217"/>
                    <a:pt x="6851" y="1892"/>
                    <a:pt x="6507" y="1892"/>
                  </a:cubicBezTo>
                  <a:cubicBezTo>
                    <a:pt x="6500" y="1892"/>
                    <a:pt x="6493" y="1892"/>
                    <a:pt x="6486" y="1891"/>
                  </a:cubicBezTo>
                  <a:cubicBezTo>
                    <a:pt x="4310" y="1695"/>
                    <a:pt x="2148" y="1400"/>
                    <a:pt x="1" y="1007"/>
                  </a:cubicBezTo>
                  <a:lnTo>
                    <a:pt x="1" y="1007"/>
                  </a:lnTo>
                  <a:cubicBezTo>
                    <a:pt x="3221" y="2934"/>
                    <a:pt x="7047" y="3799"/>
                    <a:pt x="10843" y="3799"/>
                  </a:cubicBezTo>
                  <a:cubicBezTo>
                    <a:pt x="12771" y="3799"/>
                    <a:pt x="14692" y="3575"/>
                    <a:pt x="16523" y="3155"/>
                  </a:cubicBezTo>
                  <a:cubicBezTo>
                    <a:pt x="12646" y="1111"/>
                    <a:pt x="8698" y="0"/>
                    <a:pt x="4561" y="0"/>
                  </a:cubicBezTo>
                  <a:close/>
                </a:path>
              </a:pathLst>
            </a:custGeom>
            <a:solidFill>
              <a:srgbClr val="F09F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19;p37">
              <a:extLst>
                <a:ext uri="{FF2B5EF4-FFF2-40B4-BE49-F238E27FC236}">
                  <a16:creationId xmlns:a16="http://schemas.microsoft.com/office/drawing/2014/main" id="{B5200BBE-DD8D-4B70-921A-FD0BA36DCDD7}"/>
                </a:ext>
              </a:extLst>
            </p:cNvPr>
            <p:cNvSpPr/>
            <p:nvPr/>
          </p:nvSpPr>
          <p:spPr>
            <a:xfrm>
              <a:off x="5050875" y="2240375"/>
              <a:ext cx="418000" cy="83700"/>
            </a:xfrm>
            <a:custGeom>
              <a:avLst/>
              <a:gdLst/>
              <a:ahLst/>
              <a:cxnLst/>
              <a:rect l="l" t="t" r="r" b="b"/>
              <a:pathLst>
                <a:path w="16720" h="3348" extrusionOk="0">
                  <a:moveTo>
                    <a:pt x="11188" y="1537"/>
                  </a:moveTo>
                  <a:cubicBezTo>
                    <a:pt x="11560" y="1565"/>
                    <a:pt x="11567" y="2240"/>
                    <a:pt x="11224" y="2240"/>
                  </a:cubicBezTo>
                  <a:cubicBezTo>
                    <a:pt x="11217" y="2240"/>
                    <a:pt x="11210" y="2240"/>
                    <a:pt x="11202" y="2239"/>
                  </a:cubicBezTo>
                  <a:lnTo>
                    <a:pt x="11146" y="2239"/>
                  </a:lnTo>
                  <a:cubicBezTo>
                    <a:pt x="10781" y="2225"/>
                    <a:pt x="10767" y="1537"/>
                    <a:pt x="11132" y="1537"/>
                  </a:cubicBezTo>
                  <a:close/>
                  <a:moveTo>
                    <a:pt x="7603" y="0"/>
                  </a:moveTo>
                  <a:cubicBezTo>
                    <a:pt x="5079" y="0"/>
                    <a:pt x="2553" y="409"/>
                    <a:pt x="1" y="1271"/>
                  </a:cubicBezTo>
                  <a:cubicBezTo>
                    <a:pt x="1895" y="1552"/>
                    <a:pt x="3802" y="1692"/>
                    <a:pt x="5712" y="1692"/>
                  </a:cubicBezTo>
                  <a:cubicBezTo>
                    <a:pt x="6760" y="1692"/>
                    <a:pt x="7809" y="1650"/>
                    <a:pt x="8858" y="1565"/>
                  </a:cubicBezTo>
                  <a:cubicBezTo>
                    <a:pt x="8865" y="1565"/>
                    <a:pt x="8872" y="1565"/>
                    <a:pt x="8879" y="1565"/>
                  </a:cubicBezTo>
                  <a:cubicBezTo>
                    <a:pt x="9224" y="1565"/>
                    <a:pt x="9230" y="2240"/>
                    <a:pt x="8858" y="2267"/>
                  </a:cubicBezTo>
                  <a:cubicBezTo>
                    <a:pt x="7826" y="2346"/>
                    <a:pt x="6791" y="2386"/>
                    <a:pt x="5754" y="2386"/>
                  </a:cubicBezTo>
                  <a:cubicBezTo>
                    <a:pt x="4026" y="2386"/>
                    <a:pt x="2296" y="2276"/>
                    <a:pt x="576" y="2057"/>
                  </a:cubicBezTo>
                  <a:lnTo>
                    <a:pt x="576" y="2057"/>
                  </a:lnTo>
                  <a:cubicBezTo>
                    <a:pt x="2865" y="2946"/>
                    <a:pt x="5335" y="3348"/>
                    <a:pt x="7820" y="3348"/>
                  </a:cubicBezTo>
                  <a:cubicBezTo>
                    <a:pt x="10867" y="3348"/>
                    <a:pt x="13936" y="2743"/>
                    <a:pt x="16719" y="1692"/>
                  </a:cubicBezTo>
                  <a:cubicBezTo>
                    <a:pt x="13656" y="589"/>
                    <a:pt x="10631" y="0"/>
                    <a:pt x="7603" y="0"/>
                  </a:cubicBezTo>
                  <a:close/>
                </a:path>
              </a:pathLst>
            </a:custGeom>
            <a:solidFill>
              <a:srgbClr val="F09F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20;p37">
              <a:extLst>
                <a:ext uri="{FF2B5EF4-FFF2-40B4-BE49-F238E27FC236}">
                  <a16:creationId xmlns:a16="http://schemas.microsoft.com/office/drawing/2014/main" id="{0F80E64E-600D-4F0B-AB97-A3D4E2F91EE8}"/>
                </a:ext>
              </a:extLst>
            </p:cNvPr>
            <p:cNvSpPr/>
            <p:nvPr/>
          </p:nvSpPr>
          <p:spPr>
            <a:xfrm>
              <a:off x="5192650" y="2020000"/>
              <a:ext cx="412375" cy="87550"/>
            </a:xfrm>
            <a:custGeom>
              <a:avLst/>
              <a:gdLst/>
              <a:ahLst/>
              <a:cxnLst/>
              <a:rect l="l" t="t" r="r" b="b"/>
              <a:pathLst>
                <a:path w="16495" h="3502" extrusionOk="0">
                  <a:moveTo>
                    <a:pt x="8802" y="1284"/>
                  </a:moveTo>
                  <a:cubicBezTo>
                    <a:pt x="9167" y="1284"/>
                    <a:pt x="9181" y="1986"/>
                    <a:pt x="8816" y="1986"/>
                  </a:cubicBezTo>
                  <a:cubicBezTo>
                    <a:pt x="8451" y="1986"/>
                    <a:pt x="8437" y="1284"/>
                    <a:pt x="8802" y="1284"/>
                  </a:cubicBezTo>
                  <a:close/>
                  <a:moveTo>
                    <a:pt x="9462" y="0"/>
                  </a:moveTo>
                  <a:cubicBezTo>
                    <a:pt x="6289" y="0"/>
                    <a:pt x="3180" y="619"/>
                    <a:pt x="99" y="1944"/>
                  </a:cubicBezTo>
                  <a:cubicBezTo>
                    <a:pt x="2289" y="1930"/>
                    <a:pt x="4465" y="1761"/>
                    <a:pt x="6640" y="1467"/>
                  </a:cubicBezTo>
                  <a:cubicBezTo>
                    <a:pt x="6654" y="1465"/>
                    <a:pt x="6667" y="1464"/>
                    <a:pt x="6679" y="1464"/>
                  </a:cubicBezTo>
                  <a:cubicBezTo>
                    <a:pt x="6993" y="1464"/>
                    <a:pt x="7005" y="2115"/>
                    <a:pt x="6640" y="2169"/>
                  </a:cubicBezTo>
                  <a:cubicBezTo>
                    <a:pt x="4437" y="2477"/>
                    <a:pt x="2219" y="2632"/>
                    <a:pt x="1" y="2646"/>
                  </a:cubicBezTo>
                  <a:cubicBezTo>
                    <a:pt x="1870" y="3231"/>
                    <a:pt x="3830" y="3501"/>
                    <a:pt x="5802" y="3501"/>
                  </a:cubicBezTo>
                  <a:cubicBezTo>
                    <a:pt x="9502" y="3501"/>
                    <a:pt x="13244" y="2550"/>
                    <a:pt x="16495" y="947"/>
                  </a:cubicBezTo>
                  <a:cubicBezTo>
                    <a:pt x="14108" y="327"/>
                    <a:pt x="11768" y="0"/>
                    <a:pt x="9462" y="0"/>
                  </a:cubicBezTo>
                  <a:close/>
                </a:path>
              </a:pathLst>
            </a:custGeom>
            <a:solidFill>
              <a:srgbClr val="F09F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21;p37">
              <a:extLst>
                <a:ext uri="{FF2B5EF4-FFF2-40B4-BE49-F238E27FC236}">
                  <a16:creationId xmlns:a16="http://schemas.microsoft.com/office/drawing/2014/main" id="{6B80F0EE-3B9F-4F73-A3CB-D954A3AA2F79}"/>
                </a:ext>
              </a:extLst>
            </p:cNvPr>
            <p:cNvSpPr/>
            <p:nvPr/>
          </p:nvSpPr>
          <p:spPr>
            <a:xfrm>
              <a:off x="5283900" y="1771450"/>
              <a:ext cx="393775" cy="96375"/>
            </a:xfrm>
            <a:custGeom>
              <a:avLst/>
              <a:gdLst/>
              <a:ahLst/>
              <a:cxnLst/>
              <a:rect l="l" t="t" r="r" b="b"/>
              <a:pathLst>
                <a:path w="15751" h="3855" extrusionOk="0">
                  <a:moveTo>
                    <a:pt x="11513" y="1"/>
                  </a:moveTo>
                  <a:cubicBezTo>
                    <a:pt x="7473" y="1"/>
                    <a:pt x="3648" y="963"/>
                    <a:pt x="0" y="3085"/>
                  </a:cubicBezTo>
                  <a:cubicBezTo>
                    <a:pt x="2078" y="2916"/>
                    <a:pt x="4099" y="2397"/>
                    <a:pt x="6121" y="1849"/>
                  </a:cubicBezTo>
                  <a:cubicBezTo>
                    <a:pt x="6146" y="1843"/>
                    <a:pt x="6170" y="1840"/>
                    <a:pt x="6193" y="1840"/>
                  </a:cubicBezTo>
                  <a:cubicBezTo>
                    <a:pt x="6514" y="1840"/>
                    <a:pt x="6603" y="2444"/>
                    <a:pt x="6275" y="2523"/>
                  </a:cubicBezTo>
                  <a:cubicBezTo>
                    <a:pt x="4605" y="3000"/>
                    <a:pt x="2920" y="3379"/>
                    <a:pt x="1208" y="3660"/>
                  </a:cubicBezTo>
                  <a:cubicBezTo>
                    <a:pt x="2093" y="3792"/>
                    <a:pt x="2988" y="3855"/>
                    <a:pt x="3884" y="3855"/>
                  </a:cubicBezTo>
                  <a:cubicBezTo>
                    <a:pt x="8051" y="3855"/>
                    <a:pt x="12262" y="2493"/>
                    <a:pt x="15750" y="333"/>
                  </a:cubicBezTo>
                  <a:cubicBezTo>
                    <a:pt x="14312" y="114"/>
                    <a:pt x="12900" y="1"/>
                    <a:pt x="11513" y="1"/>
                  </a:cubicBezTo>
                  <a:close/>
                </a:path>
              </a:pathLst>
            </a:custGeom>
            <a:solidFill>
              <a:srgbClr val="F09F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22;p37">
              <a:extLst>
                <a:ext uri="{FF2B5EF4-FFF2-40B4-BE49-F238E27FC236}">
                  <a16:creationId xmlns:a16="http://schemas.microsoft.com/office/drawing/2014/main" id="{F1B68D49-DAC2-4792-880D-489DC80740D7}"/>
                </a:ext>
              </a:extLst>
            </p:cNvPr>
            <p:cNvSpPr/>
            <p:nvPr/>
          </p:nvSpPr>
          <p:spPr>
            <a:xfrm>
              <a:off x="5397600" y="1547525"/>
              <a:ext cx="307800" cy="87425"/>
            </a:xfrm>
            <a:custGeom>
              <a:avLst/>
              <a:gdLst/>
              <a:ahLst/>
              <a:cxnLst/>
              <a:rect l="l" t="t" r="r" b="b"/>
              <a:pathLst>
                <a:path w="12312" h="3497" extrusionOk="0">
                  <a:moveTo>
                    <a:pt x="10164" y="0"/>
                  </a:moveTo>
                  <a:cubicBezTo>
                    <a:pt x="6627" y="0"/>
                    <a:pt x="3340" y="813"/>
                    <a:pt x="239" y="2651"/>
                  </a:cubicBezTo>
                  <a:cubicBezTo>
                    <a:pt x="1825" y="2412"/>
                    <a:pt x="3341" y="1921"/>
                    <a:pt x="4900" y="1485"/>
                  </a:cubicBezTo>
                  <a:cubicBezTo>
                    <a:pt x="4931" y="1475"/>
                    <a:pt x="4961" y="1470"/>
                    <a:pt x="4989" y="1470"/>
                  </a:cubicBezTo>
                  <a:cubicBezTo>
                    <a:pt x="5294" y="1470"/>
                    <a:pt x="5363" y="2055"/>
                    <a:pt x="5054" y="2145"/>
                  </a:cubicBezTo>
                  <a:cubicBezTo>
                    <a:pt x="3356" y="2636"/>
                    <a:pt x="1727" y="3156"/>
                    <a:pt x="1" y="3380"/>
                  </a:cubicBezTo>
                  <a:cubicBezTo>
                    <a:pt x="614" y="3459"/>
                    <a:pt x="1230" y="3496"/>
                    <a:pt x="1847" y="3496"/>
                  </a:cubicBezTo>
                  <a:cubicBezTo>
                    <a:pt x="5555" y="3496"/>
                    <a:pt x="9279" y="2142"/>
                    <a:pt x="12311" y="96"/>
                  </a:cubicBezTo>
                  <a:cubicBezTo>
                    <a:pt x="11585" y="33"/>
                    <a:pt x="10870" y="0"/>
                    <a:pt x="10164" y="0"/>
                  </a:cubicBezTo>
                  <a:close/>
                </a:path>
              </a:pathLst>
            </a:custGeom>
            <a:solidFill>
              <a:srgbClr val="F09F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23;p37">
              <a:extLst>
                <a:ext uri="{FF2B5EF4-FFF2-40B4-BE49-F238E27FC236}">
                  <a16:creationId xmlns:a16="http://schemas.microsoft.com/office/drawing/2014/main" id="{2F2CF518-E5AC-43FD-9E1C-0543596348D7}"/>
                </a:ext>
              </a:extLst>
            </p:cNvPr>
            <p:cNvSpPr/>
            <p:nvPr/>
          </p:nvSpPr>
          <p:spPr>
            <a:xfrm>
              <a:off x="5445325" y="1359000"/>
              <a:ext cx="249200" cy="68325"/>
            </a:xfrm>
            <a:custGeom>
              <a:avLst/>
              <a:gdLst/>
              <a:ahLst/>
              <a:cxnLst/>
              <a:rect l="l" t="t" r="r" b="b"/>
              <a:pathLst>
                <a:path w="9968" h="2733" extrusionOk="0">
                  <a:moveTo>
                    <a:pt x="8450" y="0"/>
                  </a:moveTo>
                  <a:cubicBezTo>
                    <a:pt x="5764" y="0"/>
                    <a:pt x="3267" y="554"/>
                    <a:pt x="899" y="1797"/>
                  </a:cubicBezTo>
                  <a:cubicBezTo>
                    <a:pt x="1390" y="1713"/>
                    <a:pt x="1868" y="1615"/>
                    <a:pt x="2359" y="1474"/>
                  </a:cubicBezTo>
                  <a:cubicBezTo>
                    <a:pt x="2385" y="1468"/>
                    <a:pt x="2409" y="1465"/>
                    <a:pt x="2432" y="1465"/>
                  </a:cubicBezTo>
                  <a:cubicBezTo>
                    <a:pt x="2753" y="1465"/>
                    <a:pt x="2841" y="2056"/>
                    <a:pt x="2513" y="2148"/>
                  </a:cubicBezTo>
                  <a:cubicBezTo>
                    <a:pt x="1699" y="2373"/>
                    <a:pt x="857" y="2541"/>
                    <a:pt x="1" y="2639"/>
                  </a:cubicBezTo>
                  <a:cubicBezTo>
                    <a:pt x="505" y="2702"/>
                    <a:pt x="1012" y="2733"/>
                    <a:pt x="1518" y="2733"/>
                  </a:cubicBezTo>
                  <a:cubicBezTo>
                    <a:pt x="4505" y="2733"/>
                    <a:pt x="7483" y="1677"/>
                    <a:pt x="9967" y="57"/>
                  </a:cubicBezTo>
                  <a:cubicBezTo>
                    <a:pt x="9455" y="19"/>
                    <a:pt x="8949" y="0"/>
                    <a:pt x="8450" y="0"/>
                  </a:cubicBezTo>
                  <a:close/>
                </a:path>
              </a:pathLst>
            </a:custGeom>
            <a:solidFill>
              <a:srgbClr val="F09F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24;p37">
              <a:extLst>
                <a:ext uri="{FF2B5EF4-FFF2-40B4-BE49-F238E27FC236}">
                  <a16:creationId xmlns:a16="http://schemas.microsoft.com/office/drawing/2014/main" id="{8BCA3DE0-9B17-4F03-AF91-1A8B08E13FDE}"/>
                </a:ext>
              </a:extLst>
            </p:cNvPr>
            <p:cNvSpPr/>
            <p:nvPr/>
          </p:nvSpPr>
          <p:spPr>
            <a:xfrm>
              <a:off x="5379000" y="726625"/>
              <a:ext cx="86350" cy="264975"/>
            </a:xfrm>
            <a:custGeom>
              <a:avLst/>
              <a:gdLst/>
              <a:ahLst/>
              <a:cxnLst/>
              <a:rect l="l" t="t" r="r" b="b"/>
              <a:pathLst>
                <a:path w="3454" h="10599" extrusionOk="0">
                  <a:moveTo>
                    <a:pt x="450" y="0"/>
                  </a:moveTo>
                  <a:cubicBezTo>
                    <a:pt x="1" y="3608"/>
                    <a:pt x="478" y="6892"/>
                    <a:pt x="2190" y="10023"/>
                  </a:cubicBezTo>
                  <a:cubicBezTo>
                    <a:pt x="2120" y="8226"/>
                    <a:pt x="1685" y="6443"/>
                    <a:pt x="1348" y="4674"/>
                  </a:cubicBezTo>
                  <a:cubicBezTo>
                    <a:pt x="1305" y="4423"/>
                    <a:pt x="1492" y="4235"/>
                    <a:pt x="1662" y="4235"/>
                  </a:cubicBezTo>
                  <a:cubicBezTo>
                    <a:pt x="1766" y="4235"/>
                    <a:pt x="1864" y="4307"/>
                    <a:pt x="1896" y="4478"/>
                  </a:cubicBezTo>
                  <a:cubicBezTo>
                    <a:pt x="2275" y="6499"/>
                    <a:pt x="2780" y="8535"/>
                    <a:pt x="2752" y="10598"/>
                  </a:cubicBezTo>
                  <a:cubicBezTo>
                    <a:pt x="3454" y="6963"/>
                    <a:pt x="2401" y="3102"/>
                    <a:pt x="450" y="0"/>
                  </a:cubicBezTo>
                  <a:close/>
                </a:path>
              </a:pathLst>
            </a:custGeom>
            <a:solidFill>
              <a:srgbClr val="F09F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25;p37">
              <a:extLst>
                <a:ext uri="{FF2B5EF4-FFF2-40B4-BE49-F238E27FC236}">
                  <a16:creationId xmlns:a16="http://schemas.microsoft.com/office/drawing/2014/main" id="{2C2EF9D7-65B3-4004-85AE-6DD7E6651EE9}"/>
                </a:ext>
              </a:extLst>
            </p:cNvPr>
            <p:cNvSpPr/>
            <p:nvPr/>
          </p:nvSpPr>
          <p:spPr>
            <a:xfrm>
              <a:off x="5485325" y="1072975"/>
              <a:ext cx="210600" cy="147425"/>
            </a:xfrm>
            <a:custGeom>
              <a:avLst/>
              <a:gdLst/>
              <a:ahLst/>
              <a:cxnLst/>
              <a:rect l="l" t="t" r="r" b="b"/>
              <a:pathLst>
                <a:path w="8424" h="5897" extrusionOk="0">
                  <a:moveTo>
                    <a:pt x="8423" y="1"/>
                  </a:moveTo>
                  <a:lnTo>
                    <a:pt x="8423" y="1"/>
                  </a:lnTo>
                  <a:cubicBezTo>
                    <a:pt x="4998" y="1040"/>
                    <a:pt x="2191" y="2766"/>
                    <a:pt x="1" y="5518"/>
                  </a:cubicBezTo>
                  <a:cubicBezTo>
                    <a:pt x="773" y="5040"/>
                    <a:pt x="1489" y="4465"/>
                    <a:pt x="2275" y="4044"/>
                  </a:cubicBezTo>
                  <a:cubicBezTo>
                    <a:pt x="2315" y="4022"/>
                    <a:pt x="2351" y="4013"/>
                    <a:pt x="2385" y="4013"/>
                  </a:cubicBezTo>
                  <a:cubicBezTo>
                    <a:pt x="2639" y="4013"/>
                    <a:pt x="2716" y="4555"/>
                    <a:pt x="2443" y="4703"/>
                  </a:cubicBezTo>
                  <a:cubicBezTo>
                    <a:pt x="1784" y="5054"/>
                    <a:pt x="1194" y="5490"/>
                    <a:pt x="590" y="5897"/>
                  </a:cubicBezTo>
                  <a:cubicBezTo>
                    <a:pt x="3749" y="4942"/>
                    <a:pt x="6528" y="2682"/>
                    <a:pt x="8423" y="1"/>
                  </a:cubicBezTo>
                  <a:close/>
                </a:path>
              </a:pathLst>
            </a:custGeom>
            <a:solidFill>
              <a:srgbClr val="F09F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26;p37">
              <a:extLst>
                <a:ext uri="{FF2B5EF4-FFF2-40B4-BE49-F238E27FC236}">
                  <a16:creationId xmlns:a16="http://schemas.microsoft.com/office/drawing/2014/main" id="{51925F77-1016-4BF9-9ECA-3566F1844F36}"/>
                </a:ext>
              </a:extLst>
            </p:cNvPr>
            <p:cNvSpPr/>
            <p:nvPr/>
          </p:nvSpPr>
          <p:spPr>
            <a:xfrm>
              <a:off x="5266350" y="989825"/>
              <a:ext cx="153025" cy="215500"/>
            </a:xfrm>
            <a:custGeom>
              <a:avLst/>
              <a:gdLst/>
              <a:ahLst/>
              <a:cxnLst/>
              <a:rect l="l" t="t" r="r" b="b"/>
              <a:pathLst>
                <a:path w="6121" h="8620" extrusionOk="0">
                  <a:moveTo>
                    <a:pt x="1" y="0"/>
                  </a:moveTo>
                  <a:cubicBezTo>
                    <a:pt x="1067" y="3537"/>
                    <a:pt x="2920" y="6415"/>
                    <a:pt x="5868" y="8619"/>
                  </a:cubicBezTo>
                  <a:cubicBezTo>
                    <a:pt x="4970" y="7749"/>
                    <a:pt x="4156" y="6822"/>
                    <a:pt x="3412" y="5840"/>
                  </a:cubicBezTo>
                  <a:cubicBezTo>
                    <a:pt x="3248" y="5621"/>
                    <a:pt x="3415" y="5224"/>
                    <a:pt x="3624" y="5224"/>
                  </a:cubicBezTo>
                  <a:cubicBezTo>
                    <a:pt x="3683" y="5224"/>
                    <a:pt x="3746" y="5256"/>
                    <a:pt x="3805" y="5334"/>
                  </a:cubicBezTo>
                  <a:cubicBezTo>
                    <a:pt x="4507" y="6275"/>
                    <a:pt x="5279" y="7159"/>
                    <a:pt x="6121" y="7987"/>
                  </a:cubicBezTo>
                  <a:cubicBezTo>
                    <a:pt x="5166" y="4717"/>
                    <a:pt x="2766" y="1895"/>
                    <a:pt x="1" y="0"/>
                  </a:cubicBezTo>
                  <a:close/>
                </a:path>
              </a:pathLst>
            </a:custGeom>
            <a:solidFill>
              <a:srgbClr val="F09F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27;p37">
              <a:extLst>
                <a:ext uri="{FF2B5EF4-FFF2-40B4-BE49-F238E27FC236}">
                  <a16:creationId xmlns:a16="http://schemas.microsoft.com/office/drawing/2014/main" id="{E6257F68-F30F-487E-936D-61B746307306}"/>
                </a:ext>
              </a:extLst>
            </p:cNvPr>
            <p:cNvSpPr/>
            <p:nvPr/>
          </p:nvSpPr>
          <p:spPr>
            <a:xfrm>
              <a:off x="5146675" y="1275125"/>
              <a:ext cx="219725" cy="136175"/>
            </a:xfrm>
            <a:custGeom>
              <a:avLst/>
              <a:gdLst/>
              <a:ahLst/>
              <a:cxnLst/>
              <a:rect l="l" t="t" r="r" b="b"/>
              <a:pathLst>
                <a:path w="8789" h="5447" extrusionOk="0">
                  <a:moveTo>
                    <a:pt x="5409" y="2766"/>
                  </a:moveTo>
                  <a:cubicBezTo>
                    <a:pt x="5412" y="2766"/>
                    <a:pt x="5416" y="2766"/>
                    <a:pt x="5419" y="2766"/>
                  </a:cubicBezTo>
                  <a:lnTo>
                    <a:pt x="5489" y="2766"/>
                  </a:lnTo>
                  <a:cubicBezTo>
                    <a:pt x="5851" y="2780"/>
                    <a:pt x="5854" y="3468"/>
                    <a:pt x="5500" y="3468"/>
                  </a:cubicBezTo>
                  <a:cubicBezTo>
                    <a:pt x="5497" y="3468"/>
                    <a:pt x="5493" y="3468"/>
                    <a:pt x="5489" y="3468"/>
                  </a:cubicBezTo>
                  <a:lnTo>
                    <a:pt x="5433" y="3468"/>
                  </a:lnTo>
                  <a:cubicBezTo>
                    <a:pt x="5072" y="3454"/>
                    <a:pt x="5055" y="2766"/>
                    <a:pt x="5409" y="2766"/>
                  </a:cubicBezTo>
                  <a:close/>
                  <a:moveTo>
                    <a:pt x="1" y="0"/>
                  </a:moveTo>
                  <a:lnTo>
                    <a:pt x="1" y="0"/>
                  </a:lnTo>
                  <a:cubicBezTo>
                    <a:pt x="2401" y="2766"/>
                    <a:pt x="5237" y="4633"/>
                    <a:pt x="8788" y="5447"/>
                  </a:cubicBezTo>
                  <a:cubicBezTo>
                    <a:pt x="8143" y="5054"/>
                    <a:pt x="7469" y="4703"/>
                    <a:pt x="6781" y="4380"/>
                  </a:cubicBezTo>
                  <a:cubicBezTo>
                    <a:pt x="6492" y="4255"/>
                    <a:pt x="6551" y="3680"/>
                    <a:pt x="6818" y="3680"/>
                  </a:cubicBezTo>
                  <a:cubicBezTo>
                    <a:pt x="6850" y="3680"/>
                    <a:pt x="6884" y="3688"/>
                    <a:pt x="6921" y="3706"/>
                  </a:cubicBezTo>
                  <a:cubicBezTo>
                    <a:pt x="7427" y="3931"/>
                    <a:pt x="7932" y="4198"/>
                    <a:pt x="8423" y="4464"/>
                  </a:cubicBezTo>
                  <a:cubicBezTo>
                    <a:pt x="6247" y="2120"/>
                    <a:pt x="3117" y="604"/>
                    <a:pt x="1" y="0"/>
                  </a:cubicBezTo>
                  <a:close/>
                </a:path>
              </a:pathLst>
            </a:custGeom>
            <a:solidFill>
              <a:srgbClr val="F09F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28;p37">
              <a:extLst>
                <a:ext uri="{FF2B5EF4-FFF2-40B4-BE49-F238E27FC236}">
                  <a16:creationId xmlns:a16="http://schemas.microsoft.com/office/drawing/2014/main" id="{2315F0D6-3C91-42CB-8792-5241D29DFC5F}"/>
                </a:ext>
              </a:extLst>
            </p:cNvPr>
            <p:cNvSpPr/>
            <p:nvPr/>
          </p:nvSpPr>
          <p:spPr>
            <a:xfrm>
              <a:off x="5034375" y="1445325"/>
              <a:ext cx="278325" cy="169875"/>
            </a:xfrm>
            <a:custGeom>
              <a:avLst/>
              <a:gdLst/>
              <a:ahLst/>
              <a:cxnLst/>
              <a:rect l="l" t="t" r="r" b="b"/>
              <a:pathLst>
                <a:path w="11133" h="6795" extrusionOk="0">
                  <a:moveTo>
                    <a:pt x="1" y="1"/>
                  </a:moveTo>
                  <a:lnTo>
                    <a:pt x="1" y="1"/>
                  </a:lnTo>
                  <a:cubicBezTo>
                    <a:pt x="2893" y="3440"/>
                    <a:pt x="6346" y="5784"/>
                    <a:pt x="10683" y="6795"/>
                  </a:cubicBezTo>
                  <a:cubicBezTo>
                    <a:pt x="9518" y="5966"/>
                    <a:pt x="8353" y="5152"/>
                    <a:pt x="7160" y="4352"/>
                  </a:cubicBezTo>
                  <a:cubicBezTo>
                    <a:pt x="6922" y="4186"/>
                    <a:pt x="7037" y="3696"/>
                    <a:pt x="7283" y="3696"/>
                  </a:cubicBezTo>
                  <a:cubicBezTo>
                    <a:pt x="7327" y="3696"/>
                    <a:pt x="7375" y="3712"/>
                    <a:pt x="7427" y="3749"/>
                  </a:cubicBezTo>
                  <a:cubicBezTo>
                    <a:pt x="8676" y="4577"/>
                    <a:pt x="9911" y="5433"/>
                    <a:pt x="11133" y="6303"/>
                  </a:cubicBezTo>
                  <a:cubicBezTo>
                    <a:pt x="8451" y="2906"/>
                    <a:pt x="4198" y="759"/>
                    <a:pt x="1" y="1"/>
                  </a:cubicBezTo>
                  <a:close/>
                </a:path>
              </a:pathLst>
            </a:custGeom>
            <a:solidFill>
              <a:srgbClr val="F09F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29;p37">
              <a:extLst>
                <a:ext uri="{FF2B5EF4-FFF2-40B4-BE49-F238E27FC236}">
                  <a16:creationId xmlns:a16="http://schemas.microsoft.com/office/drawing/2014/main" id="{3FF4F345-4D5A-4457-B9FF-F79375EE4751}"/>
                </a:ext>
              </a:extLst>
            </p:cNvPr>
            <p:cNvSpPr/>
            <p:nvPr/>
          </p:nvSpPr>
          <p:spPr>
            <a:xfrm>
              <a:off x="4878225" y="1610625"/>
              <a:ext cx="328850" cy="228825"/>
            </a:xfrm>
            <a:custGeom>
              <a:avLst/>
              <a:gdLst/>
              <a:ahLst/>
              <a:cxnLst/>
              <a:rect l="l" t="t" r="r" b="b"/>
              <a:pathLst>
                <a:path w="13154" h="9153" extrusionOk="0">
                  <a:moveTo>
                    <a:pt x="9195" y="6008"/>
                  </a:moveTo>
                  <a:cubicBezTo>
                    <a:pt x="9574" y="6008"/>
                    <a:pt x="9574" y="6710"/>
                    <a:pt x="9209" y="6710"/>
                  </a:cubicBezTo>
                  <a:cubicBezTo>
                    <a:pt x="8830" y="6710"/>
                    <a:pt x="8830" y="6008"/>
                    <a:pt x="9195" y="6008"/>
                  </a:cubicBezTo>
                  <a:close/>
                  <a:moveTo>
                    <a:pt x="0" y="0"/>
                  </a:moveTo>
                  <a:lnTo>
                    <a:pt x="0" y="0"/>
                  </a:lnTo>
                  <a:cubicBezTo>
                    <a:pt x="3397" y="4576"/>
                    <a:pt x="7609" y="7721"/>
                    <a:pt x="13111" y="9153"/>
                  </a:cubicBezTo>
                  <a:cubicBezTo>
                    <a:pt x="12311" y="8717"/>
                    <a:pt x="11525" y="8282"/>
                    <a:pt x="10753" y="7819"/>
                  </a:cubicBezTo>
                  <a:cubicBezTo>
                    <a:pt x="10487" y="7662"/>
                    <a:pt x="10617" y="7160"/>
                    <a:pt x="10883" y="7160"/>
                  </a:cubicBezTo>
                  <a:cubicBezTo>
                    <a:pt x="10925" y="7160"/>
                    <a:pt x="10971" y="7172"/>
                    <a:pt x="11020" y="7201"/>
                  </a:cubicBezTo>
                  <a:cubicBezTo>
                    <a:pt x="11721" y="7622"/>
                    <a:pt x="12437" y="8030"/>
                    <a:pt x="13153" y="8423"/>
                  </a:cubicBezTo>
                  <a:cubicBezTo>
                    <a:pt x="10163" y="4043"/>
                    <a:pt x="5096" y="1151"/>
                    <a:pt x="0" y="0"/>
                  </a:cubicBezTo>
                  <a:close/>
                </a:path>
              </a:pathLst>
            </a:custGeom>
            <a:solidFill>
              <a:srgbClr val="F09F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30;p37">
              <a:extLst>
                <a:ext uri="{FF2B5EF4-FFF2-40B4-BE49-F238E27FC236}">
                  <a16:creationId xmlns:a16="http://schemas.microsoft.com/office/drawing/2014/main" id="{8E6F5640-F858-4D44-BC05-B090669E326F}"/>
                </a:ext>
              </a:extLst>
            </p:cNvPr>
            <p:cNvSpPr/>
            <p:nvPr/>
          </p:nvSpPr>
          <p:spPr>
            <a:xfrm>
              <a:off x="4783825" y="1779425"/>
              <a:ext cx="328150" cy="275500"/>
            </a:xfrm>
            <a:custGeom>
              <a:avLst/>
              <a:gdLst/>
              <a:ahLst/>
              <a:cxnLst/>
              <a:rect l="l" t="t" r="r" b="b"/>
              <a:pathLst>
                <a:path w="13126" h="11020" extrusionOk="0">
                  <a:moveTo>
                    <a:pt x="6387" y="5489"/>
                  </a:moveTo>
                  <a:cubicBezTo>
                    <a:pt x="6766" y="5489"/>
                    <a:pt x="6766" y="6191"/>
                    <a:pt x="6387" y="6191"/>
                  </a:cubicBezTo>
                  <a:cubicBezTo>
                    <a:pt x="6022" y="6191"/>
                    <a:pt x="6008" y="5489"/>
                    <a:pt x="6387" y="5489"/>
                  </a:cubicBezTo>
                  <a:close/>
                  <a:moveTo>
                    <a:pt x="0" y="0"/>
                  </a:moveTo>
                  <a:cubicBezTo>
                    <a:pt x="2892" y="5306"/>
                    <a:pt x="7047" y="8928"/>
                    <a:pt x="12634" y="11020"/>
                  </a:cubicBezTo>
                  <a:cubicBezTo>
                    <a:pt x="10949" y="9714"/>
                    <a:pt x="9265" y="8380"/>
                    <a:pt x="7623" y="7005"/>
                  </a:cubicBezTo>
                  <a:cubicBezTo>
                    <a:pt x="7400" y="6818"/>
                    <a:pt x="7519" y="6338"/>
                    <a:pt x="7744" y="6338"/>
                  </a:cubicBezTo>
                  <a:cubicBezTo>
                    <a:pt x="7789" y="6338"/>
                    <a:pt x="7838" y="6357"/>
                    <a:pt x="7889" y="6401"/>
                  </a:cubicBezTo>
                  <a:cubicBezTo>
                    <a:pt x="9602" y="7833"/>
                    <a:pt x="11356" y="9223"/>
                    <a:pt x="13125" y="10584"/>
                  </a:cubicBezTo>
                  <a:cubicBezTo>
                    <a:pt x="10500" y="5489"/>
                    <a:pt x="5348" y="1755"/>
                    <a:pt x="0" y="0"/>
                  </a:cubicBezTo>
                  <a:close/>
                </a:path>
              </a:pathLst>
            </a:custGeom>
            <a:solidFill>
              <a:srgbClr val="F09F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31;p37">
              <a:extLst>
                <a:ext uri="{FF2B5EF4-FFF2-40B4-BE49-F238E27FC236}">
                  <a16:creationId xmlns:a16="http://schemas.microsoft.com/office/drawing/2014/main" id="{F183A6F4-D0D2-4FE1-A3FC-9FD7B41C8D68}"/>
                </a:ext>
              </a:extLst>
            </p:cNvPr>
            <p:cNvSpPr/>
            <p:nvPr/>
          </p:nvSpPr>
          <p:spPr>
            <a:xfrm>
              <a:off x="4676425" y="1944000"/>
              <a:ext cx="301825" cy="304650"/>
            </a:xfrm>
            <a:custGeom>
              <a:avLst/>
              <a:gdLst/>
              <a:ahLst/>
              <a:cxnLst/>
              <a:rect l="l" t="t" r="r" b="b"/>
              <a:pathLst>
                <a:path w="12073" h="12186" extrusionOk="0">
                  <a:moveTo>
                    <a:pt x="1" y="1"/>
                  </a:moveTo>
                  <a:cubicBezTo>
                    <a:pt x="2542" y="5447"/>
                    <a:pt x="6233" y="9560"/>
                    <a:pt x="11624" y="12185"/>
                  </a:cubicBezTo>
                  <a:cubicBezTo>
                    <a:pt x="9265" y="9602"/>
                    <a:pt x="6823" y="7118"/>
                    <a:pt x="4282" y="4717"/>
                  </a:cubicBezTo>
                  <a:cubicBezTo>
                    <a:pt x="4070" y="4517"/>
                    <a:pt x="4239" y="4122"/>
                    <a:pt x="4479" y="4122"/>
                  </a:cubicBezTo>
                  <a:cubicBezTo>
                    <a:pt x="4541" y="4122"/>
                    <a:pt x="4609" y="4148"/>
                    <a:pt x="4675" y="4212"/>
                  </a:cubicBezTo>
                  <a:cubicBezTo>
                    <a:pt x="7230" y="6640"/>
                    <a:pt x="9687" y="9153"/>
                    <a:pt x="12073" y="11736"/>
                  </a:cubicBezTo>
                  <a:cubicBezTo>
                    <a:pt x="9953" y="6430"/>
                    <a:pt x="5152" y="2233"/>
                    <a:pt x="1" y="1"/>
                  </a:cubicBezTo>
                  <a:close/>
                </a:path>
              </a:pathLst>
            </a:custGeom>
            <a:solidFill>
              <a:srgbClr val="F09F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32;p37">
              <a:extLst>
                <a:ext uri="{FF2B5EF4-FFF2-40B4-BE49-F238E27FC236}">
                  <a16:creationId xmlns:a16="http://schemas.microsoft.com/office/drawing/2014/main" id="{03348791-1ABA-4C2A-8E5D-A0982D78126C}"/>
                </a:ext>
              </a:extLst>
            </p:cNvPr>
            <p:cNvSpPr/>
            <p:nvPr/>
          </p:nvSpPr>
          <p:spPr>
            <a:xfrm>
              <a:off x="4582725" y="2087175"/>
              <a:ext cx="257975" cy="348875"/>
            </a:xfrm>
            <a:custGeom>
              <a:avLst/>
              <a:gdLst/>
              <a:ahLst/>
              <a:cxnLst/>
              <a:rect l="l" t="t" r="r" b="b"/>
              <a:pathLst>
                <a:path w="10319" h="13955" extrusionOk="0">
                  <a:moveTo>
                    <a:pt x="5630" y="6374"/>
                  </a:moveTo>
                  <a:cubicBezTo>
                    <a:pt x="5812" y="6388"/>
                    <a:pt x="5925" y="6542"/>
                    <a:pt x="5925" y="6725"/>
                  </a:cubicBezTo>
                  <a:cubicBezTo>
                    <a:pt x="5925" y="6739"/>
                    <a:pt x="5925" y="6753"/>
                    <a:pt x="5925" y="6781"/>
                  </a:cubicBezTo>
                  <a:cubicBezTo>
                    <a:pt x="5925" y="6921"/>
                    <a:pt x="5826" y="7132"/>
                    <a:pt x="5644" y="7132"/>
                  </a:cubicBezTo>
                  <a:cubicBezTo>
                    <a:pt x="5475" y="7104"/>
                    <a:pt x="5349" y="6949"/>
                    <a:pt x="5363" y="6781"/>
                  </a:cubicBezTo>
                  <a:lnTo>
                    <a:pt x="5363" y="6725"/>
                  </a:lnTo>
                  <a:cubicBezTo>
                    <a:pt x="5363" y="6570"/>
                    <a:pt x="5447" y="6374"/>
                    <a:pt x="5630" y="6374"/>
                  </a:cubicBezTo>
                  <a:close/>
                  <a:moveTo>
                    <a:pt x="1" y="1"/>
                  </a:moveTo>
                  <a:cubicBezTo>
                    <a:pt x="1657" y="5911"/>
                    <a:pt x="5068" y="10627"/>
                    <a:pt x="10192" y="13954"/>
                  </a:cubicBezTo>
                  <a:cubicBezTo>
                    <a:pt x="9055" y="12031"/>
                    <a:pt x="7792" y="10220"/>
                    <a:pt x="6458" y="8395"/>
                  </a:cubicBezTo>
                  <a:cubicBezTo>
                    <a:pt x="6295" y="8167"/>
                    <a:pt x="6460" y="7778"/>
                    <a:pt x="6661" y="7778"/>
                  </a:cubicBezTo>
                  <a:cubicBezTo>
                    <a:pt x="6719" y="7778"/>
                    <a:pt x="6780" y="7811"/>
                    <a:pt x="6837" y="7890"/>
                  </a:cubicBezTo>
                  <a:cubicBezTo>
                    <a:pt x="8086" y="9574"/>
                    <a:pt x="9251" y="11245"/>
                    <a:pt x="10318" y="13014"/>
                  </a:cubicBezTo>
                  <a:cubicBezTo>
                    <a:pt x="8872" y="7525"/>
                    <a:pt x="4872" y="2780"/>
                    <a:pt x="1" y="1"/>
                  </a:cubicBezTo>
                  <a:close/>
                </a:path>
              </a:pathLst>
            </a:custGeom>
            <a:solidFill>
              <a:srgbClr val="F09F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33;p37">
              <a:extLst>
                <a:ext uri="{FF2B5EF4-FFF2-40B4-BE49-F238E27FC236}">
                  <a16:creationId xmlns:a16="http://schemas.microsoft.com/office/drawing/2014/main" id="{FD541F77-BDD4-4665-8E28-031E4D27B037}"/>
                </a:ext>
              </a:extLst>
            </p:cNvPr>
            <p:cNvSpPr/>
            <p:nvPr/>
          </p:nvSpPr>
          <p:spPr>
            <a:xfrm>
              <a:off x="4640275" y="2623075"/>
              <a:ext cx="82850" cy="81775"/>
            </a:xfrm>
            <a:custGeom>
              <a:avLst/>
              <a:gdLst/>
              <a:ahLst/>
              <a:cxnLst/>
              <a:rect l="l" t="t" r="r" b="b"/>
              <a:pathLst>
                <a:path w="3314" h="3271" extrusionOk="0">
                  <a:moveTo>
                    <a:pt x="3061" y="0"/>
                  </a:moveTo>
                  <a:cubicBezTo>
                    <a:pt x="2654" y="407"/>
                    <a:pt x="2247" y="828"/>
                    <a:pt x="1840" y="1235"/>
                  </a:cubicBezTo>
                  <a:cubicBezTo>
                    <a:pt x="1236" y="1825"/>
                    <a:pt x="619" y="2414"/>
                    <a:pt x="1" y="2990"/>
                  </a:cubicBezTo>
                  <a:cubicBezTo>
                    <a:pt x="113" y="3074"/>
                    <a:pt x="226" y="3172"/>
                    <a:pt x="324" y="3271"/>
                  </a:cubicBezTo>
                  <a:cubicBezTo>
                    <a:pt x="1334" y="2232"/>
                    <a:pt x="2331" y="1193"/>
                    <a:pt x="3314" y="140"/>
                  </a:cubicBezTo>
                  <a:cubicBezTo>
                    <a:pt x="3230" y="98"/>
                    <a:pt x="3145" y="42"/>
                    <a:pt x="3061" y="0"/>
                  </a:cubicBezTo>
                  <a:close/>
                </a:path>
              </a:pathLst>
            </a:custGeom>
            <a:solidFill>
              <a:srgbClr val="F09F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34;p37">
              <a:extLst>
                <a:ext uri="{FF2B5EF4-FFF2-40B4-BE49-F238E27FC236}">
                  <a16:creationId xmlns:a16="http://schemas.microsoft.com/office/drawing/2014/main" id="{46F25237-1193-46FF-87C1-59A9F7354E29}"/>
                </a:ext>
              </a:extLst>
            </p:cNvPr>
            <p:cNvSpPr/>
            <p:nvPr/>
          </p:nvSpPr>
          <p:spPr>
            <a:xfrm>
              <a:off x="4195650" y="2722725"/>
              <a:ext cx="420800" cy="344225"/>
            </a:xfrm>
            <a:custGeom>
              <a:avLst/>
              <a:gdLst/>
              <a:ahLst/>
              <a:cxnLst/>
              <a:rect l="l" t="t" r="r" b="b"/>
              <a:pathLst>
                <a:path w="16832" h="13769" extrusionOk="0">
                  <a:moveTo>
                    <a:pt x="16733" y="1"/>
                  </a:moveTo>
                  <a:cubicBezTo>
                    <a:pt x="14305" y="2233"/>
                    <a:pt x="11778" y="4380"/>
                    <a:pt x="9167" y="6402"/>
                  </a:cubicBezTo>
                  <a:cubicBezTo>
                    <a:pt x="8002" y="7314"/>
                    <a:pt x="1" y="12325"/>
                    <a:pt x="618" y="13420"/>
                  </a:cubicBezTo>
                  <a:cubicBezTo>
                    <a:pt x="752" y="13665"/>
                    <a:pt x="961" y="13769"/>
                    <a:pt x="1220" y="13769"/>
                  </a:cubicBezTo>
                  <a:cubicBezTo>
                    <a:pt x="2609" y="13769"/>
                    <a:pt x="5433" y="10764"/>
                    <a:pt x="5812" y="10444"/>
                  </a:cubicBezTo>
                  <a:cubicBezTo>
                    <a:pt x="8872" y="7946"/>
                    <a:pt x="11834" y="5349"/>
                    <a:pt x="14698" y="2626"/>
                  </a:cubicBezTo>
                  <a:cubicBezTo>
                    <a:pt x="15428" y="1938"/>
                    <a:pt x="16130" y="1264"/>
                    <a:pt x="16831" y="562"/>
                  </a:cubicBezTo>
                  <a:cubicBezTo>
                    <a:pt x="16817" y="366"/>
                    <a:pt x="16803" y="169"/>
                    <a:pt x="16789" y="1"/>
                  </a:cubicBezTo>
                  <a:close/>
                </a:path>
              </a:pathLst>
            </a:custGeom>
            <a:solidFill>
              <a:srgbClr val="F09F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35;p37">
              <a:extLst>
                <a:ext uri="{FF2B5EF4-FFF2-40B4-BE49-F238E27FC236}">
                  <a16:creationId xmlns:a16="http://schemas.microsoft.com/office/drawing/2014/main" id="{46E2AA4D-84FD-4527-8461-4E215731D223}"/>
                </a:ext>
              </a:extLst>
            </p:cNvPr>
            <p:cNvSpPr/>
            <p:nvPr/>
          </p:nvSpPr>
          <p:spPr>
            <a:xfrm>
              <a:off x="4638875" y="2746600"/>
              <a:ext cx="125675" cy="224975"/>
            </a:xfrm>
            <a:custGeom>
              <a:avLst/>
              <a:gdLst/>
              <a:ahLst/>
              <a:cxnLst/>
              <a:rect l="l" t="t" r="r" b="b"/>
              <a:pathLst>
                <a:path w="5027" h="8999" extrusionOk="0">
                  <a:moveTo>
                    <a:pt x="43" y="0"/>
                  </a:moveTo>
                  <a:cubicBezTo>
                    <a:pt x="29" y="14"/>
                    <a:pt x="15" y="28"/>
                    <a:pt x="1" y="56"/>
                  </a:cubicBezTo>
                  <a:cubicBezTo>
                    <a:pt x="464" y="3495"/>
                    <a:pt x="2471" y="6696"/>
                    <a:pt x="5026" y="8998"/>
                  </a:cubicBezTo>
                  <a:cubicBezTo>
                    <a:pt x="4493" y="5489"/>
                    <a:pt x="3145" y="2499"/>
                    <a:pt x="731" y="0"/>
                  </a:cubicBezTo>
                  <a:lnTo>
                    <a:pt x="731" y="0"/>
                  </a:lnTo>
                  <a:cubicBezTo>
                    <a:pt x="1615" y="1516"/>
                    <a:pt x="2429" y="3074"/>
                    <a:pt x="3159" y="4661"/>
                  </a:cubicBezTo>
                  <a:cubicBezTo>
                    <a:pt x="3268" y="4898"/>
                    <a:pt x="3083" y="5185"/>
                    <a:pt x="2896" y="5185"/>
                  </a:cubicBezTo>
                  <a:cubicBezTo>
                    <a:pt x="2818" y="5185"/>
                    <a:pt x="2740" y="5135"/>
                    <a:pt x="2682" y="5012"/>
                  </a:cubicBezTo>
                  <a:cubicBezTo>
                    <a:pt x="1896" y="3299"/>
                    <a:pt x="1011" y="1629"/>
                    <a:pt x="43" y="0"/>
                  </a:cubicBezTo>
                  <a:close/>
                </a:path>
              </a:pathLst>
            </a:custGeom>
            <a:solidFill>
              <a:srgbClr val="F09F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36;p37">
              <a:extLst>
                <a:ext uri="{FF2B5EF4-FFF2-40B4-BE49-F238E27FC236}">
                  <a16:creationId xmlns:a16="http://schemas.microsoft.com/office/drawing/2014/main" id="{D437B8A8-FDF8-46C2-8C0C-72E039C6AD8E}"/>
                </a:ext>
              </a:extLst>
            </p:cNvPr>
            <p:cNvSpPr/>
            <p:nvPr/>
          </p:nvSpPr>
          <p:spPr>
            <a:xfrm>
              <a:off x="4770125" y="2631475"/>
              <a:ext cx="343950" cy="115575"/>
            </a:xfrm>
            <a:custGeom>
              <a:avLst/>
              <a:gdLst/>
              <a:ahLst/>
              <a:cxnLst/>
              <a:rect l="l" t="t" r="r" b="b"/>
              <a:pathLst>
                <a:path w="13758" h="4623" extrusionOk="0">
                  <a:moveTo>
                    <a:pt x="1419" y="1"/>
                  </a:moveTo>
                  <a:cubicBezTo>
                    <a:pt x="3552" y="857"/>
                    <a:pt x="5742" y="1587"/>
                    <a:pt x="7960" y="2205"/>
                  </a:cubicBezTo>
                  <a:cubicBezTo>
                    <a:pt x="8274" y="2297"/>
                    <a:pt x="8210" y="2902"/>
                    <a:pt x="7891" y="2902"/>
                  </a:cubicBezTo>
                  <a:cubicBezTo>
                    <a:pt x="7869" y="2902"/>
                    <a:pt x="7845" y="2899"/>
                    <a:pt x="7820" y="2893"/>
                  </a:cubicBezTo>
                  <a:cubicBezTo>
                    <a:pt x="5152" y="2149"/>
                    <a:pt x="2542" y="1236"/>
                    <a:pt x="1" y="169"/>
                  </a:cubicBezTo>
                  <a:lnTo>
                    <a:pt x="1" y="169"/>
                  </a:lnTo>
                  <a:cubicBezTo>
                    <a:pt x="3613" y="3250"/>
                    <a:pt x="8641" y="4623"/>
                    <a:pt x="13337" y="4623"/>
                  </a:cubicBezTo>
                  <a:cubicBezTo>
                    <a:pt x="13478" y="4623"/>
                    <a:pt x="13618" y="4622"/>
                    <a:pt x="13757" y="4619"/>
                  </a:cubicBezTo>
                  <a:cubicBezTo>
                    <a:pt x="10009" y="1854"/>
                    <a:pt x="5981" y="268"/>
                    <a:pt x="1419" y="1"/>
                  </a:cubicBezTo>
                  <a:close/>
                </a:path>
              </a:pathLst>
            </a:custGeom>
            <a:solidFill>
              <a:srgbClr val="F09F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37;p37">
              <a:extLst>
                <a:ext uri="{FF2B5EF4-FFF2-40B4-BE49-F238E27FC236}">
                  <a16:creationId xmlns:a16="http://schemas.microsoft.com/office/drawing/2014/main" id="{6BC48B67-1C91-47B4-8AAF-57D652395321}"/>
                </a:ext>
              </a:extLst>
            </p:cNvPr>
            <p:cNvSpPr/>
            <p:nvPr/>
          </p:nvSpPr>
          <p:spPr>
            <a:xfrm>
              <a:off x="4473250" y="2324075"/>
              <a:ext cx="242150" cy="263575"/>
            </a:xfrm>
            <a:custGeom>
              <a:avLst/>
              <a:gdLst/>
              <a:ahLst/>
              <a:cxnLst/>
              <a:rect l="l" t="t" r="r" b="b"/>
              <a:pathLst>
                <a:path w="9686" h="10543" extrusionOk="0">
                  <a:moveTo>
                    <a:pt x="0" y="0"/>
                  </a:moveTo>
                  <a:lnTo>
                    <a:pt x="0" y="0"/>
                  </a:lnTo>
                  <a:cubicBezTo>
                    <a:pt x="1839" y="4436"/>
                    <a:pt x="4647" y="7861"/>
                    <a:pt x="8717" y="10276"/>
                  </a:cubicBezTo>
                  <a:cubicBezTo>
                    <a:pt x="7496" y="8689"/>
                    <a:pt x="6191" y="7159"/>
                    <a:pt x="4815" y="5685"/>
                  </a:cubicBezTo>
                  <a:cubicBezTo>
                    <a:pt x="4626" y="5474"/>
                    <a:pt x="4797" y="5088"/>
                    <a:pt x="5023" y="5088"/>
                  </a:cubicBezTo>
                  <a:cubicBezTo>
                    <a:pt x="5083" y="5088"/>
                    <a:pt x="5146" y="5115"/>
                    <a:pt x="5208" y="5180"/>
                  </a:cubicBezTo>
                  <a:cubicBezTo>
                    <a:pt x="6794" y="6879"/>
                    <a:pt x="8296" y="8675"/>
                    <a:pt x="9686" y="10542"/>
                  </a:cubicBezTo>
                  <a:cubicBezTo>
                    <a:pt x="8198" y="5924"/>
                    <a:pt x="4239" y="2176"/>
                    <a:pt x="0" y="0"/>
                  </a:cubicBezTo>
                  <a:close/>
                </a:path>
              </a:pathLst>
            </a:custGeom>
            <a:solidFill>
              <a:srgbClr val="F09F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38;p37">
              <a:extLst>
                <a:ext uri="{FF2B5EF4-FFF2-40B4-BE49-F238E27FC236}">
                  <a16:creationId xmlns:a16="http://schemas.microsoft.com/office/drawing/2014/main" id="{41B45EA9-0A69-4A46-AE7F-A84B39F304F2}"/>
                </a:ext>
              </a:extLst>
            </p:cNvPr>
            <p:cNvSpPr/>
            <p:nvPr/>
          </p:nvSpPr>
          <p:spPr>
            <a:xfrm>
              <a:off x="4345150" y="2615775"/>
              <a:ext cx="235150" cy="81000"/>
            </a:xfrm>
            <a:custGeom>
              <a:avLst/>
              <a:gdLst/>
              <a:ahLst/>
              <a:cxnLst/>
              <a:rect l="l" t="t" r="r" b="b"/>
              <a:pathLst>
                <a:path w="9406" h="3240" extrusionOk="0">
                  <a:moveTo>
                    <a:pt x="611" y="1"/>
                  </a:moveTo>
                  <a:cubicBezTo>
                    <a:pt x="407" y="1"/>
                    <a:pt x="203" y="4"/>
                    <a:pt x="1" y="11"/>
                  </a:cubicBezTo>
                  <a:cubicBezTo>
                    <a:pt x="2808" y="1991"/>
                    <a:pt x="5770" y="3114"/>
                    <a:pt x="9139" y="3240"/>
                  </a:cubicBezTo>
                  <a:cubicBezTo>
                    <a:pt x="7665" y="2749"/>
                    <a:pt x="6191" y="2257"/>
                    <a:pt x="4717" y="1766"/>
                  </a:cubicBezTo>
                  <a:cubicBezTo>
                    <a:pt x="4392" y="1662"/>
                    <a:pt x="4464" y="1066"/>
                    <a:pt x="4766" y="1066"/>
                  </a:cubicBezTo>
                  <a:cubicBezTo>
                    <a:pt x="4790" y="1066"/>
                    <a:pt x="4816" y="1070"/>
                    <a:pt x="4843" y="1078"/>
                  </a:cubicBezTo>
                  <a:cubicBezTo>
                    <a:pt x="6373" y="1583"/>
                    <a:pt x="7890" y="2103"/>
                    <a:pt x="9406" y="2594"/>
                  </a:cubicBezTo>
                  <a:cubicBezTo>
                    <a:pt x="6891" y="803"/>
                    <a:pt x="3697" y="1"/>
                    <a:pt x="611" y="1"/>
                  </a:cubicBezTo>
                  <a:close/>
                </a:path>
              </a:pathLst>
            </a:custGeom>
            <a:solidFill>
              <a:srgbClr val="F09F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39;p37">
              <a:extLst>
                <a:ext uri="{FF2B5EF4-FFF2-40B4-BE49-F238E27FC236}">
                  <a16:creationId xmlns:a16="http://schemas.microsoft.com/office/drawing/2014/main" id="{01BB816A-A655-47D0-B08F-C6A9039E6F30}"/>
                </a:ext>
              </a:extLst>
            </p:cNvPr>
            <p:cNvSpPr/>
            <p:nvPr/>
          </p:nvSpPr>
          <p:spPr>
            <a:xfrm>
              <a:off x="4934025" y="1916625"/>
              <a:ext cx="18975" cy="17575"/>
            </a:xfrm>
            <a:custGeom>
              <a:avLst/>
              <a:gdLst/>
              <a:ahLst/>
              <a:cxnLst/>
              <a:rect l="l" t="t" r="r" b="b"/>
              <a:pathLst>
                <a:path w="759" h="703" extrusionOk="0">
                  <a:moveTo>
                    <a:pt x="379" y="1"/>
                  </a:moveTo>
                  <a:cubicBezTo>
                    <a:pt x="0" y="1"/>
                    <a:pt x="14" y="703"/>
                    <a:pt x="379" y="703"/>
                  </a:cubicBezTo>
                  <a:cubicBezTo>
                    <a:pt x="758" y="703"/>
                    <a:pt x="758" y="1"/>
                    <a:pt x="379"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40;p37">
              <a:extLst>
                <a:ext uri="{FF2B5EF4-FFF2-40B4-BE49-F238E27FC236}">
                  <a16:creationId xmlns:a16="http://schemas.microsoft.com/office/drawing/2014/main" id="{0EE41726-80BD-408B-AADB-A47241E3032D}"/>
                </a:ext>
              </a:extLst>
            </p:cNvPr>
            <p:cNvSpPr/>
            <p:nvPr/>
          </p:nvSpPr>
          <p:spPr>
            <a:xfrm>
              <a:off x="5098950" y="1760825"/>
              <a:ext cx="18625" cy="17575"/>
            </a:xfrm>
            <a:custGeom>
              <a:avLst/>
              <a:gdLst/>
              <a:ahLst/>
              <a:cxnLst/>
              <a:rect l="l" t="t" r="r" b="b"/>
              <a:pathLst>
                <a:path w="745" h="703" extrusionOk="0">
                  <a:moveTo>
                    <a:pt x="366" y="0"/>
                  </a:moveTo>
                  <a:cubicBezTo>
                    <a:pt x="1" y="0"/>
                    <a:pt x="1" y="702"/>
                    <a:pt x="380" y="702"/>
                  </a:cubicBezTo>
                  <a:cubicBezTo>
                    <a:pt x="745" y="702"/>
                    <a:pt x="745" y="0"/>
                    <a:pt x="366"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41;p37">
              <a:extLst>
                <a:ext uri="{FF2B5EF4-FFF2-40B4-BE49-F238E27FC236}">
                  <a16:creationId xmlns:a16="http://schemas.microsoft.com/office/drawing/2014/main" id="{8F8F9FA2-A868-4F30-8414-F762CBFD4566}"/>
                </a:ext>
              </a:extLst>
            </p:cNvPr>
            <p:cNvSpPr/>
            <p:nvPr/>
          </p:nvSpPr>
          <p:spPr>
            <a:xfrm>
              <a:off x="5273025" y="1344250"/>
              <a:ext cx="20025" cy="17575"/>
            </a:xfrm>
            <a:custGeom>
              <a:avLst/>
              <a:gdLst/>
              <a:ahLst/>
              <a:cxnLst/>
              <a:rect l="l" t="t" r="r" b="b"/>
              <a:pathLst>
                <a:path w="801" h="703" extrusionOk="0">
                  <a:moveTo>
                    <a:pt x="355" y="1"/>
                  </a:moveTo>
                  <a:cubicBezTo>
                    <a:pt x="1" y="1"/>
                    <a:pt x="18" y="689"/>
                    <a:pt x="379" y="703"/>
                  </a:cubicBezTo>
                  <a:lnTo>
                    <a:pt x="435" y="703"/>
                  </a:lnTo>
                  <a:cubicBezTo>
                    <a:pt x="439" y="703"/>
                    <a:pt x="443" y="703"/>
                    <a:pt x="446" y="703"/>
                  </a:cubicBezTo>
                  <a:cubicBezTo>
                    <a:pt x="800" y="703"/>
                    <a:pt x="797" y="15"/>
                    <a:pt x="435" y="1"/>
                  </a:cubicBezTo>
                  <a:lnTo>
                    <a:pt x="365" y="1"/>
                  </a:lnTo>
                  <a:cubicBezTo>
                    <a:pt x="362" y="1"/>
                    <a:pt x="358" y="1"/>
                    <a:pt x="355"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42;p37">
              <a:extLst>
                <a:ext uri="{FF2B5EF4-FFF2-40B4-BE49-F238E27FC236}">
                  <a16:creationId xmlns:a16="http://schemas.microsoft.com/office/drawing/2014/main" id="{3AE66D5A-036C-44B0-B07D-5421917AFC4A}"/>
                </a:ext>
              </a:extLst>
            </p:cNvPr>
            <p:cNvSpPr/>
            <p:nvPr/>
          </p:nvSpPr>
          <p:spPr>
            <a:xfrm>
              <a:off x="4716450" y="2246500"/>
              <a:ext cx="14750" cy="18975"/>
            </a:xfrm>
            <a:custGeom>
              <a:avLst/>
              <a:gdLst/>
              <a:ahLst/>
              <a:cxnLst/>
              <a:rect l="l" t="t" r="r" b="b"/>
              <a:pathLst>
                <a:path w="590" h="759" extrusionOk="0">
                  <a:moveTo>
                    <a:pt x="295" y="1"/>
                  </a:moveTo>
                  <a:cubicBezTo>
                    <a:pt x="98" y="1"/>
                    <a:pt x="14" y="197"/>
                    <a:pt x="14" y="352"/>
                  </a:cubicBezTo>
                  <a:lnTo>
                    <a:pt x="14" y="408"/>
                  </a:lnTo>
                  <a:cubicBezTo>
                    <a:pt x="0" y="576"/>
                    <a:pt x="126" y="731"/>
                    <a:pt x="295" y="759"/>
                  </a:cubicBezTo>
                  <a:cubicBezTo>
                    <a:pt x="491" y="759"/>
                    <a:pt x="576" y="548"/>
                    <a:pt x="576" y="408"/>
                  </a:cubicBezTo>
                  <a:lnTo>
                    <a:pt x="576" y="338"/>
                  </a:lnTo>
                  <a:cubicBezTo>
                    <a:pt x="590" y="169"/>
                    <a:pt x="463" y="15"/>
                    <a:pt x="295"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43;p37">
              <a:extLst>
                <a:ext uri="{FF2B5EF4-FFF2-40B4-BE49-F238E27FC236}">
                  <a16:creationId xmlns:a16="http://schemas.microsoft.com/office/drawing/2014/main" id="{A889F3B1-225D-49F6-8B8D-2A9224AE97EF}"/>
                </a:ext>
              </a:extLst>
            </p:cNvPr>
            <p:cNvSpPr/>
            <p:nvPr/>
          </p:nvSpPr>
          <p:spPr>
            <a:xfrm>
              <a:off x="5110125" y="2485175"/>
              <a:ext cx="20825" cy="18975"/>
            </a:xfrm>
            <a:custGeom>
              <a:avLst/>
              <a:gdLst/>
              <a:ahLst/>
              <a:cxnLst/>
              <a:rect l="l" t="t" r="r" b="b"/>
              <a:pathLst>
                <a:path w="833" h="759" extrusionOk="0">
                  <a:moveTo>
                    <a:pt x="398" y="0"/>
                  </a:moveTo>
                  <a:cubicBezTo>
                    <a:pt x="167" y="0"/>
                    <a:pt x="1" y="393"/>
                    <a:pt x="199" y="603"/>
                  </a:cubicBezTo>
                  <a:cubicBezTo>
                    <a:pt x="214" y="617"/>
                    <a:pt x="228" y="645"/>
                    <a:pt x="256" y="659"/>
                  </a:cubicBezTo>
                  <a:cubicBezTo>
                    <a:pt x="319" y="729"/>
                    <a:pt x="385" y="758"/>
                    <a:pt x="447" y="758"/>
                  </a:cubicBezTo>
                  <a:cubicBezTo>
                    <a:pt x="669" y="758"/>
                    <a:pt x="833" y="377"/>
                    <a:pt x="635" y="168"/>
                  </a:cubicBezTo>
                  <a:cubicBezTo>
                    <a:pt x="621" y="140"/>
                    <a:pt x="607" y="112"/>
                    <a:pt x="593" y="98"/>
                  </a:cubicBezTo>
                  <a:cubicBezTo>
                    <a:pt x="527" y="29"/>
                    <a:pt x="460" y="0"/>
                    <a:pt x="398"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44;p37">
              <a:extLst>
                <a:ext uri="{FF2B5EF4-FFF2-40B4-BE49-F238E27FC236}">
                  <a16:creationId xmlns:a16="http://schemas.microsoft.com/office/drawing/2014/main" id="{D66BFF77-9E09-443D-984B-96B4DE9F6A40}"/>
                </a:ext>
              </a:extLst>
            </p:cNvPr>
            <p:cNvSpPr/>
            <p:nvPr/>
          </p:nvSpPr>
          <p:spPr>
            <a:xfrm>
              <a:off x="5320050" y="2279150"/>
              <a:ext cx="20025" cy="17575"/>
            </a:xfrm>
            <a:custGeom>
              <a:avLst/>
              <a:gdLst/>
              <a:ahLst/>
              <a:cxnLst/>
              <a:rect l="l" t="t" r="r" b="b"/>
              <a:pathLst>
                <a:path w="801" h="703" extrusionOk="0">
                  <a:moveTo>
                    <a:pt x="354" y="0"/>
                  </a:moveTo>
                  <a:cubicBezTo>
                    <a:pt x="1" y="0"/>
                    <a:pt x="18" y="674"/>
                    <a:pt x="379" y="702"/>
                  </a:cubicBezTo>
                  <a:lnTo>
                    <a:pt x="435" y="702"/>
                  </a:lnTo>
                  <a:cubicBezTo>
                    <a:pt x="439" y="702"/>
                    <a:pt x="443" y="702"/>
                    <a:pt x="446" y="702"/>
                  </a:cubicBezTo>
                  <a:cubicBezTo>
                    <a:pt x="800" y="702"/>
                    <a:pt x="797" y="14"/>
                    <a:pt x="421" y="0"/>
                  </a:cubicBezTo>
                  <a:lnTo>
                    <a:pt x="365" y="0"/>
                  </a:lnTo>
                  <a:cubicBezTo>
                    <a:pt x="362" y="0"/>
                    <a:pt x="358" y="0"/>
                    <a:pt x="354"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45;p37">
              <a:extLst>
                <a:ext uri="{FF2B5EF4-FFF2-40B4-BE49-F238E27FC236}">
                  <a16:creationId xmlns:a16="http://schemas.microsoft.com/office/drawing/2014/main" id="{E2C3D361-69AB-489A-BA1A-0B6821A7A825}"/>
                </a:ext>
              </a:extLst>
            </p:cNvPr>
            <p:cNvSpPr/>
            <p:nvPr/>
          </p:nvSpPr>
          <p:spPr>
            <a:xfrm>
              <a:off x="5403575" y="2052100"/>
              <a:ext cx="18625" cy="17575"/>
            </a:xfrm>
            <a:custGeom>
              <a:avLst/>
              <a:gdLst/>
              <a:ahLst/>
              <a:cxnLst/>
              <a:rect l="l" t="t" r="r" b="b"/>
              <a:pathLst>
                <a:path w="745" h="703" extrusionOk="0">
                  <a:moveTo>
                    <a:pt x="365" y="0"/>
                  </a:moveTo>
                  <a:cubicBezTo>
                    <a:pt x="0" y="0"/>
                    <a:pt x="14" y="702"/>
                    <a:pt x="379" y="702"/>
                  </a:cubicBezTo>
                  <a:cubicBezTo>
                    <a:pt x="744" y="702"/>
                    <a:pt x="730" y="0"/>
                    <a:pt x="365"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46;p37">
              <a:extLst>
                <a:ext uri="{FF2B5EF4-FFF2-40B4-BE49-F238E27FC236}">
                  <a16:creationId xmlns:a16="http://schemas.microsoft.com/office/drawing/2014/main" id="{7D0CA356-E89C-4D16-8448-A2905BCF805B}"/>
                </a:ext>
              </a:extLst>
            </p:cNvPr>
            <p:cNvSpPr/>
            <p:nvPr/>
          </p:nvSpPr>
          <p:spPr>
            <a:xfrm>
              <a:off x="4186175" y="683550"/>
              <a:ext cx="1568000" cy="2408375"/>
            </a:xfrm>
            <a:custGeom>
              <a:avLst/>
              <a:gdLst/>
              <a:ahLst/>
              <a:cxnLst/>
              <a:rect l="l" t="t" r="r" b="b"/>
              <a:pathLst>
                <a:path w="62720" h="96335" extrusionOk="0">
                  <a:moveTo>
                    <a:pt x="48163" y="1723"/>
                  </a:moveTo>
                  <a:lnTo>
                    <a:pt x="48163" y="1723"/>
                  </a:lnTo>
                  <a:cubicBezTo>
                    <a:pt x="50114" y="4825"/>
                    <a:pt x="51167" y="8686"/>
                    <a:pt x="50465" y="12321"/>
                  </a:cubicBezTo>
                  <a:cubicBezTo>
                    <a:pt x="50493" y="10258"/>
                    <a:pt x="49988" y="8222"/>
                    <a:pt x="49609" y="6201"/>
                  </a:cubicBezTo>
                  <a:cubicBezTo>
                    <a:pt x="49577" y="6030"/>
                    <a:pt x="49481" y="5958"/>
                    <a:pt x="49379" y="5958"/>
                  </a:cubicBezTo>
                  <a:cubicBezTo>
                    <a:pt x="49214" y="5958"/>
                    <a:pt x="49032" y="6146"/>
                    <a:pt x="49075" y="6397"/>
                  </a:cubicBezTo>
                  <a:cubicBezTo>
                    <a:pt x="49412" y="8166"/>
                    <a:pt x="49833" y="9935"/>
                    <a:pt x="49903" y="11732"/>
                  </a:cubicBezTo>
                  <a:cubicBezTo>
                    <a:pt x="48205" y="8601"/>
                    <a:pt x="47728" y="5317"/>
                    <a:pt x="48163" y="1723"/>
                  </a:cubicBezTo>
                  <a:close/>
                  <a:moveTo>
                    <a:pt x="43222" y="12251"/>
                  </a:moveTo>
                  <a:cubicBezTo>
                    <a:pt x="45987" y="14146"/>
                    <a:pt x="48387" y="16968"/>
                    <a:pt x="49342" y="20238"/>
                  </a:cubicBezTo>
                  <a:cubicBezTo>
                    <a:pt x="48500" y="19410"/>
                    <a:pt x="47728" y="18526"/>
                    <a:pt x="47026" y="17585"/>
                  </a:cubicBezTo>
                  <a:cubicBezTo>
                    <a:pt x="46963" y="17507"/>
                    <a:pt x="46898" y="17475"/>
                    <a:pt x="46837" y="17475"/>
                  </a:cubicBezTo>
                  <a:cubicBezTo>
                    <a:pt x="46622" y="17475"/>
                    <a:pt x="46455" y="17872"/>
                    <a:pt x="46619" y="18091"/>
                  </a:cubicBezTo>
                  <a:lnTo>
                    <a:pt x="46633" y="18091"/>
                  </a:lnTo>
                  <a:cubicBezTo>
                    <a:pt x="47377" y="19073"/>
                    <a:pt x="48191" y="20000"/>
                    <a:pt x="49089" y="20870"/>
                  </a:cubicBezTo>
                  <a:cubicBezTo>
                    <a:pt x="46141" y="18666"/>
                    <a:pt x="44288" y="15788"/>
                    <a:pt x="43222" y="12251"/>
                  </a:cubicBezTo>
                  <a:close/>
                  <a:moveTo>
                    <a:pt x="60403" y="15578"/>
                  </a:moveTo>
                  <a:cubicBezTo>
                    <a:pt x="58494" y="18259"/>
                    <a:pt x="55715" y="20519"/>
                    <a:pt x="52556" y="21474"/>
                  </a:cubicBezTo>
                  <a:cubicBezTo>
                    <a:pt x="53160" y="21067"/>
                    <a:pt x="53750" y="20631"/>
                    <a:pt x="54409" y="20280"/>
                  </a:cubicBezTo>
                  <a:cubicBezTo>
                    <a:pt x="54682" y="20132"/>
                    <a:pt x="54605" y="19590"/>
                    <a:pt x="54351" y="19590"/>
                  </a:cubicBezTo>
                  <a:cubicBezTo>
                    <a:pt x="54317" y="19590"/>
                    <a:pt x="54281" y="19599"/>
                    <a:pt x="54241" y="19621"/>
                  </a:cubicBezTo>
                  <a:cubicBezTo>
                    <a:pt x="53455" y="20042"/>
                    <a:pt x="52739" y="20617"/>
                    <a:pt x="51967" y="21095"/>
                  </a:cubicBezTo>
                  <a:cubicBezTo>
                    <a:pt x="54157" y="18343"/>
                    <a:pt x="56964" y="16617"/>
                    <a:pt x="60389" y="15578"/>
                  </a:cubicBezTo>
                  <a:close/>
                  <a:moveTo>
                    <a:pt x="38435" y="23663"/>
                  </a:moveTo>
                  <a:cubicBezTo>
                    <a:pt x="41551" y="24267"/>
                    <a:pt x="44682" y="25783"/>
                    <a:pt x="46843" y="28127"/>
                  </a:cubicBezTo>
                  <a:cubicBezTo>
                    <a:pt x="46366" y="27861"/>
                    <a:pt x="45861" y="27608"/>
                    <a:pt x="45355" y="27369"/>
                  </a:cubicBezTo>
                  <a:cubicBezTo>
                    <a:pt x="45320" y="27354"/>
                    <a:pt x="45286" y="27346"/>
                    <a:pt x="45256" y="27346"/>
                  </a:cubicBezTo>
                  <a:cubicBezTo>
                    <a:pt x="44986" y="27346"/>
                    <a:pt x="44925" y="27904"/>
                    <a:pt x="45215" y="28043"/>
                  </a:cubicBezTo>
                  <a:cubicBezTo>
                    <a:pt x="45903" y="28366"/>
                    <a:pt x="46577" y="28717"/>
                    <a:pt x="47222" y="29110"/>
                  </a:cubicBezTo>
                  <a:cubicBezTo>
                    <a:pt x="43657" y="28296"/>
                    <a:pt x="40821" y="26429"/>
                    <a:pt x="38421" y="23663"/>
                  </a:cubicBezTo>
                  <a:close/>
                  <a:moveTo>
                    <a:pt x="58892" y="27010"/>
                  </a:moveTo>
                  <a:cubicBezTo>
                    <a:pt x="59371" y="27010"/>
                    <a:pt x="59856" y="27027"/>
                    <a:pt x="60347" y="27061"/>
                  </a:cubicBezTo>
                  <a:cubicBezTo>
                    <a:pt x="57840" y="28688"/>
                    <a:pt x="54847" y="29746"/>
                    <a:pt x="51856" y="29746"/>
                  </a:cubicBezTo>
                  <a:cubicBezTo>
                    <a:pt x="51363" y="29746"/>
                    <a:pt x="50871" y="29717"/>
                    <a:pt x="50381" y="29657"/>
                  </a:cubicBezTo>
                  <a:cubicBezTo>
                    <a:pt x="51223" y="29545"/>
                    <a:pt x="52065" y="29377"/>
                    <a:pt x="52893" y="29152"/>
                  </a:cubicBezTo>
                  <a:cubicBezTo>
                    <a:pt x="53207" y="29074"/>
                    <a:pt x="53119" y="28483"/>
                    <a:pt x="52810" y="28483"/>
                  </a:cubicBezTo>
                  <a:cubicBezTo>
                    <a:pt x="52787" y="28483"/>
                    <a:pt x="52764" y="28486"/>
                    <a:pt x="52739" y="28492"/>
                  </a:cubicBezTo>
                  <a:cubicBezTo>
                    <a:pt x="52248" y="28633"/>
                    <a:pt x="51756" y="28731"/>
                    <a:pt x="51265" y="28815"/>
                  </a:cubicBezTo>
                  <a:cubicBezTo>
                    <a:pt x="53651" y="27563"/>
                    <a:pt x="56179" y="27010"/>
                    <a:pt x="58892" y="27010"/>
                  </a:cubicBezTo>
                  <a:close/>
                  <a:moveTo>
                    <a:pt x="33929" y="30472"/>
                  </a:moveTo>
                  <a:cubicBezTo>
                    <a:pt x="38126" y="31230"/>
                    <a:pt x="42379" y="33377"/>
                    <a:pt x="45061" y="36774"/>
                  </a:cubicBezTo>
                  <a:cubicBezTo>
                    <a:pt x="43839" y="35904"/>
                    <a:pt x="42604" y="35048"/>
                    <a:pt x="41355" y="34220"/>
                  </a:cubicBezTo>
                  <a:cubicBezTo>
                    <a:pt x="41303" y="34183"/>
                    <a:pt x="41255" y="34167"/>
                    <a:pt x="41211" y="34167"/>
                  </a:cubicBezTo>
                  <a:cubicBezTo>
                    <a:pt x="40965" y="34167"/>
                    <a:pt x="40850" y="34657"/>
                    <a:pt x="41088" y="34823"/>
                  </a:cubicBezTo>
                  <a:cubicBezTo>
                    <a:pt x="42281" y="35623"/>
                    <a:pt x="43446" y="36437"/>
                    <a:pt x="44611" y="37266"/>
                  </a:cubicBezTo>
                  <a:cubicBezTo>
                    <a:pt x="40274" y="36255"/>
                    <a:pt x="36821" y="33911"/>
                    <a:pt x="33929" y="30472"/>
                  </a:cubicBezTo>
                  <a:close/>
                  <a:moveTo>
                    <a:pt x="58621" y="34559"/>
                  </a:moveTo>
                  <a:cubicBezTo>
                    <a:pt x="59327" y="34559"/>
                    <a:pt x="60042" y="34592"/>
                    <a:pt x="60768" y="34655"/>
                  </a:cubicBezTo>
                  <a:cubicBezTo>
                    <a:pt x="57736" y="36701"/>
                    <a:pt x="54012" y="38055"/>
                    <a:pt x="50304" y="38055"/>
                  </a:cubicBezTo>
                  <a:cubicBezTo>
                    <a:pt x="49687" y="38055"/>
                    <a:pt x="49071" y="38018"/>
                    <a:pt x="48458" y="37939"/>
                  </a:cubicBezTo>
                  <a:cubicBezTo>
                    <a:pt x="50184" y="37715"/>
                    <a:pt x="51813" y="37195"/>
                    <a:pt x="53511" y="36704"/>
                  </a:cubicBezTo>
                  <a:cubicBezTo>
                    <a:pt x="53823" y="36613"/>
                    <a:pt x="53750" y="36018"/>
                    <a:pt x="53437" y="36018"/>
                  </a:cubicBezTo>
                  <a:cubicBezTo>
                    <a:pt x="53412" y="36018"/>
                    <a:pt x="53385" y="36022"/>
                    <a:pt x="53357" y="36030"/>
                  </a:cubicBezTo>
                  <a:cubicBezTo>
                    <a:pt x="51798" y="36480"/>
                    <a:pt x="50282" y="36957"/>
                    <a:pt x="48696" y="37210"/>
                  </a:cubicBezTo>
                  <a:cubicBezTo>
                    <a:pt x="51797" y="35372"/>
                    <a:pt x="55084" y="34559"/>
                    <a:pt x="58621" y="34559"/>
                  </a:cubicBezTo>
                  <a:close/>
                  <a:moveTo>
                    <a:pt x="27682" y="37083"/>
                  </a:moveTo>
                  <a:cubicBezTo>
                    <a:pt x="32778" y="38234"/>
                    <a:pt x="37845" y="41126"/>
                    <a:pt x="40835" y="45506"/>
                  </a:cubicBezTo>
                  <a:cubicBezTo>
                    <a:pt x="40119" y="45113"/>
                    <a:pt x="39403" y="44705"/>
                    <a:pt x="38702" y="44284"/>
                  </a:cubicBezTo>
                  <a:cubicBezTo>
                    <a:pt x="38653" y="44255"/>
                    <a:pt x="38607" y="44243"/>
                    <a:pt x="38565" y="44243"/>
                  </a:cubicBezTo>
                  <a:cubicBezTo>
                    <a:pt x="38299" y="44243"/>
                    <a:pt x="38169" y="44745"/>
                    <a:pt x="38435" y="44902"/>
                  </a:cubicBezTo>
                  <a:cubicBezTo>
                    <a:pt x="39207" y="45351"/>
                    <a:pt x="39993" y="45800"/>
                    <a:pt x="40793" y="46236"/>
                  </a:cubicBezTo>
                  <a:cubicBezTo>
                    <a:pt x="35291" y="44804"/>
                    <a:pt x="31079" y="41659"/>
                    <a:pt x="27682" y="37083"/>
                  </a:cubicBezTo>
                  <a:close/>
                  <a:moveTo>
                    <a:pt x="55422" y="43517"/>
                  </a:moveTo>
                  <a:cubicBezTo>
                    <a:pt x="56809" y="43517"/>
                    <a:pt x="58221" y="43630"/>
                    <a:pt x="59659" y="43849"/>
                  </a:cubicBezTo>
                  <a:cubicBezTo>
                    <a:pt x="56171" y="46009"/>
                    <a:pt x="51960" y="47371"/>
                    <a:pt x="47801" y="47371"/>
                  </a:cubicBezTo>
                  <a:cubicBezTo>
                    <a:pt x="46906" y="47371"/>
                    <a:pt x="46013" y="47308"/>
                    <a:pt x="45131" y="47176"/>
                  </a:cubicBezTo>
                  <a:cubicBezTo>
                    <a:pt x="46829" y="46895"/>
                    <a:pt x="48528" y="46516"/>
                    <a:pt x="50184" y="46039"/>
                  </a:cubicBezTo>
                  <a:cubicBezTo>
                    <a:pt x="50512" y="45960"/>
                    <a:pt x="50423" y="45356"/>
                    <a:pt x="50102" y="45356"/>
                  </a:cubicBezTo>
                  <a:cubicBezTo>
                    <a:pt x="50079" y="45356"/>
                    <a:pt x="50055" y="45359"/>
                    <a:pt x="50030" y="45365"/>
                  </a:cubicBezTo>
                  <a:cubicBezTo>
                    <a:pt x="48008" y="45913"/>
                    <a:pt x="45987" y="46432"/>
                    <a:pt x="43909" y="46601"/>
                  </a:cubicBezTo>
                  <a:cubicBezTo>
                    <a:pt x="47557" y="44479"/>
                    <a:pt x="51382" y="43517"/>
                    <a:pt x="55422" y="43517"/>
                  </a:cubicBezTo>
                  <a:close/>
                  <a:moveTo>
                    <a:pt x="23906" y="43835"/>
                  </a:moveTo>
                  <a:lnTo>
                    <a:pt x="23906" y="43835"/>
                  </a:lnTo>
                  <a:cubicBezTo>
                    <a:pt x="29254" y="45590"/>
                    <a:pt x="34392" y="49324"/>
                    <a:pt x="37031" y="54419"/>
                  </a:cubicBezTo>
                  <a:cubicBezTo>
                    <a:pt x="35262" y="53058"/>
                    <a:pt x="33522" y="51668"/>
                    <a:pt x="31795" y="50236"/>
                  </a:cubicBezTo>
                  <a:cubicBezTo>
                    <a:pt x="31744" y="50192"/>
                    <a:pt x="31695" y="50173"/>
                    <a:pt x="31650" y="50173"/>
                  </a:cubicBezTo>
                  <a:cubicBezTo>
                    <a:pt x="31425" y="50173"/>
                    <a:pt x="31306" y="50653"/>
                    <a:pt x="31529" y="50840"/>
                  </a:cubicBezTo>
                  <a:cubicBezTo>
                    <a:pt x="33171" y="52215"/>
                    <a:pt x="34855" y="53549"/>
                    <a:pt x="36540" y="54855"/>
                  </a:cubicBezTo>
                  <a:cubicBezTo>
                    <a:pt x="30953" y="52777"/>
                    <a:pt x="26798" y="49141"/>
                    <a:pt x="23906" y="43835"/>
                  </a:cubicBezTo>
                  <a:close/>
                  <a:moveTo>
                    <a:pt x="49747" y="53462"/>
                  </a:moveTo>
                  <a:cubicBezTo>
                    <a:pt x="52047" y="53462"/>
                    <a:pt x="54382" y="53787"/>
                    <a:pt x="56768" y="54405"/>
                  </a:cubicBezTo>
                  <a:cubicBezTo>
                    <a:pt x="53517" y="56008"/>
                    <a:pt x="49775" y="56959"/>
                    <a:pt x="46075" y="56959"/>
                  </a:cubicBezTo>
                  <a:cubicBezTo>
                    <a:pt x="44103" y="56959"/>
                    <a:pt x="42143" y="56689"/>
                    <a:pt x="40274" y="56104"/>
                  </a:cubicBezTo>
                  <a:cubicBezTo>
                    <a:pt x="42492" y="56090"/>
                    <a:pt x="44710" y="55935"/>
                    <a:pt x="46913" y="55613"/>
                  </a:cubicBezTo>
                  <a:cubicBezTo>
                    <a:pt x="47264" y="55572"/>
                    <a:pt x="47252" y="54922"/>
                    <a:pt x="46938" y="54922"/>
                  </a:cubicBezTo>
                  <a:cubicBezTo>
                    <a:pt x="46926" y="54922"/>
                    <a:pt x="46913" y="54923"/>
                    <a:pt x="46899" y="54925"/>
                  </a:cubicBezTo>
                  <a:cubicBezTo>
                    <a:pt x="44738" y="55219"/>
                    <a:pt x="42548" y="55388"/>
                    <a:pt x="40358" y="55402"/>
                  </a:cubicBezTo>
                  <a:cubicBezTo>
                    <a:pt x="43453" y="54082"/>
                    <a:pt x="46568" y="53462"/>
                    <a:pt x="49747" y="53462"/>
                  </a:cubicBezTo>
                  <a:close/>
                  <a:moveTo>
                    <a:pt x="19611" y="50419"/>
                  </a:moveTo>
                  <a:lnTo>
                    <a:pt x="19611" y="50419"/>
                  </a:lnTo>
                  <a:cubicBezTo>
                    <a:pt x="24762" y="52651"/>
                    <a:pt x="29563" y="56848"/>
                    <a:pt x="31683" y="62154"/>
                  </a:cubicBezTo>
                  <a:cubicBezTo>
                    <a:pt x="29297" y="59571"/>
                    <a:pt x="26840" y="57058"/>
                    <a:pt x="24285" y="54630"/>
                  </a:cubicBezTo>
                  <a:cubicBezTo>
                    <a:pt x="24219" y="54566"/>
                    <a:pt x="24151" y="54540"/>
                    <a:pt x="24089" y="54540"/>
                  </a:cubicBezTo>
                  <a:cubicBezTo>
                    <a:pt x="23849" y="54540"/>
                    <a:pt x="23680" y="54935"/>
                    <a:pt x="23892" y="55135"/>
                  </a:cubicBezTo>
                  <a:cubicBezTo>
                    <a:pt x="26433" y="57536"/>
                    <a:pt x="28875" y="60020"/>
                    <a:pt x="31234" y="62603"/>
                  </a:cubicBezTo>
                  <a:cubicBezTo>
                    <a:pt x="25843" y="59992"/>
                    <a:pt x="22152" y="55865"/>
                    <a:pt x="19611" y="50419"/>
                  </a:cubicBezTo>
                  <a:close/>
                  <a:moveTo>
                    <a:pt x="42191" y="62273"/>
                  </a:moveTo>
                  <a:cubicBezTo>
                    <a:pt x="45219" y="62273"/>
                    <a:pt x="48244" y="62862"/>
                    <a:pt x="51307" y="63965"/>
                  </a:cubicBezTo>
                  <a:cubicBezTo>
                    <a:pt x="48535" y="65015"/>
                    <a:pt x="45473" y="65615"/>
                    <a:pt x="42429" y="65615"/>
                  </a:cubicBezTo>
                  <a:cubicBezTo>
                    <a:pt x="39940" y="65615"/>
                    <a:pt x="37463" y="65214"/>
                    <a:pt x="35164" y="64330"/>
                  </a:cubicBezTo>
                  <a:lnTo>
                    <a:pt x="35164" y="64330"/>
                  </a:lnTo>
                  <a:cubicBezTo>
                    <a:pt x="36884" y="64549"/>
                    <a:pt x="38614" y="64659"/>
                    <a:pt x="40342" y="64659"/>
                  </a:cubicBezTo>
                  <a:cubicBezTo>
                    <a:pt x="41379" y="64659"/>
                    <a:pt x="42414" y="64619"/>
                    <a:pt x="43446" y="64540"/>
                  </a:cubicBezTo>
                  <a:cubicBezTo>
                    <a:pt x="43818" y="64513"/>
                    <a:pt x="43798" y="63838"/>
                    <a:pt x="43467" y="63838"/>
                  </a:cubicBezTo>
                  <a:cubicBezTo>
                    <a:pt x="43460" y="63838"/>
                    <a:pt x="43453" y="63838"/>
                    <a:pt x="43446" y="63838"/>
                  </a:cubicBezTo>
                  <a:cubicBezTo>
                    <a:pt x="42397" y="63923"/>
                    <a:pt x="41348" y="63965"/>
                    <a:pt x="40300" y="63965"/>
                  </a:cubicBezTo>
                  <a:cubicBezTo>
                    <a:pt x="38390" y="63965"/>
                    <a:pt x="36483" y="63825"/>
                    <a:pt x="34589" y="63544"/>
                  </a:cubicBezTo>
                  <a:cubicBezTo>
                    <a:pt x="37141" y="62682"/>
                    <a:pt x="39667" y="62273"/>
                    <a:pt x="42191" y="62273"/>
                  </a:cubicBezTo>
                  <a:close/>
                  <a:moveTo>
                    <a:pt x="15863" y="56146"/>
                  </a:moveTo>
                  <a:cubicBezTo>
                    <a:pt x="20734" y="58925"/>
                    <a:pt x="24734" y="63670"/>
                    <a:pt x="26180" y="69159"/>
                  </a:cubicBezTo>
                  <a:cubicBezTo>
                    <a:pt x="25113" y="67390"/>
                    <a:pt x="23948" y="65719"/>
                    <a:pt x="22699" y="64035"/>
                  </a:cubicBezTo>
                  <a:cubicBezTo>
                    <a:pt x="22642" y="63956"/>
                    <a:pt x="22581" y="63923"/>
                    <a:pt x="22523" y="63923"/>
                  </a:cubicBezTo>
                  <a:cubicBezTo>
                    <a:pt x="22322" y="63923"/>
                    <a:pt x="22157" y="64312"/>
                    <a:pt x="22320" y="64540"/>
                  </a:cubicBezTo>
                  <a:cubicBezTo>
                    <a:pt x="23654" y="66365"/>
                    <a:pt x="24917" y="68176"/>
                    <a:pt x="26054" y="70099"/>
                  </a:cubicBezTo>
                  <a:cubicBezTo>
                    <a:pt x="20930" y="66772"/>
                    <a:pt x="17519" y="62056"/>
                    <a:pt x="15863" y="56146"/>
                  </a:cubicBezTo>
                  <a:close/>
                  <a:moveTo>
                    <a:pt x="33512" y="70861"/>
                  </a:moveTo>
                  <a:cubicBezTo>
                    <a:pt x="37644" y="70861"/>
                    <a:pt x="41595" y="71972"/>
                    <a:pt x="45482" y="74016"/>
                  </a:cubicBezTo>
                  <a:cubicBezTo>
                    <a:pt x="43645" y="74442"/>
                    <a:pt x="41718" y="74667"/>
                    <a:pt x="39785" y="74667"/>
                  </a:cubicBezTo>
                  <a:cubicBezTo>
                    <a:pt x="35987" y="74667"/>
                    <a:pt x="32164" y="73798"/>
                    <a:pt x="28946" y="71882"/>
                  </a:cubicBezTo>
                  <a:lnTo>
                    <a:pt x="28946" y="71882"/>
                  </a:lnTo>
                  <a:cubicBezTo>
                    <a:pt x="31093" y="72261"/>
                    <a:pt x="33255" y="72556"/>
                    <a:pt x="35431" y="72752"/>
                  </a:cubicBezTo>
                  <a:cubicBezTo>
                    <a:pt x="35438" y="72753"/>
                    <a:pt x="35445" y="72753"/>
                    <a:pt x="35452" y="72753"/>
                  </a:cubicBezTo>
                  <a:cubicBezTo>
                    <a:pt x="35796" y="72753"/>
                    <a:pt x="35788" y="72078"/>
                    <a:pt x="35417" y="72050"/>
                  </a:cubicBezTo>
                  <a:cubicBezTo>
                    <a:pt x="33381" y="71868"/>
                    <a:pt x="31346" y="71587"/>
                    <a:pt x="29325" y="71236"/>
                  </a:cubicBezTo>
                  <a:cubicBezTo>
                    <a:pt x="30743" y="70984"/>
                    <a:pt x="32138" y="70861"/>
                    <a:pt x="33512" y="70861"/>
                  </a:cubicBezTo>
                  <a:close/>
                  <a:moveTo>
                    <a:pt x="11483" y="65621"/>
                  </a:moveTo>
                  <a:lnTo>
                    <a:pt x="11483" y="65621"/>
                  </a:lnTo>
                  <a:cubicBezTo>
                    <a:pt x="15722" y="67797"/>
                    <a:pt x="19681" y="71545"/>
                    <a:pt x="21169" y="76163"/>
                  </a:cubicBezTo>
                  <a:cubicBezTo>
                    <a:pt x="19779" y="74296"/>
                    <a:pt x="18291" y="72500"/>
                    <a:pt x="16691" y="70801"/>
                  </a:cubicBezTo>
                  <a:cubicBezTo>
                    <a:pt x="16629" y="70736"/>
                    <a:pt x="16566" y="70709"/>
                    <a:pt x="16506" y="70709"/>
                  </a:cubicBezTo>
                  <a:cubicBezTo>
                    <a:pt x="16280" y="70709"/>
                    <a:pt x="16109" y="71095"/>
                    <a:pt x="16298" y="71306"/>
                  </a:cubicBezTo>
                  <a:cubicBezTo>
                    <a:pt x="17688" y="72780"/>
                    <a:pt x="18979" y="74310"/>
                    <a:pt x="20200" y="75897"/>
                  </a:cubicBezTo>
                  <a:cubicBezTo>
                    <a:pt x="16130" y="73482"/>
                    <a:pt x="13322" y="70057"/>
                    <a:pt x="11483" y="65621"/>
                  </a:cubicBezTo>
                  <a:close/>
                  <a:moveTo>
                    <a:pt x="26728" y="71685"/>
                  </a:moveTo>
                  <a:cubicBezTo>
                    <a:pt x="25282" y="73454"/>
                    <a:pt x="23794" y="75181"/>
                    <a:pt x="22264" y="76851"/>
                  </a:cubicBezTo>
                  <a:lnTo>
                    <a:pt x="22264" y="76865"/>
                  </a:lnTo>
                  <a:lnTo>
                    <a:pt x="22250" y="76865"/>
                  </a:lnTo>
                  <a:cubicBezTo>
                    <a:pt x="22222" y="76781"/>
                    <a:pt x="22208" y="76683"/>
                    <a:pt x="22180" y="76612"/>
                  </a:cubicBezTo>
                  <a:cubicBezTo>
                    <a:pt x="23738" y="75012"/>
                    <a:pt x="25254" y="73370"/>
                    <a:pt x="26714" y="71685"/>
                  </a:cubicBezTo>
                  <a:close/>
                  <a:moveTo>
                    <a:pt x="6970" y="77290"/>
                  </a:moveTo>
                  <a:cubicBezTo>
                    <a:pt x="10056" y="77290"/>
                    <a:pt x="13250" y="78092"/>
                    <a:pt x="15765" y="79883"/>
                  </a:cubicBezTo>
                  <a:cubicBezTo>
                    <a:pt x="14249" y="79392"/>
                    <a:pt x="12732" y="78872"/>
                    <a:pt x="11202" y="78367"/>
                  </a:cubicBezTo>
                  <a:cubicBezTo>
                    <a:pt x="11175" y="78359"/>
                    <a:pt x="11149" y="78355"/>
                    <a:pt x="11125" y="78355"/>
                  </a:cubicBezTo>
                  <a:cubicBezTo>
                    <a:pt x="10823" y="78355"/>
                    <a:pt x="10751" y="78951"/>
                    <a:pt x="11076" y="79055"/>
                  </a:cubicBezTo>
                  <a:cubicBezTo>
                    <a:pt x="12550" y="79546"/>
                    <a:pt x="14024" y="80038"/>
                    <a:pt x="15498" y="80529"/>
                  </a:cubicBezTo>
                  <a:cubicBezTo>
                    <a:pt x="12129" y="80403"/>
                    <a:pt x="9167" y="79280"/>
                    <a:pt x="6360" y="77300"/>
                  </a:cubicBezTo>
                  <a:cubicBezTo>
                    <a:pt x="6562" y="77293"/>
                    <a:pt x="6766" y="77290"/>
                    <a:pt x="6970" y="77290"/>
                  </a:cubicBezTo>
                  <a:close/>
                  <a:moveTo>
                    <a:pt x="21225" y="77581"/>
                  </a:moveTo>
                  <a:cubicBezTo>
                    <a:pt x="21309" y="77623"/>
                    <a:pt x="21408" y="77665"/>
                    <a:pt x="21478" y="77707"/>
                  </a:cubicBezTo>
                  <a:cubicBezTo>
                    <a:pt x="20495" y="78774"/>
                    <a:pt x="19498" y="79813"/>
                    <a:pt x="18488" y="80852"/>
                  </a:cubicBezTo>
                  <a:cubicBezTo>
                    <a:pt x="18390" y="80753"/>
                    <a:pt x="18277" y="80655"/>
                    <a:pt x="18165" y="80571"/>
                  </a:cubicBezTo>
                  <a:cubicBezTo>
                    <a:pt x="18783" y="79995"/>
                    <a:pt x="19400" y="79406"/>
                    <a:pt x="20004" y="78816"/>
                  </a:cubicBezTo>
                  <a:cubicBezTo>
                    <a:pt x="20411" y="78409"/>
                    <a:pt x="20818" y="77988"/>
                    <a:pt x="21225" y="77581"/>
                  </a:cubicBezTo>
                  <a:close/>
                  <a:moveTo>
                    <a:pt x="24762" y="77918"/>
                  </a:moveTo>
                  <a:lnTo>
                    <a:pt x="24762" y="77918"/>
                  </a:lnTo>
                  <a:cubicBezTo>
                    <a:pt x="29325" y="78185"/>
                    <a:pt x="33367" y="79771"/>
                    <a:pt x="37115" y="82536"/>
                  </a:cubicBezTo>
                  <a:cubicBezTo>
                    <a:pt x="36976" y="82539"/>
                    <a:pt x="36836" y="82540"/>
                    <a:pt x="36695" y="82540"/>
                  </a:cubicBezTo>
                  <a:cubicBezTo>
                    <a:pt x="31998" y="82540"/>
                    <a:pt x="26957" y="81167"/>
                    <a:pt x="23359" y="78086"/>
                  </a:cubicBezTo>
                  <a:lnTo>
                    <a:pt x="23359" y="78086"/>
                  </a:lnTo>
                  <a:cubicBezTo>
                    <a:pt x="25900" y="79153"/>
                    <a:pt x="28510" y="80066"/>
                    <a:pt x="31164" y="80810"/>
                  </a:cubicBezTo>
                  <a:cubicBezTo>
                    <a:pt x="31190" y="80816"/>
                    <a:pt x="31214" y="80819"/>
                    <a:pt x="31238" y="80819"/>
                  </a:cubicBezTo>
                  <a:cubicBezTo>
                    <a:pt x="31568" y="80819"/>
                    <a:pt x="31632" y="80214"/>
                    <a:pt x="31318" y="80122"/>
                  </a:cubicBezTo>
                  <a:lnTo>
                    <a:pt x="31304" y="80122"/>
                  </a:lnTo>
                  <a:cubicBezTo>
                    <a:pt x="29086" y="79504"/>
                    <a:pt x="26910" y="78774"/>
                    <a:pt x="24762" y="77918"/>
                  </a:cubicBezTo>
                  <a:close/>
                  <a:moveTo>
                    <a:pt x="18165" y="82522"/>
                  </a:moveTo>
                  <a:cubicBezTo>
                    <a:pt x="19119" y="84151"/>
                    <a:pt x="20004" y="85821"/>
                    <a:pt x="20790" y="87534"/>
                  </a:cubicBezTo>
                  <a:cubicBezTo>
                    <a:pt x="20848" y="87657"/>
                    <a:pt x="20927" y="87707"/>
                    <a:pt x="21007" y="87707"/>
                  </a:cubicBezTo>
                  <a:cubicBezTo>
                    <a:pt x="21198" y="87707"/>
                    <a:pt x="21390" y="87420"/>
                    <a:pt x="21281" y="87183"/>
                  </a:cubicBezTo>
                  <a:cubicBezTo>
                    <a:pt x="20537" y="85596"/>
                    <a:pt x="19737" y="84038"/>
                    <a:pt x="18839" y="82522"/>
                  </a:cubicBezTo>
                  <a:lnTo>
                    <a:pt x="18839" y="82522"/>
                  </a:lnTo>
                  <a:cubicBezTo>
                    <a:pt x="21250" y="85017"/>
                    <a:pt x="22597" y="88003"/>
                    <a:pt x="23132" y="91506"/>
                  </a:cubicBezTo>
                  <a:lnTo>
                    <a:pt x="23132" y="91506"/>
                  </a:lnTo>
                  <a:cubicBezTo>
                    <a:pt x="20571" y="89205"/>
                    <a:pt x="18585" y="86010"/>
                    <a:pt x="18123" y="82578"/>
                  </a:cubicBezTo>
                  <a:cubicBezTo>
                    <a:pt x="18123" y="82550"/>
                    <a:pt x="18151" y="82536"/>
                    <a:pt x="18165" y="82522"/>
                  </a:cubicBezTo>
                  <a:close/>
                  <a:moveTo>
                    <a:pt x="17168" y="81568"/>
                  </a:moveTo>
                  <a:cubicBezTo>
                    <a:pt x="17168" y="81750"/>
                    <a:pt x="17196" y="81947"/>
                    <a:pt x="17210" y="82143"/>
                  </a:cubicBezTo>
                  <a:cubicBezTo>
                    <a:pt x="16509" y="82817"/>
                    <a:pt x="15793" y="83505"/>
                    <a:pt x="15077" y="84193"/>
                  </a:cubicBezTo>
                  <a:cubicBezTo>
                    <a:pt x="12213" y="86916"/>
                    <a:pt x="9251" y="89513"/>
                    <a:pt x="6191" y="92011"/>
                  </a:cubicBezTo>
                  <a:cubicBezTo>
                    <a:pt x="5812" y="92331"/>
                    <a:pt x="2988" y="95336"/>
                    <a:pt x="1599" y="95336"/>
                  </a:cubicBezTo>
                  <a:cubicBezTo>
                    <a:pt x="1340" y="95336"/>
                    <a:pt x="1131" y="95232"/>
                    <a:pt x="997" y="94987"/>
                  </a:cubicBezTo>
                  <a:cubicBezTo>
                    <a:pt x="380" y="93892"/>
                    <a:pt x="8381" y="88881"/>
                    <a:pt x="9546" y="87969"/>
                  </a:cubicBezTo>
                  <a:cubicBezTo>
                    <a:pt x="12157" y="85947"/>
                    <a:pt x="14684" y="83800"/>
                    <a:pt x="17112" y="81568"/>
                  </a:cubicBezTo>
                  <a:close/>
                  <a:moveTo>
                    <a:pt x="47925" y="1"/>
                  </a:moveTo>
                  <a:cubicBezTo>
                    <a:pt x="47728" y="1"/>
                    <a:pt x="47527" y="182"/>
                    <a:pt x="47489" y="389"/>
                  </a:cubicBezTo>
                  <a:cubicBezTo>
                    <a:pt x="46689" y="5204"/>
                    <a:pt x="47321" y="9514"/>
                    <a:pt x="49960" y="13571"/>
                  </a:cubicBezTo>
                  <a:cubicBezTo>
                    <a:pt x="49960" y="13613"/>
                    <a:pt x="49960" y="13641"/>
                    <a:pt x="49960" y="13683"/>
                  </a:cubicBezTo>
                  <a:cubicBezTo>
                    <a:pt x="50114" y="15620"/>
                    <a:pt x="50114" y="17557"/>
                    <a:pt x="49988" y="19494"/>
                  </a:cubicBezTo>
                  <a:cubicBezTo>
                    <a:pt x="48766" y="15817"/>
                    <a:pt x="45959" y="12672"/>
                    <a:pt x="42688" y="10721"/>
                  </a:cubicBezTo>
                  <a:cubicBezTo>
                    <a:pt x="42615" y="10676"/>
                    <a:pt x="42544" y="10657"/>
                    <a:pt x="42479" y="10657"/>
                  </a:cubicBezTo>
                  <a:cubicBezTo>
                    <a:pt x="42193" y="10657"/>
                    <a:pt x="42002" y="11028"/>
                    <a:pt x="42071" y="11325"/>
                  </a:cubicBezTo>
                  <a:cubicBezTo>
                    <a:pt x="43236" y="16069"/>
                    <a:pt x="45566" y="19831"/>
                    <a:pt x="49679" y="22470"/>
                  </a:cubicBezTo>
                  <a:cubicBezTo>
                    <a:pt x="49679" y="22484"/>
                    <a:pt x="49693" y="22498"/>
                    <a:pt x="49707" y="22498"/>
                  </a:cubicBezTo>
                  <a:cubicBezTo>
                    <a:pt x="49440" y="24632"/>
                    <a:pt x="49061" y="26752"/>
                    <a:pt x="48570" y="28843"/>
                  </a:cubicBezTo>
                  <a:cubicBezTo>
                    <a:pt x="46043" y="25123"/>
                    <a:pt x="41593" y="22948"/>
                    <a:pt x="37242" y="22414"/>
                  </a:cubicBezTo>
                  <a:cubicBezTo>
                    <a:pt x="37225" y="22412"/>
                    <a:pt x="37209" y="22411"/>
                    <a:pt x="37193" y="22411"/>
                  </a:cubicBezTo>
                  <a:cubicBezTo>
                    <a:pt x="36792" y="22411"/>
                    <a:pt x="36785" y="23083"/>
                    <a:pt x="36961" y="23313"/>
                  </a:cubicBezTo>
                  <a:cubicBezTo>
                    <a:pt x="39895" y="27145"/>
                    <a:pt x="43474" y="29559"/>
                    <a:pt x="48205" y="30359"/>
                  </a:cubicBezTo>
                  <a:cubicBezTo>
                    <a:pt x="47643" y="32577"/>
                    <a:pt x="46984" y="34767"/>
                    <a:pt x="46268" y="36901"/>
                  </a:cubicBezTo>
                  <a:cubicBezTo>
                    <a:pt x="43264" y="32479"/>
                    <a:pt x="37930" y="29854"/>
                    <a:pt x="32764" y="29250"/>
                  </a:cubicBezTo>
                  <a:cubicBezTo>
                    <a:pt x="32747" y="29248"/>
                    <a:pt x="32731" y="29247"/>
                    <a:pt x="32715" y="29247"/>
                  </a:cubicBezTo>
                  <a:cubicBezTo>
                    <a:pt x="32313" y="29247"/>
                    <a:pt x="32294" y="29919"/>
                    <a:pt x="32483" y="30149"/>
                  </a:cubicBezTo>
                  <a:cubicBezTo>
                    <a:pt x="35936" y="34683"/>
                    <a:pt x="40161" y="37560"/>
                    <a:pt x="45720" y="38529"/>
                  </a:cubicBezTo>
                  <a:cubicBezTo>
                    <a:pt x="45594" y="38908"/>
                    <a:pt x="45454" y="39287"/>
                    <a:pt x="45327" y="39652"/>
                  </a:cubicBezTo>
                  <a:cubicBezTo>
                    <a:pt x="44892" y="40859"/>
                    <a:pt x="44443" y="42038"/>
                    <a:pt x="43966" y="43218"/>
                  </a:cubicBezTo>
                  <a:cubicBezTo>
                    <a:pt x="43502" y="44256"/>
                    <a:pt x="43025" y="45267"/>
                    <a:pt x="42534" y="46278"/>
                  </a:cubicBezTo>
                  <a:lnTo>
                    <a:pt x="42407" y="46362"/>
                  </a:lnTo>
                  <a:cubicBezTo>
                    <a:pt x="39319" y="40621"/>
                    <a:pt x="32946" y="36901"/>
                    <a:pt x="26714" y="35820"/>
                  </a:cubicBezTo>
                  <a:cubicBezTo>
                    <a:pt x="26683" y="35815"/>
                    <a:pt x="26653" y="35812"/>
                    <a:pt x="26625" y="35812"/>
                  </a:cubicBezTo>
                  <a:cubicBezTo>
                    <a:pt x="26196" y="35812"/>
                    <a:pt x="26110" y="36388"/>
                    <a:pt x="26321" y="36704"/>
                  </a:cubicBezTo>
                  <a:cubicBezTo>
                    <a:pt x="30181" y="42389"/>
                    <a:pt x="35164" y="46165"/>
                    <a:pt x="41902" y="47555"/>
                  </a:cubicBezTo>
                  <a:cubicBezTo>
                    <a:pt x="40723" y="49927"/>
                    <a:pt x="39446" y="52244"/>
                    <a:pt x="38084" y="54518"/>
                  </a:cubicBezTo>
                  <a:cubicBezTo>
                    <a:pt x="35333" y="48538"/>
                    <a:pt x="29240" y="44214"/>
                    <a:pt x="23078" y="42502"/>
                  </a:cubicBezTo>
                  <a:cubicBezTo>
                    <a:pt x="23037" y="42490"/>
                    <a:pt x="22998" y="42484"/>
                    <a:pt x="22962" y="42484"/>
                  </a:cubicBezTo>
                  <a:cubicBezTo>
                    <a:pt x="22611" y="42484"/>
                    <a:pt x="22475" y="42994"/>
                    <a:pt x="22615" y="43274"/>
                  </a:cubicBezTo>
                  <a:cubicBezTo>
                    <a:pt x="25745" y="49619"/>
                    <a:pt x="30518" y="53900"/>
                    <a:pt x="37101" y="56132"/>
                  </a:cubicBezTo>
                  <a:cubicBezTo>
                    <a:pt x="35726" y="58336"/>
                    <a:pt x="34294" y="60484"/>
                    <a:pt x="32778" y="62575"/>
                  </a:cubicBezTo>
                  <a:cubicBezTo>
                    <a:pt x="30616" y="56244"/>
                    <a:pt x="24917" y="51303"/>
                    <a:pt x="18839" y="48987"/>
                  </a:cubicBezTo>
                  <a:cubicBezTo>
                    <a:pt x="18786" y="48966"/>
                    <a:pt x="18738" y="48956"/>
                    <a:pt x="18694" y="48956"/>
                  </a:cubicBezTo>
                  <a:cubicBezTo>
                    <a:pt x="18360" y="48956"/>
                    <a:pt x="18264" y="49511"/>
                    <a:pt x="18375" y="49759"/>
                  </a:cubicBezTo>
                  <a:cubicBezTo>
                    <a:pt x="21113" y="56272"/>
                    <a:pt x="25366" y="61101"/>
                    <a:pt x="31767" y="63951"/>
                  </a:cubicBezTo>
                  <a:cubicBezTo>
                    <a:pt x="30307" y="65916"/>
                    <a:pt x="28777" y="67825"/>
                    <a:pt x="27205" y="69692"/>
                  </a:cubicBezTo>
                  <a:cubicBezTo>
                    <a:pt x="25843" y="63291"/>
                    <a:pt x="21099" y="57662"/>
                    <a:pt x="15386" y="54728"/>
                  </a:cubicBezTo>
                  <a:cubicBezTo>
                    <a:pt x="15317" y="54694"/>
                    <a:pt x="15250" y="54678"/>
                    <a:pt x="15188" y="54678"/>
                  </a:cubicBezTo>
                  <a:cubicBezTo>
                    <a:pt x="14897" y="54678"/>
                    <a:pt x="14701" y="55019"/>
                    <a:pt x="14782" y="55332"/>
                  </a:cubicBezTo>
                  <a:cubicBezTo>
                    <a:pt x="16382" y="62098"/>
                    <a:pt x="20116" y="67502"/>
                    <a:pt x="25914" y="71180"/>
                  </a:cubicBezTo>
                  <a:cubicBezTo>
                    <a:pt x="24608" y="72668"/>
                    <a:pt x="23260" y="74142"/>
                    <a:pt x="21885" y="75574"/>
                  </a:cubicBezTo>
                  <a:cubicBezTo>
                    <a:pt x="20130" y="70408"/>
                    <a:pt x="15554" y="66337"/>
                    <a:pt x="10753" y="64161"/>
                  </a:cubicBezTo>
                  <a:cubicBezTo>
                    <a:pt x="10697" y="64135"/>
                    <a:pt x="10646" y="64123"/>
                    <a:pt x="10600" y="64123"/>
                  </a:cubicBezTo>
                  <a:cubicBezTo>
                    <a:pt x="10279" y="64123"/>
                    <a:pt x="10204" y="64700"/>
                    <a:pt x="10290" y="64933"/>
                  </a:cubicBezTo>
                  <a:cubicBezTo>
                    <a:pt x="12241" y="70366"/>
                    <a:pt x="15470" y="74381"/>
                    <a:pt x="20355" y="77132"/>
                  </a:cubicBezTo>
                  <a:cubicBezTo>
                    <a:pt x="19821" y="77651"/>
                    <a:pt x="19288" y="78185"/>
                    <a:pt x="18740" y="78704"/>
                  </a:cubicBezTo>
                  <a:cubicBezTo>
                    <a:pt x="18305" y="79139"/>
                    <a:pt x="17856" y="79546"/>
                    <a:pt x="17407" y="79967"/>
                  </a:cubicBezTo>
                  <a:cubicBezTo>
                    <a:pt x="14601" y="77412"/>
                    <a:pt x="10698" y="76238"/>
                    <a:pt x="6934" y="76238"/>
                  </a:cubicBezTo>
                  <a:cubicBezTo>
                    <a:pt x="6273" y="76238"/>
                    <a:pt x="5616" y="76274"/>
                    <a:pt x="4970" y="76346"/>
                  </a:cubicBezTo>
                  <a:cubicBezTo>
                    <a:pt x="4507" y="76402"/>
                    <a:pt x="4450" y="77062"/>
                    <a:pt x="4773" y="77328"/>
                  </a:cubicBezTo>
                  <a:cubicBezTo>
                    <a:pt x="8086" y="79995"/>
                    <a:pt x="11595" y="81497"/>
                    <a:pt x="15652" y="81582"/>
                  </a:cubicBezTo>
                  <a:cubicBezTo>
                    <a:pt x="13126" y="83870"/>
                    <a:pt x="10501" y="86060"/>
                    <a:pt x="7763" y="88095"/>
                  </a:cubicBezTo>
                  <a:cubicBezTo>
                    <a:pt x="6542" y="89007"/>
                    <a:pt x="5293" y="89892"/>
                    <a:pt x="4015" y="90748"/>
                  </a:cubicBezTo>
                  <a:cubicBezTo>
                    <a:pt x="2850" y="91520"/>
                    <a:pt x="29" y="92980"/>
                    <a:pt x="15" y="94749"/>
                  </a:cubicBezTo>
                  <a:cubicBezTo>
                    <a:pt x="1" y="95647"/>
                    <a:pt x="745" y="96152"/>
                    <a:pt x="1573" y="96265"/>
                  </a:cubicBezTo>
                  <a:cubicBezTo>
                    <a:pt x="1744" y="96285"/>
                    <a:pt x="1930" y="96334"/>
                    <a:pt x="2110" y="96334"/>
                  </a:cubicBezTo>
                  <a:cubicBezTo>
                    <a:pt x="2180" y="96334"/>
                    <a:pt x="2250" y="96327"/>
                    <a:pt x="2317" y="96307"/>
                  </a:cubicBezTo>
                  <a:cubicBezTo>
                    <a:pt x="2934" y="96138"/>
                    <a:pt x="4043" y="94987"/>
                    <a:pt x="4549" y="94580"/>
                  </a:cubicBezTo>
                  <a:cubicBezTo>
                    <a:pt x="5475" y="93850"/>
                    <a:pt x="6402" y="93106"/>
                    <a:pt x="7314" y="92348"/>
                  </a:cubicBezTo>
                  <a:cubicBezTo>
                    <a:pt x="10781" y="89485"/>
                    <a:pt x="14136" y="86467"/>
                    <a:pt x="17365" y="83308"/>
                  </a:cubicBezTo>
                  <a:cubicBezTo>
                    <a:pt x="18067" y="87169"/>
                    <a:pt x="20495" y="90706"/>
                    <a:pt x="23499" y="93106"/>
                  </a:cubicBezTo>
                  <a:cubicBezTo>
                    <a:pt x="23564" y="93157"/>
                    <a:pt x="23631" y="93178"/>
                    <a:pt x="23696" y="93178"/>
                  </a:cubicBezTo>
                  <a:cubicBezTo>
                    <a:pt x="23939" y="93178"/>
                    <a:pt x="24153" y="92876"/>
                    <a:pt x="24131" y="92643"/>
                  </a:cubicBezTo>
                  <a:cubicBezTo>
                    <a:pt x="23668" y="88235"/>
                    <a:pt x="22180" y="84530"/>
                    <a:pt x="19162" y="81497"/>
                  </a:cubicBezTo>
                  <a:cubicBezTo>
                    <a:pt x="20200" y="80445"/>
                    <a:pt x="21211" y="79392"/>
                    <a:pt x="22208" y="78311"/>
                  </a:cubicBezTo>
                  <a:cubicBezTo>
                    <a:pt x="25981" y="81946"/>
                    <a:pt x="31500" y="83589"/>
                    <a:pt x="36687" y="83589"/>
                  </a:cubicBezTo>
                  <a:cubicBezTo>
                    <a:pt x="37308" y="83589"/>
                    <a:pt x="37925" y="83565"/>
                    <a:pt x="38533" y="83519"/>
                  </a:cubicBezTo>
                  <a:cubicBezTo>
                    <a:pt x="39010" y="83477"/>
                    <a:pt x="39053" y="82803"/>
                    <a:pt x="38730" y="82536"/>
                  </a:cubicBezTo>
                  <a:cubicBezTo>
                    <a:pt x="34196" y="78858"/>
                    <a:pt x="29254" y="76865"/>
                    <a:pt x="23555" y="76837"/>
                  </a:cubicBezTo>
                  <a:cubicBezTo>
                    <a:pt x="23920" y="76416"/>
                    <a:pt x="24299" y="76009"/>
                    <a:pt x="24664" y="75588"/>
                  </a:cubicBezTo>
                  <a:cubicBezTo>
                    <a:pt x="25647" y="74465"/>
                    <a:pt x="26615" y="73314"/>
                    <a:pt x="27556" y="72163"/>
                  </a:cubicBezTo>
                  <a:cubicBezTo>
                    <a:pt x="31085" y="74617"/>
                    <a:pt x="35448" y="75711"/>
                    <a:pt x="39778" y="75711"/>
                  </a:cubicBezTo>
                  <a:cubicBezTo>
                    <a:pt x="42234" y="75711"/>
                    <a:pt x="44679" y="75359"/>
                    <a:pt x="46956" y="74703"/>
                  </a:cubicBezTo>
                  <a:cubicBezTo>
                    <a:pt x="47321" y="74605"/>
                    <a:pt x="47349" y="73917"/>
                    <a:pt x="47040" y="73735"/>
                  </a:cubicBezTo>
                  <a:cubicBezTo>
                    <a:pt x="42644" y="71205"/>
                    <a:pt x="38208" y="69821"/>
                    <a:pt x="33531" y="69821"/>
                  </a:cubicBezTo>
                  <a:cubicBezTo>
                    <a:pt x="32084" y="69821"/>
                    <a:pt x="30613" y="69953"/>
                    <a:pt x="29114" y="70225"/>
                  </a:cubicBezTo>
                  <a:cubicBezTo>
                    <a:pt x="30560" y="68387"/>
                    <a:pt x="31950" y="66506"/>
                    <a:pt x="33297" y="64582"/>
                  </a:cubicBezTo>
                  <a:cubicBezTo>
                    <a:pt x="36135" y="66015"/>
                    <a:pt x="39312" y="66658"/>
                    <a:pt x="42506" y="66658"/>
                  </a:cubicBezTo>
                  <a:cubicBezTo>
                    <a:pt x="46073" y="66658"/>
                    <a:pt x="49661" y="65856"/>
                    <a:pt x="52823" y="64456"/>
                  </a:cubicBezTo>
                  <a:cubicBezTo>
                    <a:pt x="53216" y="64231"/>
                    <a:pt x="53216" y="63642"/>
                    <a:pt x="52809" y="63431"/>
                  </a:cubicBezTo>
                  <a:cubicBezTo>
                    <a:pt x="49237" y="61988"/>
                    <a:pt x="45722" y="61213"/>
                    <a:pt x="42204" y="61213"/>
                  </a:cubicBezTo>
                  <a:cubicBezTo>
                    <a:pt x="39736" y="61213"/>
                    <a:pt x="37265" y="61594"/>
                    <a:pt x="34771" y="62393"/>
                  </a:cubicBezTo>
                  <a:cubicBezTo>
                    <a:pt x="36049" y="60469"/>
                    <a:pt x="37256" y="58518"/>
                    <a:pt x="38421" y="56525"/>
                  </a:cubicBezTo>
                  <a:cubicBezTo>
                    <a:pt x="40822" y="57551"/>
                    <a:pt x="43411" y="58011"/>
                    <a:pt x="46019" y="58011"/>
                  </a:cubicBezTo>
                  <a:cubicBezTo>
                    <a:pt x="50332" y="58011"/>
                    <a:pt x="54697" y="56752"/>
                    <a:pt x="58354" y="54714"/>
                  </a:cubicBezTo>
                  <a:cubicBezTo>
                    <a:pt x="58691" y="54532"/>
                    <a:pt x="58593" y="53858"/>
                    <a:pt x="58242" y="53760"/>
                  </a:cubicBezTo>
                  <a:cubicBezTo>
                    <a:pt x="55320" y="52880"/>
                    <a:pt x="52469" y="52408"/>
                    <a:pt x="49666" y="52408"/>
                  </a:cubicBezTo>
                  <a:cubicBezTo>
                    <a:pt x="46206" y="52408"/>
                    <a:pt x="42818" y="53127"/>
                    <a:pt x="39460" y="54686"/>
                  </a:cubicBezTo>
                  <a:cubicBezTo>
                    <a:pt x="40709" y="52426"/>
                    <a:pt x="41874" y="50110"/>
                    <a:pt x="42955" y="47766"/>
                  </a:cubicBezTo>
                  <a:cubicBezTo>
                    <a:pt x="44536" y="48210"/>
                    <a:pt x="46168" y="48416"/>
                    <a:pt x="47806" y="48416"/>
                  </a:cubicBezTo>
                  <a:cubicBezTo>
                    <a:pt x="52582" y="48416"/>
                    <a:pt x="57417" y="46669"/>
                    <a:pt x="61232" y="44004"/>
                  </a:cubicBezTo>
                  <a:cubicBezTo>
                    <a:pt x="61512" y="43807"/>
                    <a:pt x="61526" y="43119"/>
                    <a:pt x="61119" y="43049"/>
                  </a:cubicBezTo>
                  <a:cubicBezTo>
                    <a:pt x="59156" y="42674"/>
                    <a:pt x="57250" y="42477"/>
                    <a:pt x="55391" y="42477"/>
                  </a:cubicBezTo>
                  <a:cubicBezTo>
                    <a:pt x="51402" y="42477"/>
                    <a:pt x="47633" y="43387"/>
                    <a:pt x="43994" y="45407"/>
                  </a:cubicBezTo>
                  <a:cubicBezTo>
                    <a:pt x="44176" y="45000"/>
                    <a:pt x="44345" y="44607"/>
                    <a:pt x="44499" y="44200"/>
                  </a:cubicBezTo>
                  <a:cubicBezTo>
                    <a:pt x="44555" y="44060"/>
                    <a:pt x="44625" y="43905"/>
                    <a:pt x="44682" y="43751"/>
                  </a:cubicBezTo>
                  <a:cubicBezTo>
                    <a:pt x="44682" y="43737"/>
                    <a:pt x="44696" y="43723"/>
                    <a:pt x="44696" y="43709"/>
                  </a:cubicBezTo>
                  <a:cubicBezTo>
                    <a:pt x="44710" y="43695"/>
                    <a:pt x="44710" y="43681"/>
                    <a:pt x="44710" y="43667"/>
                  </a:cubicBezTo>
                  <a:cubicBezTo>
                    <a:pt x="45383" y="42038"/>
                    <a:pt x="46015" y="40368"/>
                    <a:pt x="46619" y="38655"/>
                  </a:cubicBezTo>
                  <a:lnTo>
                    <a:pt x="46703" y="38655"/>
                  </a:lnTo>
                  <a:cubicBezTo>
                    <a:pt x="47891" y="38950"/>
                    <a:pt x="49104" y="39088"/>
                    <a:pt x="50319" y="39088"/>
                  </a:cubicBezTo>
                  <a:cubicBezTo>
                    <a:pt x="54659" y="39088"/>
                    <a:pt x="59024" y="37332"/>
                    <a:pt x="62369" y="34711"/>
                  </a:cubicBezTo>
                  <a:cubicBezTo>
                    <a:pt x="62720" y="34444"/>
                    <a:pt x="62593" y="33798"/>
                    <a:pt x="62144" y="33728"/>
                  </a:cubicBezTo>
                  <a:cubicBezTo>
                    <a:pt x="60959" y="33574"/>
                    <a:pt x="59801" y="33494"/>
                    <a:pt x="58668" y="33494"/>
                  </a:cubicBezTo>
                  <a:cubicBezTo>
                    <a:pt x="54539" y="33494"/>
                    <a:pt x="50744" y="34556"/>
                    <a:pt x="47208" y="36957"/>
                  </a:cubicBezTo>
                  <a:cubicBezTo>
                    <a:pt x="47910" y="34837"/>
                    <a:pt x="48556" y="32675"/>
                    <a:pt x="49103" y="30486"/>
                  </a:cubicBezTo>
                  <a:cubicBezTo>
                    <a:pt x="50018" y="30692"/>
                    <a:pt x="50948" y="30789"/>
                    <a:pt x="51878" y="30789"/>
                  </a:cubicBezTo>
                  <a:cubicBezTo>
                    <a:pt x="55501" y="30789"/>
                    <a:pt x="59133" y="29320"/>
                    <a:pt x="61947" y="27131"/>
                  </a:cubicBezTo>
                  <a:cubicBezTo>
                    <a:pt x="62298" y="26864"/>
                    <a:pt x="62172" y="26218"/>
                    <a:pt x="61723" y="26162"/>
                  </a:cubicBezTo>
                  <a:cubicBezTo>
                    <a:pt x="60722" y="26031"/>
                    <a:pt x="59747" y="25963"/>
                    <a:pt x="58795" y="25963"/>
                  </a:cubicBezTo>
                  <a:cubicBezTo>
                    <a:pt x="55460" y="25963"/>
                    <a:pt x="52407" y="26797"/>
                    <a:pt x="49524" y="28675"/>
                  </a:cubicBezTo>
                  <a:cubicBezTo>
                    <a:pt x="49946" y="26780"/>
                    <a:pt x="50282" y="24871"/>
                    <a:pt x="50521" y="22976"/>
                  </a:cubicBezTo>
                  <a:cubicBezTo>
                    <a:pt x="50563" y="22976"/>
                    <a:pt x="50605" y="22948"/>
                    <a:pt x="50647" y="22919"/>
                  </a:cubicBezTo>
                  <a:cubicBezTo>
                    <a:pt x="55392" y="22358"/>
                    <a:pt x="59477" y="18989"/>
                    <a:pt x="61849" y="15002"/>
                  </a:cubicBezTo>
                  <a:cubicBezTo>
                    <a:pt x="62030" y="14706"/>
                    <a:pt x="61808" y="14232"/>
                    <a:pt x="61456" y="14232"/>
                  </a:cubicBezTo>
                  <a:cubicBezTo>
                    <a:pt x="61424" y="14232"/>
                    <a:pt x="61391" y="14236"/>
                    <a:pt x="61358" y="14244"/>
                  </a:cubicBezTo>
                  <a:cubicBezTo>
                    <a:pt x="56880" y="15339"/>
                    <a:pt x="53315" y="17501"/>
                    <a:pt x="50718" y="21207"/>
                  </a:cubicBezTo>
                  <a:cubicBezTo>
                    <a:pt x="50942" y="18835"/>
                    <a:pt x="50984" y="16448"/>
                    <a:pt x="50816" y="14062"/>
                  </a:cubicBezTo>
                  <a:cubicBezTo>
                    <a:pt x="50900" y="14006"/>
                    <a:pt x="50956" y="13907"/>
                    <a:pt x="50984" y="13809"/>
                  </a:cubicBezTo>
                  <a:cubicBezTo>
                    <a:pt x="52430" y="9177"/>
                    <a:pt x="50928" y="3969"/>
                    <a:pt x="48191" y="151"/>
                  </a:cubicBezTo>
                  <a:cubicBezTo>
                    <a:pt x="48117" y="44"/>
                    <a:pt x="48022" y="1"/>
                    <a:pt x="47925"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47;p37">
              <a:extLst>
                <a:ext uri="{FF2B5EF4-FFF2-40B4-BE49-F238E27FC236}">
                  <a16:creationId xmlns:a16="http://schemas.microsoft.com/office/drawing/2014/main" id="{37AE38A0-5B9B-4426-8CB6-22DFE3890243}"/>
                </a:ext>
              </a:extLst>
            </p:cNvPr>
            <p:cNvSpPr/>
            <p:nvPr/>
          </p:nvSpPr>
          <p:spPr>
            <a:xfrm>
              <a:off x="2266225" y="1465675"/>
              <a:ext cx="508875" cy="974225"/>
            </a:xfrm>
            <a:custGeom>
              <a:avLst/>
              <a:gdLst/>
              <a:ahLst/>
              <a:cxnLst/>
              <a:rect l="l" t="t" r="r" b="b"/>
              <a:pathLst>
                <a:path w="20355" h="38969" extrusionOk="0">
                  <a:moveTo>
                    <a:pt x="0" y="1"/>
                  </a:moveTo>
                  <a:cubicBezTo>
                    <a:pt x="898" y="955"/>
                    <a:pt x="1741" y="1966"/>
                    <a:pt x="2527" y="2935"/>
                  </a:cubicBezTo>
                  <a:cubicBezTo>
                    <a:pt x="4661" y="5574"/>
                    <a:pt x="6317" y="8578"/>
                    <a:pt x="7440" y="11792"/>
                  </a:cubicBezTo>
                  <a:cubicBezTo>
                    <a:pt x="10879" y="21464"/>
                    <a:pt x="13336" y="30967"/>
                    <a:pt x="20074" y="38969"/>
                  </a:cubicBezTo>
                  <a:cubicBezTo>
                    <a:pt x="20158" y="38856"/>
                    <a:pt x="20256" y="38758"/>
                    <a:pt x="20354" y="38646"/>
                  </a:cubicBezTo>
                  <a:cubicBezTo>
                    <a:pt x="16087" y="33452"/>
                    <a:pt x="13420" y="27317"/>
                    <a:pt x="11272" y="20973"/>
                  </a:cubicBezTo>
                  <a:cubicBezTo>
                    <a:pt x="8844" y="13729"/>
                    <a:pt x="6949" y="6697"/>
                    <a:pt x="1685" y="983"/>
                  </a:cubicBezTo>
                  <a:cubicBezTo>
                    <a:pt x="1123" y="646"/>
                    <a:pt x="562" y="324"/>
                    <a:pt x="0" y="1"/>
                  </a:cubicBezTo>
                  <a:close/>
                </a:path>
              </a:pathLst>
            </a:custGeom>
            <a:solidFill>
              <a:srgbClr val="F19D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48;p37">
              <a:extLst>
                <a:ext uri="{FF2B5EF4-FFF2-40B4-BE49-F238E27FC236}">
                  <a16:creationId xmlns:a16="http://schemas.microsoft.com/office/drawing/2014/main" id="{14DB52AD-1842-4FCA-8B9E-0188571C3FBC}"/>
                </a:ext>
              </a:extLst>
            </p:cNvPr>
            <p:cNvSpPr/>
            <p:nvPr/>
          </p:nvSpPr>
          <p:spPr>
            <a:xfrm>
              <a:off x="2460275" y="727675"/>
              <a:ext cx="905100" cy="2049125"/>
            </a:xfrm>
            <a:custGeom>
              <a:avLst/>
              <a:gdLst/>
              <a:ahLst/>
              <a:cxnLst/>
              <a:rect l="l" t="t" r="r" b="b"/>
              <a:pathLst>
                <a:path w="36204" h="81965" extrusionOk="0">
                  <a:moveTo>
                    <a:pt x="1" y="0"/>
                  </a:moveTo>
                  <a:lnTo>
                    <a:pt x="1" y="0"/>
                  </a:lnTo>
                  <a:cubicBezTo>
                    <a:pt x="4773" y="4913"/>
                    <a:pt x="9897" y="10247"/>
                    <a:pt x="12003" y="16845"/>
                  </a:cubicBezTo>
                  <a:cubicBezTo>
                    <a:pt x="14333" y="24173"/>
                    <a:pt x="12901" y="31949"/>
                    <a:pt x="13322" y="39459"/>
                  </a:cubicBezTo>
                  <a:cubicBezTo>
                    <a:pt x="13561" y="43839"/>
                    <a:pt x="14600" y="48106"/>
                    <a:pt x="15877" y="52289"/>
                  </a:cubicBezTo>
                  <a:cubicBezTo>
                    <a:pt x="17070" y="56234"/>
                    <a:pt x="18306" y="60164"/>
                    <a:pt x="20215" y="63828"/>
                  </a:cubicBezTo>
                  <a:cubicBezTo>
                    <a:pt x="22671" y="68559"/>
                    <a:pt x="25352" y="73570"/>
                    <a:pt x="29339" y="77220"/>
                  </a:cubicBezTo>
                  <a:cubicBezTo>
                    <a:pt x="31164" y="78876"/>
                    <a:pt x="33311" y="80168"/>
                    <a:pt x="35207" y="81754"/>
                  </a:cubicBezTo>
                  <a:lnTo>
                    <a:pt x="36203" y="81964"/>
                  </a:lnTo>
                  <a:cubicBezTo>
                    <a:pt x="34364" y="80364"/>
                    <a:pt x="32231" y="79101"/>
                    <a:pt x="30434" y="77444"/>
                  </a:cubicBezTo>
                  <a:cubicBezTo>
                    <a:pt x="26967" y="74216"/>
                    <a:pt x="24440" y="70061"/>
                    <a:pt x="22222" y="65906"/>
                  </a:cubicBezTo>
                  <a:cubicBezTo>
                    <a:pt x="18656" y="59210"/>
                    <a:pt x="16102" y="51545"/>
                    <a:pt x="14824" y="44063"/>
                  </a:cubicBezTo>
                  <a:cubicBezTo>
                    <a:pt x="13463" y="36118"/>
                    <a:pt x="15189" y="28019"/>
                    <a:pt x="13785" y="20102"/>
                  </a:cubicBezTo>
                  <a:cubicBezTo>
                    <a:pt x="12494" y="12774"/>
                    <a:pt x="7763" y="7229"/>
                    <a:pt x="2794" y="2022"/>
                  </a:cubicBezTo>
                  <a:cubicBezTo>
                    <a:pt x="1896" y="1292"/>
                    <a:pt x="969" y="618"/>
                    <a:pt x="1" y="0"/>
                  </a:cubicBezTo>
                  <a:close/>
                </a:path>
              </a:pathLst>
            </a:custGeom>
            <a:solidFill>
              <a:srgbClr val="F19D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49;p37">
              <a:extLst>
                <a:ext uri="{FF2B5EF4-FFF2-40B4-BE49-F238E27FC236}">
                  <a16:creationId xmlns:a16="http://schemas.microsoft.com/office/drawing/2014/main" id="{9DF978FE-C026-4284-9892-2C00805BDFFB}"/>
                </a:ext>
              </a:extLst>
            </p:cNvPr>
            <p:cNvSpPr/>
            <p:nvPr/>
          </p:nvSpPr>
          <p:spPr>
            <a:xfrm>
              <a:off x="2910525" y="2744800"/>
              <a:ext cx="308500" cy="54950"/>
            </a:xfrm>
            <a:custGeom>
              <a:avLst/>
              <a:gdLst/>
              <a:ahLst/>
              <a:cxnLst/>
              <a:rect l="l" t="t" r="r" b="b"/>
              <a:pathLst>
                <a:path w="12340" h="2198" extrusionOk="0">
                  <a:moveTo>
                    <a:pt x="7210" y="1"/>
                  </a:moveTo>
                  <a:cubicBezTo>
                    <a:pt x="4649" y="1"/>
                    <a:pt x="2882" y="1376"/>
                    <a:pt x="366" y="2051"/>
                  </a:cubicBezTo>
                  <a:cubicBezTo>
                    <a:pt x="253" y="2080"/>
                    <a:pt x="127" y="2108"/>
                    <a:pt x="1" y="2136"/>
                  </a:cubicBezTo>
                  <a:cubicBezTo>
                    <a:pt x="633" y="2179"/>
                    <a:pt x="1266" y="2198"/>
                    <a:pt x="1899" y="2198"/>
                  </a:cubicBezTo>
                  <a:cubicBezTo>
                    <a:pt x="5379" y="2198"/>
                    <a:pt x="8859" y="1625"/>
                    <a:pt x="12340" y="1364"/>
                  </a:cubicBezTo>
                  <a:cubicBezTo>
                    <a:pt x="10781" y="985"/>
                    <a:pt x="9223" y="549"/>
                    <a:pt x="7679" y="16"/>
                  </a:cubicBezTo>
                  <a:cubicBezTo>
                    <a:pt x="7520" y="6"/>
                    <a:pt x="7363" y="1"/>
                    <a:pt x="7210" y="1"/>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50;p37">
              <a:extLst>
                <a:ext uri="{FF2B5EF4-FFF2-40B4-BE49-F238E27FC236}">
                  <a16:creationId xmlns:a16="http://schemas.microsoft.com/office/drawing/2014/main" id="{0EF06C8B-A9CD-475B-83B0-21B3DFC3B124}"/>
                </a:ext>
              </a:extLst>
            </p:cNvPr>
            <p:cNvSpPr/>
            <p:nvPr/>
          </p:nvSpPr>
          <p:spPr>
            <a:xfrm>
              <a:off x="3159700" y="2362325"/>
              <a:ext cx="235150" cy="409200"/>
            </a:xfrm>
            <a:custGeom>
              <a:avLst/>
              <a:gdLst/>
              <a:ahLst/>
              <a:cxnLst/>
              <a:rect l="l" t="t" r="r" b="b"/>
              <a:pathLst>
                <a:path w="9406" h="16368" extrusionOk="0">
                  <a:moveTo>
                    <a:pt x="5144" y="2102"/>
                  </a:moveTo>
                  <a:cubicBezTo>
                    <a:pt x="5238" y="2102"/>
                    <a:pt x="5337" y="2241"/>
                    <a:pt x="5278" y="2359"/>
                  </a:cubicBezTo>
                  <a:cubicBezTo>
                    <a:pt x="5264" y="2387"/>
                    <a:pt x="5250" y="2415"/>
                    <a:pt x="5250" y="2443"/>
                  </a:cubicBezTo>
                  <a:cubicBezTo>
                    <a:pt x="5221" y="2506"/>
                    <a:pt x="5180" y="2531"/>
                    <a:pt x="5139" y="2531"/>
                  </a:cubicBezTo>
                  <a:cubicBezTo>
                    <a:pt x="5044" y="2531"/>
                    <a:pt x="4948" y="2392"/>
                    <a:pt x="4998" y="2274"/>
                  </a:cubicBezTo>
                  <a:cubicBezTo>
                    <a:pt x="5012" y="2246"/>
                    <a:pt x="5026" y="2218"/>
                    <a:pt x="5040" y="2190"/>
                  </a:cubicBezTo>
                  <a:cubicBezTo>
                    <a:pt x="5065" y="2127"/>
                    <a:pt x="5104" y="2102"/>
                    <a:pt x="5144" y="2102"/>
                  </a:cubicBezTo>
                  <a:close/>
                  <a:moveTo>
                    <a:pt x="4203" y="6095"/>
                  </a:moveTo>
                  <a:cubicBezTo>
                    <a:pt x="4299" y="6095"/>
                    <a:pt x="4387" y="6284"/>
                    <a:pt x="4324" y="6401"/>
                  </a:cubicBezTo>
                  <a:cubicBezTo>
                    <a:pt x="4282" y="6471"/>
                    <a:pt x="4226" y="6542"/>
                    <a:pt x="4183" y="6612"/>
                  </a:cubicBezTo>
                  <a:cubicBezTo>
                    <a:pt x="4157" y="6655"/>
                    <a:pt x="4126" y="6673"/>
                    <a:pt x="4096" y="6673"/>
                  </a:cubicBezTo>
                  <a:cubicBezTo>
                    <a:pt x="4000" y="6673"/>
                    <a:pt x="3912" y="6491"/>
                    <a:pt x="3987" y="6373"/>
                  </a:cubicBezTo>
                  <a:cubicBezTo>
                    <a:pt x="4029" y="6303"/>
                    <a:pt x="4071" y="6233"/>
                    <a:pt x="4113" y="6163"/>
                  </a:cubicBezTo>
                  <a:cubicBezTo>
                    <a:pt x="4141" y="6115"/>
                    <a:pt x="4172" y="6095"/>
                    <a:pt x="4203" y="6095"/>
                  </a:cubicBezTo>
                  <a:close/>
                  <a:moveTo>
                    <a:pt x="4040" y="4747"/>
                  </a:moveTo>
                  <a:cubicBezTo>
                    <a:pt x="4135" y="4747"/>
                    <a:pt x="4229" y="4883"/>
                    <a:pt x="4169" y="5012"/>
                  </a:cubicBezTo>
                  <a:cubicBezTo>
                    <a:pt x="4001" y="5278"/>
                    <a:pt x="3818" y="5531"/>
                    <a:pt x="3622" y="5756"/>
                  </a:cubicBezTo>
                  <a:cubicBezTo>
                    <a:pt x="3313" y="6135"/>
                    <a:pt x="3131" y="6598"/>
                    <a:pt x="3117" y="7089"/>
                  </a:cubicBezTo>
                  <a:cubicBezTo>
                    <a:pt x="3109" y="7196"/>
                    <a:pt x="3033" y="7252"/>
                    <a:pt x="2962" y="7252"/>
                  </a:cubicBezTo>
                  <a:cubicBezTo>
                    <a:pt x="2893" y="7252"/>
                    <a:pt x="2829" y="7200"/>
                    <a:pt x="2836" y="7089"/>
                  </a:cubicBezTo>
                  <a:cubicBezTo>
                    <a:pt x="2850" y="6668"/>
                    <a:pt x="2962" y="6261"/>
                    <a:pt x="3159" y="5896"/>
                  </a:cubicBezTo>
                  <a:cubicBezTo>
                    <a:pt x="3369" y="5503"/>
                    <a:pt x="3720" y="5222"/>
                    <a:pt x="3931" y="4829"/>
                  </a:cubicBezTo>
                  <a:cubicBezTo>
                    <a:pt x="3960" y="4771"/>
                    <a:pt x="4000" y="4747"/>
                    <a:pt x="4040" y="4747"/>
                  </a:cubicBezTo>
                  <a:close/>
                  <a:moveTo>
                    <a:pt x="4518" y="2840"/>
                  </a:moveTo>
                  <a:cubicBezTo>
                    <a:pt x="4623" y="2840"/>
                    <a:pt x="4717" y="2979"/>
                    <a:pt x="4647" y="3088"/>
                  </a:cubicBezTo>
                  <a:cubicBezTo>
                    <a:pt x="3636" y="4787"/>
                    <a:pt x="1727" y="5924"/>
                    <a:pt x="1937" y="8156"/>
                  </a:cubicBezTo>
                  <a:cubicBezTo>
                    <a:pt x="1951" y="8261"/>
                    <a:pt x="1888" y="8314"/>
                    <a:pt x="1820" y="8314"/>
                  </a:cubicBezTo>
                  <a:cubicBezTo>
                    <a:pt x="1751" y="8314"/>
                    <a:pt x="1678" y="8261"/>
                    <a:pt x="1671" y="8156"/>
                  </a:cubicBezTo>
                  <a:cubicBezTo>
                    <a:pt x="1446" y="5854"/>
                    <a:pt x="3341" y="4689"/>
                    <a:pt x="4394" y="2920"/>
                  </a:cubicBezTo>
                  <a:cubicBezTo>
                    <a:pt x="4430" y="2863"/>
                    <a:pt x="4475" y="2840"/>
                    <a:pt x="4518" y="2840"/>
                  </a:cubicBezTo>
                  <a:close/>
                  <a:moveTo>
                    <a:pt x="5713" y="0"/>
                  </a:moveTo>
                  <a:cubicBezTo>
                    <a:pt x="5447" y="590"/>
                    <a:pt x="5068" y="1137"/>
                    <a:pt x="4619" y="1601"/>
                  </a:cubicBezTo>
                  <a:cubicBezTo>
                    <a:pt x="2415" y="3889"/>
                    <a:pt x="0" y="6514"/>
                    <a:pt x="1488" y="9700"/>
                  </a:cubicBezTo>
                  <a:cubicBezTo>
                    <a:pt x="2373" y="10683"/>
                    <a:pt x="3341" y="11609"/>
                    <a:pt x="4380" y="12437"/>
                  </a:cubicBezTo>
                  <a:cubicBezTo>
                    <a:pt x="6064" y="13771"/>
                    <a:pt x="7861" y="14894"/>
                    <a:pt x="9405" y="16368"/>
                  </a:cubicBezTo>
                  <a:cubicBezTo>
                    <a:pt x="7089" y="11202"/>
                    <a:pt x="6275" y="5615"/>
                    <a:pt x="5713" y="0"/>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51;p37">
              <a:extLst>
                <a:ext uri="{FF2B5EF4-FFF2-40B4-BE49-F238E27FC236}">
                  <a16:creationId xmlns:a16="http://schemas.microsoft.com/office/drawing/2014/main" id="{0684B9D8-11A7-4251-B20E-6879DBE1CCE9}"/>
                </a:ext>
              </a:extLst>
            </p:cNvPr>
            <p:cNvSpPr/>
            <p:nvPr/>
          </p:nvSpPr>
          <p:spPr>
            <a:xfrm>
              <a:off x="3047050" y="1970325"/>
              <a:ext cx="252000" cy="609250"/>
            </a:xfrm>
            <a:custGeom>
              <a:avLst/>
              <a:gdLst/>
              <a:ahLst/>
              <a:cxnLst/>
              <a:rect l="l" t="t" r="r" b="b"/>
              <a:pathLst>
                <a:path w="10080" h="24370" extrusionOk="0">
                  <a:moveTo>
                    <a:pt x="7749" y="3117"/>
                  </a:moveTo>
                  <a:cubicBezTo>
                    <a:pt x="7945" y="3117"/>
                    <a:pt x="7931" y="3482"/>
                    <a:pt x="7763" y="3482"/>
                  </a:cubicBezTo>
                  <a:lnTo>
                    <a:pt x="7749" y="3468"/>
                  </a:lnTo>
                  <a:cubicBezTo>
                    <a:pt x="7566" y="3468"/>
                    <a:pt x="7566" y="3117"/>
                    <a:pt x="7749" y="3117"/>
                  </a:cubicBezTo>
                  <a:close/>
                  <a:moveTo>
                    <a:pt x="7557" y="5508"/>
                  </a:moveTo>
                  <a:cubicBezTo>
                    <a:pt x="7645" y="5508"/>
                    <a:pt x="7736" y="5592"/>
                    <a:pt x="7693" y="5714"/>
                  </a:cubicBezTo>
                  <a:cubicBezTo>
                    <a:pt x="7384" y="6767"/>
                    <a:pt x="6401" y="7230"/>
                    <a:pt x="5699" y="7974"/>
                  </a:cubicBezTo>
                  <a:cubicBezTo>
                    <a:pt x="5667" y="8007"/>
                    <a:pt x="5632" y="8020"/>
                    <a:pt x="5600" y="8020"/>
                  </a:cubicBezTo>
                  <a:cubicBezTo>
                    <a:pt x="5481" y="8020"/>
                    <a:pt x="5389" y="7832"/>
                    <a:pt x="5489" y="7721"/>
                  </a:cubicBezTo>
                  <a:cubicBezTo>
                    <a:pt x="6135" y="7047"/>
                    <a:pt x="7145" y="6570"/>
                    <a:pt x="7426" y="5615"/>
                  </a:cubicBezTo>
                  <a:cubicBezTo>
                    <a:pt x="7447" y="5540"/>
                    <a:pt x="7502" y="5508"/>
                    <a:pt x="7557" y="5508"/>
                  </a:cubicBezTo>
                  <a:close/>
                  <a:moveTo>
                    <a:pt x="7477" y="4019"/>
                  </a:moveTo>
                  <a:cubicBezTo>
                    <a:pt x="7564" y="4019"/>
                    <a:pt x="7662" y="4164"/>
                    <a:pt x="7623" y="4282"/>
                  </a:cubicBezTo>
                  <a:cubicBezTo>
                    <a:pt x="6879" y="6458"/>
                    <a:pt x="4506" y="7272"/>
                    <a:pt x="3341" y="9153"/>
                  </a:cubicBezTo>
                  <a:cubicBezTo>
                    <a:pt x="3315" y="9195"/>
                    <a:pt x="3286" y="9212"/>
                    <a:pt x="3256" y="9212"/>
                  </a:cubicBezTo>
                  <a:cubicBezTo>
                    <a:pt x="3159" y="9212"/>
                    <a:pt x="3066" y="9019"/>
                    <a:pt x="3131" y="8900"/>
                  </a:cubicBezTo>
                  <a:cubicBezTo>
                    <a:pt x="4282" y="7061"/>
                    <a:pt x="6640" y="6247"/>
                    <a:pt x="7384" y="4113"/>
                  </a:cubicBezTo>
                  <a:cubicBezTo>
                    <a:pt x="7405" y="4046"/>
                    <a:pt x="7440" y="4019"/>
                    <a:pt x="7477" y="4019"/>
                  </a:cubicBezTo>
                  <a:close/>
                  <a:moveTo>
                    <a:pt x="7580" y="1"/>
                  </a:moveTo>
                  <a:cubicBezTo>
                    <a:pt x="7763" y="1432"/>
                    <a:pt x="7356" y="2906"/>
                    <a:pt x="6415" y="4240"/>
                  </a:cubicBezTo>
                  <a:cubicBezTo>
                    <a:pt x="5096" y="6107"/>
                    <a:pt x="3074" y="7328"/>
                    <a:pt x="1755" y="9195"/>
                  </a:cubicBezTo>
                  <a:cubicBezTo>
                    <a:pt x="0" y="11680"/>
                    <a:pt x="127" y="14627"/>
                    <a:pt x="492" y="17505"/>
                  </a:cubicBezTo>
                  <a:cubicBezTo>
                    <a:pt x="1853" y="19906"/>
                    <a:pt x="3341" y="22264"/>
                    <a:pt x="5110" y="24369"/>
                  </a:cubicBezTo>
                  <a:cubicBezTo>
                    <a:pt x="4885" y="23218"/>
                    <a:pt x="4998" y="22039"/>
                    <a:pt x="5433" y="20944"/>
                  </a:cubicBezTo>
                  <a:cubicBezTo>
                    <a:pt x="5882" y="19849"/>
                    <a:pt x="6556" y="18839"/>
                    <a:pt x="7412" y="18010"/>
                  </a:cubicBezTo>
                  <a:cubicBezTo>
                    <a:pt x="8675" y="16705"/>
                    <a:pt x="9574" y="15708"/>
                    <a:pt x="10079" y="14192"/>
                  </a:cubicBezTo>
                  <a:cubicBezTo>
                    <a:pt x="9967" y="12901"/>
                    <a:pt x="9840" y="11609"/>
                    <a:pt x="9728" y="10304"/>
                  </a:cubicBezTo>
                  <a:cubicBezTo>
                    <a:pt x="9405" y="6935"/>
                    <a:pt x="9195" y="3117"/>
                    <a:pt x="7580" y="1"/>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52;p37">
              <a:extLst>
                <a:ext uri="{FF2B5EF4-FFF2-40B4-BE49-F238E27FC236}">
                  <a16:creationId xmlns:a16="http://schemas.microsoft.com/office/drawing/2014/main" id="{2059376F-E452-4344-8DFB-21A116B88517}"/>
                </a:ext>
              </a:extLst>
            </p:cNvPr>
            <p:cNvSpPr/>
            <p:nvPr/>
          </p:nvSpPr>
          <p:spPr>
            <a:xfrm>
              <a:off x="2881400" y="1828900"/>
              <a:ext cx="401150" cy="547475"/>
            </a:xfrm>
            <a:custGeom>
              <a:avLst/>
              <a:gdLst/>
              <a:ahLst/>
              <a:cxnLst/>
              <a:rect l="l" t="t" r="r" b="b"/>
              <a:pathLst>
                <a:path w="16046" h="21899" extrusionOk="0">
                  <a:moveTo>
                    <a:pt x="8521" y="0"/>
                  </a:moveTo>
                  <a:cubicBezTo>
                    <a:pt x="6767" y="3355"/>
                    <a:pt x="1" y="3229"/>
                    <a:pt x="759" y="8226"/>
                  </a:cubicBezTo>
                  <a:cubicBezTo>
                    <a:pt x="2176" y="12971"/>
                    <a:pt x="4071" y="17547"/>
                    <a:pt x="6416" y="21899"/>
                  </a:cubicBezTo>
                  <a:cubicBezTo>
                    <a:pt x="6191" y="19512"/>
                    <a:pt x="6275" y="17084"/>
                    <a:pt x="7553" y="14978"/>
                  </a:cubicBezTo>
                  <a:cubicBezTo>
                    <a:pt x="9672" y="11511"/>
                    <a:pt x="16045" y="8142"/>
                    <a:pt x="12971" y="3791"/>
                  </a:cubicBezTo>
                  <a:cubicBezTo>
                    <a:pt x="11511" y="2190"/>
                    <a:pt x="9279" y="1755"/>
                    <a:pt x="8521" y="0"/>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53;p37">
              <a:extLst>
                <a:ext uri="{FF2B5EF4-FFF2-40B4-BE49-F238E27FC236}">
                  <a16:creationId xmlns:a16="http://schemas.microsoft.com/office/drawing/2014/main" id="{63DF67F7-9832-412C-8DA6-74F3EE6DC0BE}"/>
                </a:ext>
              </a:extLst>
            </p:cNvPr>
            <p:cNvSpPr/>
            <p:nvPr/>
          </p:nvSpPr>
          <p:spPr>
            <a:xfrm>
              <a:off x="2835425" y="1437950"/>
              <a:ext cx="279725" cy="552050"/>
            </a:xfrm>
            <a:custGeom>
              <a:avLst/>
              <a:gdLst/>
              <a:ahLst/>
              <a:cxnLst/>
              <a:rect l="l" t="t" r="r" b="b"/>
              <a:pathLst>
                <a:path w="11189" h="22082" extrusionOk="0">
                  <a:moveTo>
                    <a:pt x="9336" y="12719"/>
                  </a:moveTo>
                  <a:cubicBezTo>
                    <a:pt x="9518" y="12719"/>
                    <a:pt x="9518" y="13070"/>
                    <a:pt x="9336" y="13070"/>
                  </a:cubicBezTo>
                  <a:cubicBezTo>
                    <a:pt x="9139" y="13070"/>
                    <a:pt x="9153" y="12719"/>
                    <a:pt x="9336" y="12719"/>
                  </a:cubicBezTo>
                  <a:close/>
                  <a:moveTo>
                    <a:pt x="8726" y="14349"/>
                  </a:moveTo>
                  <a:cubicBezTo>
                    <a:pt x="8809" y="14349"/>
                    <a:pt x="8898" y="14438"/>
                    <a:pt x="8872" y="14558"/>
                  </a:cubicBezTo>
                  <a:cubicBezTo>
                    <a:pt x="8816" y="14909"/>
                    <a:pt x="8578" y="15203"/>
                    <a:pt x="8255" y="15344"/>
                  </a:cubicBezTo>
                  <a:cubicBezTo>
                    <a:pt x="8238" y="15350"/>
                    <a:pt x="8223" y="15353"/>
                    <a:pt x="8208" y="15353"/>
                  </a:cubicBezTo>
                  <a:cubicBezTo>
                    <a:pt x="8061" y="15353"/>
                    <a:pt x="8017" y="15058"/>
                    <a:pt x="8170" y="15007"/>
                  </a:cubicBezTo>
                  <a:cubicBezTo>
                    <a:pt x="8395" y="14909"/>
                    <a:pt x="8564" y="14712"/>
                    <a:pt x="8606" y="14473"/>
                  </a:cubicBezTo>
                  <a:cubicBezTo>
                    <a:pt x="8622" y="14386"/>
                    <a:pt x="8673" y="14349"/>
                    <a:pt x="8726" y="14349"/>
                  </a:cubicBezTo>
                  <a:close/>
                  <a:moveTo>
                    <a:pt x="9416" y="13468"/>
                  </a:moveTo>
                  <a:cubicBezTo>
                    <a:pt x="9482" y="13468"/>
                    <a:pt x="9546" y="13521"/>
                    <a:pt x="9546" y="13631"/>
                  </a:cubicBezTo>
                  <a:cubicBezTo>
                    <a:pt x="9532" y="14291"/>
                    <a:pt x="9701" y="14768"/>
                    <a:pt x="9322" y="15358"/>
                  </a:cubicBezTo>
                  <a:cubicBezTo>
                    <a:pt x="8971" y="15933"/>
                    <a:pt x="8353" y="16284"/>
                    <a:pt x="7862" y="16747"/>
                  </a:cubicBezTo>
                  <a:cubicBezTo>
                    <a:pt x="7835" y="16772"/>
                    <a:pt x="7809" y="16782"/>
                    <a:pt x="7785" y="16782"/>
                  </a:cubicBezTo>
                  <a:cubicBezTo>
                    <a:pt x="7671" y="16782"/>
                    <a:pt x="7603" y="16543"/>
                    <a:pt x="7707" y="16439"/>
                  </a:cubicBezTo>
                  <a:cubicBezTo>
                    <a:pt x="8100" y="16074"/>
                    <a:pt x="8578" y="15793"/>
                    <a:pt x="8928" y="15386"/>
                  </a:cubicBezTo>
                  <a:cubicBezTo>
                    <a:pt x="9392" y="14838"/>
                    <a:pt x="9251" y="14305"/>
                    <a:pt x="9279" y="13631"/>
                  </a:cubicBezTo>
                  <a:cubicBezTo>
                    <a:pt x="9279" y="13524"/>
                    <a:pt x="9348" y="13468"/>
                    <a:pt x="9416" y="13468"/>
                  </a:cubicBezTo>
                  <a:close/>
                  <a:moveTo>
                    <a:pt x="5967" y="1"/>
                  </a:moveTo>
                  <a:cubicBezTo>
                    <a:pt x="5882" y="380"/>
                    <a:pt x="5700" y="745"/>
                    <a:pt x="5461" y="1054"/>
                  </a:cubicBezTo>
                  <a:cubicBezTo>
                    <a:pt x="3833" y="3047"/>
                    <a:pt x="1" y="4605"/>
                    <a:pt x="85" y="7525"/>
                  </a:cubicBezTo>
                  <a:cubicBezTo>
                    <a:pt x="85" y="7581"/>
                    <a:pt x="71" y="7637"/>
                    <a:pt x="43" y="7693"/>
                  </a:cubicBezTo>
                  <a:cubicBezTo>
                    <a:pt x="57" y="10108"/>
                    <a:pt x="155" y="12522"/>
                    <a:pt x="548" y="14937"/>
                  </a:cubicBezTo>
                  <a:cubicBezTo>
                    <a:pt x="927" y="17337"/>
                    <a:pt x="1433" y="19723"/>
                    <a:pt x="2078" y="22082"/>
                  </a:cubicBezTo>
                  <a:cubicBezTo>
                    <a:pt x="2289" y="21099"/>
                    <a:pt x="2808" y="20201"/>
                    <a:pt x="3594" y="19569"/>
                  </a:cubicBezTo>
                  <a:cubicBezTo>
                    <a:pt x="5531" y="17884"/>
                    <a:pt x="9448" y="17351"/>
                    <a:pt x="10108" y="14656"/>
                  </a:cubicBezTo>
                  <a:cubicBezTo>
                    <a:pt x="10094" y="14459"/>
                    <a:pt x="10080" y="14263"/>
                    <a:pt x="10094" y="14066"/>
                  </a:cubicBezTo>
                  <a:cubicBezTo>
                    <a:pt x="10150" y="12129"/>
                    <a:pt x="10487" y="10164"/>
                    <a:pt x="10669" y="8241"/>
                  </a:cubicBezTo>
                  <a:cubicBezTo>
                    <a:pt x="10838" y="6542"/>
                    <a:pt x="11189" y="4072"/>
                    <a:pt x="9967" y="2654"/>
                  </a:cubicBezTo>
                  <a:cubicBezTo>
                    <a:pt x="9055" y="1601"/>
                    <a:pt x="7455" y="1868"/>
                    <a:pt x="6514" y="815"/>
                  </a:cubicBezTo>
                  <a:cubicBezTo>
                    <a:pt x="6289" y="576"/>
                    <a:pt x="6107" y="296"/>
                    <a:pt x="5967" y="1"/>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54;p37">
              <a:extLst>
                <a:ext uri="{FF2B5EF4-FFF2-40B4-BE49-F238E27FC236}">
                  <a16:creationId xmlns:a16="http://schemas.microsoft.com/office/drawing/2014/main" id="{729242AD-EB5C-4A1D-A6D5-1DDEFD2C9EE3}"/>
                </a:ext>
              </a:extLst>
            </p:cNvPr>
            <p:cNvSpPr/>
            <p:nvPr/>
          </p:nvSpPr>
          <p:spPr>
            <a:xfrm>
              <a:off x="2824550" y="1091575"/>
              <a:ext cx="148475" cy="482925"/>
            </a:xfrm>
            <a:custGeom>
              <a:avLst/>
              <a:gdLst/>
              <a:ahLst/>
              <a:cxnLst/>
              <a:rect l="l" t="t" r="r" b="b"/>
              <a:pathLst>
                <a:path w="5939" h="19317" extrusionOk="0">
                  <a:moveTo>
                    <a:pt x="4731" y="9518"/>
                  </a:moveTo>
                  <a:cubicBezTo>
                    <a:pt x="4914" y="9518"/>
                    <a:pt x="4914" y="9869"/>
                    <a:pt x="4731" y="9869"/>
                  </a:cubicBezTo>
                  <a:cubicBezTo>
                    <a:pt x="4549" y="9869"/>
                    <a:pt x="4535" y="9518"/>
                    <a:pt x="4731" y="9518"/>
                  </a:cubicBezTo>
                  <a:close/>
                  <a:moveTo>
                    <a:pt x="4229" y="11522"/>
                  </a:moveTo>
                  <a:cubicBezTo>
                    <a:pt x="4300" y="11522"/>
                    <a:pt x="4373" y="11575"/>
                    <a:pt x="4380" y="11680"/>
                  </a:cubicBezTo>
                  <a:cubicBezTo>
                    <a:pt x="4408" y="12031"/>
                    <a:pt x="4380" y="12382"/>
                    <a:pt x="4296" y="12719"/>
                  </a:cubicBezTo>
                  <a:cubicBezTo>
                    <a:pt x="4268" y="12802"/>
                    <a:pt x="4210" y="12837"/>
                    <a:pt x="4153" y="12837"/>
                  </a:cubicBezTo>
                  <a:cubicBezTo>
                    <a:pt x="4064" y="12837"/>
                    <a:pt x="3976" y="12754"/>
                    <a:pt x="4001" y="12635"/>
                  </a:cubicBezTo>
                  <a:lnTo>
                    <a:pt x="4029" y="12635"/>
                  </a:lnTo>
                  <a:cubicBezTo>
                    <a:pt x="4099" y="12326"/>
                    <a:pt x="4128" y="12003"/>
                    <a:pt x="4099" y="11680"/>
                  </a:cubicBezTo>
                  <a:cubicBezTo>
                    <a:pt x="4092" y="11575"/>
                    <a:pt x="4159" y="11522"/>
                    <a:pt x="4229" y="11522"/>
                  </a:cubicBezTo>
                  <a:close/>
                  <a:moveTo>
                    <a:pt x="4845" y="10293"/>
                  </a:moveTo>
                  <a:cubicBezTo>
                    <a:pt x="4897" y="10293"/>
                    <a:pt x="4948" y="10330"/>
                    <a:pt x="4970" y="10417"/>
                  </a:cubicBezTo>
                  <a:cubicBezTo>
                    <a:pt x="5208" y="11624"/>
                    <a:pt x="5068" y="12873"/>
                    <a:pt x="4549" y="13996"/>
                  </a:cubicBezTo>
                  <a:lnTo>
                    <a:pt x="4577" y="13996"/>
                  </a:lnTo>
                  <a:cubicBezTo>
                    <a:pt x="4547" y="14059"/>
                    <a:pt x="4507" y="14084"/>
                    <a:pt x="4466" y="14084"/>
                  </a:cubicBezTo>
                  <a:cubicBezTo>
                    <a:pt x="4370" y="14084"/>
                    <a:pt x="4275" y="13946"/>
                    <a:pt x="4324" y="13828"/>
                  </a:cubicBezTo>
                  <a:cubicBezTo>
                    <a:pt x="4801" y="12789"/>
                    <a:pt x="4928" y="11624"/>
                    <a:pt x="4703" y="10515"/>
                  </a:cubicBezTo>
                  <a:cubicBezTo>
                    <a:pt x="4677" y="10386"/>
                    <a:pt x="4762" y="10293"/>
                    <a:pt x="4845" y="10293"/>
                  </a:cubicBezTo>
                  <a:close/>
                  <a:moveTo>
                    <a:pt x="1" y="1"/>
                  </a:moveTo>
                  <a:lnTo>
                    <a:pt x="1" y="1"/>
                  </a:lnTo>
                  <a:cubicBezTo>
                    <a:pt x="843" y="3145"/>
                    <a:pt x="478" y="6879"/>
                    <a:pt x="590" y="9855"/>
                  </a:cubicBezTo>
                  <a:cubicBezTo>
                    <a:pt x="590" y="9939"/>
                    <a:pt x="576" y="10010"/>
                    <a:pt x="534" y="10080"/>
                  </a:cubicBezTo>
                  <a:cubicBezTo>
                    <a:pt x="674" y="13140"/>
                    <a:pt x="562" y="16228"/>
                    <a:pt x="506" y="19316"/>
                  </a:cubicBezTo>
                  <a:cubicBezTo>
                    <a:pt x="815" y="18825"/>
                    <a:pt x="1166" y="18376"/>
                    <a:pt x="1587" y="17983"/>
                  </a:cubicBezTo>
                  <a:cubicBezTo>
                    <a:pt x="2415" y="17141"/>
                    <a:pt x="3341" y="16383"/>
                    <a:pt x="4212" y="15596"/>
                  </a:cubicBezTo>
                  <a:cubicBezTo>
                    <a:pt x="5475" y="14445"/>
                    <a:pt x="5938" y="13435"/>
                    <a:pt x="5826" y="11933"/>
                  </a:cubicBezTo>
                  <a:cubicBezTo>
                    <a:pt x="5826" y="11905"/>
                    <a:pt x="5826" y="11891"/>
                    <a:pt x="5812" y="11862"/>
                  </a:cubicBezTo>
                  <a:cubicBezTo>
                    <a:pt x="5447" y="9939"/>
                    <a:pt x="5237" y="8171"/>
                    <a:pt x="4366" y="6346"/>
                  </a:cubicBezTo>
                  <a:cubicBezTo>
                    <a:pt x="3496" y="4521"/>
                    <a:pt x="2317" y="2893"/>
                    <a:pt x="1053" y="1306"/>
                  </a:cubicBezTo>
                  <a:cubicBezTo>
                    <a:pt x="702" y="871"/>
                    <a:pt x="351" y="436"/>
                    <a:pt x="1" y="1"/>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55;p37">
              <a:extLst>
                <a:ext uri="{FF2B5EF4-FFF2-40B4-BE49-F238E27FC236}">
                  <a16:creationId xmlns:a16="http://schemas.microsoft.com/office/drawing/2014/main" id="{41610F90-D4D6-432A-B0D8-6FED4B7D5628}"/>
                </a:ext>
              </a:extLst>
            </p:cNvPr>
            <p:cNvSpPr/>
            <p:nvPr/>
          </p:nvSpPr>
          <p:spPr>
            <a:xfrm>
              <a:off x="2714000" y="961750"/>
              <a:ext cx="110925" cy="260050"/>
            </a:xfrm>
            <a:custGeom>
              <a:avLst/>
              <a:gdLst/>
              <a:ahLst/>
              <a:cxnLst/>
              <a:rect l="l" t="t" r="r" b="b"/>
              <a:pathLst>
                <a:path w="4437" h="10402" extrusionOk="0">
                  <a:moveTo>
                    <a:pt x="1" y="0"/>
                  </a:moveTo>
                  <a:lnTo>
                    <a:pt x="1" y="0"/>
                  </a:lnTo>
                  <a:cubicBezTo>
                    <a:pt x="2106" y="3116"/>
                    <a:pt x="3735" y="6527"/>
                    <a:pt x="4437" y="10402"/>
                  </a:cubicBezTo>
                  <a:cubicBezTo>
                    <a:pt x="4394" y="8100"/>
                    <a:pt x="4198" y="5727"/>
                    <a:pt x="3286" y="3818"/>
                  </a:cubicBezTo>
                  <a:cubicBezTo>
                    <a:pt x="2219" y="2527"/>
                    <a:pt x="1110" y="1249"/>
                    <a:pt x="1" y="0"/>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56;p37">
              <a:extLst>
                <a:ext uri="{FF2B5EF4-FFF2-40B4-BE49-F238E27FC236}">
                  <a16:creationId xmlns:a16="http://schemas.microsoft.com/office/drawing/2014/main" id="{665A8548-1226-4038-BEA7-7EBB161BC894}"/>
                </a:ext>
              </a:extLst>
            </p:cNvPr>
            <p:cNvSpPr/>
            <p:nvPr/>
          </p:nvSpPr>
          <p:spPr>
            <a:xfrm>
              <a:off x="2453275" y="754325"/>
              <a:ext cx="222850" cy="266050"/>
            </a:xfrm>
            <a:custGeom>
              <a:avLst/>
              <a:gdLst/>
              <a:ahLst/>
              <a:cxnLst/>
              <a:rect l="l" t="t" r="r" b="b"/>
              <a:pathLst>
                <a:path w="8914" h="10642" extrusionOk="0">
                  <a:moveTo>
                    <a:pt x="0" y="1"/>
                  </a:moveTo>
                  <a:cubicBezTo>
                    <a:pt x="281" y="422"/>
                    <a:pt x="562" y="857"/>
                    <a:pt x="842" y="1292"/>
                  </a:cubicBezTo>
                  <a:cubicBezTo>
                    <a:pt x="1713" y="2640"/>
                    <a:pt x="2555" y="4030"/>
                    <a:pt x="3355" y="5447"/>
                  </a:cubicBezTo>
                  <a:cubicBezTo>
                    <a:pt x="3832" y="6290"/>
                    <a:pt x="4309" y="7174"/>
                    <a:pt x="4759" y="8044"/>
                  </a:cubicBezTo>
                  <a:cubicBezTo>
                    <a:pt x="5643" y="8859"/>
                    <a:pt x="6668" y="9448"/>
                    <a:pt x="7833" y="10024"/>
                  </a:cubicBezTo>
                  <a:cubicBezTo>
                    <a:pt x="8212" y="10206"/>
                    <a:pt x="8577" y="10403"/>
                    <a:pt x="8914" y="10641"/>
                  </a:cubicBezTo>
                  <a:cubicBezTo>
                    <a:pt x="6499" y="6725"/>
                    <a:pt x="3172" y="3258"/>
                    <a:pt x="0" y="1"/>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57;p37">
              <a:extLst>
                <a:ext uri="{FF2B5EF4-FFF2-40B4-BE49-F238E27FC236}">
                  <a16:creationId xmlns:a16="http://schemas.microsoft.com/office/drawing/2014/main" id="{5626D891-D885-4DFB-A62D-5490063330E4}"/>
                </a:ext>
              </a:extLst>
            </p:cNvPr>
            <p:cNvSpPr/>
            <p:nvPr/>
          </p:nvSpPr>
          <p:spPr>
            <a:xfrm>
              <a:off x="2590125" y="992275"/>
              <a:ext cx="184975" cy="452025"/>
            </a:xfrm>
            <a:custGeom>
              <a:avLst/>
              <a:gdLst/>
              <a:ahLst/>
              <a:cxnLst/>
              <a:rect l="l" t="t" r="r" b="b"/>
              <a:pathLst>
                <a:path w="7399" h="18081" extrusionOk="0">
                  <a:moveTo>
                    <a:pt x="3299" y="9068"/>
                  </a:moveTo>
                  <a:cubicBezTo>
                    <a:pt x="3482" y="9068"/>
                    <a:pt x="3482" y="9419"/>
                    <a:pt x="3299" y="9419"/>
                  </a:cubicBezTo>
                  <a:cubicBezTo>
                    <a:pt x="3103" y="9419"/>
                    <a:pt x="3103" y="9068"/>
                    <a:pt x="3299" y="9068"/>
                  </a:cubicBezTo>
                  <a:close/>
                  <a:moveTo>
                    <a:pt x="4539" y="11173"/>
                  </a:moveTo>
                  <a:cubicBezTo>
                    <a:pt x="4590" y="11173"/>
                    <a:pt x="4640" y="11207"/>
                    <a:pt x="4661" y="11286"/>
                  </a:cubicBezTo>
                  <a:cubicBezTo>
                    <a:pt x="4787" y="11764"/>
                    <a:pt x="5040" y="12199"/>
                    <a:pt x="5377" y="12564"/>
                  </a:cubicBezTo>
                  <a:cubicBezTo>
                    <a:pt x="5475" y="12662"/>
                    <a:pt x="5395" y="12855"/>
                    <a:pt x="5281" y="12855"/>
                  </a:cubicBezTo>
                  <a:cubicBezTo>
                    <a:pt x="5249" y="12855"/>
                    <a:pt x="5214" y="12839"/>
                    <a:pt x="5180" y="12802"/>
                  </a:cubicBezTo>
                  <a:cubicBezTo>
                    <a:pt x="4801" y="12409"/>
                    <a:pt x="4535" y="11918"/>
                    <a:pt x="4394" y="11385"/>
                  </a:cubicBezTo>
                  <a:cubicBezTo>
                    <a:pt x="4368" y="11263"/>
                    <a:pt x="4456" y="11173"/>
                    <a:pt x="4539" y="11173"/>
                  </a:cubicBezTo>
                  <a:close/>
                  <a:moveTo>
                    <a:pt x="3349" y="9879"/>
                  </a:moveTo>
                  <a:cubicBezTo>
                    <a:pt x="3419" y="9879"/>
                    <a:pt x="3496" y="9932"/>
                    <a:pt x="3510" y="10037"/>
                  </a:cubicBezTo>
                  <a:cubicBezTo>
                    <a:pt x="3678" y="11553"/>
                    <a:pt x="4801" y="12957"/>
                    <a:pt x="5742" y="14094"/>
                  </a:cubicBezTo>
                  <a:cubicBezTo>
                    <a:pt x="5829" y="14202"/>
                    <a:pt x="5748" y="14387"/>
                    <a:pt x="5642" y="14387"/>
                  </a:cubicBezTo>
                  <a:cubicBezTo>
                    <a:pt x="5610" y="14387"/>
                    <a:pt x="5577" y="14371"/>
                    <a:pt x="5545" y="14332"/>
                  </a:cubicBezTo>
                  <a:cubicBezTo>
                    <a:pt x="4535" y="13125"/>
                    <a:pt x="3412" y="11665"/>
                    <a:pt x="3229" y="10037"/>
                  </a:cubicBezTo>
                  <a:cubicBezTo>
                    <a:pt x="3215" y="9932"/>
                    <a:pt x="3278" y="9879"/>
                    <a:pt x="3349" y="9879"/>
                  </a:cubicBezTo>
                  <a:close/>
                  <a:moveTo>
                    <a:pt x="6121" y="14866"/>
                  </a:moveTo>
                  <a:cubicBezTo>
                    <a:pt x="6317" y="14866"/>
                    <a:pt x="6303" y="15203"/>
                    <a:pt x="6121" y="15203"/>
                  </a:cubicBezTo>
                  <a:lnTo>
                    <a:pt x="6121" y="15217"/>
                  </a:lnTo>
                  <a:cubicBezTo>
                    <a:pt x="5938" y="15217"/>
                    <a:pt x="5938" y="14866"/>
                    <a:pt x="6121" y="14866"/>
                  </a:cubicBezTo>
                  <a:close/>
                  <a:moveTo>
                    <a:pt x="1" y="0"/>
                  </a:moveTo>
                  <a:lnTo>
                    <a:pt x="1" y="0"/>
                  </a:lnTo>
                  <a:cubicBezTo>
                    <a:pt x="885" y="1937"/>
                    <a:pt x="1601" y="3959"/>
                    <a:pt x="1924" y="6036"/>
                  </a:cubicBezTo>
                  <a:cubicBezTo>
                    <a:pt x="2008" y="6584"/>
                    <a:pt x="2064" y="7131"/>
                    <a:pt x="2106" y="7679"/>
                  </a:cubicBezTo>
                  <a:cubicBezTo>
                    <a:pt x="2710" y="10304"/>
                    <a:pt x="3412" y="12971"/>
                    <a:pt x="5124" y="15034"/>
                  </a:cubicBezTo>
                  <a:cubicBezTo>
                    <a:pt x="5966" y="16045"/>
                    <a:pt x="6809" y="16986"/>
                    <a:pt x="7356" y="18080"/>
                  </a:cubicBezTo>
                  <a:cubicBezTo>
                    <a:pt x="7398" y="14318"/>
                    <a:pt x="7216" y="10599"/>
                    <a:pt x="6135" y="6963"/>
                  </a:cubicBezTo>
                  <a:cubicBezTo>
                    <a:pt x="5700" y="5531"/>
                    <a:pt x="5124" y="4155"/>
                    <a:pt x="4422" y="2836"/>
                  </a:cubicBezTo>
                  <a:cubicBezTo>
                    <a:pt x="3370" y="1727"/>
                    <a:pt x="2092" y="1222"/>
                    <a:pt x="702" y="450"/>
                  </a:cubicBezTo>
                  <a:cubicBezTo>
                    <a:pt x="464" y="309"/>
                    <a:pt x="225" y="169"/>
                    <a:pt x="1" y="0"/>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58;p37">
              <a:extLst>
                <a:ext uri="{FF2B5EF4-FFF2-40B4-BE49-F238E27FC236}">
                  <a16:creationId xmlns:a16="http://schemas.microsoft.com/office/drawing/2014/main" id="{FDF3A131-455E-438E-A3B4-2E1A3A46DA5B}"/>
                </a:ext>
              </a:extLst>
            </p:cNvPr>
            <p:cNvSpPr/>
            <p:nvPr/>
          </p:nvSpPr>
          <p:spPr>
            <a:xfrm>
              <a:off x="2639600" y="1251250"/>
              <a:ext cx="155150" cy="630325"/>
            </a:xfrm>
            <a:custGeom>
              <a:avLst/>
              <a:gdLst/>
              <a:ahLst/>
              <a:cxnLst/>
              <a:rect l="l" t="t" r="r" b="b"/>
              <a:pathLst>
                <a:path w="6206" h="25213" extrusionOk="0">
                  <a:moveTo>
                    <a:pt x="211" y="1"/>
                  </a:moveTo>
                  <a:cubicBezTo>
                    <a:pt x="211" y="2135"/>
                    <a:pt x="43" y="4268"/>
                    <a:pt x="29" y="6402"/>
                  </a:cubicBezTo>
                  <a:cubicBezTo>
                    <a:pt x="1" y="8578"/>
                    <a:pt x="240" y="10740"/>
                    <a:pt x="745" y="12845"/>
                  </a:cubicBezTo>
                  <a:cubicBezTo>
                    <a:pt x="983" y="13814"/>
                    <a:pt x="1236" y="14838"/>
                    <a:pt x="1264" y="15849"/>
                  </a:cubicBezTo>
                  <a:cubicBezTo>
                    <a:pt x="1966" y="18221"/>
                    <a:pt x="2808" y="20594"/>
                    <a:pt x="4254" y="22475"/>
                  </a:cubicBezTo>
                  <a:cubicBezTo>
                    <a:pt x="4956" y="23345"/>
                    <a:pt x="5616" y="24258"/>
                    <a:pt x="6205" y="25212"/>
                  </a:cubicBezTo>
                  <a:cubicBezTo>
                    <a:pt x="5925" y="23850"/>
                    <a:pt x="5686" y="22489"/>
                    <a:pt x="5532" y="21113"/>
                  </a:cubicBezTo>
                  <a:cubicBezTo>
                    <a:pt x="5082" y="17239"/>
                    <a:pt x="5279" y="13280"/>
                    <a:pt x="5363" y="9350"/>
                  </a:cubicBezTo>
                  <a:cubicBezTo>
                    <a:pt x="4844" y="6655"/>
                    <a:pt x="2106" y="5026"/>
                    <a:pt x="1068" y="2514"/>
                  </a:cubicBezTo>
                  <a:cubicBezTo>
                    <a:pt x="731" y="1685"/>
                    <a:pt x="450" y="857"/>
                    <a:pt x="211" y="1"/>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9;p37">
              <a:extLst>
                <a:ext uri="{FF2B5EF4-FFF2-40B4-BE49-F238E27FC236}">
                  <a16:creationId xmlns:a16="http://schemas.microsoft.com/office/drawing/2014/main" id="{AD3A98DE-0D0D-4244-B814-8EA59B4AF75C}"/>
                </a:ext>
              </a:extLst>
            </p:cNvPr>
            <p:cNvSpPr/>
            <p:nvPr/>
          </p:nvSpPr>
          <p:spPr>
            <a:xfrm>
              <a:off x="2578200" y="1682550"/>
              <a:ext cx="319025" cy="541525"/>
            </a:xfrm>
            <a:custGeom>
              <a:avLst/>
              <a:gdLst/>
              <a:ahLst/>
              <a:cxnLst/>
              <a:rect l="l" t="t" r="r" b="b"/>
              <a:pathLst>
                <a:path w="12761" h="21661" extrusionOk="0">
                  <a:moveTo>
                    <a:pt x="3341" y="2092"/>
                  </a:moveTo>
                  <a:cubicBezTo>
                    <a:pt x="3538" y="2092"/>
                    <a:pt x="3524" y="2443"/>
                    <a:pt x="3355" y="2443"/>
                  </a:cubicBezTo>
                  <a:lnTo>
                    <a:pt x="3341" y="2443"/>
                  </a:lnTo>
                  <a:cubicBezTo>
                    <a:pt x="3159" y="2443"/>
                    <a:pt x="3145" y="2092"/>
                    <a:pt x="3341" y="2092"/>
                  </a:cubicBezTo>
                  <a:close/>
                  <a:moveTo>
                    <a:pt x="2824" y="3950"/>
                  </a:moveTo>
                  <a:cubicBezTo>
                    <a:pt x="2925" y="3950"/>
                    <a:pt x="3022" y="4092"/>
                    <a:pt x="2962" y="4212"/>
                  </a:cubicBezTo>
                  <a:cubicBezTo>
                    <a:pt x="2850" y="4395"/>
                    <a:pt x="2710" y="4577"/>
                    <a:pt x="2569" y="4731"/>
                  </a:cubicBezTo>
                  <a:cubicBezTo>
                    <a:pt x="2359" y="4984"/>
                    <a:pt x="2260" y="5307"/>
                    <a:pt x="2288" y="5630"/>
                  </a:cubicBezTo>
                  <a:cubicBezTo>
                    <a:pt x="2288" y="5742"/>
                    <a:pt x="2218" y="5798"/>
                    <a:pt x="2148" y="5798"/>
                  </a:cubicBezTo>
                  <a:cubicBezTo>
                    <a:pt x="2078" y="5798"/>
                    <a:pt x="2008" y="5742"/>
                    <a:pt x="2008" y="5630"/>
                  </a:cubicBezTo>
                  <a:cubicBezTo>
                    <a:pt x="1980" y="5335"/>
                    <a:pt x="2036" y="5026"/>
                    <a:pt x="2176" y="4760"/>
                  </a:cubicBezTo>
                  <a:cubicBezTo>
                    <a:pt x="2316" y="4493"/>
                    <a:pt x="2569" y="4296"/>
                    <a:pt x="2710" y="4030"/>
                  </a:cubicBezTo>
                  <a:cubicBezTo>
                    <a:pt x="2742" y="3973"/>
                    <a:pt x="2783" y="3950"/>
                    <a:pt x="2824" y="3950"/>
                  </a:cubicBezTo>
                  <a:close/>
                  <a:moveTo>
                    <a:pt x="2706" y="2670"/>
                  </a:moveTo>
                  <a:cubicBezTo>
                    <a:pt x="2801" y="2670"/>
                    <a:pt x="2895" y="2806"/>
                    <a:pt x="2836" y="2935"/>
                  </a:cubicBezTo>
                  <a:cubicBezTo>
                    <a:pt x="2583" y="3440"/>
                    <a:pt x="2162" y="3623"/>
                    <a:pt x="1797" y="4002"/>
                  </a:cubicBezTo>
                  <a:cubicBezTo>
                    <a:pt x="1109" y="4731"/>
                    <a:pt x="1264" y="6205"/>
                    <a:pt x="1306" y="7146"/>
                  </a:cubicBezTo>
                  <a:cubicBezTo>
                    <a:pt x="1313" y="7258"/>
                    <a:pt x="1246" y="7314"/>
                    <a:pt x="1176" y="7314"/>
                  </a:cubicBezTo>
                  <a:cubicBezTo>
                    <a:pt x="1106" y="7314"/>
                    <a:pt x="1032" y="7258"/>
                    <a:pt x="1025" y="7146"/>
                  </a:cubicBezTo>
                  <a:cubicBezTo>
                    <a:pt x="983" y="6290"/>
                    <a:pt x="913" y="5139"/>
                    <a:pt x="1208" y="4310"/>
                  </a:cubicBezTo>
                  <a:cubicBezTo>
                    <a:pt x="1460" y="3608"/>
                    <a:pt x="2260" y="3412"/>
                    <a:pt x="2597" y="2752"/>
                  </a:cubicBezTo>
                  <a:cubicBezTo>
                    <a:pt x="2626" y="2694"/>
                    <a:pt x="2666" y="2670"/>
                    <a:pt x="2706" y="2670"/>
                  </a:cubicBezTo>
                  <a:close/>
                  <a:moveTo>
                    <a:pt x="1390" y="8157"/>
                  </a:moveTo>
                  <a:cubicBezTo>
                    <a:pt x="1587" y="8157"/>
                    <a:pt x="1587" y="8508"/>
                    <a:pt x="1390" y="8508"/>
                  </a:cubicBezTo>
                  <a:cubicBezTo>
                    <a:pt x="1222" y="8508"/>
                    <a:pt x="1208" y="8157"/>
                    <a:pt x="1390" y="8157"/>
                  </a:cubicBezTo>
                  <a:close/>
                  <a:moveTo>
                    <a:pt x="3594" y="1"/>
                  </a:moveTo>
                  <a:cubicBezTo>
                    <a:pt x="3454" y="717"/>
                    <a:pt x="3075" y="1362"/>
                    <a:pt x="2513" y="1840"/>
                  </a:cubicBezTo>
                  <a:cubicBezTo>
                    <a:pt x="1671" y="2556"/>
                    <a:pt x="688" y="2514"/>
                    <a:pt x="267" y="3973"/>
                  </a:cubicBezTo>
                  <a:cubicBezTo>
                    <a:pt x="0" y="4886"/>
                    <a:pt x="337" y="6135"/>
                    <a:pt x="492" y="7062"/>
                  </a:cubicBezTo>
                  <a:cubicBezTo>
                    <a:pt x="716" y="8409"/>
                    <a:pt x="1025" y="9743"/>
                    <a:pt x="1418" y="11048"/>
                  </a:cubicBezTo>
                  <a:cubicBezTo>
                    <a:pt x="2752" y="14108"/>
                    <a:pt x="5335" y="17449"/>
                    <a:pt x="8198" y="18769"/>
                  </a:cubicBezTo>
                  <a:cubicBezTo>
                    <a:pt x="9967" y="19569"/>
                    <a:pt x="11469" y="20397"/>
                    <a:pt x="12760" y="21661"/>
                  </a:cubicBezTo>
                  <a:cubicBezTo>
                    <a:pt x="11960" y="19555"/>
                    <a:pt x="11286" y="17393"/>
                    <a:pt x="10613" y="15245"/>
                  </a:cubicBezTo>
                  <a:cubicBezTo>
                    <a:pt x="10177" y="13856"/>
                    <a:pt x="9770" y="12466"/>
                    <a:pt x="9391" y="11062"/>
                  </a:cubicBezTo>
                  <a:cubicBezTo>
                    <a:pt x="9363" y="11020"/>
                    <a:pt x="9335" y="10964"/>
                    <a:pt x="9321" y="10908"/>
                  </a:cubicBezTo>
                  <a:cubicBezTo>
                    <a:pt x="8521" y="8016"/>
                    <a:pt x="6345" y="6374"/>
                    <a:pt x="5068" y="3791"/>
                  </a:cubicBezTo>
                  <a:cubicBezTo>
                    <a:pt x="4492" y="2570"/>
                    <a:pt x="4001" y="1306"/>
                    <a:pt x="3594" y="1"/>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0;p37">
              <a:extLst>
                <a:ext uri="{FF2B5EF4-FFF2-40B4-BE49-F238E27FC236}">
                  <a16:creationId xmlns:a16="http://schemas.microsoft.com/office/drawing/2014/main" id="{7E77C182-E383-4FA5-A74A-2A7A6CEEA9AE}"/>
                </a:ext>
              </a:extLst>
            </p:cNvPr>
            <p:cNvSpPr/>
            <p:nvPr/>
          </p:nvSpPr>
          <p:spPr>
            <a:xfrm>
              <a:off x="2374650" y="1533400"/>
              <a:ext cx="120750" cy="216925"/>
            </a:xfrm>
            <a:custGeom>
              <a:avLst/>
              <a:gdLst/>
              <a:ahLst/>
              <a:cxnLst/>
              <a:rect l="l" t="t" r="r" b="b"/>
              <a:pathLst>
                <a:path w="4830" h="8677" extrusionOk="0">
                  <a:moveTo>
                    <a:pt x="1" y="1"/>
                  </a:moveTo>
                  <a:lnTo>
                    <a:pt x="1" y="1"/>
                  </a:lnTo>
                  <a:cubicBezTo>
                    <a:pt x="1966" y="2682"/>
                    <a:pt x="3398" y="5602"/>
                    <a:pt x="4591" y="8676"/>
                  </a:cubicBezTo>
                  <a:cubicBezTo>
                    <a:pt x="4591" y="8662"/>
                    <a:pt x="4591" y="8648"/>
                    <a:pt x="4591" y="8648"/>
                  </a:cubicBezTo>
                  <a:cubicBezTo>
                    <a:pt x="4830" y="6613"/>
                    <a:pt x="4759" y="4900"/>
                    <a:pt x="3945" y="3216"/>
                  </a:cubicBezTo>
                  <a:cubicBezTo>
                    <a:pt x="2710" y="2050"/>
                    <a:pt x="1390" y="970"/>
                    <a:pt x="1" y="1"/>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61;p37">
              <a:extLst>
                <a:ext uri="{FF2B5EF4-FFF2-40B4-BE49-F238E27FC236}">
                  <a16:creationId xmlns:a16="http://schemas.microsoft.com/office/drawing/2014/main" id="{735D00BB-59D3-480F-8E04-50E0A861AAD2}"/>
                </a:ext>
              </a:extLst>
            </p:cNvPr>
            <p:cNvSpPr/>
            <p:nvPr/>
          </p:nvSpPr>
          <p:spPr>
            <a:xfrm>
              <a:off x="2497125" y="1640450"/>
              <a:ext cx="144625" cy="521500"/>
            </a:xfrm>
            <a:custGeom>
              <a:avLst/>
              <a:gdLst/>
              <a:ahLst/>
              <a:cxnLst/>
              <a:rect l="l" t="t" r="r" b="b"/>
              <a:pathLst>
                <a:path w="5785" h="20860" extrusionOk="0">
                  <a:moveTo>
                    <a:pt x="113" y="0"/>
                  </a:moveTo>
                  <a:lnTo>
                    <a:pt x="113" y="0"/>
                  </a:lnTo>
                  <a:cubicBezTo>
                    <a:pt x="225" y="379"/>
                    <a:pt x="310" y="772"/>
                    <a:pt x="366" y="1165"/>
                  </a:cubicBezTo>
                  <a:cubicBezTo>
                    <a:pt x="590" y="2752"/>
                    <a:pt x="1" y="4478"/>
                    <a:pt x="310" y="6022"/>
                  </a:cubicBezTo>
                  <a:cubicBezTo>
                    <a:pt x="422" y="6345"/>
                    <a:pt x="534" y="6654"/>
                    <a:pt x="646" y="6977"/>
                  </a:cubicBezTo>
                  <a:cubicBezTo>
                    <a:pt x="674" y="7033"/>
                    <a:pt x="703" y="7089"/>
                    <a:pt x="731" y="7131"/>
                  </a:cubicBezTo>
                  <a:cubicBezTo>
                    <a:pt x="773" y="7202"/>
                    <a:pt x="787" y="7272"/>
                    <a:pt x="773" y="7342"/>
                  </a:cubicBezTo>
                  <a:cubicBezTo>
                    <a:pt x="1124" y="8381"/>
                    <a:pt x="1461" y="9419"/>
                    <a:pt x="1812" y="10472"/>
                  </a:cubicBezTo>
                  <a:cubicBezTo>
                    <a:pt x="2935" y="13996"/>
                    <a:pt x="4156" y="17505"/>
                    <a:pt x="5658" y="20860"/>
                  </a:cubicBezTo>
                  <a:cubicBezTo>
                    <a:pt x="5728" y="20018"/>
                    <a:pt x="5784" y="19189"/>
                    <a:pt x="5630" y="18361"/>
                  </a:cubicBezTo>
                  <a:cubicBezTo>
                    <a:pt x="4928" y="16915"/>
                    <a:pt x="4324" y="15427"/>
                    <a:pt x="3833" y="13897"/>
                  </a:cubicBezTo>
                  <a:cubicBezTo>
                    <a:pt x="3005" y="11357"/>
                    <a:pt x="1545" y="7272"/>
                    <a:pt x="2612" y="4605"/>
                  </a:cubicBezTo>
                  <a:cubicBezTo>
                    <a:pt x="2738" y="4324"/>
                    <a:pt x="2892" y="4057"/>
                    <a:pt x="3103" y="3819"/>
                  </a:cubicBezTo>
                  <a:cubicBezTo>
                    <a:pt x="2233" y="2457"/>
                    <a:pt x="1236" y="1180"/>
                    <a:pt x="113" y="0"/>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62;p37">
              <a:extLst>
                <a:ext uri="{FF2B5EF4-FFF2-40B4-BE49-F238E27FC236}">
                  <a16:creationId xmlns:a16="http://schemas.microsoft.com/office/drawing/2014/main" id="{C76ABBF1-E1A7-49AC-8CB2-EA42107EEC12}"/>
                </a:ext>
              </a:extLst>
            </p:cNvPr>
            <p:cNvSpPr/>
            <p:nvPr/>
          </p:nvSpPr>
          <p:spPr>
            <a:xfrm>
              <a:off x="2650500" y="2131050"/>
              <a:ext cx="176525" cy="283925"/>
            </a:xfrm>
            <a:custGeom>
              <a:avLst/>
              <a:gdLst/>
              <a:ahLst/>
              <a:cxnLst/>
              <a:rect l="l" t="t" r="r" b="b"/>
              <a:pathLst>
                <a:path w="7061" h="11357" extrusionOk="0">
                  <a:moveTo>
                    <a:pt x="140" y="1"/>
                  </a:moveTo>
                  <a:cubicBezTo>
                    <a:pt x="126" y="759"/>
                    <a:pt x="42" y="1517"/>
                    <a:pt x="0" y="2275"/>
                  </a:cubicBezTo>
                  <a:cubicBezTo>
                    <a:pt x="1502" y="5489"/>
                    <a:pt x="3327" y="8563"/>
                    <a:pt x="5629" y="11357"/>
                  </a:cubicBezTo>
                  <a:cubicBezTo>
                    <a:pt x="5741" y="11216"/>
                    <a:pt x="5854" y="11062"/>
                    <a:pt x="5952" y="10908"/>
                  </a:cubicBezTo>
                  <a:cubicBezTo>
                    <a:pt x="7061" y="8985"/>
                    <a:pt x="5461" y="7511"/>
                    <a:pt x="4253" y="6079"/>
                  </a:cubicBezTo>
                  <a:cubicBezTo>
                    <a:pt x="3608" y="5293"/>
                    <a:pt x="2990" y="4507"/>
                    <a:pt x="2400" y="3692"/>
                  </a:cubicBezTo>
                  <a:cubicBezTo>
                    <a:pt x="2078" y="3229"/>
                    <a:pt x="1769" y="2766"/>
                    <a:pt x="1474" y="2289"/>
                  </a:cubicBezTo>
                  <a:cubicBezTo>
                    <a:pt x="1450" y="2323"/>
                    <a:pt x="1422" y="2337"/>
                    <a:pt x="1393" y="2337"/>
                  </a:cubicBezTo>
                  <a:cubicBezTo>
                    <a:pt x="1302" y="2337"/>
                    <a:pt x="1207" y="2195"/>
                    <a:pt x="1249" y="2078"/>
                  </a:cubicBezTo>
                  <a:cubicBezTo>
                    <a:pt x="1263" y="2050"/>
                    <a:pt x="1277" y="2022"/>
                    <a:pt x="1291" y="1994"/>
                  </a:cubicBezTo>
                  <a:cubicBezTo>
                    <a:pt x="1165" y="1783"/>
                    <a:pt x="1025" y="1587"/>
                    <a:pt x="898" y="1362"/>
                  </a:cubicBezTo>
                  <a:cubicBezTo>
                    <a:pt x="870" y="1615"/>
                    <a:pt x="814" y="1868"/>
                    <a:pt x="758" y="2120"/>
                  </a:cubicBezTo>
                  <a:cubicBezTo>
                    <a:pt x="736" y="2201"/>
                    <a:pt x="684" y="2234"/>
                    <a:pt x="631" y="2234"/>
                  </a:cubicBezTo>
                  <a:cubicBezTo>
                    <a:pt x="545" y="2234"/>
                    <a:pt x="457" y="2149"/>
                    <a:pt x="491" y="2036"/>
                  </a:cubicBezTo>
                  <a:cubicBezTo>
                    <a:pt x="576" y="1671"/>
                    <a:pt x="632" y="1306"/>
                    <a:pt x="660" y="941"/>
                  </a:cubicBezTo>
                  <a:cubicBezTo>
                    <a:pt x="491" y="632"/>
                    <a:pt x="309" y="323"/>
                    <a:pt x="140" y="1"/>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63;p37">
              <a:extLst>
                <a:ext uri="{FF2B5EF4-FFF2-40B4-BE49-F238E27FC236}">
                  <a16:creationId xmlns:a16="http://schemas.microsoft.com/office/drawing/2014/main" id="{1137444E-EC4E-4C53-B7EC-80248B5914B0}"/>
                </a:ext>
              </a:extLst>
            </p:cNvPr>
            <p:cNvSpPr/>
            <p:nvPr/>
          </p:nvSpPr>
          <p:spPr>
            <a:xfrm>
              <a:off x="2642775" y="2039450"/>
              <a:ext cx="440800" cy="527150"/>
            </a:xfrm>
            <a:custGeom>
              <a:avLst/>
              <a:gdLst/>
              <a:ahLst/>
              <a:cxnLst/>
              <a:rect l="l" t="t" r="r" b="b"/>
              <a:pathLst>
                <a:path w="17632" h="21086" extrusionOk="0">
                  <a:moveTo>
                    <a:pt x="11179" y="16822"/>
                  </a:moveTo>
                  <a:cubicBezTo>
                    <a:pt x="11209" y="16822"/>
                    <a:pt x="11241" y="16837"/>
                    <a:pt x="11272" y="16874"/>
                  </a:cubicBezTo>
                  <a:cubicBezTo>
                    <a:pt x="11300" y="16888"/>
                    <a:pt x="11314" y="16916"/>
                    <a:pt x="11328" y="16930"/>
                  </a:cubicBezTo>
                  <a:cubicBezTo>
                    <a:pt x="11416" y="17040"/>
                    <a:pt x="11333" y="17235"/>
                    <a:pt x="11225" y="17235"/>
                  </a:cubicBezTo>
                  <a:cubicBezTo>
                    <a:pt x="11195" y="17235"/>
                    <a:pt x="11163" y="17220"/>
                    <a:pt x="11132" y="17183"/>
                  </a:cubicBezTo>
                  <a:cubicBezTo>
                    <a:pt x="11118" y="17169"/>
                    <a:pt x="11104" y="17141"/>
                    <a:pt x="11090" y="17126"/>
                  </a:cubicBezTo>
                  <a:cubicBezTo>
                    <a:pt x="10991" y="17017"/>
                    <a:pt x="11072" y="16822"/>
                    <a:pt x="11179" y="16822"/>
                  </a:cubicBezTo>
                  <a:close/>
                  <a:moveTo>
                    <a:pt x="13185" y="17418"/>
                  </a:moveTo>
                  <a:cubicBezTo>
                    <a:pt x="13215" y="17418"/>
                    <a:pt x="13248" y="17432"/>
                    <a:pt x="13280" y="17463"/>
                  </a:cubicBezTo>
                  <a:lnTo>
                    <a:pt x="13294" y="17463"/>
                  </a:lnTo>
                  <a:cubicBezTo>
                    <a:pt x="13588" y="17758"/>
                    <a:pt x="13953" y="17969"/>
                    <a:pt x="14346" y="18095"/>
                  </a:cubicBezTo>
                  <a:cubicBezTo>
                    <a:pt x="14502" y="18160"/>
                    <a:pt x="14466" y="18452"/>
                    <a:pt x="14316" y="18452"/>
                  </a:cubicBezTo>
                  <a:cubicBezTo>
                    <a:pt x="14303" y="18452"/>
                    <a:pt x="14290" y="18450"/>
                    <a:pt x="14276" y="18446"/>
                  </a:cubicBezTo>
                  <a:cubicBezTo>
                    <a:pt x="13827" y="18292"/>
                    <a:pt x="13434" y="18039"/>
                    <a:pt x="13097" y="17716"/>
                  </a:cubicBezTo>
                  <a:cubicBezTo>
                    <a:pt x="12986" y="17616"/>
                    <a:pt x="13069" y="17418"/>
                    <a:pt x="13185" y="17418"/>
                  </a:cubicBezTo>
                  <a:close/>
                  <a:moveTo>
                    <a:pt x="11867" y="17369"/>
                  </a:moveTo>
                  <a:cubicBezTo>
                    <a:pt x="11897" y="17369"/>
                    <a:pt x="11929" y="17384"/>
                    <a:pt x="11960" y="17421"/>
                  </a:cubicBezTo>
                  <a:cubicBezTo>
                    <a:pt x="12802" y="18320"/>
                    <a:pt x="13925" y="18825"/>
                    <a:pt x="15048" y="19316"/>
                  </a:cubicBezTo>
                  <a:cubicBezTo>
                    <a:pt x="15199" y="19366"/>
                    <a:pt x="15170" y="19652"/>
                    <a:pt x="15032" y="19652"/>
                  </a:cubicBezTo>
                  <a:cubicBezTo>
                    <a:pt x="15015" y="19652"/>
                    <a:pt x="14997" y="19648"/>
                    <a:pt x="14978" y="19639"/>
                  </a:cubicBezTo>
                  <a:cubicBezTo>
                    <a:pt x="13813" y="19148"/>
                    <a:pt x="12648" y="18614"/>
                    <a:pt x="11764" y="17674"/>
                  </a:cubicBezTo>
                  <a:cubicBezTo>
                    <a:pt x="11676" y="17564"/>
                    <a:pt x="11759" y="17369"/>
                    <a:pt x="11867" y="17369"/>
                  </a:cubicBezTo>
                  <a:close/>
                  <a:moveTo>
                    <a:pt x="15764" y="19723"/>
                  </a:moveTo>
                  <a:cubicBezTo>
                    <a:pt x="15961" y="19723"/>
                    <a:pt x="15947" y="20074"/>
                    <a:pt x="15764" y="20074"/>
                  </a:cubicBezTo>
                  <a:cubicBezTo>
                    <a:pt x="15582" y="20074"/>
                    <a:pt x="15582" y="19723"/>
                    <a:pt x="15764" y="19723"/>
                  </a:cubicBezTo>
                  <a:close/>
                  <a:moveTo>
                    <a:pt x="0" y="1"/>
                  </a:moveTo>
                  <a:lnTo>
                    <a:pt x="0" y="1"/>
                  </a:lnTo>
                  <a:cubicBezTo>
                    <a:pt x="520" y="1236"/>
                    <a:pt x="1109" y="2443"/>
                    <a:pt x="1769" y="3608"/>
                  </a:cubicBezTo>
                  <a:cubicBezTo>
                    <a:pt x="2808" y="5419"/>
                    <a:pt x="4001" y="7146"/>
                    <a:pt x="5348" y="8732"/>
                  </a:cubicBezTo>
                  <a:cubicBezTo>
                    <a:pt x="6233" y="9785"/>
                    <a:pt x="7229" y="10824"/>
                    <a:pt x="7665" y="12157"/>
                  </a:cubicBezTo>
                  <a:cubicBezTo>
                    <a:pt x="7791" y="12536"/>
                    <a:pt x="7875" y="12943"/>
                    <a:pt x="7903" y="13336"/>
                  </a:cubicBezTo>
                  <a:cubicBezTo>
                    <a:pt x="8900" y="15456"/>
                    <a:pt x="10093" y="17421"/>
                    <a:pt x="12171" y="18657"/>
                  </a:cubicBezTo>
                  <a:cubicBezTo>
                    <a:pt x="13855" y="19653"/>
                    <a:pt x="15778" y="20355"/>
                    <a:pt x="17631" y="21085"/>
                  </a:cubicBezTo>
                  <a:cubicBezTo>
                    <a:pt x="15441" y="18095"/>
                    <a:pt x="13659" y="14740"/>
                    <a:pt x="12002" y="11497"/>
                  </a:cubicBezTo>
                  <a:cubicBezTo>
                    <a:pt x="11595" y="10725"/>
                    <a:pt x="11244" y="9953"/>
                    <a:pt x="10907" y="9153"/>
                  </a:cubicBezTo>
                  <a:cubicBezTo>
                    <a:pt x="9602" y="7399"/>
                    <a:pt x="8086" y="6304"/>
                    <a:pt x="6106" y="5433"/>
                  </a:cubicBezTo>
                  <a:cubicBezTo>
                    <a:pt x="4941" y="4914"/>
                    <a:pt x="3945" y="4451"/>
                    <a:pt x="3032" y="3552"/>
                  </a:cubicBezTo>
                  <a:cubicBezTo>
                    <a:pt x="1895" y="2471"/>
                    <a:pt x="885" y="1278"/>
                    <a:pt x="0" y="1"/>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64;p37">
              <a:extLst>
                <a:ext uri="{FF2B5EF4-FFF2-40B4-BE49-F238E27FC236}">
                  <a16:creationId xmlns:a16="http://schemas.microsoft.com/office/drawing/2014/main" id="{1CB69AAC-6865-46F9-8B29-5D80EE7A93E2}"/>
                </a:ext>
              </a:extLst>
            </p:cNvPr>
            <p:cNvSpPr/>
            <p:nvPr/>
          </p:nvSpPr>
          <p:spPr>
            <a:xfrm>
              <a:off x="2782100" y="2403375"/>
              <a:ext cx="504300" cy="356575"/>
            </a:xfrm>
            <a:custGeom>
              <a:avLst/>
              <a:gdLst/>
              <a:ahLst/>
              <a:cxnLst/>
              <a:rect l="l" t="t" r="r" b="b"/>
              <a:pathLst>
                <a:path w="20172" h="14263" extrusionOk="0">
                  <a:moveTo>
                    <a:pt x="2260" y="1"/>
                  </a:moveTo>
                  <a:cubicBezTo>
                    <a:pt x="2218" y="225"/>
                    <a:pt x="2148" y="436"/>
                    <a:pt x="2064" y="646"/>
                  </a:cubicBezTo>
                  <a:cubicBezTo>
                    <a:pt x="1895" y="1039"/>
                    <a:pt x="1320" y="1475"/>
                    <a:pt x="828" y="1868"/>
                  </a:cubicBezTo>
                  <a:cubicBezTo>
                    <a:pt x="800" y="1896"/>
                    <a:pt x="772" y="1924"/>
                    <a:pt x="730" y="1952"/>
                  </a:cubicBezTo>
                  <a:cubicBezTo>
                    <a:pt x="393" y="2233"/>
                    <a:pt x="112" y="2485"/>
                    <a:pt x="84" y="2696"/>
                  </a:cubicBezTo>
                  <a:cubicBezTo>
                    <a:pt x="0" y="3342"/>
                    <a:pt x="2078" y="5335"/>
                    <a:pt x="2513" y="5812"/>
                  </a:cubicBezTo>
                  <a:cubicBezTo>
                    <a:pt x="3748" y="7132"/>
                    <a:pt x="5138" y="8311"/>
                    <a:pt x="6654" y="9293"/>
                  </a:cubicBezTo>
                  <a:cubicBezTo>
                    <a:pt x="10711" y="11946"/>
                    <a:pt x="15427" y="13210"/>
                    <a:pt x="20172" y="14263"/>
                  </a:cubicBezTo>
                  <a:cubicBezTo>
                    <a:pt x="18445" y="12957"/>
                    <a:pt x="16648" y="11736"/>
                    <a:pt x="15118" y="10192"/>
                  </a:cubicBezTo>
                  <a:cubicBezTo>
                    <a:pt x="14318" y="9364"/>
                    <a:pt x="13560" y="8493"/>
                    <a:pt x="12844" y="7581"/>
                  </a:cubicBezTo>
                  <a:cubicBezTo>
                    <a:pt x="10472" y="6626"/>
                    <a:pt x="7833" y="5784"/>
                    <a:pt x="5727" y="4324"/>
                  </a:cubicBezTo>
                  <a:cubicBezTo>
                    <a:pt x="4141" y="3229"/>
                    <a:pt x="3102" y="1671"/>
                    <a:pt x="2260" y="1"/>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65;p37">
              <a:extLst>
                <a:ext uri="{FF2B5EF4-FFF2-40B4-BE49-F238E27FC236}">
                  <a16:creationId xmlns:a16="http://schemas.microsoft.com/office/drawing/2014/main" id="{9D6A1EEB-5C87-4638-A9FA-0D94D37F0A7E}"/>
                </a:ext>
              </a:extLst>
            </p:cNvPr>
            <p:cNvSpPr/>
            <p:nvPr/>
          </p:nvSpPr>
          <p:spPr>
            <a:xfrm>
              <a:off x="2504150" y="2503400"/>
              <a:ext cx="554150" cy="284625"/>
            </a:xfrm>
            <a:custGeom>
              <a:avLst/>
              <a:gdLst/>
              <a:ahLst/>
              <a:cxnLst/>
              <a:rect l="l" t="t" r="r" b="b"/>
              <a:pathLst>
                <a:path w="22166" h="11385" extrusionOk="0">
                  <a:moveTo>
                    <a:pt x="17000" y="10093"/>
                  </a:moveTo>
                  <a:cubicBezTo>
                    <a:pt x="17182" y="10093"/>
                    <a:pt x="17196" y="10444"/>
                    <a:pt x="17000" y="10444"/>
                  </a:cubicBezTo>
                  <a:cubicBezTo>
                    <a:pt x="16817" y="10444"/>
                    <a:pt x="16817" y="10093"/>
                    <a:pt x="17000" y="10093"/>
                  </a:cubicBezTo>
                  <a:close/>
                  <a:moveTo>
                    <a:pt x="0" y="0"/>
                  </a:moveTo>
                  <a:cubicBezTo>
                    <a:pt x="127" y="744"/>
                    <a:pt x="351" y="1474"/>
                    <a:pt x="674" y="2162"/>
                  </a:cubicBezTo>
                  <a:cubicBezTo>
                    <a:pt x="1573" y="4015"/>
                    <a:pt x="3440" y="5615"/>
                    <a:pt x="4970" y="6907"/>
                  </a:cubicBezTo>
                  <a:cubicBezTo>
                    <a:pt x="7454" y="9012"/>
                    <a:pt x="10276" y="10627"/>
                    <a:pt x="13392" y="11385"/>
                  </a:cubicBezTo>
                  <a:cubicBezTo>
                    <a:pt x="13423" y="11385"/>
                    <a:pt x="13454" y="11385"/>
                    <a:pt x="13485" y="11385"/>
                  </a:cubicBezTo>
                  <a:cubicBezTo>
                    <a:pt x="15249" y="11385"/>
                    <a:pt x="16971" y="10992"/>
                    <a:pt x="18558" y="10234"/>
                  </a:cubicBezTo>
                  <a:cubicBezTo>
                    <a:pt x="19835" y="9644"/>
                    <a:pt x="20958" y="9181"/>
                    <a:pt x="22165" y="9026"/>
                  </a:cubicBezTo>
                  <a:cubicBezTo>
                    <a:pt x="21857" y="8900"/>
                    <a:pt x="21548" y="8774"/>
                    <a:pt x="21239" y="8633"/>
                  </a:cubicBezTo>
                  <a:cubicBezTo>
                    <a:pt x="20060" y="8633"/>
                    <a:pt x="18768" y="9405"/>
                    <a:pt x="17870" y="9981"/>
                  </a:cubicBezTo>
                  <a:cubicBezTo>
                    <a:pt x="17845" y="9998"/>
                    <a:pt x="17820" y="10005"/>
                    <a:pt x="17798" y="10005"/>
                  </a:cubicBezTo>
                  <a:cubicBezTo>
                    <a:pt x="17670" y="10005"/>
                    <a:pt x="17598" y="9770"/>
                    <a:pt x="17730" y="9686"/>
                  </a:cubicBezTo>
                  <a:cubicBezTo>
                    <a:pt x="18530" y="9167"/>
                    <a:pt x="19569" y="8549"/>
                    <a:pt x="20607" y="8353"/>
                  </a:cubicBezTo>
                  <a:cubicBezTo>
                    <a:pt x="20425" y="8268"/>
                    <a:pt x="20228" y="8170"/>
                    <a:pt x="20046" y="8086"/>
                  </a:cubicBezTo>
                  <a:cubicBezTo>
                    <a:pt x="19667" y="8100"/>
                    <a:pt x="19302" y="8240"/>
                    <a:pt x="18993" y="8479"/>
                  </a:cubicBezTo>
                  <a:cubicBezTo>
                    <a:pt x="18964" y="8503"/>
                    <a:pt x="18936" y="8514"/>
                    <a:pt x="18911" y="8514"/>
                  </a:cubicBezTo>
                  <a:cubicBezTo>
                    <a:pt x="18793" y="8514"/>
                    <a:pt x="18737" y="8277"/>
                    <a:pt x="18853" y="8184"/>
                  </a:cubicBezTo>
                  <a:cubicBezTo>
                    <a:pt x="19049" y="8030"/>
                    <a:pt x="19288" y="7903"/>
                    <a:pt x="19526" y="7833"/>
                  </a:cubicBezTo>
                  <a:cubicBezTo>
                    <a:pt x="17814" y="6977"/>
                    <a:pt x="16214" y="5910"/>
                    <a:pt x="14754" y="4661"/>
                  </a:cubicBezTo>
                  <a:cubicBezTo>
                    <a:pt x="14712" y="4633"/>
                    <a:pt x="14669" y="4591"/>
                    <a:pt x="14627" y="4548"/>
                  </a:cubicBezTo>
                  <a:cubicBezTo>
                    <a:pt x="13159" y="5182"/>
                    <a:pt x="11684" y="5471"/>
                    <a:pt x="10245" y="5471"/>
                  </a:cubicBezTo>
                  <a:cubicBezTo>
                    <a:pt x="6265" y="5471"/>
                    <a:pt x="2557" y="3258"/>
                    <a:pt x="0" y="0"/>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66;p37">
              <a:extLst>
                <a:ext uri="{FF2B5EF4-FFF2-40B4-BE49-F238E27FC236}">
                  <a16:creationId xmlns:a16="http://schemas.microsoft.com/office/drawing/2014/main" id="{CD3773A6-CAE8-457A-A97F-3D82B26DFC47}"/>
                </a:ext>
              </a:extLst>
            </p:cNvPr>
            <p:cNvSpPr/>
            <p:nvPr/>
          </p:nvSpPr>
          <p:spPr>
            <a:xfrm>
              <a:off x="2266575" y="2115975"/>
              <a:ext cx="588875" cy="506450"/>
            </a:xfrm>
            <a:custGeom>
              <a:avLst/>
              <a:gdLst/>
              <a:ahLst/>
              <a:cxnLst/>
              <a:rect l="l" t="t" r="r" b="b"/>
              <a:pathLst>
                <a:path w="23555" h="20258" extrusionOk="0">
                  <a:moveTo>
                    <a:pt x="18698" y="19049"/>
                  </a:moveTo>
                  <a:cubicBezTo>
                    <a:pt x="18880" y="19049"/>
                    <a:pt x="18880" y="19400"/>
                    <a:pt x="18698" y="19400"/>
                  </a:cubicBezTo>
                  <a:cubicBezTo>
                    <a:pt x="18501" y="19400"/>
                    <a:pt x="18501" y="19049"/>
                    <a:pt x="18698" y="19049"/>
                  </a:cubicBezTo>
                  <a:close/>
                  <a:moveTo>
                    <a:pt x="0" y="0"/>
                  </a:moveTo>
                  <a:lnTo>
                    <a:pt x="0" y="0"/>
                  </a:lnTo>
                  <a:cubicBezTo>
                    <a:pt x="2667" y="4127"/>
                    <a:pt x="7173" y="7047"/>
                    <a:pt x="8773" y="11876"/>
                  </a:cubicBezTo>
                  <a:cubicBezTo>
                    <a:pt x="8998" y="12620"/>
                    <a:pt x="9167" y="13378"/>
                    <a:pt x="9279" y="14136"/>
                  </a:cubicBezTo>
                  <a:cubicBezTo>
                    <a:pt x="11748" y="17727"/>
                    <a:pt x="15568" y="20257"/>
                    <a:pt x="19727" y="20257"/>
                  </a:cubicBezTo>
                  <a:cubicBezTo>
                    <a:pt x="20981" y="20257"/>
                    <a:pt x="22267" y="20027"/>
                    <a:pt x="23555" y="19526"/>
                  </a:cubicBezTo>
                  <a:cubicBezTo>
                    <a:pt x="23400" y="19414"/>
                    <a:pt x="23260" y="19287"/>
                    <a:pt x="23092" y="19147"/>
                  </a:cubicBezTo>
                  <a:cubicBezTo>
                    <a:pt x="22158" y="19405"/>
                    <a:pt x="21182" y="19534"/>
                    <a:pt x="20209" y="19534"/>
                  </a:cubicBezTo>
                  <a:cubicBezTo>
                    <a:pt x="20070" y="19534"/>
                    <a:pt x="19931" y="19531"/>
                    <a:pt x="19793" y="19526"/>
                  </a:cubicBezTo>
                  <a:cubicBezTo>
                    <a:pt x="19600" y="19512"/>
                    <a:pt x="19596" y="19175"/>
                    <a:pt x="19768" y="19175"/>
                  </a:cubicBezTo>
                  <a:cubicBezTo>
                    <a:pt x="19772" y="19175"/>
                    <a:pt x="19775" y="19175"/>
                    <a:pt x="19779" y="19175"/>
                  </a:cubicBezTo>
                  <a:cubicBezTo>
                    <a:pt x="19890" y="19178"/>
                    <a:pt x="20002" y="19180"/>
                    <a:pt x="20114" y="19180"/>
                  </a:cubicBezTo>
                  <a:cubicBezTo>
                    <a:pt x="21012" y="19180"/>
                    <a:pt x="21909" y="19079"/>
                    <a:pt x="22783" y="18866"/>
                  </a:cubicBezTo>
                  <a:cubicBezTo>
                    <a:pt x="22713" y="18796"/>
                    <a:pt x="22628" y="18726"/>
                    <a:pt x="22558" y="18642"/>
                  </a:cubicBezTo>
                  <a:cubicBezTo>
                    <a:pt x="22390" y="18663"/>
                    <a:pt x="22225" y="18673"/>
                    <a:pt x="22062" y="18673"/>
                  </a:cubicBezTo>
                  <a:cubicBezTo>
                    <a:pt x="21898" y="18673"/>
                    <a:pt x="21737" y="18663"/>
                    <a:pt x="21576" y="18642"/>
                  </a:cubicBezTo>
                  <a:cubicBezTo>
                    <a:pt x="21383" y="18628"/>
                    <a:pt x="21379" y="18290"/>
                    <a:pt x="21564" y="18290"/>
                  </a:cubicBezTo>
                  <a:cubicBezTo>
                    <a:pt x="21568" y="18290"/>
                    <a:pt x="21572" y="18290"/>
                    <a:pt x="21576" y="18291"/>
                  </a:cubicBezTo>
                  <a:cubicBezTo>
                    <a:pt x="21730" y="18311"/>
                    <a:pt x="21891" y="18324"/>
                    <a:pt x="22050" y="18324"/>
                  </a:cubicBezTo>
                  <a:cubicBezTo>
                    <a:pt x="22107" y="18324"/>
                    <a:pt x="22165" y="18323"/>
                    <a:pt x="22221" y="18319"/>
                  </a:cubicBezTo>
                  <a:cubicBezTo>
                    <a:pt x="20916" y="17055"/>
                    <a:pt x="19610" y="15511"/>
                    <a:pt x="19540" y="14234"/>
                  </a:cubicBezTo>
                  <a:cubicBezTo>
                    <a:pt x="19540" y="14094"/>
                    <a:pt x="19554" y="13953"/>
                    <a:pt x="19582" y="13827"/>
                  </a:cubicBezTo>
                  <a:cubicBezTo>
                    <a:pt x="17224" y="11019"/>
                    <a:pt x="15203" y="7931"/>
                    <a:pt x="13574" y="4632"/>
                  </a:cubicBezTo>
                  <a:cubicBezTo>
                    <a:pt x="13560" y="4632"/>
                    <a:pt x="13560" y="4632"/>
                    <a:pt x="13546" y="4618"/>
                  </a:cubicBezTo>
                  <a:cubicBezTo>
                    <a:pt x="11370" y="2878"/>
                    <a:pt x="9040" y="2035"/>
                    <a:pt x="6289" y="1769"/>
                  </a:cubicBezTo>
                  <a:cubicBezTo>
                    <a:pt x="4548" y="1586"/>
                    <a:pt x="2892" y="1516"/>
                    <a:pt x="1278" y="744"/>
                  </a:cubicBezTo>
                  <a:cubicBezTo>
                    <a:pt x="828" y="533"/>
                    <a:pt x="407" y="281"/>
                    <a:pt x="0" y="0"/>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67;p37">
              <a:extLst>
                <a:ext uri="{FF2B5EF4-FFF2-40B4-BE49-F238E27FC236}">
                  <a16:creationId xmlns:a16="http://schemas.microsoft.com/office/drawing/2014/main" id="{D8C32147-40EA-42BC-BC97-7A8C6B79FF2E}"/>
                </a:ext>
              </a:extLst>
            </p:cNvPr>
            <p:cNvSpPr/>
            <p:nvPr/>
          </p:nvSpPr>
          <p:spPr>
            <a:xfrm>
              <a:off x="2214975" y="1735900"/>
              <a:ext cx="375525" cy="464675"/>
            </a:xfrm>
            <a:custGeom>
              <a:avLst/>
              <a:gdLst/>
              <a:ahLst/>
              <a:cxnLst/>
              <a:rect l="l" t="t" r="r" b="b"/>
              <a:pathLst>
                <a:path w="15021" h="18587" extrusionOk="0">
                  <a:moveTo>
                    <a:pt x="10346" y="13940"/>
                  </a:moveTo>
                  <a:cubicBezTo>
                    <a:pt x="10529" y="13940"/>
                    <a:pt x="10529" y="14291"/>
                    <a:pt x="10346" y="14291"/>
                  </a:cubicBezTo>
                  <a:cubicBezTo>
                    <a:pt x="10150" y="14291"/>
                    <a:pt x="10164" y="13940"/>
                    <a:pt x="10346" y="13940"/>
                  </a:cubicBezTo>
                  <a:close/>
                  <a:moveTo>
                    <a:pt x="9251" y="14501"/>
                  </a:moveTo>
                  <a:cubicBezTo>
                    <a:pt x="9883" y="14515"/>
                    <a:pt x="10501" y="14599"/>
                    <a:pt x="11118" y="14740"/>
                  </a:cubicBezTo>
                  <a:cubicBezTo>
                    <a:pt x="11290" y="14779"/>
                    <a:pt x="11250" y="15080"/>
                    <a:pt x="11081" y="15080"/>
                  </a:cubicBezTo>
                  <a:cubicBezTo>
                    <a:pt x="11071" y="15080"/>
                    <a:pt x="11060" y="15079"/>
                    <a:pt x="11048" y="15077"/>
                  </a:cubicBezTo>
                  <a:cubicBezTo>
                    <a:pt x="10458" y="14936"/>
                    <a:pt x="9855" y="14866"/>
                    <a:pt x="9251" y="14852"/>
                  </a:cubicBezTo>
                  <a:cubicBezTo>
                    <a:pt x="9069" y="14852"/>
                    <a:pt x="9069" y="14501"/>
                    <a:pt x="9251" y="14501"/>
                  </a:cubicBezTo>
                  <a:close/>
                  <a:moveTo>
                    <a:pt x="6921" y="15315"/>
                  </a:moveTo>
                  <a:cubicBezTo>
                    <a:pt x="7118" y="15315"/>
                    <a:pt x="7118" y="15666"/>
                    <a:pt x="6921" y="15666"/>
                  </a:cubicBezTo>
                  <a:cubicBezTo>
                    <a:pt x="6739" y="15666"/>
                    <a:pt x="6739" y="15315"/>
                    <a:pt x="6921" y="15315"/>
                  </a:cubicBezTo>
                  <a:close/>
                  <a:moveTo>
                    <a:pt x="9577" y="15262"/>
                  </a:moveTo>
                  <a:cubicBezTo>
                    <a:pt x="9792" y="15262"/>
                    <a:pt x="10006" y="15272"/>
                    <a:pt x="10220" y="15301"/>
                  </a:cubicBezTo>
                  <a:cubicBezTo>
                    <a:pt x="10922" y="15414"/>
                    <a:pt x="11596" y="15638"/>
                    <a:pt x="12213" y="15975"/>
                  </a:cubicBezTo>
                  <a:cubicBezTo>
                    <a:pt x="12347" y="16060"/>
                    <a:pt x="12291" y="16303"/>
                    <a:pt x="12146" y="16303"/>
                  </a:cubicBezTo>
                  <a:cubicBezTo>
                    <a:pt x="12124" y="16303"/>
                    <a:pt x="12099" y="16297"/>
                    <a:pt x="12073" y="16284"/>
                  </a:cubicBezTo>
                  <a:cubicBezTo>
                    <a:pt x="11315" y="15863"/>
                    <a:pt x="10473" y="15624"/>
                    <a:pt x="9602" y="15596"/>
                  </a:cubicBezTo>
                  <a:cubicBezTo>
                    <a:pt x="9569" y="15595"/>
                    <a:pt x="9535" y="15595"/>
                    <a:pt x="9502" y="15595"/>
                  </a:cubicBezTo>
                  <a:cubicBezTo>
                    <a:pt x="8996" y="15595"/>
                    <a:pt x="8498" y="15675"/>
                    <a:pt x="7993" y="15675"/>
                  </a:cubicBezTo>
                  <a:cubicBezTo>
                    <a:pt x="7903" y="15675"/>
                    <a:pt x="7812" y="15672"/>
                    <a:pt x="7721" y="15666"/>
                  </a:cubicBezTo>
                  <a:cubicBezTo>
                    <a:pt x="7556" y="15652"/>
                    <a:pt x="7539" y="15315"/>
                    <a:pt x="7711" y="15315"/>
                  </a:cubicBezTo>
                  <a:cubicBezTo>
                    <a:pt x="7714" y="15315"/>
                    <a:pt x="7718" y="15315"/>
                    <a:pt x="7721" y="15315"/>
                  </a:cubicBezTo>
                  <a:cubicBezTo>
                    <a:pt x="7819" y="15320"/>
                    <a:pt x="7916" y="15322"/>
                    <a:pt x="8013" y="15322"/>
                  </a:cubicBezTo>
                  <a:cubicBezTo>
                    <a:pt x="8538" y="15322"/>
                    <a:pt x="9058" y="15262"/>
                    <a:pt x="9577" y="15262"/>
                  </a:cubicBezTo>
                  <a:close/>
                  <a:moveTo>
                    <a:pt x="2485" y="1"/>
                  </a:moveTo>
                  <a:cubicBezTo>
                    <a:pt x="2612" y="618"/>
                    <a:pt x="2696" y="1250"/>
                    <a:pt x="2738" y="1882"/>
                  </a:cubicBezTo>
                  <a:cubicBezTo>
                    <a:pt x="2850" y="3524"/>
                    <a:pt x="2513" y="5180"/>
                    <a:pt x="1783" y="6654"/>
                  </a:cubicBezTo>
                  <a:cubicBezTo>
                    <a:pt x="1446" y="7314"/>
                    <a:pt x="913" y="7890"/>
                    <a:pt x="618" y="8577"/>
                  </a:cubicBezTo>
                  <a:cubicBezTo>
                    <a:pt x="1" y="10023"/>
                    <a:pt x="281" y="11497"/>
                    <a:pt x="843" y="12887"/>
                  </a:cubicBezTo>
                  <a:cubicBezTo>
                    <a:pt x="955" y="13168"/>
                    <a:pt x="1067" y="13420"/>
                    <a:pt x="1194" y="13687"/>
                  </a:cubicBezTo>
                  <a:cubicBezTo>
                    <a:pt x="2036" y="14501"/>
                    <a:pt x="3033" y="15147"/>
                    <a:pt x="4142" y="15568"/>
                  </a:cubicBezTo>
                  <a:cubicBezTo>
                    <a:pt x="5756" y="16200"/>
                    <a:pt x="7483" y="16158"/>
                    <a:pt x="9181" y="16354"/>
                  </a:cubicBezTo>
                  <a:cubicBezTo>
                    <a:pt x="11273" y="16607"/>
                    <a:pt x="13280" y="17379"/>
                    <a:pt x="15021" y="18586"/>
                  </a:cubicBezTo>
                  <a:cubicBezTo>
                    <a:pt x="12971" y="14248"/>
                    <a:pt x="11399" y="9658"/>
                    <a:pt x="9897" y="4956"/>
                  </a:cubicBezTo>
                  <a:cubicBezTo>
                    <a:pt x="9757" y="4507"/>
                    <a:pt x="9602" y="4071"/>
                    <a:pt x="9462" y="3622"/>
                  </a:cubicBezTo>
                  <a:cubicBezTo>
                    <a:pt x="9421" y="3643"/>
                    <a:pt x="9372" y="3656"/>
                    <a:pt x="9327" y="3656"/>
                  </a:cubicBezTo>
                  <a:cubicBezTo>
                    <a:pt x="9310" y="3656"/>
                    <a:pt x="9294" y="3654"/>
                    <a:pt x="9279" y="3650"/>
                  </a:cubicBezTo>
                  <a:cubicBezTo>
                    <a:pt x="6682" y="3089"/>
                    <a:pt x="4549" y="1615"/>
                    <a:pt x="2485" y="1"/>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68;p37">
              <a:extLst>
                <a:ext uri="{FF2B5EF4-FFF2-40B4-BE49-F238E27FC236}">
                  <a16:creationId xmlns:a16="http://schemas.microsoft.com/office/drawing/2014/main" id="{B1CACD6C-F837-4670-9F06-D26B5B0025A5}"/>
                </a:ext>
              </a:extLst>
            </p:cNvPr>
            <p:cNvSpPr/>
            <p:nvPr/>
          </p:nvSpPr>
          <p:spPr>
            <a:xfrm>
              <a:off x="2158125" y="1420025"/>
              <a:ext cx="287450" cy="388900"/>
            </a:xfrm>
            <a:custGeom>
              <a:avLst/>
              <a:gdLst/>
              <a:ahLst/>
              <a:cxnLst/>
              <a:rect l="l" t="t" r="r" b="b"/>
              <a:pathLst>
                <a:path w="11498" h="15556" extrusionOk="0">
                  <a:moveTo>
                    <a:pt x="4939" y="11337"/>
                  </a:moveTo>
                  <a:cubicBezTo>
                    <a:pt x="5058" y="11337"/>
                    <a:pt x="5116" y="11574"/>
                    <a:pt x="5012" y="11667"/>
                  </a:cubicBezTo>
                  <a:cubicBezTo>
                    <a:pt x="5012" y="11667"/>
                    <a:pt x="4984" y="11681"/>
                    <a:pt x="4970" y="11695"/>
                  </a:cubicBezTo>
                  <a:cubicBezTo>
                    <a:pt x="4943" y="11719"/>
                    <a:pt x="4917" y="11730"/>
                    <a:pt x="4893" y="11730"/>
                  </a:cubicBezTo>
                  <a:cubicBezTo>
                    <a:pt x="4780" y="11730"/>
                    <a:pt x="4713" y="11493"/>
                    <a:pt x="4829" y="11400"/>
                  </a:cubicBezTo>
                  <a:lnTo>
                    <a:pt x="4858" y="11372"/>
                  </a:lnTo>
                  <a:cubicBezTo>
                    <a:pt x="4887" y="11348"/>
                    <a:pt x="4914" y="11337"/>
                    <a:pt x="4939" y="11337"/>
                  </a:cubicBezTo>
                  <a:close/>
                  <a:moveTo>
                    <a:pt x="6060" y="11399"/>
                  </a:moveTo>
                  <a:cubicBezTo>
                    <a:pt x="6083" y="11399"/>
                    <a:pt x="6108" y="11408"/>
                    <a:pt x="6135" y="11428"/>
                  </a:cubicBezTo>
                  <a:lnTo>
                    <a:pt x="6121" y="11428"/>
                  </a:lnTo>
                  <a:cubicBezTo>
                    <a:pt x="6472" y="11709"/>
                    <a:pt x="6837" y="11920"/>
                    <a:pt x="7244" y="12088"/>
                  </a:cubicBezTo>
                  <a:cubicBezTo>
                    <a:pt x="7410" y="12139"/>
                    <a:pt x="7367" y="12434"/>
                    <a:pt x="7220" y="12434"/>
                  </a:cubicBezTo>
                  <a:cubicBezTo>
                    <a:pt x="7206" y="12434"/>
                    <a:pt x="7190" y="12431"/>
                    <a:pt x="7174" y="12425"/>
                  </a:cubicBezTo>
                  <a:cubicBezTo>
                    <a:pt x="6753" y="12257"/>
                    <a:pt x="6345" y="12018"/>
                    <a:pt x="5995" y="11737"/>
                  </a:cubicBezTo>
                  <a:cubicBezTo>
                    <a:pt x="5877" y="11643"/>
                    <a:pt x="5937" y="11399"/>
                    <a:pt x="6060" y="11399"/>
                  </a:cubicBezTo>
                  <a:close/>
                  <a:moveTo>
                    <a:pt x="5512" y="11666"/>
                  </a:moveTo>
                  <a:cubicBezTo>
                    <a:pt x="5535" y="11666"/>
                    <a:pt x="5561" y="11675"/>
                    <a:pt x="5587" y="11695"/>
                  </a:cubicBezTo>
                  <a:cubicBezTo>
                    <a:pt x="6374" y="12228"/>
                    <a:pt x="7202" y="12706"/>
                    <a:pt x="8058" y="13113"/>
                  </a:cubicBezTo>
                  <a:cubicBezTo>
                    <a:pt x="8208" y="13175"/>
                    <a:pt x="8169" y="13449"/>
                    <a:pt x="8040" y="13449"/>
                  </a:cubicBezTo>
                  <a:cubicBezTo>
                    <a:pt x="8024" y="13449"/>
                    <a:pt x="8006" y="13445"/>
                    <a:pt x="7988" y="13436"/>
                  </a:cubicBezTo>
                  <a:lnTo>
                    <a:pt x="7988" y="13450"/>
                  </a:lnTo>
                  <a:cubicBezTo>
                    <a:pt x="7104" y="13029"/>
                    <a:pt x="6261" y="12551"/>
                    <a:pt x="5447" y="11990"/>
                  </a:cubicBezTo>
                  <a:cubicBezTo>
                    <a:pt x="5329" y="11907"/>
                    <a:pt x="5390" y="11666"/>
                    <a:pt x="5512" y="11666"/>
                  </a:cubicBezTo>
                  <a:close/>
                  <a:moveTo>
                    <a:pt x="552" y="1"/>
                  </a:moveTo>
                  <a:cubicBezTo>
                    <a:pt x="175" y="1"/>
                    <a:pt x="0" y="320"/>
                    <a:pt x="127" y="1251"/>
                  </a:cubicBezTo>
                  <a:cubicBezTo>
                    <a:pt x="281" y="2444"/>
                    <a:pt x="1152" y="3932"/>
                    <a:pt x="1671" y="5013"/>
                  </a:cubicBezTo>
                  <a:cubicBezTo>
                    <a:pt x="2724" y="7161"/>
                    <a:pt x="3861" y="9309"/>
                    <a:pt x="4507" y="11611"/>
                  </a:cubicBezTo>
                  <a:cubicBezTo>
                    <a:pt x="6626" y="13295"/>
                    <a:pt x="8816" y="14924"/>
                    <a:pt x="11497" y="15555"/>
                  </a:cubicBezTo>
                  <a:cubicBezTo>
                    <a:pt x="10318" y="12130"/>
                    <a:pt x="8942" y="8916"/>
                    <a:pt x="6654" y="5996"/>
                  </a:cubicBezTo>
                  <a:cubicBezTo>
                    <a:pt x="5012" y="3890"/>
                    <a:pt x="3103" y="1574"/>
                    <a:pt x="829" y="44"/>
                  </a:cubicBezTo>
                  <a:cubicBezTo>
                    <a:pt x="727" y="16"/>
                    <a:pt x="635" y="1"/>
                    <a:pt x="552" y="1"/>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569;p37">
              <a:extLst>
                <a:ext uri="{FF2B5EF4-FFF2-40B4-BE49-F238E27FC236}">
                  <a16:creationId xmlns:a16="http://schemas.microsoft.com/office/drawing/2014/main" id="{CD7D202A-62C0-4E0A-A1AA-0137D7D1B4D2}"/>
                </a:ext>
              </a:extLst>
            </p:cNvPr>
            <p:cNvSpPr/>
            <p:nvPr/>
          </p:nvSpPr>
          <p:spPr>
            <a:xfrm>
              <a:off x="2667675" y="1218975"/>
              <a:ext cx="9850" cy="8800"/>
            </a:xfrm>
            <a:custGeom>
              <a:avLst/>
              <a:gdLst/>
              <a:ahLst/>
              <a:cxnLst/>
              <a:rect l="l" t="t" r="r" b="b"/>
              <a:pathLst>
                <a:path w="394" h="352" extrusionOk="0">
                  <a:moveTo>
                    <a:pt x="197" y="0"/>
                  </a:moveTo>
                  <a:cubicBezTo>
                    <a:pt x="1" y="0"/>
                    <a:pt x="15" y="351"/>
                    <a:pt x="197" y="351"/>
                  </a:cubicBezTo>
                  <a:cubicBezTo>
                    <a:pt x="380" y="351"/>
                    <a:pt x="394" y="0"/>
                    <a:pt x="197"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570;p37">
              <a:extLst>
                <a:ext uri="{FF2B5EF4-FFF2-40B4-BE49-F238E27FC236}">
                  <a16:creationId xmlns:a16="http://schemas.microsoft.com/office/drawing/2014/main" id="{F38BDC6F-3E1B-41A0-A44D-04EC668A08A5}"/>
                </a:ext>
              </a:extLst>
            </p:cNvPr>
            <p:cNvSpPr/>
            <p:nvPr/>
          </p:nvSpPr>
          <p:spPr>
            <a:xfrm>
              <a:off x="2699325" y="1271425"/>
              <a:ext cx="27700" cy="42225"/>
            </a:xfrm>
            <a:custGeom>
              <a:avLst/>
              <a:gdLst/>
              <a:ahLst/>
              <a:cxnLst/>
              <a:rect l="l" t="t" r="r" b="b"/>
              <a:pathLst>
                <a:path w="1108" h="1689" extrusionOk="0">
                  <a:moveTo>
                    <a:pt x="172" y="1"/>
                  </a:moveTo>
                  <a:cubicBezTo>
                    <a:pt x="88" y="1"/>
                    <a:pt x="0" y="96"/>
                    <a:pt x="26" y="219"/>
                  </a:cubicBezTo>
                  <a:cubicBezTo>
                    <a:pt x="167" y="752"/>
                    <a:pt x="433" y="1243"/>
                    <a:pt x="812" y="1636"/>
                  </a:cubicBezTo>
                  <a:cubicBezTo>
                    <a:pt x="846" y="1673"/>
                    <a:pt x="881" y="1689"/>
                    <a:pt x="913" y="1689"/>
                  </a:cubicBezTo>
                  <a:cubicBezTo>
                    <a:pt x="1027" y="1689"/>
                    <a:pt x="1107" y="1496"/>
                    <a:pt x="1009" y="1398"/>
                  </a:cubicBezTo>
                  <a:cubicBezTo>
                    <a:pt x="672" y="1033"/>
                    <a:pt x="419" y="598"/>
                    <a:pt x="293" y="120"/>
                  </a:cubicBezTo>
                  <a:cubicBezTo>
                    <a:pt x="272" y="36"/>
                    <a:pt x="223" y="1"/>
                    <a:pt x="172"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571;p37">
              <a:extLst>
                <a:ext uri="{FF2B5EF4-FFF2-40B4-BE49-F238E27FC236}">
                  <a16:creationId xmlns:a16="http://schemas.microsoft.com/office/drawing/2014/main" id="{81BCBA75-65AF-4142-AB02-12637F5BF1D2}"/>
                </a:ext>
              </a:extLst>
            </p:cNvPr>
            <p:cNvSpPr/>
            <p:nvPr/>
          </p:nvSpPr>
          <p:spPr>
            <a:xfrm>
              <a:off x="3195850" y="2433325"/>
              <a:ext cx="81775" cy="136850"/>
            </a:xfrm>
            <a:custGeom>
              <a:avLst/>
              <a:gdLst/>
              <a:ahLst/>
              <a:cxnLst/>
              <a:rect l="l" t="t" r="r" b="b"/>
              <a:pathLst>
                <a:path w="3271" h="5474" extrusionOk="0">
                  <a:moveTo>
                    <a:pt x="3072" y="0"/>
                  </a:moveTo>
                  <a:cubicBezTo>
                    <a:pt x="3029" y="0"/>
                    <a:pt x="2984" y="23"/>
                    <a:pt x="2948" y="80"/>
                  </a:cubicBezTo>
                  <a:cubicBezTo>
                    <a:pt x="1895" y="1849"/>
                    <a:pt x="0" y="3014"/>
                    <a:pt x="225" y="5316"/>
                  </a:cubicBezTo>
                  <a:cubicBezTo>
                    <a:pt x="232" y="5421"/>
                    <a:pt x="305" y="5474"/>
                    <a:pt x="376" y="5474"/>
                  </a:cubicBezTo>
                  <a:cubicBezTo>
                    <a:pt x="446" y="5474"/>
                    <a:pt x="512" y="5421"/>
                    <a:pt x="505" y="5316"/>
                  </a:cubicBezTo>
                  <a:cubicBezTo>
                    <a:pt x="281" y="3084"/>
                    <a:pt x="2190" y="1947"/>
                    <a:pt x="3201" y="248"/>
                  </a:cubicBezTo>
                  <a:cubicBezTo>
                    <a:pt x="3271" y="139"/>
                    <a:pt x="3177" y="0"/>
                    <a:pt x="3072"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572;p37">
              <a:extLst>
                <a:ext uri="{FF2B5EF4-FFF2-40B4-BE49-F238E27FC236}">
                  <a16:creationId xmlns:a16="http://schemas.microsoft.com/office/drawing/2014/main" id="{3BED9AEB-0337-40E9-BB73-2E3B88F1C819}"/>
                </a:ext>
              </a:extLst>
            </p:cNvPr>
            <p:cNvSpPr/>
            <p:nvPr/>
          </p:nvSpPr>
          <p:spPr>
            <a:xfrm>
              <a:off x="3230400" y="2481050"/>
              <a:ext cx="35050" cy="62600"/>
            </a:xfrm>
            <a:custGeom>
              <a:avLst/>
              <a:gdLst/>
              <a:ahLst/>
              <a:cxnLst/>
              <a:rect l="l" t="t" r="r" b="b"/>
              <a:pathLst>
                <a:path w="1402" h="2504" extrusionOk="0">
                  <a:moveTo>
                    <a:pt x="1208" y="1"/>
                  </a:moveTo>
                  <a:cubicBezTo>
                    <a:pt x="1169" y="1"/>
                    <a:pt x="1131" y="24"/>
                    <a:pt x="1103" y="80"/>
                  </a:cubicBezTo>
                  <a:cubicBezTo>
                    <a:pt x="892" y="473"/>
                    <a:pt x="541" y="754"/>
                    <a:pt x="331" y="1147"/>
                  </a:cubicBezTo>
                  <a:cubicBezTo>
                    <a:pt x="134" y="1512"/>
                    <a:pt x="22" y="1919"/>
                    <a:pt x="8" y="2340"/>
                  </a:cubicBezTo>
                  <a:cubicBezTo>
                    <a:pt x="1" y="2451"/>
                    <a:pt x="65" y="2503"/>
                    <a:pt x="134" y="2503"/>
                  </a:cubicBezTo>
                  <a:cubicBezTo>
                    <a:pt x="205" y="2503"/>
                    <a:pt x="281" y="2447"/>
                    <a:pt x="289" y="2340"/>
                  </a:cubicBezTo>
                  <a:cubicBezTo>
                    <a:pt x="303" y="1849"/>
                    <a:pt x="485" y="1386"/>
                    <a:pt x="794" y="1007"/>
                  </a:cubicBezTo>
                  <a:cubicBezTo>
                    <a:pt x="990" y="782"/>
                    <a:pt x="1173" y="529"/>
                    <a:pt x="1341" y="263"/>
                  </a:cubicBezTo>
                  <a:cubicBezTo>
                    <a:pt x="1401" y="142"/>
                    <a:pt x="1304" y="1"/>
                    <a:pt x="1208"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573;p37">
              <a:extLst>
                <a:ext uri="{FF2B5EF4-FFF2-40B4-BE49-F238E27FC236}">
                  <a16:creationId xmlns:a16="http://schemas.microsoft.com/office/drawing/2014/main" id="{B3DC9FAA-370C-4506-8F2D-D721025378D2}"/>
                </a:ext>
              </a:extLst>
            </p:cNvPr>
            <p:cNvSpPr/>
            <p:nvPr/>
          </p:nvSpPr>
          <p:spPr>
            <a:xfrm>
              <a:off x="3257500" y="2514700"/>
              <a:ext cx="11900" cy="14475"/>
            </a:xfrm>
            <a:custGeom>
              <a:avLst/>
              <a:gdLst/>
              <a:ahLst/>
              <a:cxnLst/>
              <a:rect l="l" t="t" r="r" b="b"/>
              <a:pathLst>
                <a:path w="476" h="579" extrusionOk="0">
                  <a:moveTo>
                    <a:pt x="291" y="0"/>
                  </a:moveTo>
                  <a:cubicBezTo>
                    <a:pt x="260" y="0"/>
                    <a:pt x="229" y="20"/>
                    <a:pt x="201" y="68"/>
                  </a:cubicBezTo>
                  <a:cubicBezTo>
                    <a:pt x="159" y="138"/>
                    <a:pt x="117" y="208"/>
                    <a:pt x="75" y="278"/>
                  </a:cubicBezTo>
                  <a:cubicBezTo>
                    <a:pt x="0" y="396"/>
                    <a:pt x="88" y="578"/>
                    <a:pt x="184" y="578"/>
                  </a:cubicBezTo>
                  <a:cubicBezTo>
                    <a:pt x="214" y="578"/>
                    <a:pt x="245" y="560"/>
                    <a:pt x="271" y="517"/>
                  </a:cubicBezTo>
                  <a:cubicBezTo>
                    <a:pt x="314" y="447"/>
                    <a:pt x="370" y="376"/>
                    <a:pt x="412" y="306"/>
                  </a:cubicBezTo>
                  <a:cubicBezTo>
                    <a:pt x="475" y="189"/>
                    <a:pt x="387" y="0"/>
                    <a:pt x="291"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574;p37">
              <a:extLst>
                <a:ext uri="{FF2B5EF4-FFF2-40B4-BE49-F238E27FC236}">
                  <a16:creationId xmlns:a16="http://schemas.microsoft.com/office/drawing/2014/main" id="{5B4D6B9A-F472-4A24-99BF-8D365B1568F4}"/>
                </a:ext>
              </a:extLst>
            </p:cNvPr>
            <p:cNvSpPr/>
            <p:nvPr/>
          </p:nvSpPr>
          <p:spPr>
            <a:xfrm>
              <a:off x="3283500" y="2414850"/>
              <a:ext cx="9650" cy="10775"/>
            </a:xfrm>
            <a:custGeom>
              <a:avLst/>
              <a:gdLst/>
              <a:ahLst/>
              <a:cxnLst/>
              <a:rect l="l" t="t" r="r" b="b"/>
              <a:pathLst>
                <a:path w="386" h="431" extrusionOk="0">
                  <a:moveTo>
                    <a:pt x="192" y="1"/>
                  </a:moveTo>
                  <a:cubicBezTo>
                    <a:pt x="152" y="1"/>
                    <a:pt x="113" y="26"/>
                    <a:pt x="88" y="89"/>
                  </a:cubicBezTo>
                  <a:cubicBezTo>
                    <a:pt x="74" y="117"/>
                    <a:pt x="60" y="131"/>
                    <a:pt x="60" y="173"/>
                  </a:cubicBezTo>
                  <a:cubicBezTo>
                    <a:pt x="1" y="291"/>
                    <a:pt x="100" y="430"/>
                    <a:pt x="194" y="430"/>
                  </a:cubicBezTo>
                  <a:cubicBezTo>
                    <a:pt x="234" y="430"/>
                    <a:pt x="273" y="405"/>
                    <a:pt x="298" y="342"/>
                  </a:cubicBezTo>
                  <a:cubicBezTo>
                    <a:pt x="312" y="314"/>
                    <a:pt x="326" y="286"/>
                    <a:pt x="326" y="258"/>
                  </a:cubicBezTo>
                  <a:cubicBezTo>
                    <a:pt x="385" y="140"/>
                    <a:pt x="286" y="1"/>
                    <a:pt x="192"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575;p37">
              <a:extLst>
                <a:ext uri="{FF2B5EF4-FFF2-40B4-BE49-F238E27FC236}">
                  <a16:creationId xmlns:a16="http://schemas.microsoft.com/office/drawing/2014/main" id="{6398BA9B-6059-4CA0-8647-A73E49E12D68}"/>
                </a:ext>
              </a:extLst>
            </p:cNvPr>
            <p:cNvSpPr/>
            <p:nvPr/>
          </p:nvSpPr>
          <p:spPr>
            <a:xfrm>
              <a:off x="3123675" y="2070950"/>
              <a:ext cx="114925" cy="129700"/>
            </a:xfrm>
            <a:custGeom>
              <a:avLst/>
              <a:gdLst/>
              <a:ahLst/>
              <a:cxnLst/>
              <a:rect l="l" t="t" r="r" b="b"/>
              <a:pathLst>
                <a:path w="4597" h="5188" extrusionOk="0">
                  <a:moveTo>
                    <a:pt x="4412" y="0"/>
                  </a:moveTo>
                  <a:cubicBezTo>
                    <a:pt x="4375" y="0"/>
                    <a:pt x="4340" y="25"/>
                    <a:pt x="4319" y="88"/>
                  </a:cubicBezTo>
                  <a:cubicBezTo>
                    <a:pt x="3575" y="2222"/>
                    <a:pt x="1217" y="3036"/>
                    <a:pt x="66" y="4889"/>
                  </a:cubicBezTo>
                  <a:cubicBezTo>
                    <a:pt x="1" y="4997"/>
                    <a:pt x="94" y="5188"/>
                    <a:pt x="191" y="5188"/>
                  </a:cubicBezTo>
                  <a:cubicBezTo>
                    <a:pt x="220" y="5188"/>
                    <a:pt x="250" y="5170"/>
                    <a:pt x="276" y="5128"/>
                  </a:cubicBezTo>
                  <a:cubicBezTo>
                    <a:pt x="1441" y="3247"/>
                    <a:pt x="3814" y="2433"/>
                    <a:pt x="4558" y="257"/>
                  </a:cubicBezTo>
                  <a:cubicBezTo>
                    <a:pt x="4597" y="139"/>
                    <a:pt x="4498" y="0"/>
                    <a:pt x="4412"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576;p37">
              <a:extLst>
                <a:ext uri="{FF2B5EF4-FFF2-40B4-BE49-F238E27FC236}">
                  <a16:creationId xmlns:a16="http://schemas.microsoft.com/office/drawing/2014/main" id="{2FCC9B2E-8131-4DE6-8447-CA641FCEFAAE}"/>
                </a:ext>
              </a:extLst>
            </p:cNvPr>
            <p:cNvSpPr/>
            <p:nvPr/>
          </p:nvSpPr>
          <p:spPr>
            <a:xfrm>
              <a:off x="3181775" y="2108100"/>
              <a:ext cx="58675" cy="63100"/>
            </a:xfrm>
            <a:custGeom>
              <a:avLst/>
              <a:gdLst/>
              <a:ahLst/>
              <a:cxnLst/>
              <a:rect l="l" t="t" r="r" b="b"/>
              <a:pathLst>
                <a:path w="2347" h="2524" extrusionOk="0">
                  <a:moveTo>
                    <a:pt x="2173" y="1"/>
                  </a:moveTo>
                  <a:cubicBezTo>
                    <a:pt x="2116" y="1"/>
                    <a:pt x="2059" y="36"/>
                    <a:pt x="2037" y="118"/>
                  </a:cubicBezTo>
                  <a:cubicBezTo>
                    <a:pt x="1756" y="1073"/>
                    <a:pt x="746" y="1550"/>
                    <a:pt x="100" y="2224"/>
                  </a:cubicBezTo>
                  <a:cubicBezTo>
                    <a:pt x="0" y="2335"/>
                    <a:pt x="92" y="2523"/>
                    <a:pt x="211" y="2523"/>
                  </a:cubicBezTo>
                  <a:cubicBezTo>
                    <a:pt x="243" y="2523"/>
                    <a:pt x="278" y="2510"/>
                    <a:pt x="310" y="2477"/>
                  </a:cubicBezTo>
                  <a:cubicBezTo>
                    <a:pt x="1012" y="1719"/>
                    <a:pt x="1995" y="1256"/>
                    <a:pt x="2304" y="203"/>
                  </a:cubicBezTo>
                  <a:cubicBezTo>
                    <a:pt x="2346" y="84"/>
                    <a:pt x="2260" y="1"/>
                    <a:pt x="2173"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577;p37">
              <a:extLst>
                <a:ext uri="{FF2B5EF4-FFF2-40B4-BE49-F238E27FC236}">
                  <a16:creationId xmlns:a16="http://schemas.microsoft.com/office/drawing/2014/main" id="{23B53F5B-1698-4D05-BB46-CB81D4C61F54}"/>
                </a:ext>
              </a:extLst>
            </p:cNvPr>
            <p:cNvSpPr/>
            <p:nvPr/>
          </p:nvSpPr>
          <p:spPr>
            <a:xfrm>
              <a:off x="3236200" y="2048575"/>
              <a:ext cx="9500" cy="8800"/>
            </a:xfrm>
            <a:custGeom>
              <a:avLst/>
              <a:gdLst/>
              <a:ahLst/>
              <a:cxnLst/>
              <a:rect l="l" t="t" r="r" b="b"/>
              <a:pathLst>
                <a:path w="380" h="352" extrusionOk="0">
                  <a:moveTo>
                    <a:pt x="197" y="1"/>
                  </a:moveTo>
                  <a:cubicBezTo>
                    <a:pt x="0" y="1"/>
                    <a:pt x="0" y="352"/>
                    <a:pt x="197" y="352"/>
                  </a:cubicBezTo>
                  <a:cubicBezTo>
                    <a:pt x="365" y="352"/>
                    <a:pt x="379" y="1"/>
                    <a:pt x="197"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578;p37">
              <a:extLst>
                <a:ext uri="{FF2B5EF4-FFF2-40B4-BE49-F238E27FC236}">
                  <a16:creationId xmlns:a16="http://schemas.microsoft.com/office/drawing/2014/main" id="{5122CA24-AE69-49B0-BAC2-027C23BE99D4}"/>
                </a:ext>
              </a:extLst>
            </p:cNvPr>
            <p:cNvSpPr/>
            <p:nvPr/>
          </p:nvSpPr>
          <p:spPr>
            <a:xfrm>
              <a:off x="3025475" y="1774625"/>
              <a:ext cx="52475" cy="82900"/>
            </a:xfrm>
            <a:custGeom>
              <a:avLst/>
              <a:gdLst/>
              <a:ahLst/>
              <a:cxnLst/>
              <a:rect l="l" t="t" r="r" b="b"/>
              <a:pathLst>
                <a:path w="2099" h="3316" extrusionOk="0">
                  <a:moveTo>
                    <a:pt x="1814" y="1"/>
                  </a:moveTo>
                  <a:cubicBezTo>
                    <a:pt x="1746" y="1"/>
                    <a:pt x="1677" y="57"/>
                    <a:pt x="1677" y="164"/>
                  </a:cubicBezTo>
                  <a:cubicBezTo>
                    <a:pt x="1649" y="838"/>
                    <a:pt x="1790" y="1371"/>
                    <a:pt x="1326" y="1919"/>
                  </a:cubicBezTo>
                  <a:cubicBezTo>
                    <a:pt x="976" y="2326"/>
                    <a:pt x="498" y="2607"/>
                    <a:pt x="105" y="2972"/>
                  </a:cubicBezTo>
                  <a:cubicBezTo>
                    <a:pt x="1" y="3076"/>
                    <a:pt x="69" y="3315"/>
                    <a:pt x="183" y="3315"/>
                  </a:cubicBezTo>
                  <a:cubicBezTo>
                    <a:pt x="207" y="3315"/>
                    <a:pt x="233" y="3305"/>
                    <a:pt x="260" y="3280"/>
                  </a:cubicBezTo>
                  <a:cubicBezTo>
                    <a:pt x="751" y="2817"/>
                    <a:pt x="1369" y="2466"/>
                    <a:pt x="1720" y="1891"/>
                  </a:cubicBezTo>
                  <a:cubicBezTo>
                    <a:pt x="2099" y="1301"/>
                    <a:pt x="1930" y="824"/>
                    <a:pt x="1944" y="164"/>
                  </a:cubicBezTo>
                  <a:cubicBezTo>
                    <a:pt x="1944" y="54"/>
                    <a:pt x="1880" y="1"/>
                    <a:pt x="1814"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579;p37">
              <a:extLst>
                <a:ext uri="{FF2B5EF4-FFF2-40B4-BE49-F238E27FC236}">
                  <a16:creationId xmlns:a16="http://schemas.microsoft.com/office/drawing/2014/main" id="{15F6DDE6-AF35-4BE1-9AEF-3DF8F204D302}"/>
                </a:ext>
              </a:extLst>
            </p:cNvPr>
            <p:cNvSpPr/>
            <p:nvPr/>
          </p:nvSpPr>
          <p:spPr>
            <a:xfrm>
              <a:off x="3064250" y="1755900"/>
              <a:ext cx="9500" cy="8800"/>
            </a:xfrm>
            <a:custGeom>
              <a:avLst/>
              <a:gdLst/>
              <a:ahLst/>
              <a:cxnLst/>
              <a:rect l="l" t="t" r="r" b="b"/>
              <a:pathLst>
                <a:path w="380" h="352" extrusionOk="0">
                  <a:moveTo>
                    <a:pt x="183" y="1"/>
                  </a:moveTo>
                  <a:cubicBezTo>
                    <a:pt x="0" y="1"/>
                    <a:pt x="14" y="352"/>
                    <a:pt x="183" y="352"/>
                  </a:cubicBezTo>
                  <a:cubicBezTo>
                    <a:pt x="365" y="352"/>
                    <a:pt x="379" y="1"/>
                    <a:pt x="183"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580;p37">
              <a:extLst>
                <a:ext uri="{FF2B5EF4-FFF2-40B4-BE49-F238E27FC236}">
                  <a16:creationId xmlns:a16="http://schemas.microsoft.com/office/drawing/2014/main" id="{6167E865-D0FC-424E-9538-05E90F16AF16}"/>
                </a:ext>
              </a:extLst>
            </p:cNvPr>
            <p:cNvSpPr/>
            <p:nvPr/>
          </p:nvSpPr>
          <p:spPr>
            <a:xfrm>
              <a:off x="3035850" y="1796675"/>
              <a:ext cx="22025" cy="25100"/>
            </a:xfrm>
            <a:custGeom>
              <a:avLst/>
              <a:gdLst/>
              <a:ahLst/>
              <a:cxnLst/>
              <a:rect l="l" t="t" r="r" b="b"/>
              <a:pathLst>
                <a:path w="881" h="1004" extrusionOk="0">
                  <a:moveTo>
                    <a:pt x="709" y="0"/>
                  </a:moveTo>
                  <a:cubicBezTo>
                    <a:pt x="656" y="0"/>
                    <a:pt x="605" y="37"/>
                    <a:pt x="589" y="124"/>
                  </a:cubicBezTo>
                  <a:cubicBezTo>
                    <a:pt x="547" y="363"/>
                    <a:pt x="378" y="560"/>
                    <a:pt x="153" y="658"/>
                  </a:cubicBezTo>
                  <a:cubicBezTo>
                    <a:pt x="0" y="709"/>
                    <a:pt x="44" y="1004"/>
                    <a:pt x="191" y="1004"/>
                  </a:cubicBezTo>
                  <a:cubicBezTo>
                    <a:pt x="206" y="1004"/>
                    <a:pt x="221" y="1001"/>
                    <a:pt x="238" y="995"/>
                  </a:cubicBezTo>
                  <a:cubicBezTo>
                    <a:pt x="561" y="854"/>
                    <a:pt x="799" y="560"/>
                    <a:pt x="855" y="209"/>
                  </a:cubicBezTo>
                  <a:cubicBezTo>
                    <a:pt x="881" y="89"/>
                    <a:pt x="792" y="0"/>
                    <a:pt x="709"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581;p37">
              <a:extLst>
                <a:ext uri="{FF2B5EF4-FFF2-40B4-BE49-F238E27FC236}">
                  <a16:creationId xmlns:a16="http://schemas.microsoft.com/office/drawing/2014/main" id="{3144496C-99A5-41C6-AFEF-8B1B0E4A5551}"/>
                </a:ext>
              </a:extLst>
            </p:cNvPr>
            <p:cNvSpPr/>
            <p:nvPr/>
          </p:nvSpPr>
          <p:spPr>
            <a:xfrm>
              <a:off x="2930825" y="1348900"/>
              <a:ext cx="23600" cy="94800"/>
            </a:xfrm>
            <a:custGeom>
              <a:avLst/>
              <a:gdLst/>
              <a:ahLst/>
              <a:cxnLst/>
              <a:rect l="l" t="t" r="r" b="b"/>
              <a:pathLst>
                <a:path w="944" h="3792" extrusionOk="0">
                  <a:moveTo>
                    <a:pt x="572" y="0"/>
                  </a:moveTo>
                  <a:cubicBezTo>
                    <a:pt x="489" y="0"/>
                    <a:pt x="398" y="93"/>
                    <a:pt x="424" y="222"/>
                  </a:cubicBezTo>
                  <a:cubicBezTo>
                    <a:pt x="663" y="1331"/>
                    <a:pt x="536" y="2496"/>
                    <a:pt x="59" y="3535"/>
                  </a:cubicBezTo>
                  <a:cubicBezTo>
                    <a:pt x="0" y="3653"/>
                    <a:pt x="93" y="3791"/>
                    <a:pt x="187" y="3791"/>
                  </a:cubicBezTo>
                  <a:cubicBezTo>
                    <a:pt x="228" y="3791"/>
                    <a:pt x="268" y="3766"/>
                    <a:pt x="298" y="3703"/>
                  </a:cubicBezTo>
                  <a:cubicBezTo>
                    <a:pt x="803" y="2580"/>
                    <a:pt x="943" y="1331"/>
                    <a:pt x="691" y="124"/>
                  </a:cubicBezTo>
                  <a:cubicBezTo>
                    <a:pt x="674" y="37"/>
                    <a:pt x="625" y="0"/>
                    <a:pt x="572"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582;p37">
              <a:extLst>
                <a:ext uri="{FF2B5EF4-FFF2-40B4-BE49-F238E27FC236}">
                  <a16:creationId xmlns:a16="http://schemas.microsoft.com/office/drawing/2014/main" id="{DF1CA9B6-3821-4626-8201-728B1C027564}"/>
                </a:ext>
              </a:extLst>
            </p:cNvPr>
            <p:cNvSpPr/>
            <p:nvPr/>
          </p:nvSpPr>
          <p:spPr>
            <a:xfrm>
              <a:off x="2937900" y="1329175"/>
              <a:ext cx="9150" cy="8800"/>
            </a:xfrm>
            <a:custGeom>
              <a:avLst/>
              <a:gdLst/>
              <a:ahLst/>
              <a:cxnLst/>
              <a:rect l="l" t="t" r="r" b="b"/>
              <a:pathLst>
                <a:path w="366" h="352" extrusionOk="0">
                  <a:moveTo>
                    <a:pt x="183" y="0"/>
                  </a:moveTo>
                  <a:cubicBezTo>
                    <a:pt x="1" y="0"/>
                    <a:pt x="1" y="351"/>
                    <a:pt x="197" y="351"/>
                  </a:cubicBezTo>
                  <a:cubicBezTo>
                    <a:pt x="366" y="351"/>
                    <a:pt x="366" y="0"/>
                    <a:pt x="183"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583;p37">
              <a:extLst>
                <a:ext uri="{FF2B5EF4-FFF2-40B4-BE49-F238E27FC236}">
                  <a16:creationId xmlns:a16="http://schemas.microsoft.com/office/drawing/2014/main" id="{3A9F83C8-5E48-482C-B6F0-5948925DBB91}"/>
                </a:ext>
              </a:extLst>
            </p:cNvPr>
            <p:cNvSpPr/>
            <p:nvPr/>
          </p:nvSpPr>
          <p:spPr>
            <a:xfrm>
              <a:off x="2924075" y="1379625"/>
              <a:ext cx="10700" cy="32875"/>
            </a:xfrm>
            <a:custGeom>
              <a:avLst/>
              <a:gdLst/>
              <a:ahLst/>
              <a:cxnLst/>
              <a:rect l="l" t="t" r="r" b="b"/>
              <a:pathLst>
                <a:path w="428" h="1315" extrusionOk="0">
                  <a:moveTo>
                    <a:pt x="238" y="0"/>
                  </a:moveTo>
                  <a:cubicBezTo>
                    <a:pt x="168" y="0"/>
                    <a:pt x="104" y="53"/>
                    <a:pt x="118" y="158"/>
                  </a:cubicBezTo>
                  <a:cubicBezTo>
                    <a:pt x="133" y="481"/>
                    <a:pt x="118" y="804"/>
                    <a:pt x="34" y="1113"/>
                  </a:cubicBezTo>
                  <a:cubicBezTo>
                    <a:pt x="0" y="1232"/>
                    <a:pt x="85" y="1315"/>
                    <a:pt x="169" y="1315"/>
                  </a:cubicBezTo>
                  <a:cubicBezTo>
                    <a:pt x="224" y="1315"/>
                    <a:pt x="279" y="1280"/>
                    <a:pt x="301" y="1197"/>
                  </a:cubicBezTo>
                  <a:cubicBezTo>
                    <a:pt x="385" y="860"/>
                    <a:pt x="427" y="509"/>
                    <a:pt x="399" y="158"/>
                  </a:cubicBezTo>
                  <a:cubicBezTo>
                    <a:pt x="385" y="53"/>
                    <a:pt x="308" y="0"/>
                    <a:pt x="238"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584;p37">
              <a:extLst>
                <a:ext uri="{FF2B5EF4-FFF2-40B4-BE49-F238E27FC236}">
                  <a16:creationId xmlns:a16="http://schemas.microsoft.com/office/drawing/2014/main" id="{15D292FB-45F8-416F-A004-A759531C8C02}"/>
                </a:ext>
              </a:extLst>
            </p:cNvPr>
            <p:cNvSpPr/>
            <p:nvPr/>
          </p:nvSpPr>
          <p:spPr>
            <a:xfrm>
              <a:off x="2601000" y="1749350"/>
              <a:ext cx="49850" cy="116150"/>
            </a:xfrm>
            <a:custGeom>
              <a:avLst/>
              <a:gdLst/>
              <a:ahLst/>
              <a:cxnLst/>
              <a:rect l="l" t="t" r="r" b="b"/>
              <a:pathLst>
                <a:path w="1994" h="4646" extrusionOk="0">
                  <a:moveTo>
                    <a:pt x="1793" y="1"/>
                  </a:moveTo>
                  <a:cubicBezTo>
                    <a:pt x="1753" y="1"/>
                    <a:pt x="1713" y="24"/>
                    <a:pt x="1685" y="80"/>
                  </a:cubicBezTo>
                  <a:cubicBezTo>
                    <a:pt x="1348" y="740"/>
                    <a:pt x="548" y="936"/>
                    <a:pt x="296" y="1638"/>
                  </a:cubicBezTo>
                  <a:cubicBezTo>
                    <a:pt x="1" y="2481"/>
                    <a:pt x="71" y="3618"/>
                    <a:pt x="113" y="4488"/>
                  </a:cubicBezTo>
                  <a:cubicBezTo>
                    <a:pt x="120" y="4593"/>
                    <a:pt x="194" y="4646"/>
                    <a:pt x="264" y="4646"/>
                  </a:cubicBezTo>
                  <a:cubicBezTo>
                    <a:pt x="334" y="4646"/>
                    <a:pt x="401" y="4593"/>
                    <a:pt x="394" y="4488"/>
                  </a:cubicBezTo>
                  <a:cubicBezTo>
                    <a:pt x="352" y="3547"/>
                    <a:pt x="183" y="2059"/>
                    <a:pt x="885" y="1344"/>
                  </a:cubicBezTo>
                  <a:cubicBezTo>
                    <a:pt x="1264" y="951"/>
                    <a:pt x="1671" y="768"/>
                    <a:pt x="1924" y="263"/>
                  </a:cubicBezTo>
                  <a:cubicBezTo>
                    <a:pt x="1994" y="143"/>
                    <a:pt x="1893" y="1"/>
                    <a:pt x="1793"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585;p37">
              <a:extLst>
                <a:ext uri="{FF2B5EF4-FFF2-40B4-BE49-F238E27FC236}">
                  <a16:creationId xmlns:a16="http://schemas.microsoft.com/office/drawing/2014/main" id="{47466238-3BC1-4243-B6E3-687EDA0E3401}"/>
                </a:ext>
              </a:extLst>
            </p:cNvPr>
            <p:cNvSpPr/>
            <p:nvPr/>
          </p:nvSpPr>
          <p:spPr>
            <a:xfrm>
              <a:off x="2627675" y="1781300"/>
              <a:ext cx="26100" cy="46225"/>
            </a:xfrm>
            <a:custGeom>
              <a:avLst/>
              <a:gdLst/>
              <a:ahLst/>
              <a:cxnLst/>
              <a:rect l="l" t="t" r="r" b="b"/>
              <a:pathLst>
                <a:path w="1044" h="1849" extrusionOk="0">
                  <a:moveTo>
                    <a:pt x="845" y="0"/>
                  </a:moveTo>
                  <a:cubicBezTo>
                    <a:pt x="804" y="0"/>
                    <a:pt x="763" y="23"/>
                    <a:pt x="731" y="80"/>
                  </a:cubicBezTo>
                  <a:cubicBezTo>
                    <a:pt x="590" y="346"/>
                    <a:pt x="337" y="543"/>
                    <a:pt x="197" y="810"/>
                  </a:cubicBezTo>
                  <a:cubicBezTo>
                    <a:pt x="57" y="1076"/>
                    <a:pt x="1" y="1385"/>
                    <a:pt x="29" y="1680"/>
                  </a:cubicBezTo>
                  <a:cubicBezTo>
                    <a:pt x="29" y="1792"/>
                    <a:pt x="99" y="1848"/>
                    <a:pt x="169" y="1848"/>
                  </a:cubicBezTo>
                  <a:cubicBezTo>
                    <a:pt x="239" y="1848"/>
                    <a:pt x="309" y="1792"/>
                    <a:pt x="309" y="1680"/>
                  </a:cubicBezTo>
                  <a:cubicBezTo>
                    <a:pt x="281" y="1357"/>
                    <a:pt x="380" y="1034"/>
                    <a:pt x="590" y="781"/>
                  </a:cubicBezTo>
                  <a:cubicBezTo>
                    <a:pt x="731" y="627"/>
                    <a:pt x="871" y="445"/>
                    <a:pt x="983" y="262"/>
                  </a:cubicBezTo>
                  <a:cubicBezTo>
                    <a:pt x="1043" y="142"/>
                    <a:pt x="946" y="0"/>
                    <a:pt x="845"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586;p37">
              <a:extLst>
                <a:ext uri="{FF2B5EF4-FFF2-40B4-BE49-F238E27FC236}">
                  <a16:creationId xmlns:a16="http://schemas.microsoft.com/office/drawing/2014/main" id="{A1A018AA-26D5-4928-9EF6-9B12F008F497}"/>
                </a:ext>
              </a:extLst>
            </p:cNvPr>
            <p:cNvSpPr/>
            <p:nvPr/>
          </p:nvSpPr>
          <p:spPr>
            <a:xfrm>
              <a:off x="2608375" y="1886450"/>
              <a:ext cx="9500" cy="8800"/>
            </a:xfrm>
            <a:custGeom>
              <a:avLst/>
              <a:gdLst/>
              <a:ahLst/>
              <a:cxnLst/>
              <a:rect l="l" t="t" r="r" b="b"/>
              <a:pathLst>
                <a:path w="380" h="352" extrusionOk="0">
                  <a:moveTo>
                    <a:pt x="183" y="1"/>
                  </a:moveTo>
                  <a:cubicBezTo>
                    <a:pt x="1" y="1"/>
                    <a:pt x="15" y="352"/>
                    <a:pt x="183" y="352"/>
                  </a:cubicBezTo>
                  <a:cubicBezTo>
                    <a:pt x="380" y="352"/>
                    <a:pt x="380" y="1"/>
                    <a:pt x="183"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587;p37">
              <a:extLst>
                <a:ext uri="{FF2B5EF4-FFF2-40B4-BE49-F238E27FC236}">
                  <a16:creationId xmlns:a16="http://schemas.microsoft.com/office/drawing/2014/main" id="{DC0173FA-006E-4586-8B52-F3E3BB8D5255}"/>
                </a:ext>
              </a:extLst>
            </p:cNvPr>
            <p:cNvSpPr/>
            <p:nvPr/>
          </p:nvSpPr>
          <p:spPr>
            <a:xfrm>
              <a:off x="2657150" y="1734850"/>
              <a:ext cx="9500" cy="8800"/>
            </a:xfrm>
            <a:custGeom>
              <a:avLst/>
              <a:gdLst/>
              <a:ahLst/>
              <a:cxnLst/>
              <a:rect l="l" t="t" r="r" b="b"/>
              <a:pathLst>
                <a:path w="380" h="352" extrusionOk="0">
                  <a:moveTo>
                    <a:pt x="197" y="0"/>
                  </a:moveTo>
                  <a:cubicBezTo>
                    <a:pt x="1" y="0"/>
                    <a:pt x="1" y="351"/>
                    <a:pt x="197" y="351"/>
                  </a:cubicBezTo>
                  <a:cubicBezTo>
                    <a:pt x="366" y="351"/>
                    <a:pt x="380" y="0"/>
                    <a:pt x="197"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88;p37">
              <a:extLst>
                <a:ext uri="{FF2B5EF4-FFF2-40B4-BE49-F238E27FC236}">
                  <a16:creationId xmlns:a16="http://schemas.microsoft.com/office/drawing/2014/main" id="{ADDC0466-D6D6-4C24-8314-8F3B420043D8}"/>
                </a:ext>
              </a:extLst>
            </p:cNvPr>
            <p:cNvSpPr/>
            <p:nvPr/>
          </p:nvSpPr>
          <p:spPr>
            <a:xfrm>
              <a:off x="2934375" y="2473450"/>
              <a:ext cx="88375" cy="57325"/>
            </a:xfrm>
            <a:custGeom>
              <a:avLst/>
              <a:gdLst/>
              <a:ahLst/>
              <a:cxnLst/>
              <a:rect l="l" t="t" r="r" b="b"/>
              <a:pathLst>
                <a:path w="3535" h="2293" extrusionOk="0">
                  <a:moveTo>
                    <a:pt x="199" y="1"/>
                  </a:moveTo>
                  <a:cubicBezTo>
                    <a:pt x="83" y="1"/>
                    <a:pt x="0" y="189"/>
                    <a:pt x="100" y="300"/>
                  </a:cubicBezTo>
                  <a:cubicBezTo>
                    <a:pt x="984" y="1240"/>
                    <a:pt x="2149" y="1774"/>
                    <a:pt x="3314" y="2279"/>
                  </a:cubicBezTo>
                  <a:cubicBezTo>
                    <a:pt x="3333" y="2288"/>
                    <a:pt x="3351" y="2292"/>
                    <a:pt x="3368" y="2292"/>
                  </a:cubicBezTo>
                  <a:cubicBezTo>
                    <a:pt x="3506" y="2292"/>
                    <a:pt x="3535" y="2005"/>
                    <a:pt x="3384" y="1942"/>
                  </a:cubicBezTo>
                  <a:cubicBezTo>
                    <a:pt x="2261" y="1465"/>
                    <a:pt x="1138" y="960"/>
                    <a:pt x="296" y="47"/>
                  </a:cubicBezTo>
                  <a:cubicBezTo>
                    <a:pt x="263" y="14"/>
                    <a:pt x="230" y="1"/>
                    <a:pt x="199"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589;p37">
              <a:extLst>
                <a:ext uri="{FF2B5EF4-FFF2-40B4-BE49-F238E27FC236}">
                  <a16:creationId xmlns:a16="http://schemas.microsoft.com/office/drawing/2014/main" id="{59FFAD57-1325-489A-AF35-2018A74B7C6C}"/>
                </a:ext>
              </a:extLst>
            </p:cNvPr>
            <p:cNvSpPr/>
            <p:nvPr/>
          </p:nvSpPr>
          <p:spPr>
            <a:xfrm>
              <a:off x="3031950" y="2532525"/>
              <a:ext cx="9850" cy="8800"/>
            </a:xfrm>
            <a:custGeom>
              <a:avLst/>
              <a:gdLst/>
              <a:ahLst/>
              <a:cxnLst/>
              <a:rect l="l" t="t" r="r" b="b"/>
              <a:pathLst>
                <a:path w="394" h="352" extrusionOk="0">
                  <a:moveTo>
                    <a:pt x="197" y="0"/>
                  </a:moveTo>
                  <a:cubicBezTo>
                    <a:pt x="1" y="0"/>
                    <a:pt x="15" y="351"/>
                    <a:pt x="197" y="351"/>
                  </a:cubicBezTo>
                  <a:cubicBezTo>
                    <a:pt x="380" y="351"/>
                    <a:pt x="394" y="0"/>
                    <a:pt x="197"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590;p37">
              <a:extLst>
                <a:ext uri="{FF2B5EF4-FFF2-40B4-BE49-F238E27FC236}">
                  <a16:creationId xmlns:a16="http://schemas.microsoft.com/office/drawing/2014/main" id="{D3CFED72-330A-4EB6-BFAE-D8B53165E463}"/>
                </a:ext>
              </a:extLst>
            </p:cNvPr>
            <p:cNvSpPr/>
            <p:nvPr/>
          </p:nvSpPr>
          <p:spPr>
            <a:xfrm>
              <a:off x="2917450" y="2459975"/>
              <a:ext cx="10750" cy="10350"/>
            </a:xfrm>
            <a:custGeom>
              <a:avLst/>
              <a:gdLst/>
              <a:ahLst/>
              <a:cxnLst/>
              <a:rect l="l" t="t" r="r" b="b"/>
              <a:pathLst>
                <a:path w="430" h="414" extrusionOk="0">
                  <a:moveTo>
                    <a:pt x="192" y="1"/>
                  </a:moveTo>
                  <a:cubicBezTo>
                    <a:pt x="85" y="1"/>
                    <a:pt x="1" y="196"/>
                    <a:pt x="89" y="305"/>
                  </a:cubicBezTo>
                  <a:cubicBezTo>
                    <a:pt x="103" y="320"/>
                    <a:pt x="131" y="334"/>
                    <a:pt x="145" y="362"/>
                  </a:cubicBezTo>
                  <a:cubicBezTo>
                    <a:pt x="176" y="399"/>
                    <a:pt x="208" y="414"/>
                    <a:pt x="238" y="414"/>
                  </a:cubicBezTo>
                  <a:cubicBezTo>
                    <a:pt x="346" y="414"/>
                    <a:pt x="429" y="219"/>
                    <a:pt x="341" y="109"/>
                  </a:cubicBezTo>
                  <a:cubicBezTo>
                    <a:pt x="313" y="95"/>
                    <a:pt x="299" y="67"/>
                    <a:pt x="285" y="53"/>
                  </a:cubicBezTo>
                  <a:cubicBezTo>
                    <a:pt x="254" y="16"/>
                    <a:pt x="222" y="1"/>
                    <a:pt x="192"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591;p37">
              <a:extLst>
                <a:ext uri="{FF2B5EF4-FFF2-40B4-BE49-F238E27FC236}">
                  <a16:creationId xmlns:a16="http://schemas.microsoft.com/office/drawing/2014/main" id="{52E38FE9-B9E4-472D-9D75-E22AE18B39D8}"/>
                </a:ext>
              </a:extLst>
            </p:cNvPr>
            <p:cNvSpPr/>
            <p:nvPr/>
          </p:nvSpPr>
          <p:spPr>
            <a:xfrm>
              <a:off x="2967400" y="2474900"/>
              <a:ext cx="37525" cy="25600"/>
            </a:xfrm>
            <a:custGeom>
              <a:avLst/>
              <a:gdLst/>
              <a:ahLst/>
              <a:cxnLst/>
              <a:rect l="l" t="t" r="r" b="b"/>
              <a:pathLst>
                <a:path w="1501" h="1024" extrusionOk="0">
                  <a:moveTo>
                    <a:pt x="200" y="0"/>
                  </a:moveTo>
                  <a:cubicBezTo>
                    <a:pt x="84" y="0"/>
                    <a:pt x="1" y="198"/>
                    <a:pt x="112" y="298"/>
                  </a:cubicBezTo>
                  <a:cubicBezTo>
                    <a:pt x="435" y="621"/>
                    <a:pt x="842" y="860"/>
                    <a:pt x="1277" y="1014"/>
                  </a:cubicBezTo>
                  <a:cubicBezTo>
                    <a:pt x="1295" y="1020"/>
                    <a:pt x="1311" y="1023"/>
                    <a:pt x="1327" y="1023"/>
                  </a:cubicBezTo>
                  <a:cubicBezTo>
                    <a:pt x="1480" y="1023"/>
                    <a:pt x="1501" y="728"/>
                    <a:pt x="1347" y="677"/>
                  </a:cubicBezTo>
                  <a:cubicBezTo>
                    <a:pt x="954" y="551"/>
                    <a:pt x="603" y="326"/>
                    <a:pt x="295" y="45"/>
                  </a:cubicBezTo>
                  <a:cubicBezTo>
                    <a:pt x="263" y="14"/>
                    <a:pt x="230" y="0"/>
                    <a:pt x="200"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592;p37">
              <a:extLst>
                <a:ext uri="{FF2B5EF4-FFF2-40B4-BE49-F238E27FC236}">
                  <a16:creationId xmlns:a16="http://schemas.microsoft.com/office/drawing/2014/main" id="{DE09E5A4-A719-46B5-A196-9BF526EEA6CB}"/>
                </a:ext>
              </a:extLst>
            </p:cNvPr>
            <p:cNvSpPr/>
            <p:nvPr/>
          </p:nvSpPr>
          <p:spPr>
            <a:xfrm>
              <a:off x="2924575" y="2755725"/>
              <a:ext cx="9500" cy="8800"/>
            </a:xfrm>
            <a:custGeom>
              <a:avLst/>
              <a:gdLst/>
              <a:ahLst/>
              <a:cxnLst/>
              <a:rect l="l" t="t" r="r" b="b"/>
              <a:pathLst>
                <a:path w="380" h="352" extrusionOk="0">
                  <a:moveTo>
                    <a:pt x="183" y="0"/>
                  </a:moveTo>
                  <a:cubicBezTo>
                    <a:pt x="0" y="0"/>
                    <a:pt x="0" y="351"/>
                    <a:pt x="183" y="351"/>
                  </a:cubicBezTo>
                  <a:cubicBezTo>
                    <a:pt x="379" y="351"/>
                    <a:pt x="365" y="0"/>
                    <a:pt x="183"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593;p37">
              <a:extLst>
                <a:ext uri="{FF2B5EF4-FFF2-40B4-BE49-F238E27FC236}">
                  <a16:creationId xmlns:a16="http://schemas.microsoft.com/office/drawing/2014/main" id="{E6409F7C-C538-49B1-9541-2360C07718BA}"/>
                </a:ext>
              </a:extLst>
            </p:cNvPr>
            <p:cNvSpPr/>
            <p:nvPr/>
          </p:nvSpPr>
          <p:spPr>
            <a:xfrm>
              <a:off x="2729100" y="2592175"/>
              <a:ext cx="9500" cy="8800"/>
            </a:xfrm>
            <a:custGeom>
              <a:avLst/>
              <a:gdLst/>
              <a:ahLst/>
              <a:cxnLst/>
              <a:rect l="l" t="t" r="r" b="b"/>
              <a:pathLst>
                <a:path w="380" h="352" extrusionOk="0">
                  <a:moveTo>
                    <a:pt x="197" y="1"/>
                  </a:moveTo>
                  <a:cubicBezTo>
                    <a:pt x="0" y="1"/>
                    <a:pt x="0" y="352"/>
                    <a:pt x="197" y="352"/>
                  </a:cubicBezTo>
                  <a:cubicBezTo>
                    <a:pt x="379" y="352"/>
                    <a:pt x="379" y="1"/>
                    <a:pt x="197"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594;p37">
              <a:extLst>
                <a:ext uri="{FF2B5EF4-FFF2-40B4-BE49-F238E27FC236}">
                  <a16:creationId xmlns:a16="http://schemas.microsoft.com/office/drawing/2014/main" id="{F8C8136F-0198-4023-B2A0-38678112A87B}"/>
                </a:ext>
              </a:extLst>
            </p:cNvPr>
            <p:cNvSpPr/>
            <p:nvPr/>
          </p:nvSpPr>
          <p:spPr>
            <a:xfrm>
              <a:off x="2403450" y="2117425"/>
              <a:ext cx="120200" cy="26050"/>
            </a:xfrm>
            <a:custGeom>
              <a:avLst/>
              <a:gdLst/>
              <a:ahLst/>
              <a:cxnLst/>
              <a:rect l="l" t="t" r="r" b="b"/>
              <a:pathLst>
                <a:path w="4808" h="1042" extrusionOk="0">
                  <a:moveTo>
                    <a:pt x="2038" y="1"/>
                  </a:moveTo>
                  <a:cubicBezTo>
                    <a:pt x="1519" y="1"/>
                    <a:pt x="999" y="61"/>
                    <a:pt x="474" y="61"/>
                  </a:cubicBezTo>
                  <a:cubicBezTo>
                    <a:pt x="377" y="61"/>
                    <a:pt x="280" y="59"/>
                    <a:pt x="182" y="54"/>
                  </a:cubicBezTo>
                  <a:cubicBezTo>
                    <a:pt x="179" y="54"/>
                    <a:pt x="175" y="54"/>
                    <a:pt x="172" y="54"/>
                  </a:cubicBezTo>
                  <a:cubicBezTo>
                    <a:pt x="0" y="54"/>
                    <a:pt x="17" y="391"/>
                    <a:pt x="182" y="405"/>
                  </a:cubicBezTo>
                  <a:cubicBezTo>
                    <a:pt x="273" y="411"/>
                    <a:pt x="364" y="414"/>
                    <a:pt x="454" y="414"/>
                  </a:cubicBezTo>
                  <a:cubicBezTo>
                    <a:pt x="959" y="414"/>
                    <a:pt x="1457" y="334"/>
                    <a:pt x="1963" y="334"/>
                  </a:cubicBezTo>
                  <a:cubicBezTo>
                    <a:pt x="1996" y="334"/>
                    <a:pt x="2030" y="334"/>
                    <a:pt x="2063" y="335"/>
                  </a:cubicBezTo>
                  <a:cubicBezTo>
                    <a:pt x="2934" y="363"/>
                    <a:pt x="3776" y="602"/>
                    <a:pt x="4534" y="1023"/>
                  </a:cubicBezTo>
                  <a:cubicBezTo>
                    <a:pt x="4560" y="1036"/>
                    <a:pt x="4585" y="1042"/>
                    <a:pt x="4607" y="1042"/>
                  </a:cubicBezTo>
                  <a:cubicBezTo>
                    <a:pt x="4752" y="1042"/>
                    <a:pt x="4808" y="799"/>
                    <a:pt x="4674" y="714"/>
                  </a:cubicBezTo>
                  <a:cubicBezTo>
                    <a:pt x="4057" y="377"/>
                    <a:pt x="3383" y="153"/>
                    <a:pt x="2681" y="40"/>
                  </a:cubicBezTo>
                  <a:cubicBezTo>
                    <a:pt x="2467" y="11"/>
                    <a:pt x="2253" y="1"/>
                    <a:pt x="2038"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595;p37">
              <a:extLst>
                <a:ext uri="{FF2B5EF4-FFF2-40B4-BE49-F238E27FC236}">
                  <a16:creationId xmlns:a16="http://schemas.microsoft.com/office/drawing/2014/main" id="{954B5EA4-50E2-4231-9B5E-DE4B97C4E52C}"/>
                </a:ext>
              </a:extLst>
            </p:cNvPr>
            <p:cNvSpPr/>
            <p:nvPr/>
          </p:nvSpPr>
          <p:spPr>
            <a:xfrm>
              <a:off x="2441675" y="2098425"/>
              <a:ext cx="55225" cy="14500"/>
            </a:xfrm>
            <a:custGeom>
              <a:avLst/>
              <a:gdLst/>
              <a:ahLst/>
              <a:cxnLst/>
              <a:rect l="l" t="t" r="r" b="b"/>
              <a:pathLst>
                <a:path w="2209" h="580" extrusionOk="0">
                  <a:moveTo>
                    <a:pt x="183" y="0"/>
                  </a:moveTo>
                  <a:cubicBezTo>
                    <a:pt x="1" y="0"/>
                    <a:pt x="15" y="351"/>
                    <a:pt x="183" y="351"/>
                  </a:cubicBezTo>
                  <a:cubicBezTo>
                    <a:pt x="787" y="365"/>
                    <a:pt x="1390" y="435"/>
                    <a:pt x="1980" y="576"/>
                  </a:cubicBezTo>
                  <a:cubicBezTo>
                    <a:pt x="1992" y="578"/>
                    <a:pt x="2003" y="579"/>
                    <a:pt x="2013" y="579"/>
                  </a:cubicBezTo>
                  <a:cubicBezTo>
                    <a:pt x="2181" y="579"/>
                    <a:pt x="2209" y="278"/>
                    <a:pt x="2050" y="239"/>
                  </a:cubicBezTo>
                  <a:cubicBezTo>
                    <a:pt x="1447" y="98"/>
                    <a:pt x="815" y="14"/>
                    <a:pt x="183"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596;p37">
              <a:extLst>
                <a:ext uri="{FF2B5EF4-FFF2-40B4-BE49-F238E27FC236}">
                  <a16:creationId xmlns:a16="http://schemas.microsoft.com/office/drawing/2014/main" id="{60DCDC75-D9FB-44E2-A928-580FBC8F772B}"/>
                </a:ext>
              </a:extLst>
            </p:cNvPr>
            <p:cNvSpPr/>
            <p:nvPr/>
          </p:nvSpPr>
          <p:spPr>
            <a:xfrm>
              <a:off x="2383425" y="2118775"/>
              <a:ext cx="9500" cy="8800"/>
            </a:xfrm>
            <a:custGeom>
              <a:avLst/>
              <a:gdLst/>
              <a:ahLst/>
              <a:cxnLst/>
              <a:rect l="l" t="t" r="r" b="b"/>
              <a:pathLst>
                <a:path w="380" h="352" extrusionOk="0">
                  <a:moveTo>
                    <a:pt x="183" y="0"/>
                  </a:moveTo>
                  <a:cubicBezTo>
                    <a:pt x="1" y="0"/>
                    <a:pt x="1" y="351"/>
                    <a:pt x="183" y="351"/>
                  </a:cubicBezTo>
                  <a:cubicBezTo>
                    <a:pt x="380" y="351"/>
                    <a:pt x="380" y="0"/>
                    <a:pt x="183"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97;p37">
              <a:extLst>
                <a:ext uri="{FF2B5EF4-FFF2-40B4-BE49-F238E27FC236}">
                  <a16:creationId xmlns:a16="http://schemas.microsoft.com/office/drawing/2014/main" id="{12D8E25B-B2AD-4FEC-B19C-EFCE8B219E39}"/>
                </a:ext>
              </a:extLst>
            </p:cNvPr>
            <p:cNvSpPr/>
            <p:nvPr/>
          </p:nvSpPr>
          <p:spPr>
            <a:xfrm>
              <a:off x="2469050" y="2084375"/>
              <a:ext cx="9500" cy="8800"/>
            </a:xfrm>
            <a:custGeom>
              <a:avLst/>
              <a:gdLst/>
              <a:ahLst/>
              <a:cxnLst/>
              <a:rect l="l" t="t" r="r" b="b"/>
              <a:pathLst>
                <a:path w="380" h="352" extrusionOk="0">
                  <a:moveTo>
                    <a:pt x="183" y="1"/>
                  </a:moveTo>
                  <a:cubicBezTo>
                    <a:pt x="1" y="1"/>
                    <a:pt x="15" y="352"/>
                    <a:pt x="183" y="352"/>
                  </a:cubicBezTo>
                  <a:cubicBezTo>
                    <a:pt x="380" y="352"/>
                    <a:pt x="380" y="1"/>
                    <a:pt x="183"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598;p37">
              <a:extLst>
                <a:ext uri="{FF2B5EF4-FFF2-40B4-BE49-F238E27FC236}">
                  <a16:creationId xmlns:a16="http://schemas.microsoft.com/office/drawing/2014/main" id="{EBCF1D55-868A-483C-BA7E-D61D27C5A779}"/>
                </a:ext>
              </a:extLst>
            </p:cNvPr>
            <p:cNvSpPr/>
            <p:nvPr/>
          </p:nvSpPr>
          <p:spPr>
            <a:xfrm>
              <a:off x="2291350" y="1711325"/>
              <a:ext cx="72000" cy="44950"/>
            </a:xfrm>
            <a:custGeom>
              <a:avLst/>
              <a:gdLst/>
              <a:ahLst/>
              <a:cxnLst/>
              <a:rect l="l" t="t" r="r" b="b"/>
              <a:pathLst>
                <a:path w="2880" h="1798" extrusionOk="0">
                  <a:moveTo>
                    <a:pt x="183" y="0"/>
                  </a:moveTo>
                  <a:cubicBezTo>
                    <a:pt x="61" y="0"/>
                    <a:pt x="0" y="241"/>
                    <a:pt x="118" y="324"/>
                  </a:cubicBezTo>
                  <a:cubicBezTo>
                    <a:pt x="918" y="885"/>
                    <a:pt x="1775" y="1363"/>
                    <a:pt x="2659" y="1784"/>
                  </a:cubicBezTo>
                  <a:cubicBezTo>
                    <a:pt x="2677" y="1793"/>
                    <a:pt x="2695" y="1797"/>
                    <a:pt x="2711" y="1797"/>
                  </a:cubicBezTo>
                  <a:cubicBezTo>
                    <a:pt x="2840" y="1797"/>
                    <a:pt x="2879" y="1522"/>
                    <a:pt x="2729" y="1447"/>
                  </a:cubicBezTo>
                  <a:cubicBezTo>
                    <a:pt x="1873" y="1040"/>
                    <a:pt x="1045" y="562"/>
                    <a:pt x="258" y="29"/>
                  </a:cubicBezTo>
                  <a:cubicBezTo>
                    <a:pt x="232" y="9"/>
                    <a:pt x="206" y="0"/>
                    <a:pt x="183"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599;p37">
              <a:extLst>
                <a:ext uri="{FF2B5EF4-FFF2-40B4-BE49-F238E27FC236}">
                  <a16:creationId xmlns:a16="http://schemas.microsoft.com/office/drawing/2014/main" id="{E8FA7BB1-F796-40CF-976A-DDABBABF9507}"/>
                </a:ext>
              </a:extLst>
            </p:cNvPr>
            <p:cNvSpPr/>
            <p:nvPr/>
          </p:nvSpPr>
          <p:spPr>
            <a:xfrm>
              <a:off x="2305025" y="1705000"/>
              <a:ext cx="38025" cy="25550"/>
            </a:xfrm>
            <a:custGeom>
              <a:avLst/>
              <a:gdLst/>
              <a:ahLst/>
              <a:cxnLst/>
              <a:rect l="l" t="t" r="r" b="b"/>
              <a:pathLst>
                <a:path w="1521" h="1022" extrusionOk="0">
                  <a:moveTo>
                    <a:pt x="184" y="0"/>
                  </a:moveTo>
                  <a:cubicBezTo>
                    <a:pt x="61" y="0"/>
                    <a:pt x="1" y="244"/>
                    <a:pt x="119" y="338"/>
                  </a:cubicBezTo>
                  <a:cubicBezTo>
                    <a:pt x="484" y="619"/>
                    <a:pt x="877" y="843"/>
                    <a:pt x="1298" y="1012"/>
                  </a:cubicBezTo>
                  <a:cubicBezTo>
                    <a:pt x="1315" y="1018"/>
                    <a:pt x="1331" y="1022"/>
                    <a:pt x="1345" y="1022"/>
                  </a:cubicBezTo>
                  <a:cubicBezTo>
                    <a:pt x="1489" y="1022"/>
                    <a:pt x="1521" y="739"/>
                    <a:pt x="1368" y="675"/>
                  </a:cubicBezTo>
                  <a:cubicBezTo>
                    <a:pt x="975" y="521"/>
                    <a:pt x="596" y="296"/>
                    <a:pt x="259" y="29"/>
                  </a:cubicBezTo>
                  <a:cubicBezTo>
                    <a:pt x="232" y="9"/>
                    <a:pt x="207" y="0"/>
                    <a:pt x="184"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600;p37">
              <a:extLst>
                <a:ext uri="{FF2B5EF4-FFF2-40B4-BE49-F238E27FC236}">
                  <a16:creationId xmlns:a16="http://schemas.microsoft.com/office/drawing/2014/main" id="{638FF34D-396B-431B-B05E-1FE3533A211C}"/>
                </a:ext>
              </a:extLst>
            </p:cNvPr>
            <p:cNvSpPr/>
            <p:nvPr/>
          </p:nvSpPr>
          <p:spPr>
            <a:xfrm>
              <a:off x="2276200" y="1703250"/>
              <a:ext cx="9900" cy="9875"/>
            </a:xfrm>
            <a:custGeom>
              <a:avLst/>
              <a:gdLst/>
              <a:ahLst/>
              <a:cxnLst/>
              <a:rect l="l" t="t" r="r" b="b"/>
              <a:pathLst>
                <a:path w="396" h="395" extrusionOk="0">
                  <a:moveTo>
                    <a:pt x="210" y="0"/>
                  </a:moveTo>
                  <a:cubicBezTo>
                    <a:pt x="187" y="0"/>
                    <a:pt x="161" y="9"/>
                    <a:pt x="135" y="29"/>
                  </a:cubicBezTo>
                  <a:lnTo>
                    <a:pt x="106" y="57"/>
                  </a:lnTo>
                  <a:cubicBezTo>
                    <a:pt x="0" y="152"/>
                    <a:pt x="63" y="395"/>
                    <a:pt x="185" y="395"/>
                  </a:cubicBezTo>
                  <a:cubicBezTo>
                    <a:pt x="209" y="395"/>
                    <a:pt x="234" y="386"/>
                    <a:pt x="261" y="366"/>
                  </a:cubicBezTo>
                  <a:cubicBezTo>
                    <a:pt x="261" y="352"/>
                    <a:pt x="289" y="338"/>
                    <a:pt x="289" y="338"/>
                  </a:cubicBezTo>
                  <a:cubicBezTo>
                    <a:pt x="395" y="244"/>
                    <a:pt x="333" y="0"/>
                    <a:pt x="210"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601;p37">
              <a:extLst>
                <a:ext uri="{FF2B5EF4-FFF2-40B4-BE49-F238E27FC236}">
                  <a16:creationId xmlns:a16="http://schemas.microsoft.com/office/drawing/2014/main" id="{E01F4552-9FAE-49F4-B5CC-1F680124AA75}"/>
                </a:ext>
              </a:extLst>
            </p:cNvPr>
            <p:cNvSpPr/>
            <p:nvPr/>
          </p:nvSpPr>
          <p:spPr>
            <a:xfrm>
              <a:off x="2670500" y="1239250"/>
              <a:ext cx="65350" cy="112700"/>
            </a:xfrm>
            <a:custGeom>
              <a:avLst/>
              <a:gdLst/>
              <a:ahLst/>
              <a:cxnLst/>
              <a:rect l="l" t="t" r="r" b="b"/>
              <a:pathLst>
                <a:path w="2614" h="4508" extrusionOk="0">
                  <a:moveTo>
                    <a:pt x="134" y="0"/>
                  </a:moveTo>
                  <a:cubicBezTo>
                    <a:pt x="63" y="0"/>
                    <a:pt x="0" y="53"/>
                    <a:pt x="14" y="158"/>
                  </a:cubicBezTo>
                  <a:cubicBezTo>
                    <a:pt x="197" y="1786"/>
                    <a:pt x="1320" y="3246"/>
                    <a:pt x="2330" y="4453"/>
                  </a:cubicBezTo>
                  <a:cubicBezTo>
                    <a:pt x="2362" y="4492"/>
                    <a:pt x="2395" y="4508"/>
                    <a:pt x="2427" y="4508"/>
                  </a:cubicBezTo>
                  <a:cubicBezTo>
                    <a:pt x="2533" y="4508"/>
                    <a:pt x="2614" y="4323"/>
                    <a:pt x="2527" y="4215"/>
                  </a:cubicBezTo>
                  <a:cubicBezTo>
                    <a:pt x="1586" y="3078"/>
                    <a:pt x="463" y="1674"/>
                    <a:pt x="295" y="158"/>
                  </a:cubicBezTo>
                  <a:cubicBezTo>
                    <a:pt x="281" y="53"/>
                    <a:pt x="204" y="0"/>
                    <a:pt x="134"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602;p37">
              <a:extLst>
                <a:ext uri="{FF2B5EF4-FFF2-40B4-BE49-F238E27FC236}">
                  <a16:creationId xmlns:a16="http://schemas.microsoft.com/office/drawing/2014/main" id="{E2A07986-1A7E-427A-88E3-E2C53A08F69D}"/>
                </a:ext>
              </a:extLst>
            </p:cNvPr>
            <p:cNvSpPr/>
            <p:nvPr/>
          </p:nvSpPr>
          <p:spPr>
            <a:xfrm>
              <a:off x="2738575" y="1363550"/>
              <a:ext cx="9500" cy="8800"/>
            </a:xfrm>
            <a:custGeom>
              <a:avLst/>
              <a:gdLst/>
              <a:ahLst/>
              <a:cxnLst/>
              <a:rect l="l" t="t" r="r" b="b"/>
              <a:pathLst>
                <a:path w="380" h="352" extrusionOk="0">
                  <a:moveTo>
                    <a:pt x="183" y="1"/>
                  </a:moveTo>
                  <a:cubicBezTo>
                    <a:pt x="0" y="1"/>
                    <a:pt x="0" y="352"/>
                    <a:pt x="183" y="352"/>
                  </a:cubicBezTo>
                  <a:cubicBezTo>
                    <a:pt x="365" y="352"/>
                    <a:pt x="379" y="1"/>
                    <a:pt x="183"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603;p37">
              <a:extLst>
                <a:ext uri="{FF2B5EF4-FFF2-40B4-BE49-F238E27FC236}">
                  <a16:creationId xmlns:a16="http://schemas.microsoft.com/office/drawing/2014/main" id="{B0D0FE87-41BC-4B02-94D1-A87F0638AD86}"/>
                </a:ext>
              </a:extLst>
            </p:cNvPr>
            <p:cNvSpPr/>
            <p:nvPr/>
          </p:nvSpPr>
          <p:spPr>
            <a:xfrm>
              <a:off x="2090500" y="666775"/>
              <a:ext cx="1352425" cy="2164525"/>
            </a:xfrm>
            <a:custGeom>
              <a:avLst/>
              <a:gdLst/>
              <a:ahLst/>
              <a:cxnLst/>
              <a:rect l="l" t="t" r="r" b="b"/>
              <a:pathLst>
                <a:path w="54097" h="86581" extrusionOk="0">
                  <a:moveTo>
                    <a:pt x="14511" y="3517"/>
                  </a:moveTo>
                  <a:lnTo>
                    <a:pt x="14511" y="3517"/>
                  </a:lnTo>
                  <a:cubicBezTo>
                    <a:pt x="17669" y="6774"/>
                    <a:pt x="21010" y="10241"/>
                    <a:pt x="23425" y="14157"/>
                  </a:cubicBezTo>
                  <a:cubicBezTo>
                    <a:pt x="23088" y="13919"/>
                    <a:pt x="22723" y="13708"/>
                    <a:pt x="22344" y="13526"/>
                  </a:cubicBezTo>
                  <a:cubicBezTo>
                    <a:pt x="21179" y="12950"/>
                    <a:pt x="20154" y="12375"/>
                    <a:pt x="19270" y="11546"/>
                  </a:cubicBezTo>
                  <a:cubicBezTo>
                    <a:pt x="18820" y="10662"/>
                    <a:pt x="18343" y="9806"/>
                    <a:pt x="17866" y="8949"/>
                  </a:cubicBezTo>
                  <a:lnTo>
                    <a:pt x="17866" y="8964"/>
                  </a:lnTo>
                  <a:cubicBezTo>
                    <a:pt x="17080" y="7546"/>
                    <a:pt x="16224" y="6156"/>
                    <a:pt x="15353" y="4794"/>
                  </a:cubicBezTo>
                  <a:cubicBezTo>
                    <a:pt x="15087" y="4359"/>
                    <a:pt x="14792" y="3938"/>
                    <a:pt x="14511" y="3517"/>
                  </a:cubicBezTo>
                  <a:close/>
                  <a:moveTo>
                    <a:pt x="24941" y="11799"/>
                  </a:moveTo>
                  <a:lnTo>
                    <a:pt x="24941" y="11799"/>
                  </a:lnTo>
                  <a:cubicBezTo>
                    <a:pt x="26050" y="13048"/>
                    <a:pt x="27159" y="14326"/>
                    <a:pt x="28226" y="15617"/>
                  </a:cubicBezTo>
                  <a:cubicBezTo>
                    <a:pt x="29138" y="17540"/>
                    <a:pt x="29334" y="19899"/>
                    <a:pt x="29377" y="22215"/>
                  </a:cubicBezTo>
                  <a:cubicBezTo>
                    <a:pt x="28675" y="18326"/>
                    <a:pt x="27046" y="14929"/>
                    <a:pt x="24941" y="11799"/>
                  </a:cubicBezTo>
                  <a:close/>
                  <a:moveTo>
                    <a:pt x="19986" y="13034"/>
                  </a:moveTo>
                  <a:lnTo>
                    <a:pt x="19986" y="13034"/>
                  </a:lnTo>
                  <a:cubicBezTo>
                    <a:pt x="20210" y="13189"/>
                    <a:pt x="20449" y="13343"/>
                    <a:pt x="20687" y="13470"/>
                  </a:cubicBezTo>
                  <a:cubicBezTo>
                    <a:pt x="22091" y="14242"/>
                    <a:pt x="23355" y="14761"/>
                    <a:pt x="24407" y="15856"/>
                  </a:cubicBezTo>
                  <a:cubicBezTo>
                    <a:pt x="25109" y="17175"/>
                    <a:pt x="25685" y="18565"/>
                    <a:pt x="26120" y="19997"/>
                  </a:cubicBezTo>
                  <a:cubicBezTo>
                    <a:pt x="27201" y="23619"/>
                    <a:pt x="27383" y="27352"/>
                    <a:pt x="27355" y="31100"/>
                  </a:cubicBezTo>
                  <a:cubicBezTo>
                    <a:pt x="26808" y="30020"/>
                    <a:pt x="25966" y="29079"/>
                    <a:pt x="25109" y="28054"/>
                  </a:cubicBezTo>
                  <a:cubicBezTo>
                    <a:pt x="23397" y="26005"/>
                    <a:pt x="22709" y="23338"/>
                    <a:pt x="22091" y="20699"/>
                  </a:cubicBezTo>
                  <a:cubicBezTo>
                    <a:pt x="22049" y="20165"/>
                    <a:pt x="22007" y="19618"/>
                    <a:pt x="21923" y="19070"/>
                  </a:cubicBezTo>
                  <a:cubicBezTo>
                    <a:pt x="21600" y="16979"/>
                    <a:pt x="20870" y="14972"/>
                    <a:pt x="19986" y="13034"/>
                  </a:cubicBezTo>
                  <a:close/>
                  <a:moveTo>
                    <a:pt x="29349" y="16993"/>
                  </a:moveTo>
                  <a:cubicBezTo>
                    <a:pt x="29713" y="17428"/>
                    <a:pt x="30064" y="17849"/>
                    <a:pt x="30415" y="18298"/>
                  </a:cubicBezTo>
                  <a:cubicBezTo>
                    <a:pt x="31679" y="19885"/>
                    <a:pt x="32858" y="21513"/>
                    <a:pt x="33728" y="23338"/>
                  </a:cubicBezTo>
                  <a:cubicBezTo>
                    <a:pt x="34599" y="25163"/>
                    <a:pt x="34809" y="26931"/>
                    <a:pt x="35174" y="28869"/>
                  </a:cubicBezTo>
                  <a:cubicBezTo>
                    <a:pt x="35174" y="28883"/>
                    <a:pt x="35174" y="28911"/>
                    <a:pt x="35188" y="28925"/>
                  </a:cubicBezTo>
                  <a:cubicBezTo>
                    <a:pt x="35300" y="30427"/>
                    <a:pt x="34837" y="31451"/>
                    <a:pt x="33574" y="32588"/>
                  </a:cubicBezTo>
                  <a:cubicBezTo>
                    <a:pt x="32703" y="33375"/>
                    <a:pt x="31777" y="34133"/>
                    <a:pt x="30949" y="34975"/>
                  </a:cubicBezTo>
                  <a:cubicBezTo>
                    <a:pt x="30528" y="35368"/>
                    <a:pt x="30163" y="35817"/>
                    <a:pt x="29868" y="36308"/>
                  </a:cubicBezTo>
                  <a:cubicBezTo>
                    <a:pt x="29910" y="33220"/>
                    <a:pt x="30036" y="30132"/>
                    <a:pt x="29882" y="27072"/>
                  </a:cubicBezTo>
                  <a:cubicBezTo>
                    <a:pt x="29924" y="27002"/>
                    <a:pt x="29952" y="26931"/>
                    <a:pt x="29952" y="26847"/>
                  </a:cubicBezTo>
                  <a:cubicBezTo>
                    <a:pt x="29840" y="23871"/>
                    <a:pt x="30205" y="20137"/>
                    <a:pt x="29349" y="16993"/>
                  </a:cubicBezTo>
                  <a:close/>
                  <a:moveTo>
                    <a:pt x="11367" y="34666"/>
                  </a:moveTo>
                  <a:lnTo>
                    <a:pt x="11367" y="34666"/>
                  </a:lnTo>
                  <a:cubicBezTo>
                    <a:pt x="12756" y="35635"/>
                    <a:pt x="14076" y="36715"/>
                    <a:pt x="15311" y="37881"/>
                  </a:cubicBezTo>
                  <a:cubicBezTo>
                    <a:pt x="16125" y="39565"/>
                    <a:pt x="16196" y="41278"/>
                    <a:pt x="15971" y="43313"/>
                  </a:cubicBezTo>
                  <a:cubicBezTo>
                    <a:pt x="15966" y="43313"/>
                    <a:pt x="15963" y="43315"/>
                    <a:pt x="15962" y="43317"/>
                  </a:cubicBezTo>
                  <a:lnTo>
                    <a:pt x="15962" y="43317"/>
                  </a:lnTo>
                  <a:cubicBezTo>
                    <a:pt x="14756" y="40252"/>
                    <a:pt x="13327" y="37340"/>
                    <a:pt x="11367" y="34666"/>
                  </a:cubicBezTo>
                  <a:close/>
                  <a:moveTo>
                    <a:pt x="3257" y="30131"/>
                  </a:moveTo>
                  <a:cubicBezTo>
                    <a:pt x="3340" y="30131"/>
                    <a:pt x="3432" y="30146"/>
                    <a:pt x="3534" y="30174"/>
                  </a:cubicBezTo>
                  <a:cubicBezTo>
                    <a:pt x="5808" y="31704"/>
                    <a:pt x="7703" y="34020"/>
                    <a:pt x="9345" y="36126"/>
                  </a:cubicBezTo>
                  <a:cubicBezTo>
                    <a:pt x="11647" y="39032"/>
                    <a:pt x="13009" y="42260"/>
                    <a:pt x="14188" y="45685"/>
                  </a:cubicBezTo>
                  <a:cubicBezTo>
                    <a:pt x="11507" y="45040"/>
                    <a:pt x="9317" y="43425"/>
                    <a:pt x="7198" y="41727"/>
                  </a:cubicBezTo>
                  <a:cubicBezTo>
                    <a:pt x="6566" y="39439"/>
                    <a:pt x="5415" y="37291"/>
                    <a:pt x="4376" y="35143"/>
                  </a:cubicBezTo>
                  <a:cubicBezTo>
                    <a:pt x="3843" y="34062"/>
                    <a:pt x="2986" y="32574"/>
                    <a:pt x="2832" y="31381"/>
                  </a:cubicBezTo>
                  <a:cubicBezTo>
                    <a:pt x="2705" y="30450"/>
                    <a:pt x="2880" y="30131"/>
                    <a:pt x="3257" y="30131"/>
                  </a:cubicBezTo>
                  <a:close/>
                  <a:moveTo>
                    <a:pt x="22189" y="23394"/>
                  </a:moveTo>
                  <a:cubicBezTo>
                    <a:pt x="22414" y="24236"/>
                    <a:pt x="22695" y="25078"/>
                    <a:pt x="23032" y="25893"/>
                  </a:cubicBezTo>
                  <a:cubicBezTo>
                    <a:pt x="24070" y="28405"/>
                    <a:pt x="26808" y="30034"/>
                    <a:pt x="27327" y="32729"/>
                  </a:cubicBezTo>
                  <a:cubicBezTo>
                    <a:pt x="27243" y="36659"/>
                    <a:pt x="27046" y="40618"/>
                    <a:pt x="27496" y="44492"/>
                  </a:cubicBezTo>
                  <a:cubicBezTo>
                    <a:pt x="27650" y="45868"/>
                    <a:pt x="27889" y="47229"/>
                    <a:pt x="28169" y="48577"/>
                  </a:cubicBezTo>
                  <a:cubicBezTo>
                    <a:pt x="27580" y="47637"/>
                    <a:pt x="26920" y="46710"/>
                    <a:pt x="26218" y="45854"/>
                  </a:cubicBezTo>
                  <a:cubicBezTo>
                    <a:pt x="24772" y="43973"/>
                    <a:pt x="23930" y="41600"/>
                    <a:pt x="23228" y="39228"/>
                  </a:cubicBezTo>
                  <a:cubicBezTo>
                    <a:pt x="23200" y="38217"/>
                    <a:pt x="22947" y="37193"/>
                    <a:pt x="22709" y="36224"/>
                  </a:cubicBezTo>
                  <a:cubicBezTo>
                    <a:pt x="22204" y="34119"/>
                    <a:pt x="21979" y="31957"/>
                    <a:pt x="22007" y="29795"/>
                  </a:cubicBezTo>
                  <a:cubicBezTo>
                    <a:pt x="22021" y="27661"/>
                    <a:pt x="22175" y="25528"/>
                    <a:pt x="22189" y="23394"/>
                  </a:cubicBezTo>
                  <a:close/>
                  <a:moveTo>
                    <a:pt x="35778" y="30848"/>
                  </a:moveTo>
                  <a:cubicBezTo>
                    <a:pt x="35918" y="31143"/>
                    <a:pt x="36101" y="31423"/>
                    <a:pt x="36311" y="31662"/>
                  </a:cubicBezTo>
                  <a:cubicBezTo>
                    <a:pt x="37266" y="32715"/>
                    <a:pt x="38866" y="32462"/>
                    <a:pt x="39764" y="33501"/>
                  </a:cubicBezTo>
                  <a:cubicBezTo>
                    <a:pt x="41000" y="34919"/>
                    <a:pt x="40635" y="37389"/>
                    <a:pt x="40466" y="39088"/>
                  </a:cubicBezTo>
                  <a:cubicBezTo>
                    <a:pt x="40284" y="41011"/>
                    <a:pt x="39961" y="42976"/>
                    <a:pt x="39891" y="44913"/>
                  </a:cubicBezTo>
                  <a:cubicBezTo>
                    <a:pt x="39891" y="45096"/>
                    <a:pt x="39891" y="45292"/>
                    <a:pt x="39905" y="45489"/>
                  </a:cubicBezTo>
                  <a:cubicBezTo>
                    <a:pt x="39245" y="48198"/>
                    <a:pt x="35328" y="48717"/>
                    <a:pt x="33391" y="50402"/>
                  </a:cubicBezTo>
                  <a:cubicBezTo>
                    <a:pt x="32619" y="51048"/>
                    <a:pt x="32086" y="51946"/>
                    <a:pt x="31889" y="52929"/>
                  </a:cubicBezTo>
                  <a:cubicBezTo>
                    <a:pt x="31244" y="50570"/>
                    <a:pt x="30738" y="48184"/>
                    <a:pt x="30359" y="45770"/>
                  </a:cubicBezTo>
                  <a:cubicBezTo>
                    <a:pt x="29966" y="43369"/>
                    <a:pt x="29868" y="40955"/>
                    <a:pt x="29854" y="38540"/>
                  </a:cubicBezTo>
                  <a:cubicBezTo>
                    <a:pt x="29882" y="38484"/>
                    <a:pt x="29896" y="38428"/>
                    <a:pt x="29896" y="38372"/>
                  </a:cubicBezTo>
                  <a:cubicBezTo>
                    <a:pt x="29812" y="35452"/>
                    <a:pt x="33644" y="33894"/>
                    <a:pt x="35272" y="31901"/>
                  </a:cubicBezTo>
                  <a:cubicBezTo>
                    <a:pt x="35511" y="31592"/>
                    <a:pt x="35679" y="31227"/>
                    <a:pt x="35778" y="30848"/>
                  </a:cubicBezTo>
                  <a:close/>
                  <a:moveTo>
                    <a:pt x="16378" y="38947"/>
                  </a:moveTo>
                  <a:lnTo>
                    <a:pt x="16378" y="38947"/>
                  </a:lnTo>
                  <a:cubicBezTo>
                    <a:pt x="17501" y="40127"/>
                    <a:pt x="18498" y="41404"/>
                    <a:pt x="19368" y="42766"/>
                  </a:cubicBezTo>
                  <a:lnTo>
                    <a:pt x="19368" y="42780"/>
                  </a:lnTo>
                  <a:cubicBezTo>
                    <a:pt x="19157" y="43004"/>
                    <a:pt x="19003" y="43271"/>
                    <a:pt x="18891" y="43552"/>
                  </a:cubicBezTo>
                  <a:cubicBezTo>
                    <a:pt x="17810" y="46219"/>
                    <a:pt x="19270" y="50318"/>
                    <a:pt x="20098" y="52858"/>
                  </a:cubicBezTo>
                  <a:cubicBezTo>
                    <a:pt x="20603" y="54374"/>
                    <a:pt x="21193" y="55862"/>
                    <a:pt x="21895" y="57308"/>
                  </a:cubicBezTo>
                  <a:cubicBezTo>
                    <a:pt x="22049" y="58122"/>
                    <a:pt x="21993" y="58965"/>
                    <a:pt x="21923" y="59807"/>
                  </a:cubicBezTo>
                  <a:cubicBezTo>
                    <a:pt x="20421" y="56452"/>
                    <a:pt x="19200" y="52957"/>
                    <a:pt x="18077" y="49419"/>
                  </a:cubicBezTo>
                  <a:cubicBezTo>
                    <a:pt x="17726" y="48366"/>
                    <a:pt x="17389" y="47328"/>
                    <a:pt x="17038" y="46303"/>
                  </a:cubicBezTo>
                  <a:cubicBezTo>
                    <a:pt x="17052" y="46219"/>
                    <a:pt x="17038" y="46149"/>
                    <a:pt x="16996" y="46078"/>
                  </a:cubicBezTo>
                  <a:cubicBezTo>
                    <a:pt x="16968" y="46036"/>
                    <a:pt x="16939" y="45980"/>
                    <a:pt x="16911" y="45924"/>
                  </a:cubicBezTo>
                  <a:cubicBezTo>
                    <a:pt x="16799" y="45601"/>
                    <a:pt x="16687" y="45292"/>
                    <a:pt x="16575" y="44969"/>
                  </a:cubicBezTo>
                  <a:cubicBezTo>
                    <a:pt x="16266" y="43439"/>
                    <a:pt x="16855" y="41699"/>
                    <a:pt x="16631" y="40112"/>
                  </a:cubicBezTo>
                  <a:cubicBezTo>
                    <a:pt x="16575" y="39719"/>
                    <a:pt x="16490" y="39326"/>
                    <a:pt x="16378" y="38947"/>
                  </a:cubicBezTo>
                  <a:close/>
                  <a:moveTo>
                    <a:pt x="7464" y="42752"/>
                  </a:moveTo>
                  <a:lnTo>
                    <a:pt x="7464" y="42752"/>
                  </a:lnTo>
                  <a:cubicBezTo>
                    <a:pt x="9514" y="44366"/>
                    <a:pt x="11675" y="45840"/>
                    <a:pt x="14272" y="46415"/>
                  </a:cubicBezTo>
                  <a:cubicBezTo>
                    <a:pt x="14287" y="46419"/>
                    <a:pt x="14302" y="46421"/>
                    <a:pt x="14318" y="46421"/>
                  </a:cubicBezTo>
                  <a:cubicBezTo>
                    <a:pt x="14359" y="46421"/>
                    <a:pt x="14400" y="46408"/>
                    <a:pt x="14441" y="46387"/>
                  </a:cubicBezTo>
                  <a:cubicBezTo>
                    <a:pt x="14595" y="46822"/>
                    <a:pt x="14736" y="47272"/>
                    <a:pt x="14876" y="47721"/>
                  </a:cubicBezTo>
                  <a:cubicBezTo>
                    <a:pt x="16392" y="52423"/>
                    <a:pt x="17950" y="57013"/>
                    <a:pt x="20014" y="61351"/>
                  </a:cubicBezTo>
                  <a:cubicBezTo>
                    <a:pt x="18273" y="60130"/>
                    <a:pt x="16266" y="59372"/>
                    <a:pt x="14174" y="59119"/>
                  </a:cubicBezTo>
                  <a:cubicBezTo>
                    <a:pt x="12476" y="58909"/>
                    <a:pt x="10749" y="58965"/>
                    <a:pt x="9121" y="58333"/>
                  </a:cubicBezTo>
                  <a:cubicBezTo>
                    <a:pt x="8026" y="57898"/>
                    <a:pt x="7029" y="57266"/>
                    <a:pt x="6187" y="56452"/>
                  </a:cubicBezTo>
                  <a:cubicBezTo>
                    <a:pt x="6046" y="56185"/>
                    <a:pt x="5934" y="55933"/>
                    <a:pt x="5822" y="55652"/>
                  </a:cubicBezTo>
                  <a:cubicBezTo>
                    <a:pt x="5260" y="54262"/>
                    <a:pt x="4980" y="52788"/>
                    <a:pt x="5597" y="51342"/>
                  </a:cubicBezTo>
                  <a:cubicBezTo>
                    <a:pt x="5892" y="50655"/>
                    <a:pt x="6425" y="50079"/>
                    <a:pt x="6762" y="49419"/>
                  </a:cubicBezTo>
                  <a:cubicBezTo>
                    <a:pt x="7492" y="47931"/>
                    <a:pt x="7829" y="46289"/>
                    <a:pt x="7717" y="44647"/>
                  </a:cubicBezTo>
                  <a:cubicBezTo>
                    <a:pt x="7675" y="44001"/>
                    <a:pt x="7591" y="43383"/>
                    <a:pt x="7464" y="42752"/>
                  </a:cubicBezTo>
                  <a:close/>
                  <a:moveTo>
                    <a:pt x="23102" y="40646"/>
                  </a:moveTo>
                  <a:cubicBezTo>
                    <a:pt x="23509" y="41937"/>
                    <a:pt x="24000" y="43201"/>
                    <a:pt x="24576" y="44436"/>
                  </a:cubicBezTo>
                  <a:cubicBezTo>
                    <a:pt x="25839" y="47005"/>
                    <a:pt x="28029" y="48661"/>
                    <a:pt x="28829" y="51539"/>
                  </a:cubicBezTo>
                  <a:cubicBezTo>
                    <a:pt x="28829" y="51595"/>
                    <a:pt x="28857" y="51651"/>
                    <a:pt x="28899" y="51693"/>
                  </a:cubicBezTo>
                  <a:cubicBezTo>
                    <a:pt x="29264" y="53097"/>
                    <a:pt x="29685" y="54487"/>
                    <a:pt x="30121" y="55876"/>
                  </a:cubicBezTo>
                  <a:cubicBezTo>
                    <a:pt x="30780" y="58024"/>
                    <a:pt x="31468" y="60186"/>
                    <a:pt x="32268" y="62306"/>
                  </a:cubicBezTo>
                  <a:cubicBezTo>
                    <a:pt x="30977" y="61028"/>
                    <a:pt x="29475" y="60214"/>
                    <a:pt x="27706" y="59400"/>
                  </a:cubicBezTo>
                  <a:cubicBezTo>
                    <a:pt x="24843" y="58080"/>
                    <a:pt x="22260" y="54739"/>
                    <a:pt x="20926" y="51679"/>
                  </a:cubicBezTo>
                  <a:cubicBezTo>
                    <a:pt x="20533" y="50374"/>
                    <a:pt x="20210" y="49040"/>
                    <a:pt x="19986" y="47707"/>
                  </a:cubicBezTo>
                  <a:cubicBezTo>
                    <a:pt x="19845" y="46766"/>
                    <a:pt x="19508" y="45517"/>
                    <a:pt x="19775" y="44604"/>
                  </a:cubicBezTo>
                  <a:cubicBezTo>
                    <a:pt x="20196" y="43145"/>
                    <a:pt x="21179" y="43201"/>
                    <a:pt x="22021" y="42485"/>
                  </a:cubicBezTo>
                  <a:cubicBezTo>
                    <a:pt x="22583" y="42008"/>
                    <a:pt x="22962" y="41362"/>
                    <a:pt x="23102" y="40646"/>
                  </a:cubicBezTo>
                  <a:close/>
                  <a:moveTo>
                    <a:pt x="40157" y="46485"/>
                  </a:moveTo>
                  <a:cubicBezTo>
                    <a:pt x="40929" y="48226"/>
                    <a:pt x="43147" y="48675"/>
                    <a:pt x="44621" y="50276"/>
                  </a:cubicBezTo>
                  <a:cubicBezTo>
                    <a:pt x="47695" y="54613"/>
                    <a:pt x="41322" y="57996"/>
                    <a:pt x="39203" y="61463"/>
                  </a:cubicBezTo>
                  <a:cubicBezTo>
                    <a:pt x="37911" y="63569"/>
                    <a:pt x="37841" y="65997"/>
                    <a:pt x="38066" y="68384"/>
                  </a:cubicBezTo>
                  <a:cubicBezTo>
                    <a:pt x="35721" y="64032"/>
                    <a:pt x="33812" y="59456"/>
                    <a:pt x="32409" y="54711"/>
                  </a:cubicBezTo>
                  <a:cubicBezTo>
                    <a:pt x="31637" y="49714"/>
                    <a:pt x="38403" y="49840"/>
                    <a:pt x="40157" y="46485"/>
                  </a:cubicBezTo>
                  <a:close/>
                  <a:moveTo>
                    <a:pt x="22540" y="58586"/>
                  </a:moveTo>
                  <a:cubicBezTo>
                    <a:pt x="22709" y="58894"/>
                    <a:pt x="22891" y="59203"/>
                    <a:pt x="23060" y="59526"/>
                  </a:cubicBezTo>
                  <a:cubicBezTo>
                    <a:pt x="23032" y="59891"/>
                    <a:pt x="22976" y="60256"/>
                    <a:pt x="22891" y="60607"/>
                  </a:cubicBezTo>
                  <a:cubicBezTo>
                    <a:pt x="22857" y="60720"/>
                    <a:pt x="22945" y="60805"/>
                    <a:pt x="23031" y="60805"/>
                  </a:cubicBezTo>
                  <a:cubicBezTo>
                    <a:pt x="23084" y="60805"/>
                    <a:pt x="23136" y="60772"/>
                    <a:pt x="23158" y="60691"/>
                  </a:cubicBezTo>
                  <a:cubicBezTo>
                    <a:pt x="23228" y="60453"/>
                    <a:pt x="23270" y="60200"/>
                    <a:pt x="23312" y="59947"/>
                  </a:cubicBezTo>
                  <a:cubicBezTo>
                    <a:pt x="23425" y="60158"/>
                    <a:pt x="23565" y="60368"/>
                    <a:pt x="23691" y="60579"/>
                  </a:cubicBezTo>
                  <a:cubicBezTo>
                    <a:pt x="23677" y="60607"/>
                    <a:pt x="23663" y="60635"/>
                    <a:pt x="23649" y="60663"/>
                  </a:cubicBezTo>
                  <a:cubicBezTo>
                    <a:pt x="23607" y="60780"/>
                    <a:pt x="23702" y="60922"/>
                    <a:pt x="23793" y="60922"/>
                  </a:cubicBezTo>
                  <a:cubicBezTo>
                    <a:pt x="23822" y="60922"/>
                    <a:pt x="23850" y="60908"/>
                    <a:pt x="23874" y="60874"/>
                  </a:cubicBezTo>
                  <a:cubicBezTo>
                    <a:pt x="24169" y="61351"/>
                    <a:pt x="24478" y="61814"/>
                    <a:pt x="24800" y="62263"/>
                  </a:cubicBezTo>
                  <a:cubicBezTo>
                    <a:pt x="25390" y="63092"/>
                    <a:pt x="26008" y="63878"/>
                    <a:pt x="26653" y="64664"/>
                  </a:cubicBezTo>
                  <a:cubicBezTo>
                    <a:pt x="27861" y="66096"/>
                    <a:pt x="29461" y="67570"/>
                    <a:pt x="28352" y="69479"/>
                  </a:cubicBezTo>
                  <a:cubicBezTo>
                    <a:pt x="28254" y="69647"/>
                    <a:pt x="28141" y="69802"/>
                    <a:pt x="28029" y="69942"/>
                  </a:cubicBezTo>
                  <a:cubicBezTo>
                    <a:pt x="25727" y="67134"/>
                    <a:pt x="23902" y="64074"/>
                    <a:pt x="22400" y="60860"/>
                  </a:cubicBezTo>
                  <a:cubicBezTo>
                    <a:pt x="22442" y="60102"/>
                    <a:pt x="22526" y="59330"/>
                    <a:pt x="22540" y="58586"/>
                  </a:cubicBezTo>
                  <a:close/>
                  <a:moveTo>
                    <a:pt x="7029" y="31957"/>
                  </a:moveTo>
                  <a:cubicBezTo>
                    <a:pt x="7591" y="32280"/>
                    <a:pt x="8166" y="32602"/>
                    <a:pt x="8728" y="32939"/>
                  </a:cubicBezTo>
                  <a:cubicBezTo>
                    <a:pt x="13992" y="38639"/>
                    <a:pt x="15887" y="45685"/>
                    <a:pt x="18315" y="52929"/>
                  </a:cubicBezTo>
                  <a:cubicBezTo>
                    <a:pt x="20449" y="59273"/>
                    <a:pt x="23116" y="65408"/>
                    <a:pt x="27383" y="70602"/>
                  </a:cubicBezTo>
                  <a:cubicBezTo>
                    <a:pt x="27285" y="70714"/>
                    <a:pt x="27187" y="70812"/>
                    <a:pt x="27103" y="70925"/>
                  </a:cubicBezTo>
                  <a:cubicBezTo>
                    <a:pt x="20365" y="62923"/>
                    <a:pt x="17908" y="53420"/>
                    <a:pt x="14469" y="43748"/>
                  </a:cubicBezTo>
                  <a:cubicBezTo>
                    <a:pt x="13360" y="40534"/>
                    <a:pt x="11690" y="37530"/>
                    <a:pt x="9556" y="34891"/>
                  </a:cubicBezTo>
                  <a:cubicBezTo>
                    <a:pt x="8770" y="33922"/>
                    <a:pt x="7927" y="32911"/>
                    <a:pt x="7029" y="31957"/>
                  </a:cubicBezTo>
                  <a:close/>
                  <a:moveTo>
                    <a:pt x="22091" y="54908"/>
                  </a:moveTo>
                  <a:cubicBezTo>
                    <a:pt x="22976" y="56199"/>
                    <a:pt x="23986" y="57378"/>
                    <a:pt x="25109" y="58459"/>
                  </a:cubicBezTo>
                  <a:cubicBezTo>
                    <a:pt x="26036" y="59358"/>
                    <a:pt x="27018" y="59835"/>
                    <a:pt x="28183" y="60354"/>
                  </a:cubicBezTo>
                  <a:cubicBezTo>
                    <a:pt x="30163" y="61225"/>
                    <a:pt x="31693" y="62320"/>
                    <a:pt x="32984" y="64074"/>
                  </a:cubicBezTo>
                  <a:cubicBezTo>
                    <a:pt x="33321" y="64860"/>
                    <a:pt x="33686" y="65661"/>
                    <a:pt x="34079" y="66419"/>
                  </a:cubicBezTo>
                  <a:cubicBezTo>
                    <a:pt x="35750" y="69661"/>
                    <a:pt x="37532" y="73002"/>
                    <a:pt x="39708" y="76006"/>
                  </a:cubicBezTo>
                  <a:cubicBezTo>
                    <a:pt x="37855" y="75276"/>
                    <a:pt x="35932" y="74574"/>
                    <a:pt x="34262" y="73564"/>
                  </a:cubicBezTo>
                  <a:cubicBezTo>
                    <a:pt x="32184" y="72342"/>
                    <a:pt x="30977" y="70377"/>
                    <a:pt x="29994" y="68257"/>
                  </a:cubicBezTo>
                  <a:cubicBezTo>
                    <a:pt x="29966" y="67850"/>
                    <a:pt x="29882" y="67457"/>
                    <a:pt x="29756" y="67078"/>
                  </a:cubicBezTo>
                  <a:cubicBezTo>
                    <a:pt x="29320" y="65731"/>
                    <a:pt x="28310" y="64692"/>
                    <a:pt x="27439" y="63653"/>
                  </a:cubicBezTo>
                  <a:cubicBezTo>
                    <a:pt x="26092" y="62053"/>
                    <a:pt x="24885" y="60340"/>
                    <a:pt x="23846" y="58530"/>
                  </a:cubicBezTo>
                  <a:cubicBezTo>
                    <a:pt x="23186" y="57364"/>
                    <a:pt x="22611" y="56157"/>
                    <a:pt x="22091" y="54908"/>
                  </a:cubicBezTo>
                  <a:close/>
                  <a:moveTo>
                    <a:pt x="45842" y="52143"/>
                  </a:moveTo>
                  <a:lnTo>
                    <a:pt x="45842" y="52143"/>
                  </a:lnTo>
                  <a:cubicBezTo>
                    <a:pt x="47457" y="55259"/>
                    <a:pt x="47667" y="59077"/>
                    <a:pt x="47990" y="62446"/>
                  </a:cubicBezTo>
                  <a:cubicBezTo>
                    <a:pt x="48102" y="63751"/>
                    <a:pt x="48215" y="65043"/>
                    <a:pt x="48341" y="66334"/>
                  </a:cubicBezTo>
                  <a:cubicBezTo>
                    <a:pt x="47836" y="67850"/>
                    <a:pt x="46937" y="68847"/>
                    <a:pt x="45674" y="70152"/>
                  </a:cubicBezTo>
                  <a:cubicBezTo>
                    <a:pt x="44818" y="70981"/>
                    <a:pt x="44144" y="71991"/>
                    <a:pt x="43695" y="73086"/>
                  </a:cubicBezTo>
                  <a:cubicBezTo>
                    <a:pt x="43260" y="74181"/>
                    <a:pt x="43147" y="75360"/>
                    <a:pt x="43372" y="76511"/>
                  </a:cubicBezTo>
                  <a:cubicBezTo>
                    <a:pt x="41603" y="74406"/>
                    <a:pt x="40115" y="72048"/>
                    <a:pt x="38768" y="69647"/>
                  </a:cubicBezTo>
                  <a:cubicBezTo>
                    <a:pt x="38389" y="66769"/>
                    <a:pt x="38262" y="63822"/>
                    <a:pt x="40017" y="61337"/>
                  </a:cubicBezTo>
                  <a:cubicBezTo>
                    <a:pt x="41336" y="59470"/>
                    <a:pt x="43358" y="58249"/>
                    <a:pt x="44677" y="56382"/>
                  </a:cubicBezTo>
                  <a:cubicBezTo>
                    <a:pt x="45618" y="55048"/>
                    <a:pt x="46011" y="53574"/>
                    <a:pt x="45842" y="52143"/>
                  </a:cubicBezTo>
                  <a:close/>
                  <a:moveTo>
                    <a:pt x="7057" y="57982"/>
                  </a:moveTo>
                  <a:lnTo>
                    <a:pt x="7057" y="57982"/>
                  </a:lnTo>
                  <a:cubicBezTo>
                    <a:pt x="7450" y="58263"/>
                    <a:pt x="7885" y="58501"/>
                    <a:pt x="8321" y="58726"/>
                  </a:cubicBezTo>
                  <a:cubicBezTo>
                    <a:pt x="9935" y="59498"/>
                    <a:pt x="11591" y="59568"/>
                    <a:pt x="13332" y="59737"/>
                  </a:cubicBezTo>
                  <a:cubicBezTo>
                    <a:pt x="16083" y="60003"/>
                    <a:pt x="18427" y="60860"/>
                    <a:pt x="20589" y="62600"/>
                  </a:cubicBezTo>
                  <a:cubicBezTo>
                    <a:pt x="20603" y="62600"/>
                    <a:pt x="20617" y="62600"/>
                    <a:pt x="20617" y="62614"/>
                  </a:cubicBezTo>
                  <a:cubicBezTo>
                    <a:pt x="22246" y="65899"/>
                    <a:pt x="24267" y="68987"/>
                    <a:pt x="26625" y="71809"/>
                  </a:cubicBezTo>
                  <a:cubicBezTo>
                    <a:pt x="26597" y="71935"/>
                    <a:pt x="26583" y="72076"/>
                    <a:pt x="26597" y="72202"/>
                  </a:cubicBezTo>
                  <a:cubicBezTo>
                    <a:pt x="26653" y="73493"/>
                    <a:pt x="27959" y="75037"/>
                    <a:pt x="29264" y="76301"/>
                  </a:cubicBezTo>
                  <a:cubicBezTo>
                    <a:pt x="29054" y="76301"/>
                    <a:pt x="28829" y="76301"/>
                    <a:pt x="28619" y="76273"/>
                  </a:cubicBezTo>
                  <a:cubicBezTo>
                    <a:pt x="28612" y="76272"/>
                    <a:pt x="28605" y="76271"/>
                    <a:pt x="28598" y="76271"/>
                  </a:cubicBezTo>
                  <a:cubicBezTo>
                    <a:pt x="28436" y="76271"/>
                    <a:pt x="28443" y="76597"/>
                    <a:pt x="28619" y="76624"/>
                  </a:cubicBezTo>
                  <a:cubicBezTo>
                    <a:pt x="28780" y="76645"/>
                    <a:pt x="28945" y="76655"/>
                    <a:pt x="29110" y="76655"/>
                  </a:cubicBezTo>
                  <a:cubicBezTo>
                    <a:pt x="29275" y="76655"/>
                    <a:pt x="29440" y="76645"/>
                    <a:pt x="29601" y="76624"/>
                  </a:cubicBezTo>
                  <a:cubicBezTo>
                    <a:pt x="29685" y="76694"/>
                    <a:pt x="29756" y="76764"/>
                    <a:pt x="29840" y="76834"/>
                  </a:cubicBezTo>
                  <a:cubicBezTo>
                    <a:pt x="28993" y="77040"/>
                    <a:pt x="28115" y="77152"/>
                    <a:pt x="27241" y="77152"/>
                  </a:cubicBezTo>
                  <a:cubicBezTo>
                    <a:pt x="27101" y="77152"/>
                    <a:pt x="26961" y="77149"/>
                    <a:pt x="26822" y="77143"/>
                  </a:cubicBezTo>
                  <a:cubicBezTo>
                    <a:pt x="26653" y="77143"/>
                    <a:pt x="26653" y="77494"/>
                    <a:pt x="26836" y="77494"/>
                  </a:cubicBezTo>
                  <a:cubicBezTo>
                    <a:pt x="26974" y="77499"/>
                    <a:pt x="27113" y="77502"/>
                    <a:pt x="27252" y="77502"/>
                  </a:cubicBezTo>
                  <a:cubicBezTo>
                    <a:pt x="28225" y="77502"/>
                    <a:pt x="29203" y="77373"/>
                    <a:pt x="30149" y="77115"/>
                  </a:cubicBezTo>
                  <a:cubicBezTo>
                    <a:pt x="30303" y="77255"/>
                    <a:pt x="30457" y="77396"/>
                    <a:pt x="30598" y="77522"/>
                  </a:cubicBezTo>
                  <a:cubicBezTo>
                    <a:pt x="29320" y="78014"/>
                    <a:pt x="28044" y="78240"/>
                    <a:pt x="26797" y="78240"/>
                  </a:cubicBezTo>
                  <a:cubicBezTo>
                    <a:pt x="22633" y="78240"/>
                    <a:pt x="18796" y="75715"/>
                    <a:pt x="16322" y="72118"/>
                  </a:cubicBezTo>
                  <a:cubicBezTo>
                    <a:pt x="16224" y="71346"/>
                    <a:pt x="16055" y="70588"/>
                    <a:pt x="15831" y="69844"/>
                  </a:cubicBezTo>
                  <a:cubicBezTo>
                    <a:pt x="14216" y="65029"/>
                    <a:pt x="9696" y="62109"/>
                    <a:pt x="7057" y="57982"/>
                  </a:cubicBezTo>
                  <a:close/>
                  <a:moveTo>
                    <a:pt x="29924" y="69465"/>
                  </a:moveTo>
                  <a:cubicBezTo>
                    <a:pt x="30766" y="71135"/>
                    <a:pt x="31805" y="72693"/>
                    <a:pt x="33391" y="73788"/>
                  </a:cubicBezTo>
                  <a:cubicBezTo>
                    <a:pt x="35497" y="75248"/>
                    <a:pt x="38136" y="76090"/>
                    <a:pt x="40508" y="77045"/>
                  </a:cubicBezTo>
                  <a:cubicBezTo>
                    <a:pt x="41224" y="77957"/>
                    <a:pt x="41982" y="78828"/>
                    <a:pt x="42782" y="79656"/>
                  </a:cubicBezTo>
                  <a:cubicBezTo>
                    <a:pt x="44326" y="81200"/>
                    <a:pt x="46123" y="82421"/>
                    <a:pt x="47836" y="83727"/>
                  </a:cubicBezTo>
                  <a:cubicBezTo>
                    <a:pt x="43105" y="82674"/>
                    <a:pt x="38375" y="81410"/>
                    <a:pt x="34318" y="78757"/>
                  </a:cubicBezTo>
                  <a:cubicBezTo>
                    <a:pt x="32802" y="77775"/>
                    <a:pt x="31412" y="76610"/>
                    <a:pt x="30177" y="75276"/>
                  </a:cubicBezTo>
                  <a:cubicBezTo>
                    <a:pt x="29742" y="74799"/>
                    <a:pt x="27664" y="72806"/>
                    <a:pt x="27748" y="72160"/>
                  </a:cubicBezTo>
                  <a:cubicBezTo>
                    <a:pt x="27776" y="71949"/>
                    <a:pt x="28057" y="71697"/>
                    <a:pt x="28394" y="71416"/>
                  </a:cubicBezTo>
                  <a:cubicBezTo>
                    <a:pt x="28436" y="71388"/>
                    <a:pt x="28464" y="71360"/>
                    <a:pt x="28492" y="71332"/>
                  </a:cubicBezTo>
                  <a:cubicBezTo>
                    <a:pt x="28984" y="70939"/>
                    <a:pt x="29559" y="70503"/>
                    <a:pt x="29728" y="70110"/>
                  </a:cubicBezTo>
                  <a:cubicBezTo>
                    <a:pt x="29812" y="69900"/>
                    <a:pt x="29882" y="69689"/>
                    <a:pt x="29924" y="69465"/>
                  </a:cubicBezTo>
                  <a:close/>
                  <a:moveTo>
                    <a:pt x="48481" y="67822"/>
                  </a:moveTo>
                  <a:cubicBezTo>
                    <a:pt x="49043" y="73437"/>
                    <a:pt x="49857" y="79038"/>
                    <a:pt x="52173" y="84190"/>
                  </a:cubicBezTo>
                  <a:cubicBezTo>
                    <a:pt x="50629" y="82716"/>
                    <a:pt x="48832" y="81593"/>
                    <a:pt x="47148" y="80259"/>
                  </a:cubicBezTo>
                  <a:lnTo>
                    <a:pt x="47148" y="80273"/>
                  </a:lnTo>
                  <a:cubicBezTo>
                    <a:pt x="46109" y="79431"/>
                    <a:pt x="45141" y="78519"/>
                    <a:pt x="44256" y="77536"/>
                  </a:cubicBezTo>
                  <a:cubicBezTo>
                    <a:pt x="42768" y="74350"/>
                    <a:pt x="45183" y="71711"/>
                    <a:pt x="47387" y="69437"/>
                  </a:cubicBezTo>
                  <a:cubicBezTo>
                    <a:pt x="47836" y="68959"/>
                    <a:pt x="48215" y="68426"/>
                    <a:pt x="48481" y="67822"/>
                  </a:cubicBezTo>
                  <a:close/>
                  <a:moveTo>
                    <a:pt x="14792" y="2450"/>
                  </a:moveTo>
                  <a:cubicBezTo>
                    <a:pt x="15760" y="3068"/>
                    <a:pt x="16687" y="3742"/>
                    <a:pt x="17585" y="4472"/>
                  </a:cubicBezTo>
                  <a:cubicBezTo>
                    <a:pt x="22554" y="9679"/>
                    <a:pt x="27285" y="15224"/>
                    <a:pt x="28576" y="22538"/>
                  </a:cubicBezTo>
                  <a:cubicBezTo>
                    <a:pt x="29980" y="30469"/>
                    <a:pt x="28254" y="38568"/>
                    <a:pt x="29615" y="46514"/>
                  </a:cubicBezTo>
                  <a:cubicBezTo>
                    <a:pt x="30893" y="53995"/>
                    <a:pt x="33447" y="61646"/>
                    <a:pt x="37013" y="68356"/>
                  </a:cubicBezTo>
                  <a:cubicBezTo>
                    <a:pt x="39231" y="72497"/>
                    <a:pt x="41758" y="76666"/>
                    <a:pt x="45225" y="79880"/>
                  </a:cubicBezTo>
                  <a:cubicBezTo>
                    <a:pt x="47022" y="81551"/>
                    <a:pt x="49155" y="82814"/>
                    <a:pt x="50994" y="84414"/>
                  </a:cubicBezTo>
                  <a:lnTo>
                    <a:pt x="49998" y="84190"/>
                  </a:lnTo>
                  <a:cubicBezTo>
                    <a:pt x="48102" y="82618"/>
                    <a:pt x="45955" y="81326"/>
                    <a:pt x="44130" y="79656"/>
                  </a:cubicBezTo>
                  <a:cubicBezTo>
                    <a:pt x="40143" y="76020"/>
                    <a:pt x="37462" y="70995"/>
                    <a:pt x="35006" y="66278"/>
                  </a:cubicBezTo>
                  <a:cubicBezTo>
                    <a:pt x="33097" y="62614"/>
                    <a:pt x="31861" y="58670"/>
                    <a:pt x="30668" y="54739"/>
                  </a:cubicBezTo>
                  <a:cubicBezTo>
                    <a:pt x="29391" y="50556"/>
                    <a:pt x="28352" y="46289"/>
                    <a:pt x="28113" y="41909"/>
                  </a:cubicBezTo>
                  <a:cubicBezTo>
                    <a:pt x="27692" y="34385"/>
                    <a:pt x="29124" y="26609"/>
                    <a:pt x="26794" y="19295"/>
                  </a:cubicBezTo>
                  <a:cubicBezTo>
                    <a:pt x="24688" y="12697"/>
                    <a:pt x="19564" y="7363"/>
                    <a:pt x="14792" y="2450"/>
                  </a:cubicBezTo>
                  <a:close/>
                  <a:moveTo>
                    <a:pt x="16546" y="73451"/>
                  </a:moveTo>
                  <a:lnTo>
                    <a:pt x="16546" y="73451"/>
                  </a:lnTo>
                  <a:cubicBezTo>
                    <a:pt x="19114" y="76720"/>
                    <a:pt x="22818" y="78936"/>
                    <a:pt x="26796" y="78936"/>
                  </a:cubicBezTo>
                  <a:cubicBezTo>
                    <a:pt x="28233" y="78936"/>
                    <a:pt x="29706" y="78647"/>
                    <a:pt x="31173" y="78013"/>
                  </a:cubicBezTo>
                  <a:cubicBezTo>
                    <a:pt x="31215" y="78041"/>
                    <a:pt x="31258" y="78084"/>
                    <a:pt x="31300" y="78112"/>
                  </a:cubicBezTo>
                  <a:cubicBezTo>
                    <a:pt x="32760" y="79361"/>
                    <a:pt x="34360" y="80428"/>
                    <a:pt x="36072" y="81298"/>
                  </a:cubicBezTo>
                  <a:cubicBezTo>
                    <a:pt x="35834" y="81368"/>
                    <a:pt x="35595" y="81481"/>
                    <a:pt x="35399" y="81649"/>
                  </a:cubicBezTo>
                  <a:cubicBezTo>
                    <a:pt x="35281" y="81732"/>
                    <a:pt x="35351" y="81973"/>
                    <a:pt x="35468" y="81973"/>
                  </a:cubicBezTo>
                  <a:cubicBezTo>
                    <a:pt x="35490" y="81973"/>
                    <a:pt x="35514" y="81964"/>
                    <a:pt x="35539" y="81944"/>
                  </a:cubicBezTo>
                  <a:cubicBezTo>
                    <a:pt x="35848" y="81705"/>
                    <a:pt x="36213" y="81565"/>
                    <a:pt x="36592" y="81551"/>
                  </a:cubicBezTo>
                  <a:cubicBezTo>
                    <a:pt x="36774" y="81635"/>
                    <a:pt x="36971" y="81719"/>
                    <a:pt x="37153" y="81803"/>
                  </a:cubicBezTo>
                  <a:cubicBezTo>
                    <a:pt x="36115" y="82000"/>
                    <a:pt x="35076" y="82632"/>
                    <a:pt x="34276" y="83137"/>
                  </a:cubicBezTo>
                  <a:cubicBezTo>
                    <a:pt x="34144" y="83221"/>
                    <a:pt x="34217" y="83469"/>
                    <a:pt x="34346" y="83469"/>
                  </a:cubicBezTo>
                  <a:cubicBezTo>
                    <a:pt x="34368" y="83469"/>
                    <a:pt x="34392" y="83462"/>
                    <a:pt x="34416" y="83446"/>
                  </a:cubicBezTo>
                  <a:cubicBezTo>
                    <a:pt x="35314" y="82870"/>
                    <a:pt x="36606" y="82098"/>
                    <a:pt x="37785" y="82098"/>
                  </a:cubicBezTo>
                  <a:cubicBezTo>
                    <a:pt x="38094" y="82225"/>
                    <a:pt x="38403" y="82351"/>
                    <a:pt x="38725" y="82477"/>
                  </a:cubicBezTo>
                  <a:cubicBezTo>
                    <a:pt x="37518" y="82660"/>
                    <a:pt x="36395" y="83095"/>
                    <a:pt x="35118" y="83699"/>
                  </a:cubicBezTo>
                  <a:cubicBezTo>
                    <a:pt x="33531" y="84443"/>
                    <a:pt x="31796" y="84836"/>
                    <a:pt x="30044" y="84836"/>
                  </a:cubicBezTo>
                  <a:cubicBezTo>
                    <a:pt x="30014" y="84836"/>
                    <a:pt x="29983" y="84836"/>
                    <a:pt x="29952" y="84836"/>
                  </a:cubicBezTo>
                  <a:cubicBezTo>
                    <a:pt x="26822" y="84106"/>
                    <a:pt x="24000" y="82463"/>
                    <a:pt x="21530" y="80372"/>
                  </a:cubicBezTo>
                  <a:cubicBezTo>
                    <a:pt x="19986" y="79066"/>
                    <a:pt x="18119" y="77480"/>
                    <a:pt x="17220" y="75627"/>
                  </a:cubicBezTo>
                  <a:cubicBezTo>
                    <a:pt x="16897" y="74925"/>
                    <a:pt x="16673" y="74209"/>
                    <a:pt x="16546" y="73451"/>
                  </a:cubicBezTo>
                  <a:close/>
                  <a:moveTo>
                    <a:pt x="40021" y="83122"/>
                  </a:moveTo>
                  <a:cubicBezTo>
                    <a:pt x="40176" y="83122"/>
                    <a:pt x="40333" y="83127"/>
                    <a:pt x="40494" y="83137"/>
                  </a:cubicBezTo>
                  <a:cubicBezTo>
                    <a:pt x="42024" y="83656"/>
                    <a:pt x="43582" y="84092"/>
                    <a:pt x="45155" y="84485"/>
                  </a:cubicBezTo>
                  <a:cubicBezTo>
                    <a:pt x="41683" y="84757"/>
                    <a:pt x="38202" y="85320"/>
                    <a:pt x="34735" y="85320"/>
                  </a:cubicBezTo>
                  <a:cubicBezTo>
                    <a:pt x="34095" y="85320"/>
                    <a:pt x="33455" y="85300"/>
                    <a:pt x="32816" y="85257"/>
                  </a:cubicBezTo>
                  <a:lnTo>
                    <a:pt x="32816" y="85243"/>
                  </a:lnTo>
                  <a:cubicBezTo>
                    <a:pt x="32928" y="85229"/>
                    <a:pt x="33054" y="85201"/>
                    <a:pt x="33167" y="85172"/>
                  </a:cubicBezTo>
                  <a:cubicBezTo>
                    <a:pt x="35682" y="84484"/>
                    <a:pt x="37460" y="83122"/>
                    <a:pt x="40021" y="83122"/>
                  </a:cubicBezTo>
                  <a:close/>
                  <a:moveTo>
                    <a:pt x="12866" y="1"/>
                  </a:moveTo>
                  <a:cubicBezTo>
                    <a:pt x="12362" y="1"/>
                    <a:pt x="11984" y="287"/>
                    <a:pt x="11872" y="1060"/>
                  </a:cubicBezTo>
                  <a:cubicBezTo>
                    <a:pt x="11704" y="2127"/>
                    <a:pt x="12995" y="3363"/>
                    <a:pt x="13500" y="4135"/>
                  </a:cubicBezTo>
                  <a:cubicBezTo>
                    <a:pt x="14778" y="6058"/>
                    <a:pt x="15999" y="8009"/>
                    <a:pt x="17108" y="10030"/>
                  </a:cubicBezTo>
                  <a:cubicBezTo>
                    <a:pt x="19354" y="14087"/>
                    <a:pt x="21038" y="18158"/>
                    <a:pt x="21081" y="22861"/>
                  </a:cubicBezTo>
                  <a:cubicBezTo>
                    <a:pt x="21123" y="26721"/>
                    <a:pt x="20561" y="30595"/>
                    <a:pt x="21179" y="34427"/>
                  </a:cubicBezTo>
                  <a:cubicBezTo>
                    <a:pt x="21488" y="36435"/>
                    <a:pt x="22597" y="38596"/>
                    <a:pt x="21670" y="40520"/>
                  </a:cubicBezTo>
                  <a:cubicBezTo>
                    <a:pt x="21347" y="41193"/>
                    <a:pt x="20814" y="41572"/>
                    <a:pt x="20280" y="41979"/>
                  </a:cubicBezTo>
                  <a:cubicBezTo>
                    <a:pt x="18301" y="38849"/>
                    <a:pt x="15718" y="36238"/>
                    <a:pt x="12742" y="34048"/>
                  </a:cubicBezTo>
                  <a:cubicBezTo>
                    <a:pt x="11044" y="32799"/>
                    <a:pt x="9275" y="31662"/>
                    <a:pt x="7436" y="30651"/>
                  </a:cubicBezTo>
                  <a:cubicBezTo>
                    <a:pt x="6229" y="29977"/>
                    <a:pt x="4236" y="28461"/>
                    <a:pt x="2832" y="28363"/>
                  </a:cubicBezTo>
                  <a:cubicBezTo>
                    <a:pt x="2772" y="28359"/>
                    <a:pt x="2715" y="28357"/>
                    <a:pt x="2659" y="28357"/>
                  </a:cubicBezTo>
                  <a:cubicBezTo>
                    <a:pt x="0" y="28357"/>
                    <a:pt x="2099" y="32894"/>
                    <a:pt x="2607" y="34090"/>
                  </a:cubicBezTo>
                  <a:cubicBezTo>
                    <a:pt x="4741" y="39144"/>
                    <a:pt x="8433" y="44057"/>
                    <a:pt x="5274" y="49532"/>
                  </a:cubicBezTo>
                  <a:cubicBezTo>
                    <a:pt x="1653" y="55834"/>
                    <a:pt x="8236" y="61140"/>
                    <a:pt x="11914" y="65590"/>
                  </a:cubicBezTo>
                  <a:cubicBezTo>
                    <a:pt x="13135" y="67078"/>
                    <a:pt x="14230" y="68650"/>
                    <a:pt x="14820" y="70489"/>
                  </a:cubicBezTo>
                  <a:cubicBezTo>
                    <a:pt x="15480" y="72525"/>
                    <a:pt x="15381" y="74757"/>
                    <a:pt x="16448" y="76680"/>
                  </a:cubicBezTo>
                  <a:cubicBezTo>
                    <a:pt x="18259" y="79908"/>
                    <a:pt x="21979" y="82758"/>
                    <a:pt x="25193" y="84471"/>
                  </a:cubicBezTo>
                  <a:cubicBezTo>
                    <a:pt x="28255" y="86107"/>
                    <a:pt x="31388" y="86580"/>
                    <a:pt x="34560" y="86580"/>
                  </a:cubicBezTo>
                  <a:cubicBezTo>
                    <a:pt x="38912" y="86580"/>
                    <a:pt x="43336" y="85689"/>
                    <a:pt x="47742" y="85689"/>
                  </a:cubicBezTo>
                  <a:cubicBezTo>
                    <a:pt x="49269" y="85689"/>
                    <a:pt x="50794" y="85797"/>
                    <a:pt x="52314" y="86085"/>
                  </a:cubicBezTo>
                  <a:cubicBezTo>
                    <a:pt x="52679" y="86169"/>
                    <a:pt x="53044" y="86239"/>
                    <a:pt x="53395" y="86324"/>
                  </a:cubicBezTo>
                  <a:lnTo>
                    <a:pt x="53451" y="86324"/>
                  </a:lnTo>
                  <a:cubicBezTo>
                    <a:pt x="53476" y="86327"/>
                    <a:pt x="53500" y="86328"/>
                    <a:pt x="53523" y="86328"/>
                  </a:cubicBezTo>
                  <a:cubicBezTo>
                    <a:pt x="53820" y="86328"/>
                    <a:pt x="54016" y="86090"/>
                    <a:pt x="54068" y="85804"/>
                  </a:cubicBezTo>
                  <a:lnTo>
                    <a:pt x="54068" y="85734"/>
                  </a:lnTo>
                  <a:cubicBezTo>
                    <a:pt x="54082" y="85706"/>
                    <a:pt x="54082" y="85678"/>
                    <a:pt x="54068" y="85664"/>
                  </a:cubicBezTo>
                  <a:cubicBezTo>
                    <a:pt x="54096" y="85481"/>
                    <a:pt x="54040" y="85285"/>
                    <a:pt x="53942" y="85130"/>
                  </a:cubicBezTo>
                  <a:cubicBezTo>
                    <a:pt x="49941" y="77508"/>
                    <a:pt x="49801" y="68847"/>
                    <a:pt x="48903" y="60467"/>
                  </a:cubicBezTo>
                  <a:cubicBezTo>
                    <a:pt x="48580" y="57449"/>
                    <a:pt x="48215" y="54360"/>
                    <a:pt x="46867" y="51595"/>
                  </a:cubicBezTo>
                  <a:cubicBezTo>
                    <a:pt x="46320" y="50416"/>
                    <a:pt x="45562" y="49335"/>
                    <a:pt x="44621" y="48423"/>
                  </a:cubicBezTo>
                  <a:cubicBezTo>
                    <a:pt x="44144" y="47987"/>
                    <a:pt x="43639" y="47608"/>
                    <a:pt x="43091" y="47300"/>
                  </a:cubicBezTo>
                  <a:cubicBezTo>
                    <a:pt x="41744" y="46514"/>
                    <a:pt x="41042" y="46429"/>
                    <a:pt x="41056" y="44534"/>
                  </a:cubicBezTo>
                  <a:cubicBezTo>
                    <a:pt x="41070" y="41221"/>
                    <a:pt x="42333" y="37768"/>
                    <a:pt x="41477" y="34469"/>
                  </a:cubicBezTo>
                  <a:cubicBezTo>
                    <a:pt x="41252" y="33557"/>
                    <a:pt x="40831" y="32645"/>
                    <a:pt x="40087" y="32041"/>
                  </a:cubicBezTo>
                  <a:cubicBezTo>
                    <a:pt x="39666" y="31690"/>
                    <a:pt x="39217" y="31550"/>
                    <a:pt x="38711" y="31367"/>
                  </a:cubicBezTo>
                  <a:cubicBezTo>
                    <a:pt x="37097" y="30764"/>
                    <a:pt x="36606" y="30202"/>
                    <a:pt x="36255" y="28475"/>
                  </a:cubicBezTo>
                  <a:cubicBezTo>
                    <a:pt x="35595" y="25107"/>
                    <a:pt x="34823" y="22369"/>
                    <a:pt x="32844" y="19478"/>
                  </a:cubicBezTo>
                  <a:cubicBezTo>
                    <a:pt x="30556" y="16179"/>
                    <a:pt x="27790" y="13119"/>
                    <a:pt x="25123" y="10129"/>
                  </a:cubicBezTo>
                  <a:cubicBezTo>
                    <a:pt x="22554" y="7293"/>
                    <a:pt x="19859" y="4570"/>
                    <a:pt x="16785" y="2268"/>
                  </a:cubicBezTo>
                  <a:cubicBezTo>
                    <a:pt x="16202" y="1825"/>
                    <a:pt x="14136" y="1"/>
                    <a:pt x="12866"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604;p37">
              <a:extLst>
                <a:ext uri="{FF2B5EF4-FFF2-40B4-BE49-F238E27FC236}">
                  <a16:creationId xmlns:a16="http://schemas.microsoft.com/office/drawing/2014/main" id="{E0678D8C-4519-429C-A45B-DD5634961BB5}"/>
                </a:ext>
              </a:extLst>
            </p:cNvPr>
            <p:cNvSpPr/>
            <p:nvPr/>
          </p:nvSpPr>
          <p:spPr>
            <a:xfrm>
              <a:off x="3171975" y="2308275"/>
              <a:ext cx="968600" cy="1700725"/>
            </a:xfrm>
            <a:custGeom>
              <a:avLst/>
              <a:gdLst/>
              <a:ahLst/>
              <a:cxnLst/>
              <a:rect l="l" t="t" r="r" b="b"/>
              <a:pathLst>
                <a:path w="38744" h="68029" extrusionOk="0">
                  <a:moveTo>
                    <a:pt x="590" y="1"/>
                  </a:moveTo>
                  <a:cubicBezTo>
                    <a:pt x="1" y="450"/>
                    <a:pt x="1306" y="4310"/>
                    <a:pt x="1460" y="4717"/>
                  </a:cubicBezTo>
                  <a:cubicBezTo>
                    <a:pt x="1994" y="6191"/>
                    <a:pt x="2710" y="7595"/>
                    <a:pt x="3566" y="8928"/>
                  </a:cubicBezTo>
                  <a:cubicBezTo>
                    <a:pt x="5180" y="11469"/>
                    <a:pt x="7272" y="13715"/>
                    <a:pt x="9546" y="15694"/>
                  </a:cubicBezTo>
                  <a:cubicBezTo>
                    <a:pt x="14038" y="19625"/>
                    <a:pt x="19274" y="22601"/>
                    <a:pt x="23752" y="26545"/>
                  </a:cubicBezTo>
                  <a:cubicBezTo>
                    <a:pt x="27640" y="29956"/>
                    <a:pt x="30434" y="34069"/>
                    <a:pt x="32848" y="38603"/>
                  </a:cubicBezTo>
                  <a:cubicBezTo>
                    <a:pt x="35150" y="42941"/>
                    <a:pt x="37508" y="47461"/>
                    <a:pt x="37761" y="52472"/>
                  </a:cubicBezTo>
                  <a:cubicBezTo>
                    <a:pt x="37901" y="55238"/>
                    <a:pt x="37438" y="57989"/>
                    <a:pt x="36722" y="60642"/>
                  </a:cubicBezTo>
                  <a:cubicBezTo>
                    <a:pt x="36357" y="61976"/>
                    <a:pt x="35922" y="63295"/>
                    <a:pt x="35445" y="64601"/>
                  </a:cubicBezTo>
                  <a:cubicBezTo>
                    <a:pt x="35324" y="64910"/>
                    <a:pt x="33883" y="68028"/>
                    <a:pt x="34699" y="68028"/>
                  </a:cubicBezTo>
                  <a:cubicBezTo>
                    <a:pt x="34733" y="68028"/>
                    <a:pt x="34771" y="68023"/>
                    <a:pt x="34813" y="68012"/>
                  </a:cubicBezTo>
                  <a:cubicBezTo>
                    <a:pt x="35305" y="67885"/>
                    <a:pt x="36357" y="64011"/>
                    <a:pt x="36554" y="63421"/>
                  </a:cubicBezTo>
                  <a:cubicBezTo>
                    <a:pt x="37003" y="62130"/>
                    <a:pt x="37410" y="60824"/>
                    <a:pt x="37705" y="59519"/>
                  </a:cubicBezTo>
                  <a:cubicBezTo>
                    <a:pt x="38449" y="56459"/>
                    <a:pt x="38744" y="53286"/>
                    <a:pt x="38210" y="50170"/>
                  </a:cubicBezTo>
                  <a:cubicBezTo>
                    <a:pt x="37256" y="44457"/>
                    <a:pt x="34111" y="38702"/>
                    <a:pt x="30981" y="33887"/>
                  </a:cubicBezTo>
                  <a:cubicBezTo>
                    <a:pt x="27766" y="28932"/>
                    <a:pt x="23303" y="25324"/>
                    <a:pt x="18572" y="21899"/>
                  </a:cubicBezTo>
                  <a:cubicBezTo>
                    <a:pt x="14459" y="18937"/>
                    <a:pt x="10248" y="16045"/>
                    <a:pt x="6893" y="12213"/>
                  </a:cubicBezTo>
                  <a:cubicBezTo>
                    <a:pt x="5279" y="10444"/>
                    <a:pt x="3931" y="8451"/>
                    <a:pt x="2878" y="6303"/>
                  </a:cubicBezTo>
                  <a:cubicBezTo>
                    <a:pt x="2626" y="5770"/>
                    <a:pt x="1039" y="337"/>
                    <a:pt x="590" y="1"/>
                  </a:cubicBezTo>
                  <a:close/>
                </a:path>
              </a:pathLst>
            </a:custGeom>
            <a:solidFill>
              <a:srgbClr val="F19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05;p37">
              <a:extLst>
                <a:ext uri="{FF2B5EF4-FFF2-40B4-BE49-F238E27FC236}">
                  <a16:creationId xmlns:a16="http://schemas.microsoft.com/office/drawing/2014/main" id="{D153BE83-EF7F-4DE8-AFBE-9C9A277014F2}"/>
                </a:ext>
              </a:extLst>
            </p:cNvPr>
            <p:cNvSpPr/>
            <p:nvPr/>
          </p:nvSpPr>
          <p:spPr>
            <a:xfrm>
              <a:off x="4073875" y="2776075"/>
              <a:ext cx="217950" cy="544675"/>
            </a:xfrm>
            <a:custGeom>
              <a:avLst/>
              <a:gdLst/>
              <a:ahLst/>
              <a:cxnLst/>
              <a:rect l="l" t="t" r="r" b="b"/>
              <a:pathLst>
                <a:path w="8718" h="21787" extrusionOk="0">
                  <a:moveTo>
                    <a:pt x="7501" y="8431"/>
                  </a:moveTo>
                  <a:cubicBezTo>
                    <a:pt x="7513" y="8431"/>
                    <a:pt x="7526" y="8433"/>
                    <a:pt x="7539" y="8437"/>
                  </a:cubicBezTo>
                  <a:cubicBezTo>
                    <a:pt x="7710" y="8476"/>
                    <a:pt x="7633" y="8777"/>
                    <a:pt x="7483" y="8777"/>
                  </a:cubicBezTo>
                  <a:cubicBezTo>
                    <a:pt x="7474" y="8777"/>
                    <a:pt x="7464" y="8776"/>
                    <a:pt x="7454" y="8774"/>
                  </a:cubicBezTo>
                  <a:cubicBezTo>
                    <a:pt x="7286" y="8722"/>
                    <a:pt x="7357" y="8431"/>
                    <a:pt x="7501" y="8431"/>
                  </a:cubicBezTo>
                  <a:close/>
                  <a:moveTo>
                    <a:pt x="7581" y="0"/>
                  </a:moveTo>
                  <a:cubicBezTo>
                    <a:pt x="6991" y="3608"/>
                    <a:pt x="5742" y="7061"/>
                    <a:pt x="3889" y="10220"/>
                  </a:cubicBezTo>
                  <a:cubicBezTo>
                    <a:pt x="1643" y="13982"/>
                    <a:pt x="1" y="17294"/>
                    <a:pt x="85" y="21520"/>
                  </a:cubicBezTo>
                  <a:cubicBezTo>
                    <a:pt x="1292" y="16915"/>
                    <a:pt x="5265" y="13869"/>
                    <a:pt x="7160" y="9504"/>
                  </a:cubicBezTo>
                  <a:cubicBezTo>
                    <a:pt x="7186" y="9439"/>
                    <a:pt x="7225" y="9413"/>
                    <a:pt x="7265" y="9413"/>
                  </a:cubicBezTo>
                  <a:cubicBezTo>
                    <a:pt x="7354" y="9413"/>
                    <a:pt x="7447" y="9546"/>
                    <a:pt x="7398" y="9672"/>
                  </a:cubicBezTo>
                  <a:cubicBezTo>
                    <a:pt x="5503" y="14024"/>
                    <a:pt x="1418" y="17154"/>
                    <a:pt x="309" y="21786"/>
                  </a:cubicBezTo>
                  <a:cubicBezTo>
                    <a:pt x="1432" y="19386"/>
                    <a:pt x="3019" y="17477"/>
                    <a:pt x="4801" y="15343"/>
                  </a:cubicBezTo>
                  <a:cubicBezTo>
                    <a:pt x="6781" y="12971"/>
                    <a:pt x="8255" y="10613"/>
                    <a:pt x="8479" y="7440"/>
                  </a:cubicBezTo>
                  <a:cubicBezTo>
                    <a:pt x="8634" y="5349"/>
                    <a:pt x="8718" y="2008"/>
                    <a:pt x="7581" y="0"/>
                  </a:cubicBezTo>
                  <a:close/>
                </a:path>
              </a:pathLst>
            </a:custGeom>
            <a:solidFill>
              <a:srgbClr val="F19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606;p37">
              <a:extLst>
                <a:ext uri="{FF2B5EF4-FFF2-40B4-BE49-F238E27FC236}">
                  <a16:creationId xmlns:a16="http://schemas.microsoft.com/office/drawing/2014/main" id="{17BEDE74-A928-4B9C-9D83-90A8DAFC3CF1}"/>
                </a:ext>
              </a:extLst>
            </p:cNvPr>
            <p:cNvSpPr/>
            <p:nvPr/>
          </p:nvSpPr>
          <p:spPr>
            <a:xfrm>
              <a:off x="3944375" y="2759225"/>
              <a:ext cx="113375" cy="397975"/>
            </a:xfrm>
            <a:custGeom>
              <a:avLst/>
              <a:gdLst/>
              <a:ahLst/>
              <a:cxnLst/>
              <a:rect l="l" t="t" r="r" b="b"/>
              <a:pathLst>
                <a:path w="4535" h="15919" extrusionOk="0">
                  <a:moveTo>
                    <a:pt x="1926" y="6143"/>
                  </a:moveTo>
                  <a:cubicBezTo>
                    <a:pt x="1939" y="6143"/>
                    <a:pt x="1952" y="6145"/>
                    <a:pt x="1966" y="6149"/>
                  </a:cubicBezTo>
                  <a:cubicBezTo>
                    <a:pt x="2122" y="6201"/>
                    <a:pt x="2062" y="6492"/>
                    <a:pt x="1908" y="6492"/>
                  </a:cubicBezTo>
                  <a:cubicBezTo>
                    <a:pt x="1895" y="6492"/>
                    <a:pt x="1882" y="6490"/>
                    <a:pt x="1868" y="6486"/>
                  </a:cubicBezTo>
                  <a:cubicBezTo>
                    <a:pt x="1712" y="6434"/>
                    <a:pt x="1772" y="6143"/>
                    <a:pt x="1926" y="6143"/>
                  </a:cubicBezTo>
                  <a:close/>
                  <a:moveTo>
                    <a:pt x="3229" y="1"/>
                  </a:moveTo>
                  <a:lnTo>
                    <a:pt x="3229" y="1"/>
                  </a:lnTo>
                  <a:cubicBezTo>
                    <a:pt x="2401" y="3131"/>
                    <a:pt x="731" y="5994"/>
                    <a:pt x="253" y="9223"/>
                  </a:cubicBezTo>
                  <a:cubicBezTo>
                    <a:pt x="1" y="10851"/>
                    <a:pt x="268" y="12353"/>
                    <a:pt x="689" y="13827"/>
                  </a:cubicBezTo>
                  <a:cubicBezTo>
                    <a:pt x="464" y="11595"/>
                    <a:pt x="871" y="9363"/>
                    <a:pt x="1376" y="7117"/>
                  </a:cubicBezTo>
                  <a:cubicBezTo>
                    <a:pt x="1399" y="7032"/>
                    <a:pt x="1456" y="6996"/>
                    <a:pt x="1513" y="6996"/>
                  </a:cubicBezTo>
                  <a:cubicBezTo>
                    <a:pt x="1598" y="6996"/>
                    <a:pt x="1682" y="7076"/>
                    <a:pt x="1657" y="7202"/>
                  </a:cubicBezTo>
                  <a:cubicBezTo>
                    <a:pt x="983" y="10107"/>
                    <a:pt x="492" y="13027"/>
                    <a:pt x="1419" y="15919"/>
                  </a:cubicBezTo>
                  <a:cubicBezTo>
                    <a:pt x="1489" y="14066"/>
                    <a:pt x="1755" y="12227"/>
                    <a:pt x="2233" y="10430"/>
                  </a:cubicBezTo>
                  <a:cubicBezTo>
                    <a:pt x="3047" y="7314"/>
                    <a:pt x="4535" y="3201"/>
                    <a:pt x="3229" y="1"/>
                  </a:cubicBezTo>
                  <a:close/>
                </a:path>
              </a:pathLst>
            </a:custGeom>
            <a:solidFill>
              <a:srgbClr val="F19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607;p37">
              <a:extLst>
                <a:ext uri="{FF2B5EF4-FFF2-40B4-BE49-F238E27FC236}">
                  <a16:creationId xmlns:a16="http://schemas.microsoft.com/office/drawing/2014/main" id="{9DF04FC2-ACDC-4660-B179-AD69A70D3F9F}"/>
                </a:ext>
              </a:extLst>
            </p:cNvPr>
            <p:cNvSpPr/>
            <p:nvPr/>
          </p:nvSpPr>
          <p:spPr>
            <a:xfrm>
              <a:off x="3385700" y="2173525"/>
              <a:ext cx="122500" cy="447100"/>
            </a:xfrm>
            <a:custGeom>
              <a:avLst/>
              <a:gdLst/>
              <a:ahLst/>
              <a:cxnLst/>
              <a:rect l="l" t="t" r="r" b="b"/>
              <a:pathLst>
                <a:path w="4900" h="17884" extrusionOk="0">
                  <a:moveTo>
                    <a:pt x="3408" y="6692"/>
                  </a:moveTo>
                  <a:cubicBezTo>
                    <a:pt x="3418" y="6692"/>
                    <a:pt x="3429" y="6694"/>
                    <a:pt x="3439" y="6696"/>
                  </a:cubicBezTo>
                  <a:cubicBezTo>
                    <a:pt x="3598" y="6749"/>
                    <a:pt x="3533" y="7051"/>
                    <a:pt x="3372" y="7051"/>
                  </a:cubicBezTo>
                  <a:cubicBezTo>
                    <a:pt x="3362" y="7051"/>
                    <a:pt x="3352" y="7049"/>
                    <a:pt x="3341" y="7047"/>
                  </a:cubicBezTo>
                  <a:lnTo>
                    <a:pt x="3341" y="7033"/>
                  </a:lnTo>
                  <a:cubicBezTo>
                    <a:pt x="3183" y="6993"/>
                    <a:pt x="3248" y="6692"/>
                    <a:pt x="3408" y="6692"/>
                  </a:cubicBezTo>
                  <a:close/>
                  <a:moveTo>
                    <a:pt x="2752" y="0"/>
                  </a:moveTo>
                  <a:lnTo>
                    <a:pt x="2752" y="0"/>
                  </a:lnTo>
                  <a:cubicBezTo>
                    <a:pt x="2864" y="2723"/>
                    <a:pt x="2513" y="5447"/>
                    <a:pt x="1713" y="8072"/>
                  </a:cubicBezTo>
                  <a:cubicBezTo>
                    <a:pt x="1081" y="10149"/>
                    <a:pt x="534" y="12002"/>
                    <a:pt x="351" y="13897"/>
                  </a:cubicBezTo>
                  <a:cubicBezTo>
                    <a:pt x="927" y="11820"/>
                    <a:pt x="3117" y="9995"/>
                    <a:pt x="3159" y="7931"/>
                  </a:cubicBezTo>
                  <a:cubicBezTo>
                    <a:pt x="3159" y="7821"/>
                    <a:pt x="3240" y="7761"/>
                    <a:pt x="3315" y="7761"/>
                  </a:cubicBezTo>
                  <a:cubicBezTo>
                    <a:pt x="3383" y="7761"/>
                    <a:pt x="3446" y="7810"/>
                    <a:pt x="3439" y="7917"/>
                  </a:cubicBezTo>
                  <a:cubicBezTo>
                    <a:pt x="3425" y="9153"/>
                    <a:pt x="2948" y="9897"/>
                    <a:pt x="2232" y="10879"/>
                  </a:cubicBezTo>
                  <a:cubicBezTo>
                    <a:pt x="660" y="13069"/>
                    <a:pt x="0" y="15287"/>
                    <a:pt x="772" y="17884"/>
                  </a:cubicBezTo>
                  <a:cubicBezTo>
                    <a:pt x="969" y="16957"/>
                    <a:pt x="1250" y="16045"/>
                    <a:pt x="1657" y="15189"/>
                  </a:cubicBezTo>
                  <a:cubicBezTo>
                    <a:pt x="2695" y="12929"/>
                    <a:pt x="4282" y="10767"/>
                    <a:pt x="4647" y="8268"/>
                  </a:cubicBezTo>
                  <a:cubicBezTo>
                    <a:pt x="4899" y="6471"/>
                    <a:pt x="4310" y="4492"/>
                    <a:pt x="3762" y="2794"/>
                  </a:cubicBezTo>
                  <a:cubicBezTo>
                    <a:pt x="3510" y="2022"/>
                    <a:pt x="3243" y="828"/>
                    <a:pt x="2752" y="0"/>
                  </a:cubicBezTo>
                  <a:close/>
                </a:path>
              </a:pathLst>
            </a:custGeom>
            <a:solidFill>
              <a:srgbClr val="F19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608;p37">
              <a:extLst>
                <a:ext uri="{FF2B5EF4-FFF2-40B4-BE49-F238E27FC236}">
                  <a16:creationId xmlns:a16="http://schemas.microsoft.com/office/drawing/2014/main" id="{4E05E707-7351-4094-A8B9-2194C853923A}"/>
                </a:ext>
              </a:extLst>
            </p:cNvPr>
            <p:cNvSpPr/>
            <p:nvPr/>
          </p:nvSpPr>
          <p:spPr>
            <a:xfrm>
              <a:off x="3158650" y="2141075"/>
              <a:ext cx="1143700" cy="1905750"/>
            </a:xfrm>
            <a:custGeom>
              <a:avLst/>
              <a:gdLst/>
              <a:ahLst/>
              <a:cxnLst/>
              <a:rect l="l" t="t" r="r" b="b"/>
              <a:pathLst>
                <a:path w="45748" h="76230" extrusionOk="0">
                  <a:moveTo>
                    <a:pt x="11820" y="1284"/>
                  </a:moveTo>
                  <a:lnTo>
                    <a:pt x="11820" y="1284"/>
                  </a:lnTo>
                  <a:cubicBezTo>
                    <a:pt x="12311" y="2126"/>
                    <a:pt x="12592" y="3305"/>
                    <a:pt x="12844" y="4078"/>
                  </a:cubicBezTo>
                  <a:cubicBezTo>
                    <a:pt x="13378" y="5790"/>
                    <a:pt x="13981" y="7755"/>
                    <a:pt x="13715" y="9552"/>
                  </a:cubicBezTo>
                  <a:cubicBezTo>
                    <a:pt x="13350" y="12051"/>
                    <a:pt x="11777" y="14227"/>
                    <a:pt x="10725" y="16473"/>
                  </a:cubicBezTo>
                  <a:cubicBezTo>
                    <a:pt x="10332" y="17329"/>
                    <a:pt x="10037" y="18241"/>
                    <a:pt x="9854" y="19168"/>
                  </a:cubicBezTo>
                  <a:cubicBezTo>
                    <a:pt x="9082" y="16571"/>
                    <a:pt x="9742" y="14367"/>
                    <a:pt x="11314" y="12177"/>
                  </a:cubicBezTo>
                  <a:cubicBezTo>
                    <a:pt x="12016" y="11195"/>
                    <a:pt x="12507" y="10451"/>
                    <a:pt x="12521" y="9201"/>
                  </a:cubicBezTo>
                  <a:cubicBezTo>
                    <a:pt x="12521" y="9096"/>
                    <a:pt x="12460" y="9050"/>
                    <a:pt x="12394" y="9050"/>
                  </a:cubicBezTo>
                  <a:cubicBezTo>
                    <a:pt x="12317" y="9050"/>
                    <a:pt x="12234" y="9110"/>
                    <a:pt x="12227" y="9215"/>
                  </a:cubicBezTo>
                  <a:cubicBezTo>
                    <a:pt x="12199" y="11293"/>
                    <a:pt x="10009" y="13118"/>
                    <a:pt x="9419" y="15181"/>
                  </a:cubicBezTo>
                  <a:cubicBezTo>
                    <a:pt x="9602" y="13300"/>
                    <a:pt x="10149" y="11433"/>
                    <a:pt x="10795" y="9356"/>
                  </a:cubicBezTo>
                  <a:cubicBezTo>
                    <a:pt x="11581" y="6745"/>
                    <a:pt x="11932" y="4021"/>
                    <a:pt x="11820" y="1284"/>
                  </a:cubicBezTo>
                  <a:close/>
                  <a:moveTo>
                    <a:pt x="34658" y="24727"/>
                  </a:moveTo>
                  <a:lnTo>
                    <a:pt x="34658" y="24727"/>
                  </a:lnTo>
                  <a:cubicBezTo>
                    <a:pt x="35964" y="27927"/>
                    <a:pt x="34490" y="32040"/>
                    <a:pt x="33662" y="35156"/>
                  </a:cubicBezTo>
                  <a:cubicBezTo>
                    <a:pt x="33184" y="36953"/>
                    <a:pt x="32918" y="38792"/>
                    <a:pt x="32862" y="40645"/>
                  </a:cubicBezTo>
                  <a:cubicBezTo>
                    <a:pt x="31921" y="37753"/>
                    <a:pt x="32412" y="34833"/>
                    <a:pt x="33086" y="31928"/>
                  </a:cubicBezTo>
                  <a:cubicBezTo>
                    <a:pt x="33111" y="31804"/>
                    <a:pt x="33030" y="31724"/>
                    <a:pt x="32950" y="31724"/>
                  </a:cubicBezTo>
                  <a:cubicBezTo>
                    <a:pt x="32893" y="31724"/>
                    <a:pt x="32837" y="31764"/>
                    <a:pt x="32820" y="31858"/>
                  </a:cubicBezTo>
                  <a:cubicBezTo>
                    <a:pt x="32300" y="34089"/>
                    <a:pt x="31893" y="36335"/>
                    <a:pt x="32118" y="38553"/>
                  </a:cubicBezTo>
                  <a:cubicBezTo>
                    <a:pt x="31697" y="37079"/>
                    <a:pt x="31444" y="35577"/>
                    <a:pt x="31682" y="33949"/>
                  </a:cubicBezTo>
                  <a:cubicBezTo>
                    <a:pt x="32160" y="30720"/>
                    <a:pt x="33830" y="27857"/>
                    <a:pt x="34658" y="24727"/>
                  </a:cubicBezTo>
                  <a:close/>
                  <a:moveTo>
                    <a:pt x="44190" y="25400"/>
                  </a:moveTo>
                  <a:cubicBezTo>
                    <a:pt x="45327" y="27408"/>
                    <a:pt x="45243" y="30749"/>
                    <a:pt x="45088" y="32840"/>
                  </a:cubicBezTo>
                  <a:cubicBezTo>
                    <a:pt x="44864" y="36013"/>
                    <a:pt x="43390" y="38371"/>
                    <a:pt x="41396" y="40743"/>
                  </a:cubicBezTo>
                  <a:cubicBezTo>
                    <a:pt x="39614" y="42877"/>
                    <a:pt x="38041" y="44786"/>
                    <a:pt x="36918" y="47186"/>
                  </a:cubicBezTo>
                  <a:cubicBezTo>
                    <a:pt x="38027" y="42554"/>
                    <a:pt x="42112" y="39424"/>
                    <a:pt x="43993" y="35072"/>
                  </a:cubicBezTo>
                  <a:cubicBezTo>
                    <a:pt x="44052" y="34946"/>
                    <a:pt x="43962" y="34813"/>
                    <a:pt x="43873" y="34813"/>
                  </a:cubicBezTo>
                  <a:cubicBezTo>
                    <a:pt x="43834" y="34813"/>
                    <a:pt x="43795" y="34839"/>
                    <a:pt x="43769" y="34904"/>
                  </a:cubicBezTo>
                  <a:cubicBezTo>
                    <a:pt x="41874" y="39269"/>
                    <a:pt x="37901" y="42315"/>
                    <a:pt x="36694" y="46920"/>
                  </a:cubicBezTo>
                  <a:cubicBezTo>
                    <a:pt x="36610" y="42694"/>
                    <a:pt x="38252" y="39382"/>
                    <a:pt x="40498" y="35620"/>
                  </a:cubicBezTo>
                  <a:cubicBezTo>
                    <a:pt x="42351" y="32461"/>
                    <a:pt x="43600" y="29008"/>
                    <a:pt x="44190" y="25400"/>
                  </a:cubicBezTo>
                  <a:close/>
                  <a:moveTo>
                    <a:pt x="1123" y="6689"/>
                  </a:moveTo>
                  <a:cubicBezTo>
                    <a:pt x="1572" y="7025"/>
                    <a:pt x="3159" y="12458"/>
                    <a:pt x="3411" y="12991"/>
                  </a:cubicBezTo>
                  <a:cubicBezTo>
                    <a:pt x="4464" y="15139"/>
                    <a:pt x="5812" y="17132"/>
                    <a:pt x="7426" y="18901"/>
                  </a:cubicBezTo>
                  <a:cubicBezTo>
                    <a:pt x="10781" y="22733"/>
                    <a:pt x="14992" y="25625"/>
                    <a:pt x="19105" y="28587"/>
                  </a:cubicBezTo>
                  <a:cubicBezTo>
                    <a:pt x="23836" y="32012"/>
                    <a:pt x="28299" y="35620"/>
                    <a:pt x="31514" y="40575"/>
                  </a:cubicBezTo>
                  <a:cubicBezTo>
                    <a:pt x="34644" y="45390"/>
                    <a:pt x="37789" y="51145"/>
                    <a:pt x="38743" y="56858"/>
                  </a:cubicBezTo>
                  <a:cubicBezTo>
                    <a:pt x="39277" y="59974"/>
                    <a:pt x="38982" y="63147"/>
                    <a:pt x="38238" y="66207"/>
                  </a:cubicBezTo>
                  <a:cubicBezTo>
                    <a:pt x="37943" y="67512"/>
                    <a:pt x="37536" y="68818"/>
                    <a:pt x="37087" y="70109"/>
                  </a:cubicBezTo>
                  <a:cubicBezTo>
                    <a:pt x="36890" y="70699"/>
                    <a:pt x="35838" y="74573"/>
                    <a:pt x="35346" y="74700"/>
                  </a:cubicBezTo>
                  <a:cubicBezTo>
                    <a:pt x="35304" y="74711"/>
                    <a:pt x="35266" y="74716"/>
                    <a:pt x="35232" y="74716"/>
                  </a:cubicBezTo>
                  <a:cubicBezTo>
                    <a:pt x="34416" y="74716"/>
                    <a:pt x="35857" y="71598"/>
                    <a:pt x="35978" y="71289"/>
                  </a:cubicBezTo>
                  <a:cubicBezTo>
                    <a:pt x="36455" y="69983"/>
                    <a:pt x="36890" y="68664"/>
                    <a:pt x="37255" y="67330"/>
                  </a:cubicBezTo>
                  <a:cubicBezTo>
                    <a:pt x="37971" y="64677"/>
                    <a:pt x="38434" y="61926"/>
                    <a:pt x="38294" y="59160"/>
                  </a:cubicBezTo>
                  <a:cubicBezTo>
                    <a:pt x="38041" y="54149"/>
                    <a:pt x="35683" y="49629"/>
                    <a:pt x="33381" y="45291"/>
                  </a:cubicBezTo>
                  <a:cubicBezTo>
                    <a:pt x="30967" y="40757"/>
                    <a:pt x="28173" y="36644"/>
                    <a:pt x="24285" y="33233"/>
                  </a:cubicBezTo>
                  <a:cubicBezTo>
                    <a:pt x="19807" y="29289"/>
                    <a:pt x="14571" y="26313"/>
                    <a:pt x="10079" y="22382"/>
                  </a:cubicBezTo>
                  <a:cubicBezTo>
                    <a:pt x="7805" y="20403"/>
                    <a:pt x="5713" y="18157"/>
                    <a:pt x="4099" y="15616"/>
                  </a:cubicBezTo>
                  <a:cubicBezTo>
                    <a:pt x="3243" y="14283"/>
                    <a:pt x="2527" y="12879"/>
                    <a:pt x="1993" y="11405"/>
                  </a:cubicBezTo>
                  <a:cubicBezTo>
                    <a:pt x="1839" y="10998"/>
                    <a:pt x="534" y="7138"/>
                    <a:pt x="1123" y="6689"/>
                  </a:cubicBezTo>
                  <a:close/>
                  <a:moveTo>
                    <a:pt x="11508" y="0"/>
                  </a:moveTo>
                  <a:cubicBezTo>
                    <a:pt x="11324" y="0"/>
                    <a:pt x="11191" y="312"/>
                    <a:pt x="11202" y="470"/>
                  </a:cubicBezTo>
                  <a:cubicBezTo>
                    <a:pt x="11398" y="2856"/>
                    <a:pt x="11230" y="5271"/>
                    <a:pt x="10697" y="7629"/>
                  </a:cubicBezTo>
                  <a:cubicBezTo>
                    <a:pt x="10261" y="9482"/>
                    <a:pt x="9447" y="11223"/>
                    <a:pt x="9026" y="13090"/>
                  </a:cubicBezTo>
                  <a:cubicBezTo>
                    <a:pt x="8521" y="15321"/>
                    <a:pt x="8591" y="17666"/>
                    <a:pt x="9265" y="19870"/>
                  </a:cubicBezTo>
                  <a:cubicBezTo>
                    <a:pt x="6822" y="17413"/>
                    <a:pt x="4661" y="14578"/>
                    <a:pt x="3383" y="11349"/>
                  </a:cubicBezTo>
                  <a:cubicBezTo>
                    <a:pt x="3046" y="10507"/>
                    <a:pt x="2780" y="9650"/>
                    <a:pt x="2583" y="8780"/>
                  </a:cubicBezTo>
                  <a:cubicBezTo>
                    <a:pt x="2457" y="8205"/>
                    <a:pt x="2499" y="7124"/>
                    <a:pt x="2232" y="6632"/>
                  </a:cubicBezTo>
                  <a:cubicBezTo>
                    <a:pt x="1987" y="6182"/>
                    <a:pt x="1826" y="5967"/>
                    <a:pt x="1346" y="5967"/>
                  </a:cubicBezTo>
                  <a:cubicBezTo>
                    <a:pt x="1302" y="5967"/>
                    <a:pt x="1256" y="5969"/>
                    <a:pt x="1207" y="5973"/>
                  </a:cubicBezTo>
                  <a:cubicBezTo>
                    <a:pt x="1196" y="5969"/>
                    <a:pt x="1184" y="5967"/>
                    <a:pt x="1171" y="5967"/>
                  </a:cubicBezTo>
                  <a:cubicBezTo>
                    <a:pt x="1136" y="5967"/>
                    <a:pt x="1098" y="5980"/>
                    <a:pt x="1067" y="6001"/>
                  </a:cubicBezTo>
                  <a:cubicBezTo>
                    <a:pt x="0" y="6478"/>
                    <a:pt x="590" y="8275"/>
                    <a:pt x="744" y="9061"/>
                  </a:cubicBezTo>
                  <a:cubicBezTo>
                    <a:pt x="1221" y="11574"/>
                    <a:pt x="2288" y="13946"/>
                    <a:pt x="3664" y="16108"/>
                  </a:cubicBezTo>
                  <a:cubicBezTo>
                    <a:pt x="6738" y="20894"/>
                    <a:pt x="11244" y="24348"/>
                    <a:pt x="15806" y="27632"/>
                  </a:cubicBezTo>
                  <a:cubicBezTo>
                    <a:pt x="21154" y="31479"/>
                    <a:pt x="26461" y="35311"/>
                    <a:pt x="30110" y="40898"/>
                  </a:cubicBezTo>
                  <a:cubicBezTo>
                    <a:pt x="33844" y="46625"/>
                    <a:pt x="37929" y="53798"/>
                    <a:pt x="37733" y="60831"/>
                  </a:cubicBezTo>
                  <a:cubicBezTo>
                    <a:pt x="37648" y="64087"/>
                    <a:pt x="36792" y="67274"/>
                    <a:pt x="35725" y="70348"/>
                  </a:cubicBezTo>
                  <a:cubicBezTo>
                    <a:pt x="35430" y="71190"/>
                    <a:pt x="32721" y="75780"/>
                    <a:pt x="34532" y="76202"/>
                  </a:cubicBezTo>
                  <a:cubicBezTo>
                    <a:pt x="34609" y="76220"/>
                    <a:pt x="34681" y="76229"/>
                    <a:pt x="34750" y="76229"/>
                  </a:cubicBezTo>
                  <a:cubicBezTo>
                    <a:pt x="35658" y="76229"/>
                    <a:pt x="35954" y="74696"/>
                    <a:pt x="36188" y="74096"/>
                  </a:cubicBezTo>
                  <a:cubicBezTo>
                    <a:pt x="37396" y="71064"/>
                    <a:pt x="38533" y="67990"/>
                    <a:pt x="39136" y="64775"/>
                  </a:cubicBezTo>
                  <a:cubicBezTo>
                    <a:pt x="40203" y="59160"/>
                    <a:pt x="39052" y="54037"/>
                    <a:pt x="36778" y="48969"/>
                  </a:cubicBezTo>
                  <a:cubicBezTo>
                    <a:pt x="36792" y="48941"/>
                    <a:pt x="36806" y="48913"/>
                    <a:pt x="36820" y="48885"/>
                  </a:cubicBezTo>
                  <a:cubicBezTo>
                    <a:pt x="38505" y="44084"/>
                    <a:pt x="42898" y="41249"/>
                    <a:pt x="44807" y="36644"/>
                  </a:cubicBezTo>
                  <a:cubicBezTo>
                    <a:pt x="45664" y="34595"/>
                    <a:pt x="45748" y="32391"/>
                    <a:pt x="45636" y="30201"/>
                  </a:cubicBezTo>
                  <a:cubicBezTo>
                    <a:pt x="45537" y="28222"/>
                    <a:pt x="45565" y="25948"/>
                    <a:pt x="44260" y="24348"/>
                  </a:cubicBezTo>
                  <a:cubicBezTo>
                    <a:pt x="44206" y="24274"/>
                    <a:pt x="44147" y="24244"/>
                    <a:pt x="44088" y="24244"/>
                  </a:cubicBezTo>
                  <a:cubicBezTo>
                    <a:pt x="43935" y="24244"/>
                    <a:pt x="43789" y="24451"/>
                    <a:pt x="43769" y="24614"/>
                  </a:cubicBezTo>
                  <a:cubicBezTo>
                    <a:pt x="43376" y="27394"/>
                    <a:pt x="42590" y="30103"/>
                    <a:pt x="41424" y="32644"/>
                  </a:cubicBezTo>
                  <a:cubicBezTo>
                    <a:pt x="40414" y="34833"/>
                    <a:pt x="38968" y="36757"/>
                    <a:pt x="37887" y="38890"/>
                  </a:cubicBezTo>
                  <a:cubicBezTo>
                    <a:pt x="36511" y="41585"/>
                    <a:pt x="35908" y="44603"/>
                    <a:pt x="36132" y="47607"/>
                  </a:cubicBezTo>
                  <a:cubicBezTo>
                    <a:pt x="35276" y="45853"/>
                    <a:pt x="34378" y="44126"/>
                    <a:pt x="33395" y="42456"/>
                  </a:cubicBezTo>
                  <a:cubicBezTo>
                    <a:pt x="33339" y="38862"/>
                    <a:pt x="34153" y="35788"/>
                    <a:pt x="34981" y="32307"/>
                  </a:cubicBezTo>
                  <a:cubicBezTo>
                    <a:pt x="35613" y="29640"/>
                    <a:pt x="36273" y="26186"/>
                    <a:pt x="34827" y="23660"/>
                  </a:cubicBezTo>
                  <a:cubicBezTo>
                    <a:pt x="34774" y="23553"/>
                    <a:pt x="34678" y="23504"/>
                    <a:pt x="34582" y="23504"/>
                  </a:cubicBezTo>
                  <a:cubicBezTo>
                    <a:pt x="34452" y="23504"/>
                    <a:pt x="34324" y="23596"/>
                    <a:pt x="34307" y="23758"/>
                  </a:cubicBezTo>
                  <a:cubicBezTo>
                    <a:pt x="33507" y="27548"/>
                    <a:pt x="31247" y="30959"/>
                    <a:pt x="30981" y="34890"/>
                  </a:cubicBezTo>
                  <a:cubicBezTo>
                    <a:pt x="30868" y="36714"/>
                    <a:pt x="31374" y="38455"/>
                    <a:pt x="31977" y="40154"/>
                  </a:cubicBezTo>
                  <a:cubicBezTo>
                    <a:pt x="30363" y="37669"/>
                    <a:pt x="28454" y="35381"/>
                    <a:pt x="26278" y="33360"/>
                  </a:cubicBezTo>
                  <a:cubicBezTo>
                    <a:pt x="21239" y="28755"/>
                    <a:pt x="15132" y="25442"/>
                    <a:pt x="10163" y="20754"/>
                  </a:cubicBezTo>
                  <a:cubicBezTo>
                    <a:pt x="10725" y="16248"/>
                    <a:pt x="14781" y="12472"/>
                    <a:pt x="14318" y="7868"/>
                  </a:cubicBezTo>
                  <a:cubicBezTo>
                    <a:pt x="14094" y="5720"/>
                    <a:pt x="13406" y="1551"/>
                    <a:pt x="11651" y="63"/>
                  </a:cubicBezTo>
                  <a:cubicBezTo>
                    <a:pt x="11602" y="19"/>
                    <a:pt x="11553" y="0"/>
                    <a:pt x="11508"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609;p37">
              <a:extLst>
                <a:ext uri="{FF2B5EF4-FFF2-40B4-BE49-F238E27FC236}">
                  <a16:creationId xmlns:a16="http://schemas.microsoft.com/office/drawing/2014/main" id="{E5EA8733-A1A6-49C5-87CD-2AC8959237A9}"/>
                </a:ext>
              </a:extLst>
            </p:cNvPr>
            <p:cNvSpPr/>
            <p:nvPr/>
          </p:nvSpPr>
          <p:spPr>
            <a:xfrm>
              <a:off x="4256000" y="2986825"/>
              <a:ext cx="10650" cy="8700"/>
            </a:xfrm>
            <a:custGeom>
              <a:avLst/>
              <a:gdLst/>
              <a:ahLst/>
              <a:cxnLst/>
              <a:rect l="l" t="t" r="r" b="b"/>
              <a:pathLst>
                <a:path w="426" h="348" extrusionOk="0">
                  <a:moveTo>
                    <a:pt x="216" y="1"/>
                  </a:moveTo>
                  <a:cubicBezTo>
                    <a:pt x="72" y="1"/>
                    <a:pt x="1" y="292"/>
                    <a:pt x="169" y="344"/>
                  </a:cubicBezTo>
                  <a:cubicBezTo>
                    <a:pt x="179" y="346"/>
                    <a:pt x="189" y="347"/>
                    <a:pt x="198" y="347"/>
                  </a:cubicBezTo>
                  <a:cubicBezTo>
                    <a:pt x="348" y="347"/>
                    <a:pt x="425" y="46"/>
                    <a:pt x="254" y="7"/>
                  </a:cubicBezTo>
                  <a:cubicBezTo>
                    <a:pt x="241" y="3"/>
                    <a:pt x="228" y="1"/>
                    <a:pt x="216"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610;p37">
              <a:extLst>
                <a:ext uri="{FF2B5EF4-FFF2-40B4-BE49-F238E27FC236}">
                  <a16:creationId xmlns:a16="http://schemas.microsoft.com/office/drawing/2014/main" id="{7B3295C6-D6EE-4C37-96A2-EA501968DFF9}"/>
                </a:ext>
              </a:extLst>
            </p:cNvPr>
            <p:cNvSpPr/>
            <p:nvPr/>
          </p:nvSpPr>
          <p:spPr>
            <a:xfrm>
              <a:off x="3987175" y="2912775"/>
              <a:ext cx="10275" cy="8750"/>
            </a:xfrm>
            <a:custGeom>
              <a:avLst/>
              <a:gdLst/>
              <a:ahLst/>
              <a:cxnLst/>
              <a:rect l="l" t="t" r="r" b="b"/>
              <a:pathLst>
                <a:path w="411" h="350" extrusionOk="0">
                  <a:moveTo>
                    <a:pt x="214" y="1"/>
                  </a:moveTo>
                  <a:cubicBezTo>
                    <a:pt x="60" y="1"/>
                    <a:pt x="0" y="292"/>
                    <a:pt x="156" y="344"/>
                  </a:cubicBezTo>
                  <a:cubicBezTo>
                    <a:pt x="169" y="348"/>
                    <a:pt x="182" y="350"/>
                    <a:pt x="195" y="350"/>
                  </a:cubicBezTo>
                  <a:cubicBezTo>
                    <a:pt x="349" y="350"/>
                    <a:pt x="410" y="46"/>
                    <a:pt x="254" y="7"/>
                  </a:cubicBezTo>
                  <a:cubicBezTo>
                    <a:pt x="240" y="3"/>
                    <a:pt x="227" y="1"/>
                    <a:pt x="214"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611;p37">
              <a:extLst>
                <a:ext uri="{FF2B5EF4-FFF2-40B4-BE49-F238E27FC236}">
                  <a16:creationId xmlns:a16="http://schemas.microsoft.com/office/drawing/2014/main" id="{69A64D04-CDC7-4A6A-A425-7F30EE553AC1}"/>
                </a:ext>
              </a:extLst>
            </p:cNvPr>
            <p:cNvSpPr/>
            <p:nvPr/>
          </p:nvSpPr>
          <p:spPr>
            <a:xfrm>
              <a:off x="3465325" y="2341100"/>
              <a:ext cx="10350" cy="8700"/>
            </a:xfrm>
            <a:custGeom>
              <a:avLst/>
              <a:gdLst/>
              <a:ahLst/>
              <a:cxnLst/>
              <a:rect l="l" t="t" r="r" b="b"/>
              <a:pathLst>
                <a:path w="414" h="348" extrusionOk="0">
                  <a:moveTo>
                    <a:pt x="214" y="1"/>
                  </a:moveTo>
                  <a:cubicBezTo>
                    <a:pt x="61" y="1"/>
                    <a:pt x="1" y="292"/>
                    <a:pt x="156" y="344"/>
                  </a:cubicBezTo>
                  <a:cubicBezTo>
                    <a:pt x="167" y="346"/>
                    <a:pt x="177" y="348"/>
                    <a:pt x="187" y="348"/>
                  </a:cubicBezTo>
                  <a:cubicBezTo>
                    <a:pt x="348" y="348"/>
                    <a:pt x="413" y="47"/>
                    <a:pt x="254" y="7"/>
                  </a:cubicBezTo>
                  <a:cubicBezTo>
                    <a:pt x="241" y="3"/>
                    <a:pt x="227" y="1"/>
                    <a:pt x="214"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612;p37">
              <a:extLst>
                <a:ext uri="{FF2B5EF4-FFF2-40B4-BE49-F238E27FC236}">
                  <a16:creationId xmlns:a16="http://schemas.microsoft.com/office/drawing/2014/main" id="{D258267F-5962-45B2-A691-535D1FEC1DB5}"/>
                </a:ext>
              </a:extLst>
            </p:cNvPr>
            <p:cNvSpPr/>
            <p:nvPr/>
          </p:nvSpPr>
          <p:spPr>
            <a:xfrm>
              <a:off x="5321800" y="2927075"/>
              <a:ext cx="459050" cy="61675"/>
            </a:xfrm>
            <a:custGeom>
              <a:avLst/>
              <a:gdLst/>
              <a:ahLst/>
              <a:cxnLst/>
              <a:rect l="l" t="t" r="r" b="b"/>
              <a:pathLst>
                <a:path w="18362" h="2467" extrusionOk="0">
                  <a:moveTo>
                    <a:pt x="8787" y="0"/>
                  </a:moveTo>
                  <a:cubicBezTo>
                    <a:pt x="5694" y="0"/>
                    <a:pt x="2655" y="540"/>
                    <a:pt x="169" y="2032"/>
                  </a:cubicBezTo>
                  <a:cubicBezTo>
                    <a:pt x="113" y="2186"/>
                    <a:pt x="57" y="2327"/>
                    <a:pt x="1" y="2467"/>
                  </a:cubicBezTo>
                  <a:cubicBezTo>
                    <a:pt x="2875" y="952"/>
                    <a:pt x="6116" y="416"/>
                    <a:pt x="9420" y="416"/>
                  </a:cubicBezTo>
                  <a:cubicBezTo>
                    <a:pt x="12424" y="416"/>
                    <a:pt x="15480" y="859"/>
                    <a:pt x="18361" y="1414"/>
                  </a:cubicBezTo>
                  <a:cubicBezTo>
                    <a:pt x="18319" y="1386"/>
                    <a:pt x="18277" y="1358"/>
                    <a:pt x="18221" y="1330"/>
                  </a:cubicBezTo>
                  <a:cubicBezTo>
                    <a:pt x="15410" y="607"/>
                    <a:pt x="12068" y="0"/>
                    <a:pt x="8787" y="0"/>
                  </a:cubicBezTo>
                  <a:close/>
                </a:path>
              </a:pathLst>
            </a:custGeom>
            <a:solidFill>
              <a:srgbClr val="F19D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613;p37">
              <a:extLst>
                <a:ext uri="{FF2B5EF4-FFF2-40B4-BE49-F238E27FC236}">
                  <a16:creationId xmlns:a16="http://schemas.microsoft.com/office/drawing/2014/main" id="{0FDB242E-610E-4EE3-A58B-20F4556A530E}"/>
                </a:ext>
              </a:extLst>
            </p:cNvPr>
            <p:cNvSpPr/>
            <p:nvPr/>
          </p:nvSpPr>
          <p:spPr>
            <a:xfrm>
              <a:off x="4740650" y="3108750"/>
              <a:ext cx="406750" cy="105975"/>
            </a:xfrm>
            <a:custGeom>
              <a:avLst/>
              <a:gdLst/>
              <a:ahLst/>
              <a:cxnLst/>
              <a:rect l="l" t="t" r="r" b="b"/>
              <a:pathLst>
                <a:path w="16270" h="4239" extrusionOk="0">
                  <a:moveTo>
                    <a:pt x="16270" y="1"/>
                  </a:moveTo>
                  <a:lnTo>
                    <a:pt x="16270" y="1"/>
                  </a:lnTo>
                  <a:cubicBezTo>
                    <a:pt x="16101" y="29"/>
                    <a:pt x="15933" y="71"/>
                    <a:pt x="15765" y="113"/>
                  </a:cubicBezTo>
                  <a:cubicBezTo>
                    <a:pt x="13041" y="1685"/>
                    <a:pt x="10234" y="3019"/>
                    <a:pt x="7104" y="3594"/>
                  </a:cubicBezTo>
                  <a:cubicBezTo>
                    <a:pt x="6388" y="3725"/>
                    <a:pt x="5650" y="3783"/>
                    <a:pt x="4906" y="3783"/>
                  </a:cubicBezTo>
                  <a:cubicBezTo>
                    <a:pt x="3255" y="3783"/>
                    <a:pt x="1568" y="3500"/>
                    <a:pt x="1" y="3103"/>
                  </a:cubicBezTo>
                  <a:lnTo>
                    <a:pt x="1" y="3103"/>
                  </a:lnTo>
                  <a:cubicBezTo>
                    <a:pt x="1528" y="3900"/>
                    <a:pt x="3171" y="4238"/>
                    <a:pt x="4845" y="4238"/>
                  </a:cubicBezTo>
                  <a:cubicBezTo>
                    <a:pt x="8802" y="4238"/>
                    <a:pt x="12934" y="2349"/>
                    <a:pt x="16130" y="169"/>
                  </a:cubicBezTo>
                  <a:cubicBezTo>
                    <a:pt x="16144" y="99"/>
                    <a:pt x="16200" y="29"/>
                    <a:pt x="16270" y="1"/>
                  </a:cubicBezTo>
                  <a:close/>
                </a:path>
              </a:pathLst>
            </a:custGeom>
            <a:solidFill>
              <a:srgbClr val="F19D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614;p37">
              <a:extLst>
                <a:ext uri="{FF2B5EF4-FFF2-40B4-BE49-F238E27FC236}">
                  <a16:creationId xmlns:a16="http://schemas.microsoft.com/office/drawing/2014/main" id="{5934FA6B-242B-48B6-B378-78827795872D}"/>
                </a:ext>
              </a:extLst>
            </p:cNvPr>
            <p:cNvSpPr/>
            <p:nvPr/>
          </p:nvSpPr>
          <p:spPr>
            <a:xfrm>
              <a:off x="4694325" y="2171600"/>
              <a:ext cx="451750" cy="326200"/>
            </a:xfrm>
            <a:custGeom>
              <a:avLst/>
              <a:gdLst/>
              <a:ahLst/>
              <a:cxnLst/>
              <a:rect l="l" t="t" r="r" b="b"/>
              <a:pathLst>
                <a:path w="18070" h="13048" extrusionOk="0">
                  <a:moveTo>
                    <a:pt x="11231" y="1467"/>
                  </a:moveTo>
                  <a:cubicBezTo>
                    <a:pt x="11596" y="1467"/>
                    <a:pt x="11596" y="2169"/>
                    <a:pt x="11231" y="2169"/>
                  </a:cubicBezTo>
                  <a:cubicBezTo>
                    <a:pt x="10866" y="2169"/>
                    <a:pt x="10852" y="1467"/>
                    <a:pt x="11231" y="1467"/>
                  </a:cubicBezTo>
                  <a:close/>
                  <a:moveTo>
                    <a:pt x="6921" y="2239"/>
                  </a:moveTo>
                  <a:cubicBezTo>
                    <a:pt x="7300" y="2239"/>
                    <a:pt x="7300" y="2941"/>
                    <a:pt x="6921" y="2941"/>
                  </a:cubicBezTo>
                  <a:cubicBezTo>
                    <a:pt x="6556" y="2941"/>
                    <a:pt x="6556" y="2239"/>
                    <a:pt x="6921" y="2239"/>
                  </a:cubicBezTo>
                  <a:close/>
                  <a:moveTo>
                    <a:pt x="5792" y="0"/>
                  </a:moveTo>
                  <a:cubicBezTo>
                    <a:pt x="5103" y="0"/>
                    <a:pt x="4392" y="186"/>
                    <a:pt x="3524" y="709"/>
                  </a:cubicBezTo>
                  <a:cubicBezTo>
                    <a:pt x="2317" y="1439"/>
                    <a:pt x="1292" y="2281"/>
                    <a:pt x="1" y="2730"/>
                  </a:cubicBezTo>
                  <a:cubicBezTo>
                    <a:pt x="141" y="2969"/>
                    <a:pt x="267" y="3222"/>
                    <a:pt x="394" y="3460"/>
                  </a:cubicBezTo>
                  <a:cubicBezTo>
                    <a:pt x="997" y="3337"/>
                    <a:pt x="1646" y="3226"/>
                    <a:pt x="2260" y="3226"/>
                  </a:cubicBezTo>
                  <a:cubicBezTo>
                    <a:pt x="3190" y="3226"/>
                    <a:pt x="4039" y="3482"/>
                    <a:pt x="4521" y="4345"/>
                  </a:cubicBezTo>
                  <a:cubicBezTo>
                    <a:pt x="5138" y="5453"/>
                    <a:pt x="4970" y="6941"/>
                    <a:pt x="5265" y="8121"/>
                  </a:cubicBezTo>
                  <a:cubicBezTo>
                    <a:pt x="5293" y="8233"/>
                    <a:pt x="5321" y="8345"/>
                    <a:pt x="5349" y="8457"/>
                  </a:cubicBezTo>
                  <a:cubicBezTo>
                    <a:pt x="6219" y="8163"/>
                    <a:pt x="7146" y="7882"/>
                    <a:pt x="8072" y="7826"/>
                  </a:cubicBezTo>
                  <a:cubicBezTo>
                    <a:pt x="8030" y="7643"/>
                    <a:pt x="7988" y="7447"/>
                    <a:pt x="7960" y="7250"/>
                  </a:cubicBezTo>
                  <a:cubicBezTo>
                    <a:pt x="7904" y="7082"/>
                    <a:pt x="7988" y="6899"/>
                    <a:pt x="8142" y="6815"/>
                  </a:cubicBezTo>
                  <a:cubicBezTo>
                    <a:pt x="8166" y="6809"/>
                    <a:pt x="8190" y="6806"/>
                    <a:pt x="8213" y="6806"/>
                  </a:cubicBezTo>
                  <a:cubicBezTo>
                    <a:pt x="8352" y="6806"/>
                    <a:pt x="8469" y="6909"/>
                    <a:pt x="8493" y="7054"/>
                  </a:cubicBezTo>
                  <a:cubicBezTo>
                    <a:pt x="8549" y="7320"/>
                    <a:pt x="8592" y="7573"/>
                    <a:pt x="8648" y="7826"/>
                  </a:cubicBezTo>
                  <a:cubicBezTo>
                    <a:pt x="8746" y="7826"/>
                    <a:pt x="8844" y="7840"/>
                    <a:pt x="8957" y="7854"/>
                  </a:cubicBezTo>
                  <a:cubicBezTo>
                    <a:pt x="8999" y="7236"/>
                    <a:pt x="9083" y="6619"/>
                    <a:pt x="9209" y="6015"/>
                  </a:cubicBezTo>
                  <a:cubicBezTo>
                    <a:pt x="9242" y="5840"/>
                    <a:pt x="9343" y="5767"/>
                    <a:pt x="9450" y="5767"/>
                  </a:cubicBezTo>
                  <a:cubicBezTo>
                    <a:pt x="9616" y="5767"/>
                    <a:pt x="9794" y="5944"/>
                    <a:pt x="9743" y="6183"/>
                  </a:cubicBezTo>
                  <a:cubicBezTo>
                    <a:pt x="9630" y="6773"/>
                    <a:pt x="9560" y="7377"/>
                    <a:pt x="9518" y="7966"/>
                  </a:cubicBezTo>
                  <a:cubicBezTo>
                    <a:pt x="9841" y="8064"/>
                    <a:pt x="10164" y="8205"/>
                    <a:pt x="10444" y="8401"/>
                  </a:cubicBezTo>
                  <a:cubicBezTo>
                    <a:pt x="11932" y="9370"/>
                    <a:pt x="12326" y="11349"/>
                    <a:pt x="13378" y="12669"/>
                  </a:cubicBezTo>
                  <a:cubicBezTo>
                    <a:pt x="13491" y="12795"/>
                    <a:pt x="13603" y="12921"/>
                    <a:pt x="13729" y="13048"/>
                  </a:cubicBezTo>
                  <a:cubicBezTo>
                    <a:pt x="15933" y="10353"/>
                    <a:pt x="12438" y="5748"/>
                    <a:pt x="15596" y="3909"/>
                  </a:cubicBezTo>
                  <a:cubicBezTo>
                    <a:pt x="15508" y="3611"/>
                    <a:pt x="15341" y="3339"/>
                    <a:pt x="15062" y="3339"/>
                  </a:cubicBezTo>
                  <a:cubicBezTo>
                    <a:pt x="14987" y="3339"/>
                    <a:pt x="14903" y="3359"/>
                    <a:pt x="14810" y="3404"/>
                  </a:cubicBezTo>
                  <a:cubicBezTo>
                    <a:pt x="14772" y="3422"/>
                    <a:pt x="14737" y="3430"/>
                    <a:pt x="14705" y="3430"/>
                  </a:cubicBezTo>
                  <a:cubicBezTo>
                    <a:pt x="14437" y="3430"/>
                    <a:pt x="14368" y="2866"/>
                    <a:pt x="14656" y="2716"/>
                  </a:cubicBezTo>
                  <a:cubicBezTo>
                    <a:pt x="14775" y="2668"/>
                    <a:pt x="14899" y="2644"/>
                    <a:pt x="15023" y="2644"/>
                  </a:cubicBezTo>
                  <a:cubicBezTo>
                    <a:pt x="15293" y="2644"/>
                    <a:pt x="15558" y="2757"/>
                    <a:pt x="15751" y="2969"/>
                  </a:cubicBezTo>
                  <a:cubicBezTo>
                    <a:pt x="15933" y="3151"/>
                    <a:pt x="16059" y="3390"/>
                    <a:pt x="16130" y="3643"/>
                  </a:cubicBezTo>
                  <a:cubicBezTo>
                    <a:pt x="16242" y="3601"/>
                    <a:pt x="16368" y="3558"/>
                    <a:pt x="16481" y="3530"/>
                  </a:cubicBezTo>
                  <a:cubicBezTo>
                    <a:pt x="16424" y="2857"/>
                    <a:pt x="16158" y="2225"/>
                    <a:pt x="15456" y="1986"/>
                  </a:cubicBezTo>
                  <a:cubicBezTo>
                    <a:pt x="15170" y="1886"/>
                    <a:pt x="14847" y="1850"/>
                    <a:pt x="14514" y="1850"/>
                  </a:cubicBezTo>
                  <a:cubicBezTo>
                    <a:pt x="13915" y="1850"/>
                    <a:pt x="13279" y="1965"/>
                    <a:pt x="12747" y="2028"/>
                  </a:cubicBezTo>
                  <a:cubicBezTo>
                    <a:pt x="12736" y="2030"/>
                    <a:pt x="12726" y="2030"/>
                    <a:pt x="12716" y="2030"/>
                  </a:cubicBezTo>
                  <a:cubicBezTo>
                    <a:pt x="12381" y="2030"/>
                    <a:pt x="12379" y="1367"/>
                    <a:pt x="12747" y="1326"/>
                  </a:cubicBezTo>
                  <a:cubicBezTo>
                    <a:pt x="13283" y="1264"/>
                    <a:pt x="13919" y="1153"/>
                    <a:pt x="14538" y="1153"/>
                  </a:cubicBezTo>
                  <a:cubicBezTo>
                    <a:pt x="15166" y="1153"/>
                    <a:pt x="15775" y="1267"/>
                    <a:pt x="16242" y="1663"/>
                  </a:cubicBezTo>
                  <a:cubicBezTo>
                    <a:pt x="16761" y="2113"/>
                    <a:pt x="16986" y="2758"/>
                    <a:pt x="17042" y="3418"/>
                  </a:cubicBezTo>
                  <a:cubicBezTo>
                    <a:pt x="17217" y="3397"/>
                    <a:pt x="17384" y="3384"/>
                    <a:pt x="17555" y="3384"/>
                  </a:cubicBezTo>
                  <a:cubicBezTo>
                    <a:pt x="17617" y="3384"/>
                    <a:pt x="17680" y="3386"/>
                    <a:pt x="17744" y="3390"/>
                  </a:cubicBezTo>
                  <a:cubicBezTo>
                    <a:pt x="18069" y="1040"/>
                    <a:pt x="15855" y="164"/>
                    <a:pt x="13831" y="164"/>
                  </a:cubicBezTo>
                  <a:cubicBezTo>
                    <a:pt x="13146" y="164"/>
                    <a:pt x="12482" y="265"/>
                    <a:pt x="11946" y="442"/>
                  </a:cubicBezTo>
                  <a:cubicBezTo>
                    <a:pt x="11271" y="664"/>
                    <a:pt x="10652" y="802"/>
                    <a:pt x="10000" y="802"/>
                  </a:cubicBezTo>
                  <a:cubicBezTo>
                    <a:pt x="9622" y="802"/>
                    <a:pt x="9233" y="756"/>
                    <a:pt x="8816" y="653"/>
                  </a:cubicBezTo>
                  <a:cubicBezTo>
                    <a:pt x="7626" y="345"/>
                    <a:pt x="6730" y="0"/>
                    <a:pt x="5792" y="0"/>
                  </a:cubicBezTo>
                  <a:close/>
                </a:path>
              </a:pathLst>
            </a:custGeom>
            <a:solidFill>
              <a:srgbClr val="F29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615;p37">
              <a:extLst>
                <a:ext uri="{FF2B5EF4-FFF2-40B4-BE49-F238E27FC236}">
                  <a16:creationId xmlns:a16="http://schemas.microsoft.com/office/drawing/2014/main" id="{B044B28E-AAD1-4279-9381-C482193DAC8B}"/>
                </a:ext>
              </a:extLst>
            </p:cNvPr>
            <p:cNvSpPr/>
            <p:nvPr/>
          </p:nvSpPr>
          <p:spPr>
            <a:xfrm>
              <a:off x="4839625" y="2404450"/>
              <a:ext cx="327800" cy="325675"/>
            </a:xfrm>
            <a:custGeom>
              <a:avLst/>
              <a:gdLst/>
              <a:ahLst/>
              <a:cxnLst/>
              <a:rect l="l" t="t" r="r" b="b"/>
              <a:pathLst>
                <a:path w="13112" h="13027" extrusionOk="0">
                  <a:moveTo>
                    <a:pt x="5727" y="4562"/>
                  </a:moveTo>
                  <a:cubicBezTo>
                    <a:pt x="6106" y="4562"/>
                    <a:pt x="6106" y="5264"/>
                    <a:pt x="5741" y="5264"/>
                  </a:cubicBezTo>
                  <a:cubicBezTo>
                    <a:pt x="5376" y="5264"/>
                    <a:pt x="5362" y="4562"/>
                    <a:pt x="5727" y="4562"/>
                  </a:cubicBezTo>
                  <a:close/>
                  <a:moveTo>
                    <a:pt x="9517" y="7159"/>
                  </a:moveTo>
                  <a:cubicBezTo>
                    <a:pt x="9897" y="7159"/>
                    <a:pt x="9882" y="7861"/>
                    <a:pt x="9517" y="7861"/>
                  </a:cubicBezTo>
                  <a:cubicBezTo>
                    <a:pt x="9138" y="7861"/>
                    <a:pt x="9138" y="7159"/>
                    <a:pt x="9517" y="7159"/>
                  </a:cubicBezTo>
                  <a:close/>
                  <a:moveTo>
                    <a:pt x="2296" y="1"/>
                  </a:moveTo>
                  <a:cubicBezTo>
                    <a:pt x="1588" y="1"/>
                    <a:pt x="821" y="177"/>
                    <a:pt x="0" y="449"/>
                  </a:cubicBezTo>
                  <a:cubicBezTo>
                    <a:pt x="98" y="688"/>
                    <a:pt x="197" y="926"/>
                    <a:pt x="281" y="1179"/>
                  </a:cubicBezTo>
                  <a:cubicBezTo>
                    <a:pt x="896" y="925"/>
                    <a:pt x="1555" y="747"/>
                    <a:pt x="2206" y="747"/>
                  </a:cubicBezTo>
                  <a:cubicBezTo>
                    <a:pt x="2669" y="747"/>
                    <a:pt x="3128" y="837"/>
                    <a:pt x="3566" y="1053"/>
                  </a:cubicBezTo>
                  <a:cubicBezTo>
                    <a:pt x="4632" y="1586"/>
                    <a:pt x="4731" y="2512"/>
                    <a:pt x="5320" y="3439"/>
                  </a:cubicBezTo>
                  <a:cubicBezTo>
                    <a:pt x="5460" y="3669"/>
                    <a:pt x="5273" y="3949"/>
                    <a:pt x="5067" y="3949"/>
                  </a:cubicBezTo>
                  <a:cubicBezTo>
                    <a:pt x="4984" y="3949"/>
                    <a:pt x="4898" y="3903"/>
                    <a:pt x="4829" y="3790"/>
                  </a:cubicBezTo>
                  <a:cubicBezTo>
                    <a:pt x="4310" y="2948"/>
                    <a:pt x="4225" y="2035"/>
                    <a:pt x="3173" y="1614"/>
                  </a:cubicBezTo>
                  <a:cubicBezTo>
                    <a:pt x="2846" y="1484"/>
                    <a:pt x="2513" y="1429"/>
                    <a:pt x="2181" y="1429"/>
                  </a:cubicBezTo>
                  <a:cubicBezTo>
                    <a:pt x="1613" y="1429"/>
                    <a:pt x="1045" y="1589"/>
                    <a:pt x="506" y="1811"/>
                  </a:cubicBezTo>
                  <a:cubicBezTo>
                    <a:pt x="548" y="1951"/>
                    <a:pt x="576" y="2077"/>
                    <a:pt x="618" y="2218"/>
                  </a:cubicBezTo>
                  <a:cubicBezTo>
                    <a:pt x="1095" y="1992"/>
                    <a:pt x="1622" y="1880"/>
                    <a:pt x="2164" y="1880"/>
                  </a:cubicBezTo>
                  <a:cubicBezTo>
                    <a:pt x="2196" y="1880"/>
                    <a:pt x="2228" y="1880"/>
                    <a:pt x="2260" y="1881"/>
                  </a:cubicBezTo>
                  <a:cubicBezTo>
                    <a:pt x="2625" y="1895"/>
                    <a:pt x="2625" y="2583"/>
                    <a:pt x="2260" y="2583"/>
                  </a:cubicBezTo>
                  <a:cubicBezTo>
                    <a:pt x="2228" y="2582"/>
                    <a:pt x="2196" y="2581"/>
                    <a:pt x="2163" y="2581"/>
                  </a:cubicBezTo>
                  <a:cubicBezTo>
                    <a:pt x="1678" y="2581"/>
                    <a:pt x="1206" y="2681"/>
                    <a:pt x="758" y="2891"/>
                  </a:cubicBezTo>
                  <a:cubicBezTo>
                    <a:pt x="758" y="2905"/>
                    <a:pt x="772" y="2934"/>
                    <a:pt x="772" y="2948"/>
                  </a:cubicBezTo>
                  <a:cubicBezTo>
                    <a:pt x="899" y="3846"/>
                    <a:pt x="899" y="4871"/>
                    <a:pt x="576" y="5727"/>
                  </a:cubicBezTo>
                  <a:cubicBezTo>
                    <a:pt x="721" y="5719"/>
                    <a:pt x="867" y="5716"/>
                    <a:pt x="1012" y="5716"/>
                  </a:cubicBezTo>
                  <a:cubicBezTo>
                    <a:pt x="2467" y="5716"/>
                    <a:pt x="3903" y="6098"/>
                    <a:pt x="4885" y="6864"/>
                  </a:cubicBezTo>
                  <a:cubicBezTo>
                    <a:pt x="5896" y="7664"/>
                    <a:pt x="6120" y="8633"/>
                    <a:pt x="7356" y="9292"/>
                  </a:cubicBezTo>
                  <a:cubicBezTo>
                    <a:pt x="7987" y="9615"/>
                    <a:pt x="8535" y="9714"/>
                    <a:pt x="9040" y="10261"/>
                  </a:cubicBezTo>
                  <a:cubicBezTo>
                    <a:pt x="9742" y="11019"/>
                    <a:pt x="10023" y="12016"/>
                    <a:pt x="10163" y="13026"/>
                  </a:cubicBezTo>
                  <a:cubicBezTo>
                    <a:pt x="10388" y="12788"/>
                    <a:pt x="10640" y="12563"/>
                    <a:pt x="10893" y="12339"/>
                  </a:cubicBezTo>
                  <a:cubicBezTo>
                    <a:pt x="10935" y="12072"/>
                    <a:pt x="10935" y="11791"/>
                    <a:pt x="10907" y="11524"/>
                  </a:cubicBezTo>
                  <a:cubicBezTo>
                    <a:pt x="10893" y="11356"/>
                    <a:pt x="11019" y="11202"/>
                    <a:pt x="11188" y="11174"/>
                  </a:cubicBezTo>
                  <a:cubicBezTo>
                    <a:pt x="11370" y="11174"/>
                    <a:pt x="11455" y="11356"/>
                    <a:pt x="11469" y="11524"/>
                  </a:cubicBezTo>
                  <a:cubicBezTo>
                    <a:pt x="11483" y="11637"/>
                    <a:pt x="11483" y="11763"/>
                    <a:pt x="11497" y="11875"/>
                  </a:cubicBezTo>
                  <a:cubicBezTo>
                    <a:pt x="11693" y="11721"/>
                    <a:pt x="11904" y="11581"/>
                    <a:pt x="12128" y="11440"/>
                  </a:cubicBezTo>
                  <a:cubicBezTo>
                    <a:pt x="12002" y="10317"/>
                    <a:pt x="11483" y="9278"/>
                    <a:pt x="10640" y="8506"/>
                  </a:cubicBezTo>
                  <a:cubicBezTo>
                    <a:pt x="10440" y="8317"/>
                    <a:pt x="10602" y="7925"/>
                    <a:pt x="10838" y="7925"/>
                  </a:cubicBezTo>
                  <a:cubicBezTo>
                    <a:pt x="10900" y="7925"/>
                    <a:pt x="10967" y="7951"/>
                    <a:pt x="11034" y="8015"/>
                  </a:cubicBezTo>
                  <a:cubicBezTo>
                    <a:pt x="11918" y="8843"/>
                    <a:pt x="12479" y="9952"/>
                    <a:pt x="12648" y="11145"/>
                  </a:cubicBezTo>
                  <a:cubicBezTo>
                    <a:pt x="12802" y="11061"/>
                    <a:pt x="12957" y="10991"/>
                    <a:pt x="13111" y="10921"/>
                  </a:cubicBezTo>
                  <a:cubicBezTo>
                    <a:pt x="12802" y="8380"/>
                    <a:pt x="11763" y="7341"/>
                    <a:pt x="9560" y="6359"/>
                  </a:cubicBezTo>
                  <a:cubicBezTo>
                    <a:pt x="8675" y="5952"/>
                    <a:pt x="7875" y="5559"/>
                    <a:pt x="7201" y="4829"/>
                  </a:cubicBezTo>
                  <a:cubicBezTo>
                    <a:pt x="6429" y="4000"/>
                    <a:pt x="5952" y="2990"/>
                    <a:pt x="5405" y="2021"/>
                  </a:cubicBezTo>
                  <a:cubicBezTo>
                    <a:pt x="4576" y="533"/>
                    <a:pt x="3527" y="1"/>
                    <a:pt x="2296" y="1"/>
                  </a:cubicBezTo>
                  <a:close/>
                </a:path>
              </a:pathLst>
            </a:custGeom>
            <a:solidFill>
              <a:srgbClr val="E07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616;p37">
              <a:extLst>
                <a:ext uri="{FF2B5EF4-FFF2-40B4-BE49-F238E27FC236}">
                  <a16:creationId xmlns:a16="http://schemas.microsoft.com/office/drawing/2014/main" id="{C0176BFA-48BF-484C-90A9-D3A2DF8D312C}"/>
                </a:ext>
              </a:extLst>
            </p:cNvPr>
            <p:cNvSpPr/>
            <p:nvPr/>
          </p:nvSpPr>
          <p:spPr>
            <a:xfrm>
              <a:off x="5062450" y="2291400"/>
              <a:ext cx="280775" cy="463650"/>
            </a:xfrm>
            <a:custGeom>
              <a:avLst/>
              <a:gdLst/>
              <a:ahLst/>
              <a:cxnLst/>
              <a:rect l="l" t="t" r="r" b="b"/>
              <a:pathLst>
                <a:path w="11231" h="18546" extrusionOk="0">
                  <a:moveTo>
                    <a:pt x="2163" y="2585"/>
                  </a:moveTo>
                  <a:cubicBezTo>
                    <a:pt x="2528" y="2585"/>
                    <a:pt x="2542" y="3286"/>
                    <a:pt x="2163" y="3286"/>
                  </a:cubicBezTo>
                  <a:cubicBezTo>
                    <a:pt x="1798" y="3286"/>
                    <a:pt x="1784" y="2585"/>
                    <a:pt x="2163" y="2585"/>
                  </a:cubicBezTo>
                  <a:close/>
                  <a:moveTo>
                    <a:pt x="3510" y="6852"/>
                  </a:moveTo>
                  <a:cubicBezTo>
                    <a:pt x="3889" y="6852"/>
                    <a:pt x="3889" y="7554"/>
                    <a:pt x="3524" y="7554"/>
                  </a:cubicBezTo>
                  <a:cubicBezTo>
                    <a:pt x="3145" y="7554"/>
                    <a:pt x="3145" y="6852"/>
                    <a:pt x="3510" y="6852"/>
                  </a:cubicBezTo>
                  <a:close/>
                  <a:moveTo>
                    <a:pt x="7609" y="8663"/>
                  </a:moveTo>
                  <a:cubicBezTo>
                    <a:pt x="7988" y="8663"/>
                    <a:pt x="7988" y="9365"/>
                    <a:pt x="7609" y="9365"/>
                  </a:cubicBezTo>
                  <a:cubicBezTo>
                    <a:pt x="7244" y="9365"/>
                    <a:pt x="7244" y="8663"/>
                    <a:pt x="7609" y="8663"/>
                  </a:cubicBezTo>
                  <a:close/>
                  <a:moveTo>
                    <a:pt x="2887" y="1"/>
                  </a:moveTo>
                  <a:cubicBezTo>
                    <a:pt x="457" y="1"/>
                    <a:pt x="747" y="2254"/>
                    <a:pt x="955" y="3946"/>
                  </a:cubicBezTo>
                  <a:cubicBezTo>
                    <a:pt x="1180" y="5771"/>
                    <a:pt x="1110" y="7554"/>
                    <a:pt x="1" y="8986"/>
                  </a:cubicBezTo>
                  <a:cubicBezTo>
                    <a:pt x="225" y="9112"/>
                    <a:pt x="450" y="9224"/>
                    <a:pt x="675" y="9337"/>
                  </a:cubicBezTo>
                  <a:cubicBezTo>
                    <a:pt x="1559" y="8719"/>
                    <a:pt x="1910" y="7975"/>
                    <a:pt x="2163" y="6936"/>
                  </a:cubicBezTo>
                  <a:cubicBezTo>
                    <a:pt x="2387" y="6024"/>
                    <a:pt x="2121" y="5182"/>
                    <a:pt x="1952" y="4283"/>
                  </a:cubicBezTo>
                  <a:cubicBezTo>
                    <a:pt x="1900" y="4031"/>
                    <a:pt x="2084" y="3844"/>
                    <a:pt x="2252" y="3844"/>
                  </a:cubicBezTo>
                  <a:cubicBezTo>
                    <a:pt x="2356" y="3844"/>
                    <a:pt x="2453" y="3915"/>
                    <a:pt x="2486" y="4087"/>
                  </a:cubicBezTo>
                  <a:cubicBezTo>
                    <a:pt x="2752" y="5420"/>
                    <a:pt x="2935" y="6319"/>
                    <a:pt x="2584" y="7638"/>
                  </a:cubicBezTo>
                  <a:cubicBezTo>
                    <a:pt x="2373" y="8410"/>
                    <a:pt x="1952" y="9112"/>
                    <a:pt x="1348" y="9645"/>
                  </a:cubicBezTo>
                  <a:cubicBezTo>
                    <a:pt x="1615" y="9772"/>
                    <a:pt x="1896" y="9884"/>
                    <a:pt x="2163" y="10024"/>
                  </a:cubicBezTo>
                  <a:cubicBezTo>
                    <a:pt x="2682" y="9603"/>
                    <a:pt x="3019" y="8986"/>
                    <a:pt x="3103" y="8326"/>
                  </a:cubicBezTo>
                  <a:cubicBezTo>
                    <a:pt x="3130" y="8146"/>
                    <a:pt x="3228" y="8072"/>
                    <a:pt x="3333" y="8072"/>
                  </a:cubicBezTo>
                  <a:cubicBezTo>
                    <a:pt x="3499" y="8072"/>
                    <a:pt x="3685" y="8254"/>
                    <a:pt x="3651" y="8494"/>
                  </a:cubicBezTo>
                  <a:cubicBezTo>
                    <a:pt x="3552" y="9196"/>
                    <a:pt x="3229" y="9856"/>
                    <a:pt x="2738" y="10361"/>
                  </a:cubicBezTo>
                  <a:cubicBezTo>
                    <a:pt x="3075" y="10572"/>
                    <a:pt x="3384" y="10825"/>
                    <a:pt x="3651" y="11119"/>
                  </a:cubicBezTo>
                  <a:cubicBezTo>
                    <a:pt x="4661" y="12214"/>
                    <a:pt x="5054" y="13632"/>
                    <a:pt x="5265" y="15064"/>
                  </a:cubicBezTo>
                  <a:cubicBezTo>
                    <a:pt x="5592" y="14988"/>
                    <a:pt x="5919" y="14946"/>
                    <a:pt x="6240" y="14946"/>
                  </a:cubicBezTo>
                  <a:cubicBezTo>
                    <a:pt x="6871" y="14946"/>
                    <a:pt x="7482" y="15108"/>
                    <a:pt x="8030" y="15499"/>
                  </a:cubicBezTo>
                  <a:cubicBezTo>
                    <a:pt x="8114" y="14685"/>
                    <a:pt x="8030" y="13857"/>
                    <a:pt x="7792" y="13071"/>
                  </a:cubicBezTo>
                  <a:cubicBezTo>
                    <a:pt x="7722" y="12826"/>
                    <a:pt x="7896" y="12641"/>
                    <a:pt x="8072" y="12641"/>
                  </a:cubicBezTo>
                  <a:cubicBezTo>
                    <a:pt x="8179" y="12641"/>
                    <a:pt x="8286" y="12710"/>
                    <a:pt x="8339" y="12874"/>
                  </a:cubicBezTo>
                  <a:cubicBezTo>
                    <a:pt x="8634" y="13871"/>
                    <a:pt x="8704" y="14923"/>
                    <a:pt x="8536" y="15962"/>
                  </a:cubicBezTo>
                  <a:cubicBezTo>
                    <a:pt x="8634" y="16060"/>
                    <a:pt x="8718" y="16159"/>
                    <a:pt x="8802" y="16271"/>
                  </a:cubicBezTo>
                  <a:cubicBezTo>
                    <a:pt x="8901" y="16397"/>
                    <a:pt x="8985" y="16538"/>
                    <a:pt x="9083" y="16678"/>
                  </a:cubicBezTo>
                  <a:cubicBezTo>
                    <a:pt x="9757" y="14601"/>
                    <a:pt x="9462" y="12341"/>
                    <a:pt x="8297" y="10488"/>
                  </a:cubicBezTo>
                  <a:cubicBezTo>
                    <a:pt x="8157" y="10258"/>
                    <a:pt x="8337" y="9978"/>
                    <a:pt x="8539" y="9978"/>
                  </a:cubicBezTo>
                  <a:cubicBezTo>
                    <a:pt x="8621" y="9978"/>
                    <a:pt x="8706" y="10024"/>
                    <a:pt x="8774" y="10137"/>
                  </a:cubicBezTo>
                  <a:cubicBezTo>
                    <a:pt x="10122" y="12284"/>
                    <a:pt x="10389" y="14952"/>
                    <a:pt x="9476" y="17324"/>
                  </a:cubicBezTo>
                  <a:cubicBezTo>
                    <a:pt x="9701" y="17717"/>
                    <a:pt x="9897" y="18124"/>
                    <a:pt x="10066" y="18545"/>
                  </a:cubicBezTo>
                  <a:cubicBezTo>
                    <a:pt x="11231" y="15724"/>
                    <a:pt x="11147" y="12551"/>
                    <a:pt x="9841" y="9800"/>
                  </a:cubicBezTo>
                  <a:cubicBezTo>
                    <a:pt x="9518" y="9126"/>
                    <a:pt x="9139" y="8466"/>
                    <a:pt x="8732" y="7849"/>
                  </a:cubicBezTo>
                  <a:cubicBezTo>
                    <a:pt x="8634" y="7764"/>
                    <a:pt x="8550" y="7638"/>
                    <a:pt x="8522" y="7512"/>
                  </a:cubicBezTo>
                  <a:cubicBezTo>
                    <a:pt x="7750" y="6319"/>
                    <a:pt x="7006" y="5153"/>
                    <a:pt x="6669" y="3609"/>
                  </a:cubicBezTo>
                  <a:cubicBezTo>
                    <a:pt x="6262" y="1686"/>
                    <a:pt x="5139" y="58"/>
                    <a:pt x="2977" y="2"/>
                  </a:cubicBezTo>
                  <a:cubicBezTo>
                    <a:pt x="2946" y="1"/>
                    <a:pt x="2916" y="1"/>
                    <a:pt x="2887" y="1"/>
                  </a:cubicBezTo>
                  <a:close/>
                </a:path>
              </a:pathLst>
            </a:custGeom>
            <a:solidFill>
              <a:srgbClr val="F29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617;p37">
              <a:extLst>
                <a:ext uri="{FF2B5EF4-FFF2-40B4-BE49-F238E27FC236}">
                  <a16:creationId xmlns:a16="http://schemas.microsoft.com/office/drawing/2014/main" id="{847CDB75-5043-47C6-B3B7-20FE7E81E48E}"/>
                </a:ext>
              </a:extLst>
            </p:cNvPr>
            <p:cNvSpPr/>
            <p:nvPr/>
          </p:nvSpPr>
          <p:spPr>
            <a:xfrm>
              <a:off x="5317950" y="2493575"/>
              <a:ext cx="314100" cy="386750"/>
            </a:xfrm>
            <a:custGeom>
              <a:avLst/>
              <a:gdLst/>
              <a:ahLst/>
              <a:cxnLst/>
              <a:rect l="l" t="t" r="r" b="b"/>
              <a:pathLst>
                <a:path w="12564" h="15470" extrusionOk="0">
                  <a:moveTo>
                    <a:pt x="8759" y="2541"/>
                  </a:moveTo>
                  <a:cubicBezTo>
                    <a:pt x="9138" y="2541"/>
                    <a:pt x="9138" y="3243"/>
                    <a:pt x="8759" y="3243"/>
                  </a:cubicBezTo>
                  <a:cubicBezTo>
                    <a:pt x="8394" y="3243"/>
                    <a:pt x="8380" y="2541"/>
                    <a:pt x="8759" y="2541"/>
                  </a:cubicBezTo>
                  <a:close/>
                  <a:moveTo>
                    <a:pt x="6752" y="5124"/>
                  </a:moveTo>
                  <a:cubicBezTo>
                    <a:pt x="7131" y="5124"/>
                    <a:pt x="7131" y="5826"/>
                    <a:pt x="6766" y="5826"/>
                  </a:cubicBezTo>
                  <a:cubicBezTo>
                    <a:pt x="6401" y="5826"/>
                    <a:pt x="6387" y="5124"/>
                    <a:pt x="6752" y="5124"/>
                  </a:cubicBezTo>
                  <a:close/>
                  <a:moveTo>
                    <a:pt x="10121" y="7384"/>
                  </a:moveTo>
                  <a:cubicBezTo>
                    <a:pt x="10500" y="7384"/>
                    <a:pt x="10486" y="8086"/>
                    <a:pt x="10121" y="8086"/>
                  </a:cubicBezTo>
                  <a:cubicBezTo>
                    <a:pt x="9742" y="8086"/>
                    <a:pt x="9742" y="7384"/>
                    <a:pt x="10121" y="7384"/>
                  </a:cubicBezTo>
                  <a:close/>
                  <a:moveTo>
                    <a:pt x="0" y="0"/>
                  </a:moveTo>
                  <a:lnTo>
                    <a:pt x="0" y="0"/>
                  </a:lnTo>
                  <a:cubicBezTo>
                    <a:pt x="112" y="183"/>
                    <a:pt x="211" y="365"/>
                    <a:pt x="309" y="548"/>
                  </a:cubicBezTo>
                  <a:cubicBezTo>
                    <a:pt x="1193" y="857"/>
                    <a:pt x="2021" y="1334"/>
                    <a:pt x="2976" y="1348"/>
                  </a:cubicBezTo>
                  <a:cubicBezTo>
                    <a:pt x="3341" y="1348"/>
                    <a:pt x="3341" y="2050"/>
                    <a:pt x="2976" y="2050"/>
                  </a:cubicBezTo>
                  <a:cubicBezTo>
                    <a:pt x="2190" y="2036"/>
                    <a:pt x="1474" y="1727"/>
                    <a:pt x="758" y="1446"/>
                  </a:cubicBezTo>
                  <a:lnTo>
                    <a:pt x="758" y="1446"/>
                  </a:lnTo>
                  <a:cubicBezTo>
                    <a:pt x="913" y="1755"/>
                    <a:pt x="1025" y="2092"/>
                    <a:pt x="1137" y="2415"/>
                  </a:cubicBezTo>
                  <a:lnTo>
                    <a:pt x="1586" y="2583"/>
                  </a:lnTo>
                  <a:cubicBezTo>
                    <a:pt x="1892" y="2711"/>
                    <a:pt x="1828" y="3290"/>
                    <a:pt x="1540" y="3290"/>
                  </a:cubicBezTo>
                  <a:cubicBezTo>
                    <a:pt x="1511" y="3290"/>
                    <a:pt x="1479" y="3284"/>
                    <a:pt x="1446" y="3271"/>
                  </a:cubicBezTo>
                  <a:cubicBezTo>
                    <a:pt x="1432" y="3257"/>
                    <a:pt x="1404" y="3243"/>
                    <a:pt x="1390" y="3243"/>
                  </a:cubicBezTo>
                  <a:cubicBezTo>
                    <a:pt x="1867" y="5082"/>
                    <a:pt x="1909" y="7005"/>
                    <a:pt x="1516" y="8858"/>
                  </a:cubicBezTo>
                  <a:cubicBezTo>
                    <a:pt x="1783" y="8661"/>
                    <a:pt x="2078" y="8493"/>
                    <a:pt x="2386" y="8367"/>
                  </a:cubicBezTo>
                  <a:cubicBezTo>
                    <a:pt x="2422" y="8351"/>
                    <a:pt x="2454" y="8344"/>
                    <a:pt x="2485" y="8344"/>
                  </a:cubicBezTo>
                  <a:cubicBezTo>
                    <a:pt x="2758" y="8344"/>
                    <a:pt x="2831" y="8914"/>
                    <a:pt x="2541" y="9040"/>
                  </a:cubicBezTo>
                  <a:cubicBezTo>
                    <a:pt x="2021" y="9265"/>
                    <a:pt x="1558" y="9616"/>
                    <a:pt x="1221" y="10065"/>
                  </a:cubicBezTo>
                  <a:cubicBezTo>
                    <a:pt x="1053" y="10570"/>
                    <a:pt x="870" y="11076"/>
                    <a:pt x="646" y="11567"/>
                  </a:cubicBezTo>
                  <a:cubicBezTo>
                    <a:pt x="1039" y="11034"/>
                    <a:pt x="1544" y="10613"/>
                    <a:pt x="2134" y="10332"/>
                  </a:cubicBezTo>
                  <a:cubicBezTo>
                    <a:pt x="3509" y="9700"/>
                    <a:pt x="5138" y="9897"/>
                    <a:pt x="6359" y="8872"/>
                  </a:cubicBezTo>
                  <a:cubicBezTo>
                    <a:pt x="6411" y="8831"/>
                    <a:pt x="6461" y="8813"/>
                    <a:pt x="6508" y="8813"/>
                  </a:cubicBezTo>
                  <a:cubicBezTo>
                    <a:pt x="6746" y="8813"/>
                    <a:pt x="6877" y="9287"/>
                    <a:pt x="6654" y="9475"/>
                  </a:cubicBezTo>
                  <a:cubicBezTo>
                    <a:pt x="4675" y="11118"/>
                    <a:pt x="1741" y="10177"/>
                    <a:pt x="604" y="12887"/>
                  </a:cubicBezTo>
                  <a:cubicBezTo>
                    <a:pt x="660" y="13167"/>
                    <a:pt x="716" y="13448"/>
                    <a:pt x="758" y="13743"/>
                  </a:cubicBezTo>
                  <a:cubicBezTo>
                    <a:pt x="1249" y="12746"/>
                    <a:pt x="2078" y="11960"/>
                    <a:pt x="3102" y="11525"/>
                  </a:cubicBezTo>
                  <a:cubicBezTo>
                    <a:pt x="5222" y="10598"/>
                    <a:pt x="7889" y="11174"/>
                    <a:pt x="9447" y="9125"/>
                  </a:cubicBezTo>
                  <a:cubicBezTo>
                    <a:pt x="9508" y="9044"/>
                    <a:pt x="9574" y="9011"/>
                    <a:pt x="9636" y="9011"/>
                  </a:cubicBezTo>
                  <a:cubicBezTo>
                    <a:pt x="9844" y="9011"/>
                    <a:pt x="10013" y="9389"/>
                    <a:pt x="9840" y="9616"/>
                  </a:cubicBezTo>
                  <a:cubicBezTo>
                    <a:pt x="7454" y="12774"/>
                    <a:pt x="2330" y="10570"/>
                    <a:pt x="898" y="14936"/>
                  </a:cubicBezTo>
                  <a:cubicBezTo>
                    <a:pt x="898" y="15118"/>
                    <a:pt x="913" y="15287"/>
                    <a:pt x="927" y="15469"/>
                  </a:cubicBezTo>
                  <a:cubicBezTo>
                    <a:pt x="1600" y="14585"/>
                    <a:pt x="2429" y="13869"/>
                    <a:pt x="3397" y="13322"/>
                  </a:cubicBezTo>
                  <a:cubicBezTo>
                    <a:pt x="5812" y="11932"/>
                    <a:pt x="10121" y="12536"/>
                    <a:pt x="11005" y="9532"/>
                  </a:cubicBezTo>
                  <a:cubicBezTo>
                    <a:pt x="11511" y="7805"/>
                    <a:pt x="11048" y="5924"/>
                    <a:pt x="11398" y="4155"/>
                  </a:cubicBezTo>
                  <a:cubicBezTo>
                    <a:pt x="11623" y="2878"/>
                    <a:pt x="12564" y="1390"/>
                    <a:pt x="10640" y="407"/>
                  </a:cubicBezTo>
                  <a:cubicBezTo>
                    <a:pt x="10252" y="209"/>
                    <a:pt x="9757" y="154"/>
                    <a:pt x="9274" y="154"/>
                  </a:cubicBezTo>
                  <a:cubicBezTo>
                    <a:pt x="8971" y="154"/>
                    <a:pt x="8673" y="175"/>
                    <a:pt x="8408" y="197"/>
                  </a:cubicBezTo>
                  <a:cubicBezTo>
                    <a:pt x="6947" y="333"/>
                    <a:pt x="5726" y="874"/>
                    <a:pt x="4292" y="874"/>
                  </a:cubicBezTo>
                  <a:cubicBezTo>
                    <a:pt x="4101" y="874"/>
                    <a:pt x="3906" y="864"/>
                    <a:pt x="3706" y="842"/>
                  </a:cubicBezTo>
                  <a:cubicBezTo>
                    <a:pt x="2415" y="716"/>
                    <a:pt x="1249" y="239"/>
                    <a:pt x="0" y="0"/>
                  </a:cubicBezTo>
                  <a:close/>
                </a:path>
              </a:pathLst>
            </a:custGeom>
            <a:solidFill>
              <a:srgbClr val="D88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618;p37">
              <a:extLst>
                <a:ext uri="{FF2B5EF4-FFF2-40B4-BE49-F238E27FC236}">
                  <a16:creationId xmlns:a16="http://schemas.microsoft.com/office/drawing/2014/main" id="{7103FDFF-5EE0-4525-B872-1CD090A00E88}"/>
                </a:ext>
              </a:extLst>
            </p:cNvPr>
            <p:cNvSpPr/>
            <p:nvPr/>
          </p:nvSpPr>
          <p:spPr>
            <a:xfrm>
              <a:off x="5334425" y="2881175"/>
              <a:ext cx="142525" cy="72850"/>
            </a:xfrm>
            <a:custGeom>
              <a:avLst/>
              <a:gdLst/>
              <a:ahLst/>
              <a:cxnLst/>
              <a:rect l="l" t="t" r="r" b="b"/>
              <a:pathLst>
                <a:path w="5701" h="2914" extrusionOk="0">
                  <a:moveTo>
                    <a:pt x="5040" y="1"/>
                  </a:moveTo>
                  <a:cubicBezTo>
                    <a:pt x="3941" y="1"/>
                    <a:pt x="2843" y="59"/>
                    <a:pt x="1756" y="176"/>
                  </a:cubicBezTo>
                  <a:cubicBezTo>
                    <a:pt x="955" y="934"/>
                    <a:pt x="352" y="1875"/>
                    <a:pt x="1" y="2913"/>
                  </a:cubicBezTo>
                  <a:cubicBezTo>
                    <a:pt x="633" y="2590"/>
                    <a:pt x="1278" y="2310"/>
                    <a:pt x="1952" y="2085"/>
                  </a:cubicBezTo>
                  <a:cubicBezTo>
                    <a:pt x="1966" y="2071"/>
                    <a:pt x="1994" y="2057"/>
                    <a:pt x="2008" y="2043"/>
                  </a:cubicBezTo>
                  <a:cubicBezTo>
                    <a:pt x="3272" y="1467"/>
                    <a:pt x="4409" y="555"/>
                    <a:pt x="5700" y="8"/>
                  </a:cubicBezTo>
                  <a:cubicBezTo>
                    <a:pt x="5480" y="3"/>
                    <a:pt x="5260" y="1"/>
                    <a:pt x="5040" y="1"/>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619;p37">
              <a:extLst>
                <a:ext uri="{FF2B5EF4-FFF2-40B4-BE49-F238E27FC236}">
                  <a16:creationId xmlns:a16="http://schemas.microsoft.com/office/drawing/2014/main" id="{317755E5-4D2E-407D-9B8E-DB28A73F6309}"/>
                </a:ext>
              </a:extLst>
            </p:cNvPr>
            <p:cNvSpPr/>
            <p:nvPr/>
          </p:nvSpPr>
          <p:spPr>
            <a:xfrm>
              <a:off x="5442875" y="2885925"/>
              <a:ext cx="260425" cy="40375"/>
            </a:xfrm>
            <a:custGeom>
              <a:avLst/>
              <a:gdLst/>
              <a:ahLst/>
              <a:cxnLst/>
              <a:rect l="l" t="t" r="r" b="b"/>
              <a:pathLst>
                <a:path w="10417" h="1615" extrusionOk="0">
                  <a:moveTo>
                    <a:pt x="3875" y="0"/>
                  </a:moveTo>
                  <a:cubicBezTo>
                    <a:pt x="3383" y="28"/>
                    <a:pt x="2878" y="98"/>
                    <a:pt x="2401" y="211"/>
                  </a:cubicBezTo>
                  <a:cubicBezTo>
                    <a:pt x="1530" y="407"/>
                    <a:pt x="758" y="828"/>
                    <a:pt x="0" y="1291"/>
                  </a:cubicBezTo>
                  <a:cubicBezTo>
                    <a:pt x="1285" y="1061"/>
                    <a:pt x="2617" y="962"/>
                    <a:pt x="3959" y="962"/>
                  </a:cubicBezTo>
                  <a:cubicBezTo>
                    <a:pt x="6136" y="962"/>
                    <a:pt x="8341" y="1224"/>
                    <a:pt x="10416" y="1614"/>
                  </a:cubicBezTo>
                  <a:cubicBezTo>
                    <a:pt x="8311" y="800"/>
                    <a:pt x="6121" y="267"/>
                    <a:pt x="3875" y="0"/>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620;p37">
              <a:extLst>
                <a:ext uri="{FF2B5EF4-FFF2-40B4-BE49-F238E27FC236}">
                  <a16:creationId xmlns:a16="http://schemas.microsoft.com/office/drawing/2014/main" id="{89316149-39FA-4BA7-BA07-E5F83F054D07}"/>
                </a:ext>
              </a:extLst>
            </p:cNvPr>
            <p:cNvSpPr/>
            <p:nvPr/>
          </p:nvSpPr>
          <p:spPr>
            <a:xfrm>
              <a:off x="5417600" y="2955675"/>
              <a:ext cx="359025" cy="50700"/>
            </a:xfrm>
            <a:custGeom>
              <a:avLst/>
              <a:gdLst/>
              <a:ahLst/>
              <a:cxnLst/>
              <a:rect l="l" t="t" r="r" b="b"/>
              <a:pathLst>
                <a:path w="14361" h="2028" extrusionOk="0">
                  <a:moveTo>
                    <a:pt x="5718" y="1"/>
                  </a:moveTo>
                  <a:cubicBezTo>
                    <a:pt x="3770" y="1"/>
                    <a:pt x="1843" y="187"/>
                    <a:pt x="1" y="649"/>
                  </a:cubicBezTo>
                  <a:cubicBezTo>
                    <a:pt x="387" y="614"/>
                    <a:pt x="773" y="597"/>
                    <a:pt x="1159" y="597"/>
                  </a:cubicBezTo>
                  <a:cubicBezTo>
                    <a:pt x="1545" y="597"/>
                    <a:pt x="1931" y="614"/>
                    <a:pt x="2317" y="649"/>
                  </a:cubicBezTo>
                  <a:cubicBezTo>
                    <a:pt x="4885" y="874"/>
                    <a:pt x="7364" y="2028"/>
                    <a:pt x="9922" y="2028"/>
                  </a:cubicBezTo>
                  <a:cubicBezTo>
                    <a:pt x="10245" y="2028"/>
                    <a:pt x="10568" y="2010"/>
                    <a:pt x="10894" y="1969"/>
                  </a:cubicBezTo>
                  <a:cubicBezTo>
                    <a:pt x="12017" y="1534"/>
                    <a:pt x="13182" y="1197"/>
                    <a:pt x="14361" y="944"/>
                  </a:cubicBezTo>
                  <a:cubicBezTo>
                    <a:pt x="11571" y="415"/>
                    <a:pt x="8621" y="1"/>
                    <a:pt x="5718" y="1"/>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621;p37">
              <a:extLst>
                <a:ext uri="{FF2B5EF4-FFF2-40B4-BE49-F238E27FC236}">
                  <a16:creationId xmlns:a16="http://schemas.microsoft.com/office/drawing/2014/main" id="{D3CCBBE3-0BCD-4E50-9C49-5CE6F2EFE010}"/>
                </a:ext>
              </a:extLst>
            </p:cNvPr>
            <p:cNvSpPr/>
            <p:nvPr/>
          </p:nvSpPr>
          <p:spPr>
            <a:xfrm>
              <a:off x="5185650" y="2988650"/>
              <a:ext cx="462200" cy="151425"/>
            </a:xfrm>
            <a:custGeom>
              <a:avLst/>
              <a:gdLst/>
              <a:ahLst/>
              <a:cxnLst/>
              <a:rect l="l" t="t" r="r" b="b"/>
              <a:pathLst>
                <a:path w="18488" h="6057" extrusionOk="0">
                  <a:moveTo>
                    <a:pt x="16017" y="1703"/>
                  </a:moveTo>
                  <a:cubicBezTo>
                    <a:pt x="16199" y="1703"/>
                    <a:pt x="16199" y="2053"/>
                    <a:pt x="16017" y="2053"/>
                  </a:cubicBezTo>
                  <a:cubicBezTo>
                    <a:pt x="15820" y="2053"/>
                    <a:pt x="15820" y="1703"/>
                    <a:pt x="16017" y="1703"/>
                  </a:cubicBezTo>
                  <a:close/>
                  <a:moveTo>
                    <a:pt x="13987" y="2109"/>
                  </a:moveTo>
                  <a:cubicBezTo>
                    <a:pt x="14109" y="2109"/>
                    <a:pt x="14169" y="2350"/>
                    <a:pt x="14051" y="2432"/>
                  </a:cubicBezTo>
                  <a:cubicBezTo>
                    <a:pt x="13743" y="2671"/>
                    <a:pt x="13448" y="2910"/>
                    <a:pt x="13139" y="3134"/>
                  </a:cubicBezTo>
                  <a:cubicBezTo>
                    <a:pt x="13111" y="3155"/>
                    <a:pt x="13085" y="3164"/>
                    <a:pt x="13061" y="3164"/>
                  </a:cubicBezTo>
                  <a:cubicBezTo>
                    <a:pt x="12940" y="3164"/>
                    <a:pt x="12881" y="2933"/>
                    <a:pt x="12999" y="2840"/>
                  </a:cubicBezTo>
                  <a:lnTo>
                    <a:pt x="13911" y="2138"/>
                  </a:lnTo>
                  <a:cubicBezTo>
                    <a:pt x="13938" y="2117"/>
                    <a:pt x="13963" y="2109"/>
                    <a:pt x="13987" y="2109"/>
                  </a:cubicBezTo>
                  <a:close/>
                  <a:moveTo>
                    <a:pt x="15306" y="2156"/>
                  </a:moveTo>
                  <a:cubicBezTo>
                    <a:pt x="15444" y="2156"/>
                    <a:pt x="15517" y="2403"/>
                    <a:pt x="15385" y="2475"/>
                  </a:cubicBezTo>
                  <a:cubicBezTo>
                    <a:pt x="14473" y="3008"/>
                    <a:pt x="13602" y="3640"/>
                    <a:pt x="12816" y="4356"/>
                  </a:cubicBezTo>
                  <a:cubicBezTo>
                    <a:pt x="12792" y="4376"/>
                    <a:pt x="12768" y="4384"/>
                    <a:pt x="12746" y="4384"/>
                  </a:cubicBezTo>
                  <a:cubicBezTo>
                    <a:pt x="12632" y="4384"/>
                    <a:pt x="12570" y="4141"/>
                    <a:pt x="12676" y="4047"/>
                  </a:cubicBezTo>
                  <a:cubicBezTo>
                    <a:pt x="13462" y="3331"/>
                    <a:pt x="14318" y="2713"/>
                    <a:pt x="15231" y="2180"/>
                  </a:cubicBezTo>
                  <a:cubicBezTo>
                    <a:pt x="15257" y="2163"/>
                    <a:pt x="15282" y="2156"/>
                    <a:pt x="15306" y="2156"/>
                  </a:cubicBezTo>
                  <a:close/>
                  <a:moveTo>
                    <a:pt x="10327" y="1"/>
                  </a:moveTo>
                  <a:cubicBezTo>
                    <a:pt x="8329" y="1"/>
                    <a:pt x="6377" y="449"/>
                    <a:pt x="4562" y="1604"/>
                  </a:cubicBezTo>
                  <a:cubicBezTo>
                    <a:pt x="4520" y="1632"/>
                    <a:pt x="4478" y="1646"/>
                    <a:pt x="4436" y="1660"/>
                  </a:cubicBezTo>
                  <a:cubicBezTo>
                    <a:pt x="3355" y="2980"/>
                    <a:pt x="1867" y="3780"/>
                    <a:pt x="225" y="4313"/>
                  </a:cubicBezTo>
                  <a:cubicBezTo>
                    <a:pt x="154" y="4370"/>
                    <a:pt x="70" y="4426"/>
                    <a:pt x="0" y="4482"/>
                  </a:cubicBezTo>
                  <a:cubicBezTo>
                    <a:pt x="237" y="4461"/>
                    <a:pt x="475" y="4451"/>
                    <a:pt x="713" y="4451"/>
                  </a:cubicBezTo>
                  <a:cubicBezTo>
                    <a:pt x="3767" y="4451"/>
                    <a:pt x="6921" y="6056"/>
                    <a:pt x="9956" y="6056"/>
                  </a:cubicBezTo>
                  <a:cubicBezTo>
                    <a:pt x="10626" y="6056"/>
                    <a:pt x="11290" y="5978"/>
                    <a:pt x="11946" y="5787"/>
                  </a:cubicBezTo>
                  <a:cubicBezTo>
                    <a:pt x="12283" y="5507"/>
                    <a:pt x="12606" y="5226"/>
                    <a:pt x="12942" y="4959"/>
                  </a:cubicBezTo>
                  <a:cubicBezTo>
                    <a:pt x="14641" y="3541"/>
                    <a:pt x="16494" y="2334"/>
                    <a:pt x="18487" y="1366"/>
                  </a:cubicBezTo>
                  <a:cubicBezTo>
                    <a:pt x="17238" y="1267"/>
                    <a:pt x="16003" y="930"/>
                    <a:pt x="14711" y="608"/>
                  </a:cubicBezTo>
                  <a:cubicBezTo>
                    <a:pt x="13248" y="236"/>
                    <a:pt x="11775" y="1"/>
                    <a:pt x="10327" y="1"/>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622;p37">
              <a:extLst>
                <a:ext uri="{FF2B5EF4-FFF2-40B4-BE49-F238E27FC236}">
                  <a16:creationId xmlns:a16="http://schemas.microsoft.com/office/drawing/2014/main" id="{4FFDF67A-2402-4AD4-AF70-3BD6E6039E0B}"/>
                </a:ext>
              </a:extLst>
            </p:cNvPr>
            <p:cNvSpPr/>
            <p:nvPr/>
          </p:nvSpPr>
          <p:spPr>
            <a:xfrm>
              <a:off x="4721000" y="3194025"/>
              <a:ext cx="169875" cy="135150"/>
            </a:xfrm>
            <a:custGeom>
              <a:avLst/>
              <a:gdLst/>
              <a:ahLst/>
              <a:cxnLst/>
              <a:rect l="l" t="t" r="r" b="b"/>
              <a:pathLst>
                <a:path w="6795" h="5406" extrusionOk="0">
                  <a:moveTo>
                    <a:pt x="1" y="1"/>
                  </a:moveTo>
                  <a:lnTo>
                    <a:pt x="1" y="1"/>
                  </a:lnTo>
                  <a:cubicBezTo>
                    <a:pt x="1067" y="2289"/>
                    <a:pt x="2710" y="3791"/>
                    <a:pt x="5236" y="4844"/>
                  </a:cubicBezTo>
                  <a:cubicBezTo>
                    <a:pt x="5742" y="5054"/>
                    <a:pt x="6261" y="5237"/>
                    <a:pt x="6795" y="5405"/>
                  </a:cubicBezTo>
                  <a:cubicBezTo>
                    <a:pt x="5166" y="4324"/>
                    <a:pt x="4128" y="2626"/>
                    <a:pt x="2780" y="1236"/>
                  </a:cubicBezTo>
                  <a:cubicBezTo>
                    <a:pt x="1797" y="955"/>
                    <a:pt x="857" y="548"/>
                    <a:pt x="1" y="1"/>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623;p37">
              <a:extLst>
                <a:ext uri="{FF2B5EF4-FFF2-40B4-BE49-F238E27FC236}">
                  <a16:creationId xmlns:a16="http://schemas.microsoft.com/office/drawing/2014/main" id="{61AF2190-EF6B-4C3C-A522-33F96B93B0CB}"/>
                </a:ext>
              </a:extLst>
            </p:cNvPr>
            <p:cNvSpPr/>
            <p:nvPr/>
          </p:nvSpPr>
          <p:spPr>
            <a:xfrm>
              <a:off x="4816800" y="3230875"/>
              <a:ext cx="427825" cy="116950"/>
            </a:xfrm>
            <a:custGeom>
              <a:avLst/>
              <a:gdLst/>
              <a:ahLst/>
              <a:cxnLst/>
              <a:rect l="l" t="t" r="r" b="b"/>
              <a:pathLst>
                <a:path w="17113" h="4678" extrusionOk="0">
                  <a:moveTo>
                    <a:pt x="2552" y="812"/>
                  </a:moveTo>
                  <a:cubicBezTo>
                    <a:pt x="2581" y="812"/>
                    <a:pt x="2611" y="825"/>
                    <a:pt x="2640" y="857"/>
                  </a:cubicBezTo>
                  <a:cubicBezTo>
                    <a:pt x="3061" y="1292"/>
                    <a:pt x="3580" y="1643"/>
                    <a:pt x="4142" y="1854"/>
                  </a:cubicBezTo>
                  <a:cubicBezTo>
                    <a:pt x="4308" y="1905"/>
                    <a:pt x="4265" y="2200"/>
                    <a:pt x="4118" y="2200"/>
                  </a:cubicBezTo>
                  <a:cubicBezTo>
                    <a:pt x="4104" y="2200"/>
                    <a:pt x="4088" y="2197"/>
                    <a:pt x="4072" y="2191"/>
                  </a:cubicBezTo>
                  <a:cubicBezTo>
                    <a:pt x="3454" y="1952"/>
                    <a:pt x="2906" y="1587"/>
                    <a:pt x="2457" y="1110"/>
                  </a:cubicBezTo>
                  <a:cubicBezTo>
                    <a:pt x="2357" y="1009"/>
                    <a:pt x="2442" y="812"/>
                    <a:pt x="2552" y="812"/>
                  </a:cubicBezTo>
                  <a:close/>
                  <a:moveTo>
                    <a:pt x="1475" y="810"/>
                  </a:moveTo>
                  <a:cubicBezTo>
                    <a:pt x="1507" y="810"/>
                    <a:pt x="1540" y="824"/>
                    <a:pt x="1573" y="857"/>
                  </a:cubicBezTo>
                  <a:cubicBezTo>
                    <a:pt x="2499" y="1741"/>
                    <a:pt x="3566" y="2794"/>
                    <a:pt x="4858" y="3075"/>
                  </a:cubicBezTo>
                  <a:cubicBezTo>
                    <a:pt x="5029" y="3115"/>
                    <a:pt x="4990" y="3415"/>
                    <a:pt x="4832" y="3415"/>
                  </a:cubicBezTo>
                  <a:cubicBezTo>
                    <a:pt x="4822" y="3415"/>
                    <a:pt x="4812" y="3414"/>
                    <a:pt x="4802" y="3412"/>
                  </a:cubicBezTo>
                  <a:cubicBezTo>
                    <a:pt x="3440" y="3117"/>
                    <a:pt x="2345" y="2036"/>
                    <a:pt x="1376" y="1110"/>
                  </a:cubicBezTo>
                  <a:cubicBezTo>
                    <a:pt x="1277" y="999"/>
                    <a:pt x="1360" y="810"/>
                    <a:pt x="1475" y="810"/>
                  </a:cubicBezTo>
                  <a:close/>
                  <a:moveTo>
                    <a:pt x="1" y="1"/>
                  </a:moveTo>
                  <a:lnTo>
                    <a:pt x="1" y="1"/>
                  </a:lnTo>
                  <a:cubicBezTo>
                    <a:pt x="997" y="1166"/>
                    <a:pt x="1896" y="2457"/>
                    <a:pt x="3187" y="3300"/>
                  </a:cubicBezTo>
                  <a:cubicBezTo>
                    <a:pt x="4072" y="3861"/>
                    <a:pt x="5040" y="4282"/>
                    <a:pt x="6065" y="4549"/>
                  </a:cubicBezTo>
                  <a:cubicBezTo>
                    <a:pt x="6855" y="4637"/>
                    <a:pt x="7652" y="4678"/>
                    <a:pt x="8450" y="4678"/>
                  </a:cubicBezTo>
                  <a:cubicBezTo>
                    <a:pt x="10060" y="4678"/>
                    <a:pt x="11675" y="4512"/>
                    <a:pt x="13252" y="4240"/>
                  </a:cubicBezTo>
                  <a:cubicBezTo>
                    <a:pt x="14586" y="4001"/>
                    <a:pt x="15891" y="3594"/>
                    <a:pt x="17112" y="3033"/>
                  </a:cubicBezTo>
                  <a:lnTo>
                    <a:pt x="17112" y="3033"/>
                  </a:lnTo>
                  <a:cubicBezTo>
                    <a:pt x="16718" y="3058"/>
                    <a:pt x="16324" y="3070"/>
                    <a:pt x="15930" y="3070"/>
                  </a:cubicBezTo>
                  <a:cubicBezTo>
                    <a:pt x="14991" y="3070"/>
                    <a:pt x="14055" y="2999"/>
                    <a:pt x="13126" y="2850"/>
                  </a:cubicBezTo>
                  <a:cubicBezTo>
                    <a:pt x="9673" y="2353"/>
                    <a:pt x="7184" y="43"/>
                    <a:pt x="3715" y="43"/>
                  </a:cubicBezTo>
                  <a:cubicBezTo>
                    <a:pt x="3560" y="43"/>
                    <a:pt x="3403" y="47"/>
                    <a:pt x="3243" y="57"/>
                  </a:cubicBezTo>
                  <a:cubicBezTo>
                    <a:pt x="2776" y="118"/>
                    <a:pt x="2306" y="147"/>
                    <a:pt x="1837" y="147"/>
                  </a:cubicBezTo>
                  <a:cubicBezTo>
                    <a:pt x="1221" y="147"/>
                    <a:pt x="606" y="96"/>
                    <a:pt x="1" y="1"/>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624;p37">
              <a:extLst>
                <a:ext uri="{FF2B5EF4-FFF2-40B4-BE49-F238E27FC236}">
                  <a16:creationId xmlns:a16="http://schemas.microsoft.com/office/drawing/2014/main" id="{5EC5F0BE-194F-4AD4-919A-6FFED1EC4203}"/>
                </a:ext>
              </a:extLst>
            </p:cNvPr>
            <p:cNvSpPr/>
            <p:nvPr/>
          </p:nvSpPr>
          <p:spPr>
            <a:xfrm>
              <a:off x="4838925" y="3121400"/>
              <a:ext cx="243200" cy="64150"/>
            </a:xfrm>
            <a:custGeom>
              <a:avLst/>
              <a:gdLst/>
              <a:ahLst/>
              <a:cxnLst/>
              <a:rect l="l" t="t" r="r" b="b"/>
              <a:pathLst>
                <a:path w="9728" h="2566" extrusionOk="0">
                  <a:moveTo>
                    <a:pt x="9728" y="0"/>
                  </a:moveTo>
                  <a:cubicBezTo>
                    <a:pt x="9419" y="42"/>
                    <a:pt x="9096" y="98"/>
                    <a:pt x="8802" y="155"/>
                  </a:cubicBezTo>
                  <a:cubicBezTo>
                    <a:pt x="5713" y="688"/>
                    <a:pt x="2990" y="1699"/>
                    <a:pt x="0" y="2527"/>
                  </a:cubicBezTo>
                  <a:cubicBezTo>
                    <a:pt x="317" y="2553"/>
                    <a:pt x="636" y="2566"/>
                    <a:pt x="955" y="2566"/>
                  </a:cubicBezTo>
                  <a:cubicBezTo>
                    <a:pt x="1665" y="2566"/>
                    <a:pt x="2376" y="2503"/>
                    <a:pt x="3074" y="2386"/>
                  </a:cubicBezTo>
                  <a:cubicBezTo>
                    <a:pt x="5461" y="1951"/>
                    <a:pt x="7622" y="1081"/>
                    <a:pt x="9728" y="0"/>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625;p37">
              <a:extLst>
                <a:ext uri="{FF2B5EF4-FFF2-40B4-BE49-F238E27FC236}">
                  <a16:creationId xmlns:a16="http://schemas.microsoft.com/office/drawing/2014/main" id="{EF736803-736F-48D7-A9B0-76CC275F8AEC}"/>
                </a:ext>
              </a:extLst>
            </p:cNvPr>
            <p:cNvSpPr/>
            <p:nvPr/>
          </p:nvSpPr>
          <p:spPr>
            <a:xfrm>
              <a:off x="4959275" y="3117725"/>
              <a:ext cx="499425" cy="173600"/>
            </a:xfrm>
            <a:custGeom>
              <a:avLst/>
              <a:gdLst/>
              <a:ahLst/>
              <a:cxnLst/>
              <a:rect l="l" t="t" r="r" b="b"/>
              <a:pathLst>
                <a:path w="19977" h="6944" extrusionOk="0">
                  <a:moveTo>
                    <a:pt x="14881" y="4709"/>
                  </a:moveTo>
                  <a:cubicBezTo>
                    <a:pt x="15063" y="4709"/>
                    <a:pt x="15063" y="5060"/>
                    <a:pt x="14881" y="5060"/>
                  </a:cubicBezTo>
                  <a:cubicBezTo>
                    <a:pt x="14698" y="5060"/>
                    <a:pt x="14684" y="4709"/>
                    <a:pt x="14881" y="4709"/>
                  </a:cubicBezTo>
                  <a:close/>
                  <a:moveTo>
                    <a:pt x="12564" y="5043"/>
                  </a:moveTo>
                  <a:cubicBezTo>
                    <a:pt x="12687" y="5043"/>
                    <a:pt x="12714" y="5323"/>
                    <a:pt x="12578" y="5397"/>
                  </a:cubicBezTo>
                  <a:cubicBezTo>
                    <a:pt x="12227" y="5580"/>
                    <a:pt x="11834" y="5678"/>
                    <a:pt x="11441" y="5678"/>
                  </a:cubicBezTo>
                  <a:cubicBezTo>
                    <a:pt x="11259" y="5678"/>
                    <a:pt x="11245" y="5327"/>
                    <a:pt x="11441" y="5327"/>
                  </a:cubicBezTo>
                  <a:cubicBezTo>
                    <a:pt x="11806" y="5327"/>
                    <a:pt x="12171" y="5229"/>
                    <a:pt x="12508" y="5060"/>
                  </a:cubicBezTo>
                  <a:cubicBezTo>
                    <a:pt x="12529" y="5048"/>
                    <a:pt x="12547" y="5043"/>
                    <a:pt x="12564" y="5043"/>
                  </a:cubicBezTo>
                  <a:close/>
                  <a:moveTo>
                    <a:pt x="14058" y="5256"/>
                  </a:moveTo>
                  <a:cubicBezTo>
                    <a:pt x="14180" y="5256"/>
                    <a:pt x="14240" y="5497"/>
                    <a:pt x="14123" y="5580"/>
                  </a:cubicBezTo>
                  <a:cubicBezTo>
                    <a:pt x="13253" y="6156"/>
                    <a:pt x="12187" y="6499"/>
                    <a:pt x="11139" y="6499"/>
                  </a:cubicBezTo>
                  <a:cubicBezTo>
                    <a:pt x="10732" y="6499"/>
                    <a:pt x="10328" y="6448"/>
                    <a:pt x="9939" y="6338"/>
                  </a:cubicBezTo>
                  <a:cubicBezTo>
                    <a:pt x="9770" y="6299"/>
                    <a:pt x="9806" y="5995"/>
                    <a:pt x="9957" y="5995"/>
                  </a:cubicBezTo>
                  <a:cubicBezTo>
                    <a:pt x="9969" y="5995"/>
                    <a:pt x="9982" y="5997"/>
                    <a:pt x="9996" y="6001"/>
                  </a:cubicBezTo>
                  <a:cubicBezTo>
                    <a:pt x="10365" y="6103"/>
                    <a:pt x="10750" y="6151"/>
                    <a:pt x="11139" y="6151"/>
                  </a:cubicBezTo>
                  <a:cubicBezTo>
                    <a:pt x="12140" y="6151"/>
                    <a:pt x="13163" y="5831"/>
                    <a:pt x="13982" y="5285"/>
                  </a:cubicBezTo>
                  <a:cubicBezTo>
                    <a:pt x="14009" y="5265"/>
                    <a:pt x="14035" y="5256"/>
                    <a:pt x="14058" y="5256"/>
                  </a:cubicBezTo>
                  <a:close/>
                  <a:moveTo>
                    <a:pt x="9655" y="0"/>
                  </a:moveTo>
                  <a:cubicBezTo>
                    <a:pt x="8986" y="0"/>
                    <a:pt x="8333" y="83"/>
                    <a:pt x="7707" y="287"/>
                  </a:cubicBezTo>
                  <a:cubicBezTo>
                    <a:pt x="7686" y="295"/>
                    <a:pt x="7665" y="298"/>
                    <a:pt x="7644" y="298"/>
                  </a:cubicBezTo>
                  <a:cubicBezTo>
                    <a:pt x="7623" y="298"/>
                    <a:pt x="7602" y="295"/>
                    <a:pt x="7581" y="287"/>
                  </a:cubicBezTo>
                  <a:cubicBezTo>
                    <a:pt x="5181" y="1846"/>
                    <a:pt x="2612" y="3277"/>
                    <a:pt x="1" y="4050"/>
                  </a:cubicBezTo>
                  <a:cubicBezTo>
                    <a:pt x="1615" y="4400"/>
                    <a:pt x="3061" y="5158"/>
                    <a:pt x="4788" y="5902"/>
                  </a:cubicBezTo>
                  <a:cubicBezTo>
                    <a:pt x="6283" y="6548"/>
                    <a:pt x="8207" y="6943"/>
                    <a:pt x="10121" y="6943"/>
                  </a:cubicBezTo>
                  <a:cubicBezTo>
                    <a:pt x="11245" y="6943"/>
                    <a:pt x="12365" y="6807"/>
                    <a:pt x="13393" y="6506"/>
                  </a:cubicBezTo>
                  <a:cubicBezTo>
                    <a:pt x="15751" y="5102"/>
                    <a:pt x="17870" y="3291"/>
                    <a:pt x="19976" y="1495"/>
                  </a:cubicBezTo>
                  <a:lnTo>
                    <a:pt x="19976" y="1495"/>
                  </a:lnTo>
                  <a:cubicBezTo>
                    <a:pt x="19596" y="1530"/>
                    <a:pt x="19216" y="1547"/>
                    <a:pt x="18836" y="1547"/>
                  </a:cubicBezTo>
                  <a:cubicBezTo>
                    <a:pt x="18151" y="1547"/>
                    <a:pt x="17467" y="1491"/>
                    <a:pt x="16790" y="1382"/>
                  </a:cubicBezTo>
                  <a:cubicBezTo>
                    <a:pt x="14569" y="1032"/>
                    <a:pt x="12016" y="0"/>
                    <a:pt x="9655" y="0"/>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626;p37">
              <a:extLst>
                <a:ext uri="{FF2B5EF4-FFF2-40B4-BE49-F238E27FC236}">
                  <a16:creationId xmlns:a16="http://schemas.microsoft.com/office/drawing/2014/main" id="{B25D560A-ADFD-415E-8E32-FCA6649AB580}"/>
                </a:ext>
              </a:extLst>
            </p:cNvPr>
            <p:cNvSpPr/>
            <p:nvPr/>
          </p:nvSpPr>
          <p:spPr>
            <a:xfrm>
              <a:off x="4337425" y="2177950"/>
              <a:ext cx="336575" cy="761675"/>
            </a:xfrm>
            <a:custGeom>
              <a:avLst/>
              <a:gdLst/>
              <a:ahLst/>
              <a:cxnLst/>
              <a:rect l="l" t="t" r="r" b="b"/>
              <a:pathLst>
                <a:path w="13463" h="30467" extrusionOk="0">
                  <a:moveTo>
                    <a:pt x="5953" y="4217"/>
                  </a:moveTo>
                  <a:cubicBezTo>
                    <a:pt x="6332" y="4217"/>
                    <a:pt x="6332" y="4919"/>
                    <a:pt x="5953" y="4919"/>
                  </a:cubicBezTo>
                  <a:cubicBezTo>
                    <a:pt x="5588" y="4919"/>
                    <a:pt x="5588" y="4217"/>
                    <a:pt x="5953" y="4217"/>
                  </a:cubicBezTo>
                  <a:close/>
                  <a:moveTo>
                    <a:pt x="3524" y="7600"/>
                  </a:moveTo>
                  <a:cubicBezTo>
                    <a:pt x="3903" y="7600"/>
                    <a:pt x="3889" y="8302"/>
                    <a:pt x="3524" y="8302"/>
                  </a:cubicBezTo>
                  <a:cubicBezTo>
                    <a:pt x="3159" y="8302"/>
                    <a:pt x="3145" y="7600"/>
                    <a:pt x="3524" y="7600"/>
                  </a:cubicBezTo>
                  <a:close/>
                  <a:moveTo>
                    <a:pt x="2766" y="10534"/>
                  </a:moveTo>
                  <a:cubicBezTo>
                    <a:pt x="3145" y="10534"/>
                    <a:pt x="3159" y="11236"/>
                    <a:pt x="2780" y="11236"/>
                  </a:cubicBezTo>
                  <a:cubicBezTo>
                    <a:pt x="2415" y="11236"/>
                    <a:pt x="2401" y="10534"/>
                    <a:pt x="2766" y="10534"/>
                  </a:cubicBezTo>
                  <a:close/>
                  <a:moveTo>
                    <a:pt x="997" y="22227"/>
                  </a:moveTo>
                  <a:cubicBezTo>
                    <a:pt x="1362" y="22227"/>
                    <a:pt x="1376" y="22929"/>
                    <a:pt x="1011" y="22929"/>
                  </a:cubicBezTo>
                  <a:cubicBezTo>
                    <a:pt x="632" y="22929"/>
                    <a:pt x="632" y="22227"/>
                    <a:pt x="997" y="22227"/>
                  </a:cubicBezTo>
                  <a:close/>
                  <a:moveTo>
                    <a:pt x="8882" y="1"/>
                  </a:moveTo>
                  <a:cubicBezTo>
                    <a:pt x="8818" y="1"/>
                    <a:pt x="8754" y="2"/>
                    <a:pt x="8690" y="6"/>
                  </a:cubicBezTo>
                  <a:cubicBezTo>
                    <a:pt x="5433" y="160"/>
                    <a:pt x="4619" y="3094"/>
                    <a:pt x="5068" y="5873"/>
                  </a:cubicBezTo>
                  <a:cubicBezTo>
                    <a:pt x="5137" y="6261"/>
                    <a:pt x="4927" y="6760"/>
                    <a:pt x="4545" y="6760"/>
                  </a:cubicBezTo>
                  <a:cubicBezTo>
                    <a:pt x="4456" y="6760"/>
                    <a:pt x="4359" y="6734"/>
                    <a:pt x="4254" y="6673"/>
                  </a:cubicBezTo>
                  <a:cubicBezTo>
                    <a:pt x="3732" y="6224"/>
                    <a:pt x="3246" y="5999"/>
                    <a:pt x="2795" y="5999"/>
                  </a:cubicBezTo>
                  <a:cubicBezTo>
                    <a:pt x="1934" y="5999"/>
                    <a:pt x="1203" y="6817"/>
                    <a:pt x="604" y="8456"/>
                  </a:cubicBezTo>
                  <a:cubicBezTo>
                    <a:pt x="674" y="8695"/>
                    <a:pt x="731" y="8933"/>
                    <a:pt x="801" y="9158"/>
                  </a:cubicBezTo>
                  <a:cubicBezTo>
                    <a:pt x="843" y="9762"/>
                    <a:pt x="1152" y="10393"/>
                    <a:pt x="1222" y="10997"/>
                  </a:cubicBezTo>
                  <a:cubicBezTo>
                    <a:pt x="1348" y="11937"/>
                    <a:pt x="1348" y="12892"/>
                    <a:pt x="1208" y="13832"/>
                  </a:cubicBezTo>
                  <a:cubicBezTo>
                    <a:pt x="885" y="16429"/>
                    <a:pt x="127" y="18886"/>
                    <a:pt x="71" y="21539"/>
                  </a:cubicBezTo>
                  <a:cubicBezTo>
                    <a:pt x="1" y="24290"/>
                    <a:pt x="618" y="27898"/>
                    <a:pt x="2963" y="29723"/>
                  </a:cubicBezTo>
                  <a:cubicBezTo>
                    <a:pt x="3370" y="30032"/>
                    <a:pt x="3805" y="30284"/>
                    <a:pt x="4282" y="30467"/>
                  </a:cubicBezTo>
                  <a:cubicBezTo>
                    <a:pt x="4324" y="30425"/>
                    <a:pt x="4366" y="30397"/>
                    <a:pt x="4408" y="30368"/>
                  </a:cubicBezTo>
                  <a:cubicBezTo>
                    <a:pt x="2570" y="28866"/>
                    <a:pt x="1208" y="26929"/>
                    <a:pt x="941" y="24417"/>
                  </a:cubicBezTo>
                  <a:cubicBezTo>
                    <a:pt x="920" y="24199"/>
                    <a:pt x="1050" y="24090"/>
                    <a:pt x="1190" y="24090"/>
                  </a:cubicBezTo>
                  <a:cubicBezTo>
                    <a:pt x="1331" y="24090"/>
                    <a:pt x="1482" y="24199"/>
                    <a:pt x="1503" y="24417"/>
                  </a:cubicBezTo>
                  <a:cubicBezTo>
                    <a:pt x="1727" y="26606"/>
                    <a:pt x="2934" y="28305"/>
                    <a:pt x="4535" y="29639"/>
                  </a:cubicBezTo>
                  <a:cubicBezTo>
                    <a:pt x="3201" y="27786"/>
                    <a:pt x="2317" y="25652"/>
                    <a:pt x="1938" y="23392"/>
                  </a:cubicBezTo>
                  <a:cubicBezTo>
                    <a:pt x="1011" y="17665"/>
                    <a:pt x="3945" y="12148"/>
                    <a:pt x="7244" y="7670"/>
                  </a:cubicBezTo>
                  <a:cubicBezTo>
                    <a:pt x="8339" y="6182"/>
                    <a:pt x="9546" y="5073"/>
                    <a:pt x="11020" y="4329"/>
                  </a:cubicBezTo>
                  <a:cubicBezTo>
                    <a:pt x="10498" y="3593"/>
                    <a:pt x="9861" y="2921"/>
                    <a:pt x="8915" y="2921"/>
                  </a:cubicBezTo>
                  <a:cubicBezTo>
                    <a:pt x="8868" y="2921"/>
                    <a:pt x="8822" y="2922"/>
                    <a:pt x="8774" y="2925"/>
                  </a:cubicBezTo>
                  <a:cubicBezTo>
                    <a:pt x="8770" y="2926"/>
                    <a:pt x="8767" y="2926"/>
                    <a:pt x="8763" y="2926"/>
                  </a:cubicBezTo>
                  <a:cubicBezTo>
                    <a:pt x="8395" y="2926"/>
                    <a:pt x="8399" y="2237"/>
                    <a:pt x="8760" y="2224"/>
                  </a:cubicBezTo>
                  <a:cubicBezTo>
                    <a:pt x="8813" y="2220"/>
                    <a:pt x="8866" y="2218"/>
                    <a:pt x="8918" y="2218"/>
                  </a:cubicBezTo>
                  <a:cubicBezTo>
                    <a:pt x="10122" y="2218"/>
                    <a:pt x="10936" y="3134"/>
                    <a:pt x="11582" y="4062"/>
                  </a:cubicBezTo>
                  <a:cubicBezTo>
                    <a:pt x="11792" y="3964"/>
                    <a:pt x="12017" y="3880"/>
                    <a:pt x="12255" y="3810"/>
                  </a:cubicBezTo>
                  <a:cubicBezTo>
                    <a:pt x="11680" y="2855"/>
                    <a:pt x="10936" y="1999"/>
                    <a:pt x="9827" y="1676"/>
                  </a:cubicBezTo>
                  <a:cubicBezTo>
                    <a:pt x="9549" y="1592"/>
                    <a:pt x="9276" y="1552"/>
                    <a:pt x="9011" y="1552"/>
                  </a:cubicBezTo>
                  <a:cubicBezTo>
                    <a:pt x="7990" y="1552"/>
                    <a:pt x="7106" y="2153"/>
                    <a:pt x="6682" y="3178"/>
                  </a:cubicBezTo>
                  <a:cubicBezTo>
                    <a:pt x="6632" y="3304"/>
                    <a:pt x="6556" y="3354"/>
                    <a:pt x="6477" y="3354"/>
                  </a:cubicBezTo>
                  <a:cubicBezTo>
                    <a:pt x="6293" y="3354"/>
                    <a:pt x="6097" y="3073"/>
                    <a:pt x="6205" y="2827"/>
                  </a:cubicBezTo>
                  <a:cubicBezTo>
                    <a:pt x="6681" y="1657"/>
                    <a:pt x="7733" y="841"/>
                    <a:pt x="9007" y="841"/>
                  </a:cubicBezTo>
                  <a:cubicBezTo>
                    <a:pt x="9124" y="841"/>
                    <a:pt x="9243" y="848"/>
                    <a:pt x="9364" y="862"/>
                  </a:cubicBezTo>
                  <a:cubicBezTo>
                    <a:pt x="10978" y="1058"/>
                    <a:pt x="12059" y="2308"/>
                    <a:pt x="12831" y="3627"/>
                  </a:cubicBezTo>
                  <a:cubicBezTo>
                    <a:pt x="13041" y="3571"/>
                    <a:pt x="13252" y="3515"/>
                    <a:pt x="13463" y="3459"/>
                  </a:cubicBezTo>
                  <a:cubicBezTo>
                    <a:pt x="12523" y="1743"/>
                    <a:pt x="10949" y="1"/>
                    <a:pt x="8882" y="1"/>
                  </a:cubicBezTo>
                  <a:close/>
                </a:path>
              </a:pathLst>
            </a:custGeom>
            <a:solidFill>
              <a:srgbClr val="F29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627;p37">
              <a:extLst>
                <a:ext uri="{FF2B5EF4-FFF2-40B4-BE49-F238E27FC236}">
                  <a16:creationId xmlns:a16="http://schemas.microsoft.com/office/drawing/2014/main" id="{CE9B2D9D-CC32-4996-B059-1DDC83801376}"/>
                </a:ext>
              </a:extLst>
            </p:cNvPr>
            <p:cNvSpPr/>
            <p:nvPr/>
          </p:nvSpPr>
          <p:spPr>
            <a:xfrm>
              <a:off x="4394275" y="2290875"/>
              <a:ext cx="465725" cy="688775"/>
            </a:xfrm>
            <a:custGeom>
              <a:avLst/>
              <a:gdLst/>
              <a:ahLst/>
              <a:cxnLst/>
              <a:rect l="l" t="t" r="r" b="b"/>
              <a:pathLst>
                <a:path w="18629" h="27551" extrusionOk="0">
                  <a:moveTo>
                    <a:pt x="11989" y="1539"/>
                  </a:moveTo>
                  <a:cubicBezTo>
                    <a:pt x="12354" y="1539"/>
                    <a:pt x="12368" y="2241"/>
                    <a:pt x="12003" y="2241"/>
                  </a:cubicBezTo>
                  <a:cubicBezTo>
                    <a:pt x="11638" y="2241"/>
                    <a:pt x="11624" y="1539"/>
                    <a:pt x="11989" y="1539"/>
                  </a:cubicBezTo>
                  <a:close/>
                  <a:moveTo>
                    <a:pt x="13729" y="2872"/>
                  </a:moveTo>
                  <a:cubicBezTo>
                    <a:pt x="14108" y="2872"/>
                    <a:pt x="14108" y="3574"/>
                    <a:pt x="13743" y="3574"/>
                  </a:cubicBezTo>
                  <a:cubicBezTo>
                    <a:pt x="13364" y="3574"/>
                    <a:pt x="13364" y="2872"/>
                    <a:pt x="13729" y="2872"/>
                  </a:cubicBezTo>
                  <a:close/>
                  <a:moveTo>
                    <a:pt x="10947" y="2315"/>
                  </a:moveTo>
                  <a:cubicBezTo>
                    <a:pt x="11207" y="2315"/>
                    <a:pt x="11340" y="2804"/>
                    <a:pt x="11090" y="2971"/>
                  </a:cubicBezTo>
                  <a:cubicBezTo>
                    <a:pt x="10178" y="3574"/>
                    <a:pt x="9406" y="4360"/>
                    <a:pt x="8816" y="5273"/>
                  </a:cubicBezTo>
                  <a:cubicBezTo>
                    <a:pt x="8759" y="5363"/>
                    <a:pt x="8696" y="5400"/>
                    <a:pt x="8634" y="5400"/>
                  </a:cubicBezTo>
                  <a:cubicBezTo>
                    <a:pt x="8436" y="5400"/>
                    <a:pt x="8259" y="5020"/>
                    <a:pt x="8409" y="4795"/>
                  </a:cubicBezTo>
                  <a:cubicBezTo>
                    <a:pt x="9027" y="3827"/>
                    <a:pt x="9841" y="2999"/>
                    <a:pt x="10795" y="2367"/>
                  </a:cubicBezTo>
                  <a:cubicBezTo>
                    <a:pt x="10849" y="2331"/>
                    <a:pt x="10900" y="2315"/>
                    <a:pt x="10947" y="2315"/>
                  </a:cubicBezTo>
                  <a:close/>
                  <a:moveTo>
                    <a:pt x="7286" y="6129"/>
                  </a:moveTo>
                  <a:cubicBezTo>
                    <a:pt x="7651" y="6129"/>
                    <a:pt x="7679" y="6831"/>
                    <a:pt x="7300" y="6831"/>
                  </a:cubicBezTo>
                  <a:cubicBezTo>
                    <a:pt x="6935" y="6831"/>
                    <a:pt x="6921" y="6129"/>
                    <a:pt x="7286" y="6129"/>
                  </a:cubicBezTo>
                  <a:close/>
                  <a:moveTo>
                    <a:pt x="15765" y="7870"/>
                  </a:moveTo>
                  <a:cubicBezTo>
                    <a:pt x="16144" y="7870"/>
                    <a:pt x="16144" y="8586"/>
                    <a:pt x="15779" y="8586"/>
                  </a:cubicBezTo>
                  <a:lnTo>
                    <a:pt x="15779" y="8571"/>
                  </a:lnTo>
                  <a:cubicBezTo>
                    <a:pt x="15414" y="8571"/>
                    <a:pt x="15400" y="7870"/>
                    <a:pt x="15765" y="7870"/>
                  </a:cubicBezTo>
                  <a:close/>
                  <a:moveTo>
                    <a:pt x="4549" y="8796"/>
                  </a:moveTo>
                  <a:cubicBezTo>
                    <a:pt x="4914" y="8796"/>
                    <a:pt x="4928" y="9498"/>
                    <a:pt x="4549" y="9498"/>
                  </a:cubicBezTo>
                  <a:cubicBezTo>
                    <a:pt x="4184" y="9498"/>
                    <a:pt x="4170" y="8796"/>
                    <a:pt x="4549" y="8796"/>
                  </a:cubicBezTo>
                  <a:close/>
                  <a:moveTo>
                    <a:pt x="13884" y="8838"/>
                  </a:moveTo>
                  <a:cubicBezTo>
                    <a:pt x="14263" y="8838"/>
                    <a:pt x="14263" y="9540"/>
                    <a:pt x="13884" y="9540"/>
                  </a:cubicBezTo>
                  <a:cubicBezTo>
                    <a:pt x="13519" y="9540"/>
                    <a:pt x="13505" y="8838"/>
                    <a:pt x="13884" y="8838"/>
                  </a:cubicBezTo>
                  <a:close/>
                  <a:moveTo>
                    <a:pt x="10037" y="9526"/>
                  </a:moveTo>
                  <a:cubicBezTo>
                    <a:pt x="10416" y="9526"/>
                    <a:pt x="10402" y="10228"/>
                    <a:pt x="10037" y="10228"/>
                  </a:cubicBezTo>
                  <a:cubicBezTo>
                    <a:pt x="9658" y="10228"/>
                    <a:pt x="9658" y="9526"/>
                    <a:pt x="10037" y="9526"/>
                  </a:cubicBezTo>
                  <a:close/>
                  <a:moveTo>
                    <a:pt x="13648" y="0"/>
                  </a:moveTo>
                  <a:cubicBezTo>
                    <a:pt x="13240" y="0"/>
                    <a:pt x="12784" y="66"/>
                    <a:pt x="12269" y="149"/>
                  </a:cubicBezTo>
                  <a:cubicBezTo>
                    <a:pt x="7118" y="949"/>
                    <a:pt x="4310" y="5553"/>
                    <a:pt x="2261" y="9975"/>
                  </a:cubicBezTo>
                  <a:cubicBezTo>
                    <a:pt x="71" y="14678"/>
                    <a:pt x="1" y="19815"/>
                    <a:pt x="3061" y="24167"/>
                  </a:cubicBezTo>
                  <a:cubicBezTo>
                    <a:pt x="4086" y="25613"/>
                    <a:pt x="5545" y="26581"/>
                    <a:pt x="6963" y="27550"/>
                  </a:cubicBezTo>
                  <a:cubicBezTo>
                    <a:pt x="2541" y="22946"/>
                    <a:pt x="689" y="16699"/>
                    <a:pt x="3552" y="10579"/>
                  </a:cubicBezTo>
                  <a:cubicBezTo>
                    <a:pt x="3611" y="10453"/>
                    <a:pt x="3693" y="10403"/>
                    <a:pt x="3775" y="10403"/>
                  </a:cubicBezTo>
                  <a:cubicBezTo>
                    <a:pt x="3969" y="10403"/>
                    <a:pt x="4162" y="10683"/>
                    <a:pt x="4043" y="10930"/>
                  </a:cubicBezTo>
                  <a:cubicBezTo>
                    <a:pt x="1320" y="16741"/>
                    <a:pt x="3131" y="22651"/>
                    <a:pt x="7314" y="27003"/>
                  </a:cubicBezTo>
                  <a:cubicBezTo>
                    <a:pt x="5882" y="24518"/>
                    <a:pt x="4591" y="21879"/>
                    <a:pt x="4787" y="18973"/>
                  </a:cubicBezTo>
                  <a:cubicBezTo>
                    <a:pt x="4830" y="17892"/>
                    <a:pt x="5124" y="16839"/>
                    <a:pt x="5630" y="15885"/>
                  </a:cubicBezTo>
                  <a:cubicBezTo>
                    <a:pt x="6640" y="14046"/>
                    <a:pt x="8578" y="13260"/>
                    <a:pt x="9322" y="11196"/>
                  </a:cubicBezTo>
                  <a:cubicBezTo>
                    <a:pt x="9364" y="11066"/>
                    <a:pt x="9434" y="11014"/>
                    <a:pt x="9510" y="11014"/>
                  </a:cubicBezTo>
                  <a:cubicBezTo>
                    <a:pt x="9686" y="11014"/>
                    <a:pt x="9887" y="11301"/>
                    <a:pt x="9799" y="11547"/>
                  </a:cubicBezTo>
                  <a:cubicBezTo>
                    <a:pt x="8788" y="14439"/>
                    <a:pt x="5784" y="15394"/>
                    <a:pt x="5391" y="18678"/>
                  </a:cubicBezTo>
                  <a:cubicBezTo>
                    <a:pt x="5026" y="21781"/>
                    <a:pt x="6584" y="24616"/>
                    <a:pt x="8142" y="27241"/>
                  </a:cubicBezTo>
                  <a:cubicBezTo>
                    <a:pt x="7511" y="25753"/>
                    <a:pt x="6640" y="24364"/>
                    <a:pt x="6346" y="22735"/>
                  </a:cubicBezTo>
                  <a:cubicBezTo>
                    <a:pt x="6065" y="21093"/>
                    <a:pt x="6205" y="19408"/>
                    <a:pt x="6753" y="17836"/>
                  </a:cubicBezTo>
                  <a:cubicBezTo>
                    <a:pt x="7469" y="15829"/>
                    <a:pt x="8858" y="15309"/>
                    <a:pt x="10066" y="13709"/>
                  </a:cubicBezTo>
                  <a:cubicBezTo>
                    <a:pt x="11034" y="12446"/>
                    <a:pt x="11189" y="10846"/>
                    <a:pt x="12354" y="9694"/>
                  </a:cubicBezTo>
                  <a:cubicBezTo>
                    <a:pt x="12403" y="9645"/>
                    <a:pt x="12451" y="9624"/>
                    <a:pt x="12495" y="9624"/>
                  </a:cubicBezTo>
                  <a:cubicBezTo>
                    <a:pt x="12703" y="9624"/>
                    <a:pt x="12831" y="10090"/>
                    <a:pt x="12634" y="10298"/>
                  </a:cubicBezTo>
                  <a:cubicBezTo>
                    <a:pt x="11455" y="11477"/>
                    <a:pt x="11343" y="13176"/>
                    <a:pt x="10290" y="14411"/>
                  </a:cubicBezTo>
                  <a:cubicBezTo>
                    <a:pt x="8886" y="16067"/>
                    <a:pt x="7525" y="16755"/>
                    <a:pt x="6977" y="19114"/>
                  </a:cubicBezTo>
                  <a:cubicBezTo>
                    <a:pt x="6360" y="21837"/>
                    <a:pt x="7441" y="23914"/>
                    <a:pt x="8353" y="26132"/>
                  </a:cubicBezTo>
                  <a:cubicBezTo>
                    <a:pt x="8199" y="24995"/>
                    <a:pt x="8156" y="23858"/>
                    <a:pt x="8241" y="22707"/>
                  </a:cubicBezTo>
                  <a:cubicBezTo>
                    <a:pt x="8381" y="20826"/>
                    <a:pt x="9097" y="19015"/>
                    <a:pt x="10290" y="17555"/>
                  </a:cubicBezTo>
                  <a:cubicBezTo>
                    <a:pt x="11020" y="16643"/>
                    <a:pt x="11848" y="15829"/>
                    <a:pt x="12494" y="14846"/>
                  </a:cubicBezTo>
                  <a:cubicBezTo>
                    <a:pt x="12929" y="14172"/>
                    <a:pt x="13196" y="13414"/>
                    <a:pt x="13603" y="12727"/>
                  </a:cubicBezTo>
                  <a:cubicBezTo>
                    <a:pt x="13378" y="12586"/>
                    <a:pt x="13406" y="12081"/>
                    <a:pt x="13729" y="12081"/>
                  </a:cubicBezTo>
                  <a:cubicBezTo>
                    <a:pt x="13739" y="12079"/>
                    <a:pt x="13749" y="12079"/>
                    <a:pt x="13759" y="12079"/>
                  </a:cubicBezTo>
                  <a:cubicBezTo>
                    <a:pt x="13844" y="12079"/>
                    <a:pt x="13916" y="12133"/>
                    <a:pt x="13954" y="12221"/>
                  </a:cubicBezTo>
                  <a:cubicBezTo>
                    <a:pt x="14600" y="11421"/>
                    <a:pt x="15582" y="10846"/>
                    <a:pt x="16691" y="10551"/>
                  </a:cubicBezTo>
                  <a:cubicBezTo>
                    <a:pt x="18628" y="9231"/>
                    <a:pt x="16958" y="6115"/>
                    <a:pt x="16354" y="4360"/>
                  </a:cubicBezTo>
                  <a:cubicBezTo>
                    <a:pt x="16298" y="4515"/>
                    <a:pt x="16228" y="4669"/>
                    <a:pt x="16158" y="4809"/>
                  </a:cubicBezTo>
                  <a:cubicBezTo>
                    <a:pt x="16091" y="4930"/>
                    <a:pt x="16004" y="4980"/>
                    <a:pt x="15920" y="4980"/>
                  </a:cubicBezTo>
                  <a:cubicBezTo>
                    <a:pt x="15722" y="4980"/>
                    <a:pt x="15538" y="4705"/>
                    <a:pt x="15666" y="4459"/>
                  </a:cubicBezTo>
                  <a:cubicBezTo>
                    <a:pt x="15933" y="3995"/>
                    <a:pt x="16074" y="3462"/>
                    <a:pt x="16116" y="2914"/>
                  </a:cubicBezTo>
                  <a:cubicBezTo>
                    <a:pt x="16102" y="2535"/>
                    <a:pt x="16017" y="2142"/>
                    <a:pt x="15891" y="1777"/>
                  </a:cubicBezTo>
                  <a:cubicBezTo>
                    <a:pt x="15318" y="374"/>
                    <a:pt x="14619" y="0"/>
                    <a:pt x="13648" y="0"/>
                  </a:cubicBezTo>
                  <a:close/>
                </a:path>
              </a:pathLst>
            </a:custGeom>
            <a:solidFill>
              <a:srgbClr val="D88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628;p37">
              <a:extLst>
                <a:ext uri="{FF2B5EF4-FFF2-40B4-BE49-F238E27FC236}">
                  <a16:creationId xmlns:a16="http://schemas.microsoft.com/office/drawing/2014/main" id="{F52DE395-105B-47FA-B2AF-4E5800028C55}"/>
                </a:ext>
              </a:extLst>
            </p:cNvPr>
            <p:cNvSpPr/>
            <p:nvPr/>
          </p:nvSpPr>
          <p:spPr>
            <a:xfrm>
              <a:off x="4624150" y="2584375"/>
              <a:ext cx="706100" cy="572000"/>
            </a:xfrm>
            <a:custGeom>
              <a:avLst/>
              <a:gdLst/>
              <a:ahLst/>
              <a:cxnLst/>
              <a:rect l="l" t="t" r="r" b="b"/>
              <a:pathLst>
                <a:path w="28244" h="22880" extrusionOk="0">
                  <a:moveTo>
                    <a:pt x="8072" y="6952"/>
                  </a:moveTo>
                  <a:cubicBezTo>
                    <a:pt x="8437" y="6952"/>
                    <a:pt x="8451" y="7654"/>
                    <a:pt x="8086" y="7654"/>
                  </a:cubicBezTo>
                  <a:cubicBezTo>
                    <a:pt x="7707" y="7654"/>
                    <a:pt x="7707" y="6952"/>
                    <a:pt x="8072" y="6952"/>
                  </a:cubicBezTo>
                  <a:close/>
                  <a:moveTo>
                    <a:pt x="23443" y="7837"/>
                  </a:moveTo>
                  <a:cubicBezTo>
                    <a:pt x="23822" y="7837"/>
                    <a:pt x="23822" y="8539"/>
                    <a:pt x="23457" y="8539"/>
                  </a:cubicBezTo>
                  <a:cubicBezTo>
                    <a:pt x="23092" y="8539"/>
                    <a:pt x="23078" y="7837"/>
                    <a:pt x="23443" y="7837"/>
                  </a:cubicBezTo>
                  <a:close/>
                  <a:moveTo>
                    <a:pt x="11202" y="11164"/>
                  </a:moveTo>
                  <a:cubicBezTo>
                    <a:pt x="11567" y="11164"/>
                    <a:pt x="11581" y="11866"/>
                    <a:pt x="11216" y="11866"/>
                  </a:cubicBezTo>
                  <a:cubicBezTo>
                    <a:pt x="10837" y="11866"/>
                    <a:pt x="10837" y="11164"/>
                    <a:pt x="11202" y="11164"/>
                  </a:cubicBezTo>
                  <a:close/>
                  <a:moveTo>
                    <a:pt x="24229" y="12750"/>
                  </a:moveTo>
                  <a:cubicBezTo>
                    <a:pt x="24608" y="12750"/>
                    <a:pt x="24594" y="13452"/>
                    <a:pt x="24229" y="13452"/>
                  </a:cubicBezTo>
                  <a:cubicBezTo>
                    <a:pt x="23864" y="13452"/>
                    <a:pt x="23850" y="12750"/>
                    <a:pt x="24229" y="12750"/>
                  </a:cubicBezTo>
                  <a:close/>
                  <a:moveTo>
                    <a:pt x="9699" y="0"/>
                  </a:moveTo>
                  <a:cubicBezTo>
                    <a:pt x="8806" y="0"/>
                    <a:pt x="7902" y="131"/>
                    <a:pt x="7201" y="355"/>
                  </a:cubicBezTo>
                  <a:cubicBezTo>
                    <a:pt x="5391" y="944"/>
                    <a:pt x="5096" y="2643"/>
                    <a:pt x="4169" y="4047"/>
                  </a:cubicBezTo>
                  <a:cubicBezTo>
                    <a:pt x="3383" y="5240"/>
                    <a:pt x="2302" y="6194"/>
                    <a:pt x="1474" y="7374"/>
                  </a:cubicBezTo>
                  <a:cubicBezTo>
                    <a:pt x="281" y="9044"/>
                    <a:pt x="0" y="11079"/>
                    <a:pt x="155" y="13087"/>
                  </a:cubicBezTo>
                  <a:cubicBezTo>
                    <a:pt x="337" y="15305"/>
                    <a:pt x="983" y="17509"/>
                    <a:pt x="1867" y="19572"/>
                  </a:cubicBezTo>
                  <a:lnTo>
                    <a:pt x="1979" y="19740"/>
                  </a:lnTo>
                  <a:cubicBezTo>
                    <a:pt x="1376" y="16765"/>
                    <a:pt x="1404" y="14055"/>
                    <a:pt x="2934" y="11093"/>
                  </a:cubicBezTo>
                  <a:cubicBezTo>
                    <a:pt x="2996" y="10974"/>
                    <a:pt x="3079" y="10926"/>
                    <a:pt x="3162" y="10926"/>
                  </a:cubicBezTo>
                  <a:cubicBezTo>
                    <a:pt x="3361" y="10926"/>
                    <a:pt x="3554" y="11206"/>
                    <a:pt x="3425" y="11444"/>
                  </a:cubicBezTo>
                  <a:cubicBezTo>
                    <a:pt x="1951" y="14308"/>
                    <a:pt x="1965" y="16877"/>
                    <a:pt x="2569" y="19755"/>
                  </a:cubicBezTo>
                  <a:cubicBezTo>
                    <a:pt x="2443" y="15838"/>
                    <a:pt x="4619" y="12034"/>
                    <a:pt x="6654" y="8735"/>
                  </a:cubicBezTo>
                  <a:cubicBezTo>
                    <a:pt x="6707" y="8649"/>
                    <a:pt x="6767" y="8614"/>
                    <a:pt x="6826" y="8614"/>
                  </a:cubicBezTo>
                  <a:cubicBezTo>
                    <a:pt x="7020" y="8614"/>
                    <a:pt x="7201" y="8990"/>
                    <a:pt x="7061" y="9226"/>
                  </a:cubicBezTo>
                  <a:cubicBezTo>
                    <a:pt x="4969" y="12624"/>
                    <a:pt x="2667" y="16596"/>
                    <a:pt x="3215" y="20667"/>
                  </a:cubicBezTo>
                  <a:cubicBezTo>
                    <a:pt x="3467" y="19769"/>
                    <a:pt x="3987" y="18940"/>
                    <a:pt x="4548" y="18154"/>
                  </a:cubicBezTo>
                  <a:cubicBezTo>
                    <a:pt x="5110" y="17354"/>
                    <a:pt x="5826" y="16652"/>
                    <a:pt x="6640" y="16119"/>
                  </a:cubicBezTo>
                  <a:cubicBezTo>
                    <a:pt x="7538" y="15543"/>
                    <a:pt x="8577" y="15249"/>
                    <a:pt x="9110" y="14238"/>
                  </a:cubicBezTo>
                  <a:cubicBezTo>
                    <a:pt x="9172" y="14123"/>
                    <a:pt x="9255" y="14077"/>
                    <a:pt x="9337" y="14077"/>
                  </a:cubicBezTo>
                  <a:cubicBezTo>
                    <a:pt x="9536" y="14077"/>
                    <a:pt x="9731" y="14350"/>
                    <a:pt x="9602" y="14589"/>
                  </a:cubicBezTo>
                  <a:cubicBezTo>
                    <a:pt x="9068" y="15585"/>
                    <a:pt x="8212" y="15978"/>
                    <a:pt x="7272" y="16526"/>
                  </a:cubicBezTo>
                  <a:cubicBezTo>
                    <a:pt x="5657" y="17480"/>
                    <a:pt x="3608" y="19698"/>
                    <a:pt x="3594" y="21776"/>
                  </a:cubicBezTo>
                  <a:cubicBezTo>
                    <a:pt x="4941" y="19783"/>
                    <a:pt x="6682" y="18098"/>
                    <a:pt x="8703" y="16807"/>
                  </a:cubicBezTo>
                  <a:cubicBezTo>
                    <a:pt x="11469" y="15052"/>
                    <a:pt x="15385" y="14603"/>
                    <a:pt x="16929" y="11402"/>
                  </a:cubicBezTo>
                  <a:cubicBezTo>
                    <a:pt x="16988" y="11277"/>
                    <a:pt x="17070" y="11226"/>
                    <a:pt x="17152" y="11226"/>
                  </a:cubicBezTo>
                  <a:cubicBezTo>
                    <a:pt x="17346" y="11226"/>
                    <a:pt x="17539" y="11507"/>
                    <a:pt x="17421" y="11753"/>
                  </a:cubicBezTo>
                  <a:cubicBezTo>
                    <a:pt x="16213" y="14224"/>
                    <a:pt x="13911" y="15066"/>
                    <a:pt x="11525" y="16105"/>
                  </a:cubicBezTo>
                  <a:cubicBezTo>
                    <a:pt x="8675" y="17326"/>
                    <a:pt x="6191" y="19291"/>
                    <a:pt x="4338" y="21790"/>
                  </a:cubicBezTo>
                  <a:cubicBezTo>
                    <a:pt x="6121" y="20751"/>
                    <a:pt x="8142" y="20232"/>
                    <a:pt x="9630" y="18744"/>
                  </a:cubicBezTo>
                  <a:cubicBezTo>
                    <a:pt x="9695" y="18679"/>
                    <a:pt x="9761" y="18652"/>
                    <a:pt x="9824" y="18652"/>
                  </a:cubicBezTo>
                  <a:cubicBezTo>
                    <a:pt x="10059" y="18652"/>
                    <a:pt x="10237" y="19036"/>
                    <a:pt x="10037" y="19235"/>
                  </a:cubicBezTo>
                  <a:cubicBezTo>
                    <a:pt x="9377" y="19895"/>
                    <a:pt x="8703" y="20484"/>
                    <a:pt x="7833" y="20863"/>
                  </a:cubicBezTo>
                  <a:cubicBezTo>
                    <a:pt x="6963" y="21242"/>
                    <a:pt x="6177" y="21565"/>
                    <a:pt x="5377" y="21972"/>
                  </a:cubicBezTo>
                  <a:cubicBezTo>
                    <a:pt x="6780" y="21916"/>
                    <a:pt x="8128" y="21776"/>
                    <a:pt x="9419" y="20948"/>
                  </a:cubicBezTo>
                  <a:cubicBezTo>
                    <a:pt x="10711" y="20134"/>
                    <a:pt x="11665" y="19305"/>
                    <a:pt x="13153" y="18842"/>
                  </a:cubicBezTo>
                  <a:cubicBezTo>
                    <a:pt x="16368" y="17859"/>
                    <a:pt x="22825" y="18940"/>
                    <a:pt x="23681" y="14589"/>
                  </a:cubicBezTo>
                  <a:cubicBezTo>
                    <a:pt x="23714" y="14414"/>
                    <a:pt x="23814" y="14342"/>
                    <a:pt x="23920" y="14342"/>
                  </a:cubicBezTo>
                  <a:cubicBezTo>
                    <a:pt x="24087" y="14342"/>
                    <a:pt x="24266" y="14522"/>
                    <a:pt x="24215" y="14771"/>
                  </a:cubicBezTo>
                  <a:cubicBezTo>
                    <a:pt x="23485" y="18589"/>
                    <a:pt x="19203" y="18575"/>
                    <a:pt x="16115" y="18982"/>
                  </a:cubicBezTo>
                  <a:cubicBezTo>
                    <a:pt x="14711" y="19165"/>
                    <a:pt x="13266" y="19390"/>
                    <a:pt x="11974" y="20035"/>
                  </a:cubicBezTo>
                  <a:cubicBezTo>
                    <a:pt x="10935" y="20541"/>
                    <a:pt x="10121" y="21383"/>
                    <a:pt x="9096" y="21930"/>
                  </a:cubicBezTo>
                  <a:cubicBezTo>
                    <a:pt x="7889" y="22576"/>
                    <a:pt x="6584" y="22646"/>
                    <a:pt x="5264" y="22688"/>
                  </a:cubicBezTo>
                  <a:cubicBezTo>
                    <a:pt x="5737" y="22817"/>
                    <a:pt x="6225" y="22880"/>
                    <a:pt x="6716" y="22880"/>
                  </a:cubicBezTo>
                  <a:cubicBezTo>
                    <a:pt x="7246" y="22880"/>
                    <a:pt x="7779" y="22806"/>
                    <a:pt x="8296" y="22660"/>
                  </a:cubicBezTo>
                  <a:cubicBezTo>
                    <a:pt x="9883" y="22225"/>
                    <a:pt x="11370" y="21495"/>
                    <a:pt x="12971" y="21088"/>
                  </a:cubicBezTo>
                  <a:cubicBezTo>
                    <a:pt x="16045" y="20316"/>
                    <a:pt x="19274" y="20148"/>
                    <a:pt x="22306" y="19193"/>
                  </a:cubicBezTo>
                  <a:cubicBezTo>
                    <a:pt x="26713" y="17789"/>
                    <a:pt x="28243" y="13999"/>
                    <a:pt x="27148" y="9605"/>
                  </a:cubicBezTo>
                  <a:cubicBezTo>
                    <a:pt x="26689" y="7794"/>
                    <a:pt x="25731" y="4707"/>
                    <a:pt x="23527" y="4707"/>
                  </a:cubicBezTo>
                  <a:cubicBezTo>
                    <a:pt x="23306" y="4707"/>
                    <a:pt x="23072" y="4738"/>
                    <a:pt x="22825" y="4805"/>
                  </a:cubicBezTo>
                  <a:cubicBezTo>
                    <a:pt x="21112" y="5268"/>
                    <a:pt x="19765" y="6405"/>
                    <a:pt x="18754" y="7795"/>
                  </a:cubicBezTo>
                  <a:cubicBezTo>
                    <a:pt x="18642" y="7953"/>
                    <a:pt x="18514" y="8017"/>
                    <a:pt x="18388" y="8017"/>
                  </a:cubicBezTo>
                  <a:cubicBezTo>
                    <a:pt x="18089" y="8017"/>
                    <a:pt x="17805" y="7653"/>
                    <a:pt x="17786" y="7317"/>
                  </a:cubicBezTo>
                  <a:cubicBezTo>
                    <a:pt x="17715" y="5914"/>
                    <a:pt x="17659" y="4931"/>
                    <a:pt x="16494" y="4047"/>
                  </a:cubicBezTo>
                  <a:cubicBezTo>
                    <a:pt x="16115" y="3780"/>
                    <a:pt x="15722" y="3555"/>
                    <a:pt x="15315" y="3345"/>
                  </a:cubicBezTo>
                  <a:cubicBezTo>
                    <a:pt x="15273" y="3752"/>
                    <a:pt x="15259" y="4173"/>
                    <a:pt x="15287" y="4594"/>
                  </a:cubicBezTo>
                  <a:cubicBezTo>
                    <a:pt x="15301" y="4692"/>
                    <a:pt x="15315" y="4791"/>
                    <a:pt x="15315" y="4903"/>
                  </a:cubicBezTo>
                  <a:cubicBezTo>
                    <a:pt x="15336" y="5121"/>
                    <a:pt x="15210" y="5229"/>
                    <a:pt x="15073" y="5229"/>
                  </a:cubicBezTo>
                  <a:cubicBezTo>
                    <a:pt x="14936" y="5229"/>
                    <a:pt x="14789" y="5121"/>
                    <a:pt x="14768" y="4903"/>
                  </a:cubicBezTo>
                  <a:cubicBezTo>
                    <a:pt x="14753" y="4861"/>
                    <a:pt x="14739" y="4833"/>
                    <a:pt x="14739" y="4805"/>
                  </a:cubicBezTo>
                  <a:cubicBezTo>
                    <a:pt x="14725" y="4763"/>
                    <a:pt x="14725" y="4735"/>
                    <a:pt x="14739" y="4706"/>
                  </a:cubicBezTo>
                  <a:cubicBezTo>
                    <a:pt x="14627" y="3822"/>
                    <a:pt x="14346" y="2980"/>
                    <a:pt x="13939" y="2194"/>
                  </a:cubicBezTo>
                  <a:cubicBezTo>
                    <a:pt x="13392" y="1520"/>
                    <a:pt x="12957" y="776"/>
                    <a:pt x="12016" y="383"/>
                  </a:cubicBezTo>
                  <a:cubicBezTo>
                    <a:pt x="11375" y="117"/>
                    <a:pt x="10542" y="0"/>
                    <a:pt x="9699" y="0"/>
                  </a:cubicBezTo>
                  <a:close/>
                </a:path>
              </a:pathLst>
            </a:custGeom>
            <a:solidFill>
              <a:srgbClr val="F29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629;p37">
              <a:extLst>
                <a:ext uri="{FF2B5EF4-FFF2-40B4-BE49-F238E27FC236}">
                  <a16:creationId xmlns:a16="http://schemas.microsoft.com/office/drawing/2014/main" id="{C564BC5F-44A0-43A4-ACD0-FB791A4E15FC}"/>
                </a:ext>
              </a:extLst>
            </p:cNvPr>
            <p:cNvSpPr/>
            <p:nvPr/>
          </p:nvSpPr>
          <p:spPr>
            <a:xfrm>
              <a:off x="4502025" y="2991550"/>
              <a:ext cx="187425" cy="200400"/>
            </a:xfrm>
            <a:custGeom>
              <a:avLst/>
              <a:gdLst/>
              <a:ahLst/>
              <a:cxnLst/>
              <a:rect l="l" t="t" r="r" b="b"/>
              <a:pathLst>
                <a:path w="7497" h="8016" extrusionOk="0">
                  <a:moveTo>
                    <a:pt x="5292" y="5517"/>
                  </a:moveTo>
                  <a:cubicBezTo>
                    <a:pt x="5671" y="5517"/>
                    <a:pt x="5671" y="6219"/>
                    <a:pt x="5292" y="6219"/>
                  </a:cubicBezTo>
                  <a:cubicBezTo>
                    <a:pt x="4927" y="6219"/>
                    <a:pt x="4913" y="5517"/>
                    <a:pt x="5292" y="5517"/>
                  </a:cubicBezTo>
                  <a:close/>
                  <a:moveTo>
                    <a:pt x="0" y="0"/>
                  </a:moveTo>
                  <a:cubicBezTo>
                    <a:pt x="127" y="295"/>
                    <a:pt x="253" y="604"/>
                    <a:pt x="351" y="927"/>
                  </a:cubicBezTo>
                  <a:cubicBezTo>
                    <a:pt x="477" y="1053"/>
                    <a:pt x="534" y="1236"/>
                    <a:pt x="520" y="1418"/>
                  </a:cubicBezTo>
                  <a:cubicBezTo>
                    <a:pt x="534" y="1432"/>
                    <a:pt x="534" y="1432"/>
                    <a:pt x="520" y="1446"/>
                  </a:cubicBezTo>
                  <a:cubicBezTo>
                    <a:pt x="800" y="2345"/>
                    <a:pt x="1039" y="3271"/>
                    <a:pt x="1502" y="4127"/>
                  </a:cubicBezTo>
                  <a:cubicBezTo>
                    <a:pt x="2723" y="6373"/>
                    <a:pt x="5012" y="7749"/>
                    <a:pt x="7496" y="8016"/>
                  </a:cubicBezTo>
                  <a:cubicBezTo>
                    <a:pt x="7300" y="7468"/>
                    <a:pt x="7131" y="6907"/>
                    <a:pt x="6949" y="6359"/>
                  </a:cubicBezTo>
                  <a:cubicBezTo>
                    <a:pt x="6556" y="5629"/>
                    <a:pt x="6177" y="4857"/>
                    <a:pt x="5826" y="4071"/>
                  </a:cubicBezTo>
                  <a:cubicBezTo>
                    <a:pt x="5756" y="3987"/>
                    <a:pt x="5671" y="3903"/>
                    <a:pt x="5601" y="3804"/>
                  </a:cubicBezTo>
                  <a:cubicBezTo>
                    <a:pt x="5559" y="3762"/>
                    <a:pt x="5517" y="3706"/>
                    <a:pt x="5489" y="3650"/>
                  </a:cubicBezTo>
                  <a:cubicBezTo>
                    <a:pt x="5026" y="2962"/>
                    <a:pt x="4436" y="2387"/>
                    <a:pt x="3734" y="1951"/>
                  </a:cubicBezTo>
                  <a:lnTo>
                    <a:pt x="3734" y="1951"/>
                  </a:lnTo>
                  <a:cubicBezTo>
                    <a:pt x="3846" y="2288"/>
                    <a:pt x="3959" y="2611"/>
                    <a:pt x="4113" y="2920"/>
                  </a:cubicBezTo>
                  <a:cubicBezTo>
                    <a:pt x="4222" y="3158"/>
                    <a:pt x="4030" y="3445"/>
                    <a:pt x="3839" y="3445"/>
                  </a:cubicBezTo>
                  <a:cubicBezTo>
                    <a:pt x="3759" y="3445"/>
                    <a:pt x="3680" y="3395"/>
                    <a:pt x="3622" y="3271"/>
                  </a:cubicBezTo>
                  <a:cubicBezTo>
                    <a:pt x="3439" y="2878"/>
                    <a:pt x="3285" y="2471"/>
                    <a:pt x="3159" y="2064"/>
                  </a:cubicBezTo>
                  <a:cubicBezTo>
                    <a:pt x="3102" y="1881"/>
                    <a:pt x="3074" y="1685"/>
                    <a:pt x="3018" y="1488"/>
                  </a:cubicBezTo>
                  <a:cubicBezTo>
                    <a:pt x="2667" y="1278"/>
                    <a:pt x="2316" y="1067"/>
                    <a:pt x="1979" y="857"/>
                  </a:cubicBezTo>
                  <a:lnTo>
                    <a:pt x="1979" y="857"/>
                  </a:lnTo>
                  <a:cubicBezTo>
                    <a:pt x="2653" y="2288"/>
                    <a:pt x="2667" y="4057"/>
                    <a:pt x="4239" y="4955"/>
                  </a:cubicBezTo>
                  <a:cubicBezTo>
                    <a:pt x="4505" y="5112"/>
                    <a:pt x="4376" y="5602"/>
                    <a:pt x="4103" y="5602"/>
                  </a:cubicBezTo>
                  <a:cubicBezTo>
                    <a:pt x="4058" y="5602"/>
                    <a:pt x="4010" y="5589"/>
                    <a:pt x="3959" y="5559"/>
                  </a:cubicBezTo>
                  <a:cubicBezTo>
                    <a:pt x="3201" y="5138"/>
                    <a:pt x="2611" y="4464"/>
                    <a:pt x="2302" y="3664"/>
                  </a:cubicBezTo>
                  <a:cubicBezTo>
                    <a:pt x="1839" y="2499"/>
                    <a:pt x="1853" y="1137"/>
                    <a:pt x="814" y="267"/>
                  </a:cubicBezTo>
                  <a:cubicBezTo>
                    <a:pt x="800" y="253"/>
                    <a:pt x="786" y="239"/>
                    <a:pt x="772" y="225"/>
                  </a:cubicBezTo>
                  <a:cubicBezTo>
                    <a:pt x="520" y="155"/>
                    <a:pt x="253" y="70"/>
                    <a:pt x="0" y="0"/>
                  </a:cubicBezTo>
                  <a:close/>
                </a:path>
              </a:pathLst>
            </a:custGeom>
            <a:solidFill>
              <a:srgbClr val="D88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630;p37">
              <a:extLst>
                <a:ext uri="{FF2B5EF4-FFF2-40B4-BE49-F238E27FC236}">
                  <a16:creationId xmlns:a16="http://schemas.microsoft.com/office/drawing/2014/main" id="{6CDB0E2B-6404-4359-A3F7-C85737166A70}"/>
                </a:ext>
              </a:extLst>
            </p:cNvPr>
            <p:cNvSpPr/>
            <p:nvPr/>
          </p:nvSpPr>
          <p:spPr>
            <a:xfrm>
              <a:off x="4372875" y="2985225"/>
              <a:ext cx="623625" cy="724000"/>
            </a:xfrm>
            <a:custGeom>
              <a:avLst/>
              <a:gdLst/>
              <a:ahLst/>
              <a:cxnLst/>
              <a:rect l="l" t="t" r="r" b="b"/>
              <a:pathLst>
                <a:path w="24945" h="28960" extrusionOk="0">
                  <a:moveTo>
                    <a:pt x="3580" y="1"/>
                  </a:moveTo>
                  <a:cubicBezTo>
                    <a:pt x="3566" y="1"/>
                    <a:pt x="3566" y="1"/>
                    <a:pt x="3552" y="15"/>
                  </a:cubicBezTo>
                  <a:cubicBezTo>
                    <a:pt x="3412" y="71"/>
                    <a:pt x="2822" y="1811"/>
                    <a:pt x="2682" y="2190"/>
                  </a:cubicBezTo>
                  <a:cubicBezTo>
                    <a:pt x="2092" y="3763"/>
                    <a:pt x="1671" y="5377"/>
                    <a:pt x="1404" y="7019"/>
                  </a:cubicBezTo>
                  <a:cubicBezTo>
                    <a:pt x="674" y="11624"/>
                    <a:pt x="1460" y="16284"/>
                    <a:pt x="5615" y="18993"/>
                  </a:cubicBezTo>
                  <a:cubicBezTo>
                    <a:pt x="11188" y="22629"/>
                    <a:pt x="21716" y="22292"/>
                    <a:pt x="24945" y="28960"/>
                  </a:cubicBezTo>
                  <a:cubicBezTo>
                    <a:pt x="24889" y="28791"/>
                    <a:pt x="24833" y="28637"/>
                    <a:pt x="24762" y="28482"/>
                  </a:cubicBezTo>
                  <a:cubicBezTo>
                    <a:pt x="23836" y="26545"/>
                    <a:pt x="22516" y="25324"/>
                    <a:pt x="20284" y="24201"/>
                  </a:cubicBezTo>
                  <a:cubicBezTo>
                    <a:pt x="17716" y="22938"/>
                    <a:pt x="14936" y="22053"/>
                    <a:pt x="12185" y="21253"/>
                  </a:cubicBezTo>
                  <a:cubicBezTo>
                    <a:pt x="9546" y="20467"/>
                    <a:pt x="6921" y="19849"/>
                    <a:pt x="4857" y="17926"/>
                  </a:cubicBezTo>
                  <a:cubicBezTo>
                    <a:pt x="0" y="13434"/>
                    <a:pt x="1460" y="5756"/>
                    <a:pt x="3748" y="225"/>
                  </a:cubicBezTo>
                  <a:cubicBezTo>
                    <a:pt x="3692" y="155"/>
                    <a:pt x="3636" y="71"/>
                    <a:pt x="3580" y="1"/>
                  </a:cubicBezTo>
                  <a:close/>
                </a:path>
              </a:pathLst>
            </a:custGeom>
            <a:solidFill>
              <a:srgbClr val="F19D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631;p37">
              <a:extLst>
                <a:ext uri="{FF2B5EF4-FFF2-40B4-BE49-F238E27FC236}">
                  <a16:creationId xmlns:a16="http://schemas.microsoft.com/office/drawing/2014/main" id="{ECDB0419-60D9-4D10-8306-7A4E2486E92B}"/>
                </a:ext>
              </a:extLst>
            </p:cNvPr>
            <p:cNvSpPr/>
            <p:nvPr/>
          </p:nvSpPr>
          <p:spPr>
            <a:xfrm>
              <a:off x="4442000" y="3006625"/>
              <a:ext cx="46700" cy="175500"/>
            </a:xfrm>
            <a:custGeom>
              <a:avLst/>
              <a:gdLst/>
              <a:ahLst/>
              <a:cxnLst/>
              <a:rect l="l" t="t" r="r" b="b"/>
              <a:pathLst>
                <a:path w="1868" h="7020" extrusionOk="0">
                  <a:moveTo>
                    <a:pt x="1391" y="1"/>
                  </a:moveTo>
                  <a:cubicBezTo>
                    <a:pt x="787" y="1475"/>
                    <a:pt x="324" y="2991"/>
                    <a:pt x="1" y="4535"/>
                  </a:cubicBezTo>
                  <a:cubicBezTo>
                    <a:pt x="1" y="4549"/>
                    <a:pt x="1" y="4549"/>
                    <a:pt x="15" y="4563"/>
                  </a:cubicBezTo>
                  <a:cubicBezTo>
                    <a:pt x="282" y="5602"/>
                    <a:pt x="1138" y="6276"/>
                    <a:pt x="1868" y="7020"/>
                  </a:cubicBezTo>
                  <a:cubicBezTo>
                    <a:pt x="1671" y="5054"/>
                    <a:pt x="1713" y="3019"/>
                    <a:pt x="1784" y="1012"/>
                  </a:cubicBezTo>
                  <a:cubicBezTo>
                    <a:pt x="1685" y="661"/>
                    <a:pt x="1545" y="324"/>
                    <a:pt x="1391" y="1"/>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632;p37">
              <a:extLst>
                <a:ext uri="{FF2B5EF4-FFF2-40B4-BE49-F238E27FC236}">
                  <a16:creationId xmlns:a16="http://schemas.microsoft.com/office/drawing/2014/main" id="{CFDD1630-D4B5-4EF4-B20C-33CC10A8C9F5}"/>
                </a:ext>
              </a:extLst>
            </p:cNvPr>
            <p:cNvSpPr/>
            <p:nvPr/>
          </p:nvSpPr>
          <p:spPr>
            <a:xfrm>
              <a:off x="4427975" y="3144900"/>
              <a:ext cx="109150" cy="193750"/>
            </a:xfrm>
            <a:custGeom>
              <a:avLst/>
              <a:gdLst/>
              <a:ahLst/>
              <a:cxnLst/>
              <a:rect l="l" t="t" r="r" b="b"/>
              <a:pathLst>
                <a:path w="4366" h="7750" extrusionOk="0">
                  <a:moveTo>
                    <a:pt x="1685" y="5742"/>
                  </a:moveTo>
                  <a:cubicBezTo>
                    <a:pt x="1867" y="5742"/>
                    <a:pt x="1867" y="6093"/>
                    <a:pt x="1685" y="6093"/>
                  </a:cubicBezTo>
                  <a:cubicBezTo>
                    <a:pt x="1502" y="6093"/>
                    <a:pt x="1502" y="5742"/>
                    <a:pt x="1685" y="5742"/>
                  </a:cubicBezTo>
                  <a:close/>
                  <a:moveTo>
                    <a:pt x="2892" y="5798"/>
                  </a:moveTo>
                  <a:cubicBezTo>
                    <a:pt x="3075" y="5798"/>
                    <a:pt x="3089" y="6149"/>
                    <a:pt x="2892" y="6149"/>
                  </a:cubicBezTo>
                  <a:cubicBezTo>
                    <a:pt x="2710" y="6149"/>
                    <a:pt x="2710" y="5798"/>
                    <a:pt x="2892" y="5798"/>
                  </a:cubicBezTo>
                  <a:close/>
                  <a:moveTo>
                    <a:pt x="2263" y="6201"/>
                  </a:moveTo>
                  <a:cubicBezTo>
                    <a:pt x="2284" y="6201"/>
                    <a:pt x="2307" y="6206"/>
                    <a:pt x="2331" y="6219"/>
                  </a:cubicBezTo>
                  <a:cubicBezTo>
                    <a:pt x="2639" y="6388"/>
                    <a:pt x="2962" y="6514"/>
                    <a:pt x="3313" y="6584"/>
                  </a:cubicBezTo>
                  <a:cubicBezTo>
                    <a:pt x="3482" y="6623"/>
                    <a:pt x="3446" y="6927"/>
                    <a:pt x="3284" y="6927"/>
                  </a:cubicBezTo>
                  <a:cubicBezTo>
                    <a:pt x="3271" y="6927"/>
                    <a:pt x="3257" y="6925"/>
                    <a:pt x="3243" y="6921"/>
                  </a:cubicBezTo>
                  <a:cubicBezTo>
                    <a:pt x="2878" y="6851"/>
                    <a:pt x="2527" y="6710"/>
                    <a:pt x="2190" y="6528"/>
                  </a:cubicBezTo>
                  <a:cubicBezTo>
                    <a:pt x="2056" y="6455"/>
                    <a:pt x="2123" y="6201"/>
                    <a:pt x="2263" y="6201"/>
                  </a:cubicBezTo>
                  <a:close/>
                  <a:moveTo>
                    <a:pt x="365" y="1"/>
                  </a:moveTo>
                  <a:lnTo>
                    <a:pt x="365" y="1"/>
                  </a:lnTo>
                  <a:cubicBezTo>
                    <a:pt x="14" y="2190"/>
                    <a:pt x="0" y="4380"/>
                    <a:pt x="506" y="6374"/>
                  </a:cubicBezTo>
                  <a:cubicBezTo>
                    <a:pt x="1095" y="7118"/>
                    <a:pt x="2457" y="7075"/>
                    <a:pt x="3313" y="7342"/>
                  </a:cubicBezTo>
                  <a:cubicBezTo>
                    <a:pt x="3664" y="7454"/>
                    <a:pt x="4029" y="7595"/>
                    <a:pt x="4366" y="7749"/>
                  </a:cubicBezTo>
                  <a:cubicBezTo>
                    <a:pt x="3369" y="6149"/>
                    <a:pt x="2836" y="4380"/>
                    <a:pt x="2555" y="2541"/>
                  </a:cubicBezTo>
                  <a:cubicBezTo>
                    <a:pt x="1966" y="1615"/>
                    <a:pt x="955" y="955"/>
                    <a:pt x="365" y="1"/>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633;p37">
              <a:extLst>
                <a:ext uri="{FF2B5EF4-FFF2-40B4-BE49-F238E27FC236}">
                  <a16:creationId xmlns:a16="http://schemas.microsoft.com/office/drawing/2014/main" id="{C116874C-16B7-40B5-8035-2EBB57A5FAC7}"/>
                </a:ext>
              </a:extLst>
            </p:cNvPr>
            <p:cNvSpPr/>
            <p:nvPr/>
          </p:nvSpPr>
          <p:spPr>
            <a:xfrm>
              <a:off x="4448325" y="3330900"/>
              <a:ext cx="210925" cy="126675"/>
            </a:xfrm>
            <a:custGeom>
              <a:avLst/>
              <a:gdLst/>
              <a:ahLst/>
              <a:cxnLst/>
              <a:rect l="l" t="t" r="r" b="b"/>
              <a:pathLst>
                <a:path w="8437" h="5067" extrusionOk="0">
                  <a:moveTo>
                    <a:pt x="0" y="0"/>
                  </a:moveTo>
                  <a:lnTo>
                    <a:pt x="0" y="0"/>
                  </a:lnTo>
                  <a:cubicBezTo>
                    <a:pt x="744" y="2078"/>
                    <a:pt x="2204" y="3833"/>
                    <a:pt x="4142" y="4914"/>
                  </a:cubicBezTo>
                  <a:lnTo>
                    <a:pt x="4184" y="4914"/>
                  </a:lnTo>
                  <a:cubicBezTo>
                    <a:pt x="4602" y="5024"/>
                    <a:pt x="5018" y="5067"/>
                    <a:pt x="5433" y="5067"/>
                  </a:cubicBezTo>
                  <a:cubicBezTo>
                    <a:pt x="6437" y="5067"/>
                    <a:pt x="7434" y="4818"/>
                    <a:pt x="8437" y="4689"/>
                  </a:cubicBezTo>
                  <a:cubicBezTo>
                    <a:pt x="7454" y="4184"/>
                    <a:pt x="6542" y="3580"/>
                    <a:pt x="5714" y="2864"/>
                  </a:cubicBezTo>
                  <a:cubicBezTo>
                    <a:pt x="5236" y="2443"/>
                    <a:pt x="4801" y="1994"/>
                    <a:pt x="4408" y="1502"/>
                  </a:cubicBezTo>
                  <a:cubicBezTo>
                    <a:pt x="3412" y="941"/>
                    <a:pt x="2359" y="534"/>
                    <a:pt x="1250" y="309"/>
                  </a:cubicBezTo>
                  <a:cubicBezTo>
                    <a:pt x="815" y="253"/>
                    <a:pt x="408" y="141"/>
                    <a:pt x="0" y="0"/>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634;p37">
              <a:extLst>
                <a:ext uri="{FF2B5EF4-FFF2-40B4-BE49-F238E27FC236}">
                  <a16:creationId xmlns:a16="http://schemas.microsoft.com/office/drawing/2014/main" id="{3463C7AB-3198-4A0A-AA6A-F75B89F7D159}"/>
                </a:ext>
              </a:extLst>
            </p:cNvPr>
            <p:cNvSpPr/>
            <p:nvPr/>
          </p:nvSpPr>
          <p:spPr>
            <a:xfrm>
              <a:off x="4594675" y="3463325"/>
              <a:ext cx="182500" cy="49725"/>
            </a:xfrm>
            <a:custGeom>
              <a:avLst/>
              <a:gdLst/>
              <a:ahLst/>
              <a:cxnLst/>
              <a:rect l="l" t="t" r="r" b="b"/>
              <a:pathLst>
                <a:path w="7300" h="1989" extrusionOk="0">
                  <a:moveTo>
                    <a:pt x="3486" y="1"/>
                  </a:moveTo>
                  <a:cubicBezTo>
                    <a:pt x="2329" y="1"/>
                    <a:pt x="1170" y="327"/>
                    <a:pt x="0" y="417"/>
                  </a:cubicBezTo>
                  <a:cubicBezTo>
                    <a:pt x="112" y="459"/>
                    <a:pt x="225" y="515"/>
                    <a:pt x="351" y="557"/>
                  </a:cubicBezTo>
                  <a:cubicBezTo>
                    <a:pt x="1895" y="1090"/>
                    <a:pt x="3523" y="1526"/>
                    <a:pt x="5166" y="1989"/>
                  </a:cubicBezTo>
                  <a:cubicBezTo>
                    <a:pt x="5180" y="1989"/>
                    <a:pt x="5194" y="1975"/>
                    <a:pt x="5222" y="1975"/>
                  </a:cubicBezTo>
                  <a:cubicBezTo>
                    <a:pt x="5938" y="1905"/>
                    <a:pt x="6598" y="1736"/>
                    <a:pt x="7300" y="1610"/>
                  </a:cubicBezTo>
                  <a:cubicBezTo>
                    <a:pt x="6162" y="1076"/>
                    <a:pt x="4969" y="571"/>
                    <a:pt x="3804" y="10"/>
                  </a:cubicBezTo>
                  <a:cubicBezTo>
                    <a:pt x="3698" y="4"/>
                    <a:pt x="3592" y="1"/>
                    <a:pt x="3486" y="1"/>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635;p37">
              <a:extLst>
                <a:ext uri="{FF2B5EF4-FFF2-40B4-BE49-F238E27FC236}">
                  <a16:creationId xmlns:a16="http://schemas.microsoft.com/office/drawing/2014/main" id="{F9D18E0B-CC4C-41A5-90E1-35551F651155}"/>
                </a:ext>
              </a:extLst>
            </p:cNvPr>
            <p:cNvSpPr/>
            <p:nvPr/>
          </p:nvSpPr>
          <p:spPr>
            <a:xfrm>
              <a:off x="4762400" y="3520050"/>
              <a:ext cx="143575" cy="63550"/>
            </a:xfrm>
            <a:custGeom>
              <a:avLst/>
              <a:gdLst/>
              <a:ahLst/>
              <a:cxnLst/>
              <a:rect l="l" t="t" r="r" b="b"/>
              <a:pathLst>
                <a:path w="5743" h="2542" extrusionOk="0">
                  <a:moveTo>
                    <a:pt x="1234" y="1"/>
                  </a:moveTo>
                  <a:cubicBezTo>
                    <a:pt x="920" y="1"/>
                    <a:pt x="605" y="43"/>
                    <a:pt x="296" y="127"/>
                  </a:cubicBezTo>
                  <a:cubicBezTo>
                    <a:pt x="197" y="141"/>
                    <a:pt x="99" y="155"/>
                    <a:pt x="1" y="183"/>
                  </a:cubicBezTo>
                  <a:cubicBezTo>
                    <a:pt x="2008" y="787"/>
                    <a:pt x="3974" y="1517"/>
                    <a:pt x="5742" y="2541"/>
                  </a:cubicBezTo>
                  <a:cubicBezTo>
                    <a:pt x="4661" y="1643"/>
                    <a:pt x="3496" y="843"/>
                    <a:pt x="2261" y="169"/>
                  </a:cubicBezTo>
                  <a:cubicBezTo>
                    <a:pt x="2219" y="155"/>
                    <a:pt x="2191" y="141"/>
                    <a:pt x="2163" y="127"/>
                  </a:cubicBezTo>
                  <a:cubicBezTo>
                    <a:pt x="1861" y="43"/>
                    <a:pt x="1549" y="1"/>
                    <a:pt x="1234" y="1"/>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636;p37">
              <a:extLst>
                <a:ext uri="{FF2B5EF4-FFF2-40B4-BE49-F238E27FC236}">
                  <a16:creationId xmlns:a16="http://schemas.microsoft.com/office/drawing/2014/main" id="{FE34CA39-909E-4BAD-BAE8-73608BC3CB91}"/>
                </a:ext>
              </a:extLst>
            </p:cNvPr>
            <p:cNvSpPr/>
            <p:nvPr/>
          </p:nvSpPr>
          <p:spPr>
            <a:xfrm>
              <a:off x="4736100" y="3566025"/>
              <a:ext cx="244975" cy="146375"/>
            </a:xfrm>
            <a:custGeom>
              <a:avLst/>
              <a:gdLst/>
              <a:ahLst/>
              <a:cxnLst/>
              <a:rect l="l" t="t" r="r" b="b"/>
              <a:pathLst>
                <a:path w="9799" h="5855" extrusionOk="0">
                  <a:moveTo>
                    <a:pt x="0" y="0"/>
                  </a:moveTo>
                  <a:lnTo>
                    <a:pt x="0" y="0"/>
                  </a:lnTo>
                  <a:cubicBezTo>
                    <a:pt x="449" y="450"/>
                    <a:pt x="856" y="955"/>
                    <a:pt x="1221" y="1474"/>
                  </a:cubicBezTo>
                  <a:cubicBezTo>
                    <a:pt x="1923" y="2457"/>
                    <a:pt x="2527" y="4015"/>
                    <a:pt x="3706" y="4394"/>
                  </a:cubicBezTo>
                  <a:cubicBezTo>
                    <a:pt x="3850" y="4391"/>
                    <a:pt x="3993" y="4389"/>
                    <a:pt x="4135" y="4389"/>
                  </a:cubicBezTo>
                  <a:cubicBezTo>
                    <a:pt x="6187" y="4389"/>
                    <a:pt x="8079" y="4778"/>
                    <a:pt x="9798" y="5854"/>
                  </a:cubicBezTo>
                  <a:cubicBezTo>
                    <a:pt x="7917" y="2415"/>
                    <a:pt x="3734" y="1138"/>
                    <a:pt x="0" y="0"/>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637;p37">
              <a:extLst>
                <a:ext uri="{FF2B5EF4-FFF2-40B4-BE49-F238E27FC236}">
                  <a16:creationId xmlns:a16="http://schemas.microsoft.com/office/drawing/2014/main" id="{C068C976-02CF-4E4F-BF64-A2C1CBB5EF63}"/>
                </a:ext>
              </a:extLst>
            </p:cNvPr>
            <p:cNvSpPr/>
            <p:nvPr/>
          </p:nvSpPr>
          <p:spPr>
            <a:xfrm>
              <a:off x="4516050" y="3480750"/>
              <a:ext cx="284625" cy="212325"/>
            </a:xfrm>
            <a:custGeom>
              <a:avLst/>
              <a:gdLst/>
              <a:ahLst/>
              <a:cxnLst/>
              <a:rect l="l" t="t" r="r" b="b"/>
              <a:pathLst>
                <a:path w="11385" h="8493" extrusionOk="0">
                  <a:moveTo>
                    <a:pt x="1910" y="4619"/>
                  </a:moveTo>
                  <a:cubicBezTo>
                    <a:pt x="2092" y="4619"/>
                    <a:pt x="2092" y="4970"/>
                    <a:pt x="1910" y="4970"/>
                  </a:cubicBezTo>
                  <a:cubicBezTo>
                    <a:pt x="1741" y="4970"/>
                    <a:pt x="1727" y="4619"/>
                    <a:pt x="1910" y="4619"/>
                  </a:cubicBezTo>
                  <a:close/>
                  <a:moveTo>
                    <a:pt x="3897" y="6112"/>
                  </a:moveTo>
                  <a:cubicBezTo>
                    <a:pt x="3926" y="6112"/>
                    <a:pt x="3957" y="6127"/>
                    <a:pt x="3987" y="6163"/>
                  </a:cubicBezTo>
                  <a:cubicBezTo>
                    <a:pt x="4226" y="6458"/>
                    <a:pt x="4521" y="6682"/>
                    <a:pt x="4872" y="6809"/>
                  </a:cubicBezTo>
                  <a:cubicBezTo>
                    <a:pt x="5038" y="6872"/>
                    <a:pt x="4995" y="7169"/>
                    <a:pt x="4848" y="7169"/>
                  </a:cubicBezTo>
                  <a:cubicBezTo>
                    <a:pt x="4833" y="7169"/>
                    <a:pt x="4818" y="7166"/>
                    <a:pt x="4801" y="7159"/>
                  </a:cubicBezTo>
                  <a:cubicBezTo>
                    <a:pt x="4408" y="6991"/>
                    <a:pt x="4058" y="6738"/>
                    <a:pt x="3791" y="6415"/>
                  </a:cubicBezTo>
                  <a:cubicBezTo>
                    <a:pt x="3702" y="6316"/>
                    <a:pt x="3788" y="6112"/>
                    <a:pt x="3897" y="6112"/>
                  </a:cubicBezTo>
                  <a:close/>
                  <a:moveTo>
                    <a:pt x="2315" y="5549"/>
                  </a:moveTo>
                  <a:cubicBezTo>
                    <a:pt x="2344" y="5549"/>
                    <a:pt x="2373" y="5564"/>
                    <a:pt x="2401" y="5601"/>
                  </a:cubicBezTo>
                  <a:cubicBezTo>
                    <a:pt x="3005" y="6500"/>
                    <a:pt x="4015" y="7609"/>
                    <a:pt x="5166" y="7707"/>
                  </a:cubicBezTo>
                  <a:cubicBezTo>
                    <a:pt x="5345" y="7734"/>
                    <a:pt x="5349" y="8072"/>
                    <a:pt x="5177" y="8072"/>
                  </a:cubicBezTo>
                  <a:cubicBezTo>
                    <a:pt x="5174" y="8072"/>
                    <a:pt x="5170" y="8072"/>
                    <a:pt x="5166" y="8072"/>
                  </a:cubicBezTo>
                  <a:cubicBezTo>
                    <a:pt x="3945" y="7960"/>
                    <a:pt x="2864" y="6837"/>
                    <a:pt x="2205" y="5854"/>
                  </a:cubicBezTo>
                  <a:cubicBezTo>
                    <a:pt x="2128" y="5744"/>
                    <a:pt x="2214" y="5549"/>
                    <a:pt x="2315" y="5549"/>
                  </a:cubicBezTo>
                  <a:close/>
                  <a:moveTo>
                    <a:pt x="1" y="0"/>
                  </a:moveTo>
                  <a:lnTo>
                    <a:pt x="1" y="0"/>
                  </a:lnTo>
                  <a:cubicBezTo>
                    <a:pt x="492" y="1123"/>
                    <a:pt x="660" y="2303"/>
                    <a:pt x="829" y="3580"/>
                  </a:cubicBezTo>
                  <a:cubicBezTo>
                    <a:pt x="1166" y="5966"/>
                    <a:pt x="2303" y="7861"/>
                    <a:pt x="4310" y="8493"/>
                  </a:cubicBezTo>
                  <a:cubicBezTo>
                    <a:pt x="6219" y="8479"/>
                    <a:pt x="8114" y="8325"/>
                    <a:pt x="9995" y="8030"/>
                  </a:cubicBezTo>
                  <a:cubicBezTo>
                    <a:pt x="10473" y="7974"/>
                    <a:pt x="10922" y="7917"/>
                    <a:pt x="11385" y="7875"/>
                  </a:cubicBezTo>
                  <a:cubicBezTo>
                    <a:pt x="11090" y="7595"/>
                    <a:pt x="10838" y="7272"/>
                    <a:pt x="10627" y="6921"/>
                  </a:cubicBezTo>
                  <a:cubicBezTo>
                    <a:pt x="9630" y="5363"/>
                    <a:pt x="8676" y="3833"/>
                    <a:pt x="7047" y="2864"/>
                  </a:cubicBezTo>
                  <a:lnTo>
                    <a:pt x="6837" y="2794"/>
                  </a:lnTo>
                  <a:cubicBezTo>
                    <a:pt x="4563" y="2050"/>
                    <a:pt x="2106" y="1264"/>
                    <a:pt x="1" y="0"/>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638;p37">
              <a:extLst>
                <a:ext uri="{FF2B5EF4-FFF2-40B4-BE49-F238E27FC236}">
                  <a16:creationId xmlns:a16="http://schemas.microsoft.com/office/drawing/2014/main" id="{7ADC4A7E-9F04-4CFE-8612-D57EFF62F434}"/>
                </a:ext>
              </a:extLst>
            </p:cNvPr>
            <p:cNvSpPr/>
            <p:nvPr/>
          </p:nvSpPr>
          <p:spPr>
            <a:xfrm>
              <a:off x="4326900" y="3349500"/>
              <a:ext cx="250950" cy="341125"/>
            </a:xfrm>
            <a:custGeom>
              <a:avLst/>
              <a:gdLst/>
              <a:ahLst/>
              <a:cxnLst/>
              <a:rect l="l" t="t" r="r" b="b"/>
              <a:pathLst>
                <a:path w="10038" h="13645" extrusionOk="0">
                  <a:moveTo>
                    <a:pt x="1599" y="5836"/>
                  </a:moveTo>
                  <a:cubicBezTo>
                    <a:pt x="1692" y="5836"/>
                    <a:pt x="1782" y="5975"/>
                    <a:pt x="1713" y="6093"/>
                  </a:cubicBezTo>
                  <a:lnTo>
                    <a:pt x="1713" y="6079"/>
                  </a:lnTo>
                  <a:cubicBezTo>
                    <a:pt x="1601" y="6289"/>
                    <a:pt x="1531" y="6528"/>
                    <a:pt x="1545" y="6766"/>
                  </a:cubicBezTo>
                  <a:cubicBezTo>
                    <a:pt x="1559" y="6844"/>
                    <a:pt x="1482" y="6882"/>
                    <a:pt x="1404" y="6882"/>
                  </a:cubicBezTo>
                  <a:cubicBezTo>
                    <a:pt x="1327" y="6882"/>
                    <a:pt x="1250" y="6844"/>
                    <a:pt x="1264" y="6766"/>
                  </a:cubicBezTo>
                  <a:cubicBezTo>
                    <a:pt x="1250" y="6472"/>
                    <a:pt x="1334" y="6177"/>
                    <a:pt x="1489" y="5924"/>
                  </a:cubicBezTo>
                  <a:cubicBezTo>
                    <a:pt x="1518" y="5861"/>
                    <a:pt x="1559" y="5836"/>
                    <a:pt x="1599" y="5836"/>
                  </a:cubicBezTo>
                  <a:close/>
                  <a:moveTo>
                    <a:pt x="1229" y="5092"/>
                  </a:moveTo>
                  <a:cubicBezTo>
                    <a:pt x="1329" y="5092"/>
                    <a:pt x="1421" y="5231"/>
                    <a:pt x="1362" y="5349"/>
                  </a:cubicBezTo>
                  <a:cubicBezTo>
                    <a:pt x="983" y="6065"/>
                    <a:pt x="871" y="6907"/>
                    <a:pt x="1053" y="7693"/>
                  </a:cubicBezTo>
                  <a:cubicBezTo>
                    <a:pt x="1088" y="7816"/>
                    <a:pt x="997" y="7917"/>
                    <a:pt x="910" y="7917"/>
                  </a:cubicBezTo>
                  <a:cubicBezTo>
                    <a:pt x="858" y="7917"/>
                    <a:pt x="808" y="7881"/>
                    <a:pt x="787" y="7791"/>
                  </a:cubicBezTo>
                  <a:cubicBezTo>
                    <a:pt x="576" y="6907"/>
                    <a:pt x="702" y="5980"/>
                    <a:pt x="1110" y="5180"/>
                  </a:cubicBezTo>
                  <a:cubicBezTo>
                    <a:pt x="1143" y="5117"/>
                    <a:pt x="1187" y="5092"/>
                    <a:pt x="1229" y="5092"/>
                  </a:cubicBezTo>
                  <a:close/>
                  <a:moveTo>
                    <a:pt x="3117" y="0"/>
                  </a:moveTo>
                  <a:cubicBezTo>
                    <a:pt x="2541" y="1404"/>
                    <a:pt x="1362" y="2639"/>
                    <a:pt x="773" y="4043"/>
                  </a:cubicBezTo>
                  <a:cubicBezTo>
                    <a:pt x="71" y="5672"/>
                    <a:pt x="1" y="6893"/>
                    <a:pt x="436" y="8325"/>
                  </a:cubicBezTo>
                  <a:cubicBezTo>
                    <a:pt x="1362" y="9616"/>
                    <a:pt x="2513" y="10725"/>
                    <a:pt x="3847" y="11581"/>
                  </a:cubicBezTo>
                  <a:cubicBezTo>
                    <a:pt x="5714" y="12746"/>
                    <a:pt x="7833" y="13448"/>
                    <a:pt x="10037" y="13645"/>
                  </a:cubicBezTo>
                  <a:cubicBezTo>
                    <a:pt x="9672" y="13350"/>
                    <a:pt x="9349" y="12999"/>
                    <a:pt x="9111" y="12606"/>
                  </a:cubicBezTo>
                  <a:cubicBezTo>
                    <a:pt x="7525" y="10107"/>
                    <a:pt x="8226" y="6907"/>
                    <a:pt x="6472" y="4520"/>
                  </a:cubicBezTo>
                  <a:cubicBezTo>
                    <a:pt x="6472" y="4520"/>
                    <a:pt x="6472" y="4506"/>
                    <a:pt x="6458" y="4506"/>
                  </a:cubicBezTo>
                  <a:cubicBezTo>
                    <a:pt x="5236" y="3622"/>
                    <a:pt x="4254" y="2457"/>
                    <a:pt x="3566" y="1109"/>
                  </a:cubicBezTo>
                  <a:cubicBezTo>
                    <a:pt x="3398" y="758"/>
                    <a:pt x="3243" y="379"/>
                    <a:pt x="3117" y="0"/>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639;p37">
              <a:extLst>
                <a:ext uri="{FF2B5EF4-FFF2-40B4-BE49-F238E27FC236}">
                  <a16:creationId xmlns:a16="http://schemas.microsoft.com/office/drawing/2014/main" id="{526910EA-27D9-47D9-AD7F-90130338B918}"/>
                </a:ext>
              </a:extLst>
            </p:cNvPr>
            <p:cNvSpPr/>
            <p:nvPr/>
          </p:nvSpPr>
          <p:spPr>
            <a:xfrm>
              <a:off x="4254250" y="3130525"/>
              <a:ext cx="145325" cy="392700"/>
            </a:xfrm>
            <a:custGeom>
              <a:avLst/>
              <a:gdLst/>
              <a:ahLst/>
              <a:cxnLst/>
              <a:rect l="l" t="t" r="r" b="b"/>
              <a:pathLst>
                <a:path w="5813" h="15708" extrusionOk="0">
                  <a:moveTo>
                    <a:pt x="5812" y="0"/>
                  </a:moveTo>
                  <a:lnTo>
                    <a:pt x="5812" y="0"/>
                  </a:lnTo>
                  <a:cubicBezTo>
                    <a:pt x="5223" y="590"/>
                    <a:pt x="4479" y="1039"/>
                    <a:pt x="3735" y="1530"/>
                  </a:cubicBezTo>
                  <a:cubicBezTo>
                    <a:pt x="3033" y="1965"/>
                    <a:pt x="2443" y="2569"/>
                    <a:pt x="2022" y="3285"/>
                  </a:cubicBezTo>
                  <a:cubicBezTo>
                    <a:pt x="1629" y="4183"/>
                    <a:pt x="1292" y="5096"/>
                    <a:pt x="983" y="6022"/>
                  </a:cubicBezTo>
                  <a:cubicBezTo>
                    <a:pt x="1" y="9082"/>
                    <a:pt x="731" y="12704"/>
                    <a:pt x="2457" y="15708"/>
                  </a:cubicBezTo>
                  <a:cubicBezTo>
                    <a:pt x="2415" y="15160"/>
                    <a:pt x="2471" y="14613"/>
                    <a:pt x="2612" y="14080"/>
                  </a:cubicBezTo>
                  <a:cubicBezTo>
                    <a:pt x="2864" y="13139"/>
                    <a:pt x="3243" y="12213"/>
                    <a:pt x="3707" y="11356"/>
                  </a:cubicBezTo>
                  <a:cubicBezTo>
                    <a:pt x="4296" y="10219"/>
                    <a:pt x="5447" y="9026"/>
                    <a:pt x="5728" y="7791"/>
                  </a:cubicBezTo>
                  <a:cubicBezTo>
                    <a:pt x="5082" y="5278"/>
                    <a:pt x="5279" y="2527"/>
                    <a:pt x="5812" y="0"/>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640;p37">
              <a:extLst>
                <a:ext uri="{FF2B5EF4-FFF2-40B4-BE49-F238E27FC236}">
                  <a16:creationId xmlns:a16="http://schemas.microsoft.com/office/drawing/2014/main" id="{44726A2D-330E-47DB-934B-4A9D791EFC4E}"/>
                </a:ext>
              </a:extLst>
            </p:cNvPr>
            <p:cNvSpPr/>
            <p:nvPr/>
          </p:nvSpPr>
          <p:spPr>
            <a:xfrm>
              <a:off x="4327600" y="2996450"/>
              <a:ext cx="108475" cy="166025"/>
            </a:xfrm>
            <a:custGeom>
              <a:avLst/>
              <a:gdLst/>
              <a:ahLst/>
              <a:cxnLst/>
              <a:rect l="l" t="t" r="r" b="b"/>
              <a:pathLst>
                <a:path w="4339" h="6641" extrusionOk="0">
                  <a:moveTo>
                    <a:pt x="4338" y="1"/>
                  </a:moveTo>
                  <a:cubicBezTo>
                    <a:pt x="2640" y="2050"/>
                    <a:pt x="1194" y="4268"/>
                    <a:pt x="1" y="6640"/>
                  </a:cubicBezTo>
                  <a:cubicBezTo>
                    <a:pt x="1194" y="5756"/>
                    <a:pt x="2626" y="5181"/>
                    <a:pt x="3243" y="3735"/>
                  </a:cubicBezTo>
                  <a:cubicBezTo>
                    <a:pt x="3454" y="2752"/>
                    <a:pt x="3819" y="1124"/>
                    <a:pt x="4338" y="1"/>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641;p37">
              <a:extLst>
                <a:ext uri="{FF2B5EF4-FFF2-40B4-BE49-F238E27FC236}">
                  <a16:creationId xmlns:a16="http://schemas.microsoft.com/office/drawing/2014/main" id="{7D487893-CBD7-4CDD-A9B0-FC3A7BE89CD0}"/>
                </a:ext>
              </a:extLst>
            </p:cNvPr>
            <p:cNvSpPr/>
            <p:nvPr/>
          </p:nvSpPr>
          <p:spPr>
            <a:xfrm>
              <a:off x="4498500" y="2510775"/>
              <a:ext cx="18975" cy="17550"/>
            </a:xfrm>
            <a:custGeom>
              <a:avLst/>
              <a:gdLst/>
              <a:ahLst/>
              <a:cxnLst/>
              <a:rect l="l" t="t" r="r" b="b"/>
              <a:pathLst>
                <a:path w="759" h="702" extrusionOk="0">
                  <a:moveTo>
                    <a:pt x="380" y="0"/>
                  </a:moveTo>
                  <a:cubicBezTo>
                    <a:pt x="1" y="0"/>
                    <a:pt x="15" y="702"/>
                    <a:pt x="380" y="702"/>
                  </a:cubicBezTo>
                  <a:cubicBezTo>
                    <a:pt x="759" y="702"/>
                    <a:pt x="745" y="0"/>
                    <a:pt x="380"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642;p37">
              <a:extLst>
                <a:ext uri="{FF2B5EF4-FFF2-40B4-BE49-F238E27FC236}">
                  <a16:creationId xmlns:a16="http://schemas.microsoft.com/office/drawing/2014/main" id="{3BDEC880-A24B-4BAA-B601-4354036227F6}"/>
                </a:ext>
              </a:extLst>
            </p:cNvPr>
            <p:cNvSpPr/>
            <p:nvPr/>
          </p:nvSpPr>
          <p:spPr>
            <a:xfrm>
              <a:off x="4731875" y="2511825"/>
              <a:ext cx="18975" cy="17575"/>
            </a:xfrm>
            <a:custGeom>
              <a:avLst/>
              <a:gdLst/>
              <a:ahLst/>
              <a:cxnLst/>
              <a:rect l="l" t="t" r="r" b="b"/>
              <a:pathLst>
                <a:path w="759" h="703" extrusionOk="0">
                  <a:moveTo>
                    <a:pt x="380" y="0"/>
                  </a:moveTo>
                  <a:cubicBezTo>
                    <a:pt x="1" y="0"/>
                    <a:pt x="1" y="702"/>
                    <a:pt x="380" y="702"/>
                  </a:cubicBezTo>
                  <a:cubicBezTo>
                    <a:pt x="759" y="702"/>
                    <a:pt x="759" y="0"/>
                    <a:pt x="380"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643;p37">
              <a:extLst>
                <a:ext uri="{FF2B5EF4-FFF2-40B4-BE49-F238E27FC236}">
                  <a16:creationId xmlns:a16="http://schemas.microsoft.com/office/drawing/2014/main" id="{9E526C56-A27B-430E-B1DE-438BC2E26130}"/>
                </a:ext>
              </a:extLst>
            </p:cNvPr>
            <p:cNvSpPr/>
            <p:nvPr/>
          </p:nvSpPr>
          <p:spPr>
            <a:xfrm>
              <a:off x="4779250" y="2487950"/>
              <a:ext cx="18625" cy="17575"/>
            </a:xfrm>
            <a:custGeom>
              <a:avLst/>
              <a:gdLst/>
              <a:ahLst/>
              <a:cxnLst/>
              <a:rect l="l" t="t" r="r" b="b"/>
              <a:pathLst>
                <a:path w="745" h="703" extrusionOk="0">
                  <a:moveTo>
                    <a:pt x="366" y="1"/>
                  </a:moveTo>
                  <a:cubicBezTo>
                    <a:pt x="1" y="1"/>
                    <a:pt x="15" y="703"/>
                    <a:pt x="380" y="703"/>
                  </a:cubicBezTo>
                  <a:cubicBezTo>
                    <a:pt x="745" y="703"/>
                    <a:pt x="731" y="1"/>
                    <a:pt x="366"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644;p37">
              <a:extLst>
                <a:ext uri="{FF2B5EF4-FFF2-40B4-BE49-F238E27FC236}">
                  <a16:creationId xmlns:a16="http://schemas.microsoft.com/office/drawing/2014/main" id="{D9E87144-29A6-4777-8B44-A550FC0C6FEC}"/>
                </a:ext>
              </a:extLst>
            </p:cNvPr>
            <p:cNvSpPr/>
            <p:nvPr/>
          </p:nvSpPr>
          <p:spPr>
            <a:xfrm>
              <a:off x="4728375" y="2362675"/>
              <a:ext cx="18625" cy="17575"/>
            </a:xfrm>
            <a:custGeom>
              <a:avLst/>
              <a:gdLst/>
              <a:ahLst/>
              <a:cxnLst/>
              <a:rect l="l" t="t" r="r" b="b"/>
              <a:pathLst>
                <a:path w="745" h="703" extrusionOk="0">
                  <a:moveTo>
                    <a:pt x="365" y="0"/>
                  </a:moveTo>
                  <a:cubicBezTo>
                    <a:pt x="0" y="0"/>
                    <a:pt x="0" y="702"/>
                    <a:pt x="379" y="702"/>
                  </a:cubicBezTo>
                  <a:cubicBezTo>
                    <a:pt x="744" y="702"/>
                    <a:pt x="730" y="0"/>
                    <a:pt x="365"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645;p37">
              <a:extLst>
                <a:ext uri="{FF2B5EF4-FFF2-40B4-BE49-F238E27FC236}">
                  <a16:creationId xmlns:a16="http://schemas.microsoft.com/office/drawing/2014/main" id="{DE57086B-3158-44E0-9AE4-E6C80148B3B3}"/>
                </a:ext>
              </a:extLst>
            </p:cNvPr>
            <p:cNvSpPr/>
            <p:nvPr/>
          </p:nvSpPr>
          <p:spPr>
            <a:xfrm>
              <a:off x="4600750" y="2348725"/>
              <a:ext cx="77050" cy="77150"/>
            </a:xfrm>
            <a:custGeom>
              <a:avLst/>
              <a:gdLst/>
              <a:ahLst/>
              <a:cxnLst/>
              <a:rect l="l" t="t" r="r" b="b"/>
              <a:pathLst>
                <a:path w="3082" h="3086" extrusionOk="0">
                  <a:moveTo>
                    <a:pt x="2688" y="1"/>
                  </a:moveTo>
                  <a:cubicBezTo>
                    <a:pt x="2641" y="1"/>
                    <a:pt x="2590" y="17"/>
                    <a:pt x="2536" y="53"/>
                  </a:cubicBezTo>
                  <a:cubicBezTo>
                    <a:pt x="1568" y="685"/>
                    <a:pt x="768" y="1513"/>
                    <a:pt x="150" y="2481"/>
                  </a:cubicBezTo>
                  <a:cubicBezTo>
                    <a:pt x="0" y="2706"/>
                    <a:pt x="177" y="3086"/>
                    <a:pt x="369" y="3086"/>
                  </a:cubicBezTo>
                  <a:cubicBezTo>
                    <a:pt x="428" y="3086"/>
                    <a:pt x="490" y="3049"/>
                    <a:pt x="543" y="2959"/>
                  </a:cubicBezTo>
                  <a:cubicBezTo>
                    <a:pt x="1133" y="2046"/>
                    <a:pt x="1919" y="1260"/>
                    <a:pt x="2831" y="657"/>
                  </a:cubicBezTo>
                  <a:cubicBezTo>
                    <a:pt x="3081" y="490"/>
                    <a:pt x="2948" y="1"/>
                    <a:pt x="2688"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646;p37">
              <a:extLst>
                <a:ext uri="{FF2B5EF4-FFF2-40B4-BE49-F238E27FC236}">
                  <a16:creationId xmlns:a16="http://schemas.microsoft.com/office/drawing/2014/main" id="{7D2BE32E-BB4F-4797-9370-A449A41845B7}"/>
                </a:ext>
              </a:extLst>
            </p:cNvPr>
            <p:cNvSpPr/>
            <p:nvPr/>
          </p:nvSpPr>
          <p:spPr>
            <a:xfrm>
              <a:off x="4684850" y="2329325"/>
              <a:ext cx="18625" cy="17575"/>
            </a:xfrm>
            <a:custGeom>
              <a:avLst/>
              <a:gdLst/>
              <a:ahLst/>
              <a:cxnLst/>
              <a:rect l="l" t="t" r="r" b="b"/>
              <a:pathLst>
                <a:path w="745" h="703" extrusionOk="0">
                  <a:moveTo>
                    <a:pt x="366" y="1"/>
                  </a:moveTo>
                  <a:cubicBezTo>
                    <a:pt x="1" y="1"/>
                    <a:pt x="1" y="703"/>
                    <a:pt x="380" y="703"/>
                  </a:cubicBezTo>
                  <a:cubicBezTo>
                    <a:pt x="745" y="703"/>
                    <a:pt x="731" y="1"/>
                    <a:pt x="366"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647;p37">
              <a:extLst>
                <a:ext uri="{FF2B5EF4-FFF2-40B4-BE49-F238E27FC236}">
                  <a16:creationId xmlns:a16="http://schemas.microsoft.com/office/drawing/2014/main" id="{F18B492E-F4C3-4000-AF99-B2FD2826CE0A}"/>
                </a:ext>
              </a:extLst>
            </p:cNvPr>
            <p:cNvSpPr/>
            <p:nvPr/>
          </p:nvSpPr>
          <p:spPr>
            <a:xfrm>
              <a:off x="4567300" y="2444075"/>
              <a:ext cx="18975" cy="17575"/>
            </a:xfrm>
            <a:custGeom>
              <a:avLst/>
              <a:gdLst/>
              <a:ahLst/>
              <a:cxnLst/>
              <a:rect l="l" t="t" r="r" b="b"/>
              <a:pathLst>
                <a:path w="759" h="703" extrusionOk="0">
                  <a:moveTo>
                    <a:pt x="365" y="1"/>
                  </a:moveTo>
                  <a:cubicBezTo>
                    <a:pt x="0" y="1"/>
                    <a:pt x="14" y="703"/>
                    <a:pt x="379" y="703"/>
                  </a:cubicBezTo>
                  <a:cubicBezTo>
                    <a:pt x="758" y="703"/>
                    <a:pt x="730" y="1"/>
                    <a:pt x="365"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648;p37">
              <a:extLst>
                <a:ext uri="{FF2B5EF4-FFF2-40B4-BE49-F238E27FC236}">
                  <a16:creationId xmlns:a16="http://schemas.microsoft.com/office/drawing/2014/main" id="{9A9A7201-669C-49CF-A277-718C18917694}"/>
                </a:ext>
              </a:extLst>
            </p:cNvPr>
            <p:cNvSpPr/>
            <p:nvPr/>
          </p:nvSpPr>
          <p:spPr>
            <a:xfrm>
              <a:off x="4635725" y="2529025"/>
              <a:ext cx="18975" cy="17550"/>
            </a:xfrm>
            <a:custGeom>
              <a:avLst/>
              <a:gdLst/>
              <a:ahLst/>
              <a:cxnLst/>
              <a:rect l="l" t="t" r="r" b="b"/>
              <a:pathLst>
                <a:path w="759" h="702" extrusionOk="0">
                  <a:moveTo>
                    <a:pt x="379" y="0"/>
                  </a:moveTo>
                  <a:cubicBezTo>
                    <a:pt x="0" y="0"/>
                    <a:pt x="0" y="702"/>
                    <a:pt x="379" y="702"/>
                  </a:cubicBezTo>
                  <a:cubicBezTo>
                    <a:pt x="744" y="702"/>
                    <a:pt x="758" y="0"/>
                    <a:pt x="379"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649;p37">
              <a:extLst>
                <a:ext uri="{FF2B5EF4-FFF2-40B4-BE49-F238E27FC236}">
                  <a16:creationId xmlns:a16="http://schemas.microsoft.com/office/drawing/2014/main" id="{7C6DCDD0-87EF-40CE-ADFC-F07BD0BD108C}"/>
                </a:ext>
              </a:extLst>
            </p:cNvPr>
            <p:cNvSpPr/>
            <p:nvPr/>
          </p:nvSpPr>
          <p:spPr>
            <a:xfrm>
              <a:off x="4353225" y="2733600"/>
              <a:ext cx="18625" cy="17575"/>
            </a:xfrm>
            <a:custGeom>
              <a:avLst/>
              <a:gdLst/>
              <a:ahLst/>
              <a:cxnLst/>
              <a:rect l="l" t="t" r="r" b="b"/>
              <a:pathLst>
                <a:path w="745" h="703" extrusionOk="0">
                  <a:moveTo>
                    <a:pt x="365" y="1"/>
                  </a:moveTo>
                  <a:cubicBezTo>
                    <a:pt x="0" y="1"/>
                    <a:pt x="0" y="703"/>
                    <a:pt x="379" y="703"/>
                  </a:cubicBezTo>
                  <a:cubicBezTo>
                    <a:pt x="744" y="703"/>
                    <a:pt x="730" y="1"/>
                    <a:pt x="365"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650;p37">
              <a:extLst>
                <a:ext uri="{FF2B5EF4-FFF2-40B4-BE49-F238E27FC236}">
                  <a16:creationId xmlns:a16="http://schemas.microsoft.com/office/drawing/2014/main" id="{91C8025A-A71A-49AD-80EC-B23FD241241A}"/>
                </a:ext>
              </a:extLst>
            </p:cNvPr>
            <p:cNvSpPr/>
            <p:nvPr/>
          </p:nvSpPr>
          <p:spPr>
            <a:xfrm>
              <a:off x="4477100" y="2283350"/>
              <a:ext cx="18625" cy="17575"/>
            </a:xfrm>
            <a:custGeom>
              <a:avLst/>
              <a:gdLst/>
              <a:ahLst/>
              <a:cxnLst/>
              <a:rect l="l" t="t" r="r" b="b"/>
              <a:pathLst>
                <a:path w="745" h="703" extrusionOk="0">
                  <a:moveTo>
                    <a:pt x="366" y="1"/>
                  </a:moveTo>
                  <a:cubicBezTo>
                    <a:pt x="1" y="1"/>
                    <a:pt x="1" y="703"/>
                    <a:pt x="366" y="703"/>
                  </a:cubicBezTo>
                  <a:cubicBezTo>
                    <a:pt x="745" y="703"/>
                    <a:pt x="745" y="1"/>
                    <a:pt x="366"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651;p37">
              <a:extLst>
                <a:ext uri="{FF2B5EF4-FFF2-40B4-BE49-F238E27FC236}">
                  <a16:creationId xmlns:a16="http://schemas.microsoft.com/office/drawing/2014/main" id="{BA808C71-EB58-42D5-ABB5-D923558829BB}"/>
                </a:ext>
              </a:extLst>
            </p:cNvPr>
            <p:cNvSpPr/>
            <p:nvPr/>
          </p:nvSpPr>
          <p:spPr>
            <a:xfrm>
              <a:off x="4973675" y="2518475"/>
              <a:ext cx="18625" cy="17575"/>
            </a:xfrm>
            <a:custGeom>
              <a:avLst/>
              <a:gdLst/>
              <a:ahLst/>
              <a:cxnLst/>
              <a:rect l="l" t="t" r="r" b="b"/>
              <a:pathLst>
                <a:path w="745" h="703" extrusionOk="0">
                  <a:moveTo>
                    <a:pt x="365" y="1"/>
                  </a:moveTo>
                  <a:cubicBezTo>
                    <a:pt x="0" y="1"/>
                    <a:pt x="14" y="703"/>
                    <a:pt x="379" y="703"/>
                  </a:cubicBezTo>
                  <a:cubicBezTo>
                    <a:pt x="744" y="703"/>
                    <a:pt x="744" y="1"/>
                    <a:pt x="365"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652;p37">
              <a:extLst>
                <a:ext uri="{FF2B5EF4-FFF2-40B4-BE49-F238E27FC236}">
                  <a16:creationId xmlns:a16="http://schemas.microsoft.com/office/drawing/2014/main" id="{0354B682-AC4A-45A8-A7D5-01988436B2EC}"/>
                </a:ext>
              </a:extLst>
            </p:cNvPr>
            <p:cNvSpPr/>
            <p:nvPr/>
          </p:nvSpPr>
          <p:spPr>
            <a:xfrm>
              <a:off x="5068075" y="2583400"/>
              <a:ext cx="18975" cy="17575"/>
            </a:xfrm>
            <a:custGeom>
              <a:avLst/>
              <a:gdLst/>
              <a:ahLst/>
              <a:cxnLst/>
              <a:rect l="l" t="t" r="r" b="b"/>
              <a:pathLst>
                <a:path w="759" h="703" extrusionOk="0">
                  <a:moveTo>
                    <a:pt x="379" y="1"/>
                  </a:moveTo>
                  <a:cubicBezTo>
                    <a:pt x="0" y="1"/>
                    <a:pt x="0" y="703"/>
                    <a:pt x="379" y="703"/>
                  </a:cubicBezTo>
                  <a:cubicBezTo>
                    <a:pt x="744" y="703"/>
                    <a:pt x="759" y="1"/>
                    <a:pt x="379"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653;p37">
              <a:extLst>
                <a:ext uri="{FF2B5EF4-FFF2-40B4-BE49-F238E27FC236}">
                  <a16:creationId xmlns:a16="http://schemas.microsoft.com/office/drawing/2014/main" id="{C1887D7D-978F-46C4-AE04-4E817EB1BE60}"/>
                </a:ext>
              </a:extLst>
            </p:cNvPr>
            <p:cNvSpPr/>
            <p:nvPr/>
          </p:nvSpPr>
          <p:spPr>
            <a:xfrm>
              <a:off x="4965600" y="2208250"/>
              <a:ext cx="18625" cy="17575"/>
            </a:xfrm>
            <a:custGeom>
              <a:avLst/>
              <a:gdLst/>
              <a:ahLst/>
              <a:cxnLst/>
              <a:rect l="l" t="t" r="r" b="b"/>
              <a:pathLst>
                <a:path w="745" h="703" extrusionOk="0">
                  <a:moveTo>
                    <a:pt x="380" y="1"/>
                  </a:moveTo>
                  <a:cubicBezTo>
                    <a:pt x="1" y="1"/>
                    <a:pt x="15" y="703"/>
                    <a:pt x="380" y="703"/>
                  </a:cubicBezTo>
                  <a:cubicBezTo>
                    <a:pt x="745" y="703"/>
                    <a:pt x="745" y="1"/>
                    <a:pt x="380"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654;p37">
              <a:extLst>
                <a:ext uri="{FF2B5EF4-FFF2-40B4-BE49-F238E27FC236}">
                  <a16:creationId xmlns:a16="http://schemas.microsoft.com/office/drawing/2014/main" id="{0524EF2E-424F-420F-BA5F-0B46C108286C}"/>
                </a:ext>
              </a:extLst>
            </p:cNvPr>
            <p:cNvSpPr/>
            <p:nvPr/>
          </p:nvSpPr>
          <p:spPr>
            <a:xfrm>
              <a:off x="5107025" y="2356000"/>
              <a:ext cx="18975" cy="17575"/>
            </a:xfrm>
            <a:custGeom>
              <a:avLst/>
              <a:gdLst/>
              <a:ahLst/>
              <a:cxnLst/>
              <a:rect l="l" t="t" r="r" b="b"/>
              <a:pathLst>
                <a:path w="759" h="703" extrusionOk="0">
                  <a:moveTo>
                    <a:pt x="380" y="1"/>
                  </a:moveTo>
                  <a:cubicBezTo>
                    <a:pt x="1" y="1"/>
                    <a:pt x="15" y="702"/>
                    <a:pt x="380" y="702"/>
                  </a:cubicBezTo>
                  <a:cubicBezTo>
                    <a:pt x="759" y="702"/>
                    <a:pt x="745" y="1"/>
                    <a:pt x="380"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655;p37">
              <a:extLst>
                <a:ext uri="{FF2B5EF4-FFF2-40B4-BE49-F238E27FC236}">
                  <a16:creationId xmlns:a16="http://schemas.microsoft.com/office/drawing/2014/main" id="{53DBD350-FD5E-47A5-8004-2705997E5294}"/>
                </a:ext>
              </a:extLst>
            </p:cNvPr>
            <p:cNvSpPr/>
            <p:nvPr/>
          </p:nvSpPr>
          <p:spPr>
            <a:xfrm>
              <a:off x="5141075" y="2462675"/>
              <a:ext cx="18625" cy="17575"/>
            </a:xfrm>
            <a:custGeom>
              <a:avLst/>
              <a:gdLst/>
              <a:ahLst/>
              <a:cxnLst/>
              <a:rect l="l" t="t" r="r" b="b"/>
              <a:pathLst>
                <a:path w="745" h="703" extrusionOk="0">
                  <a:moveTo>
                    <a:pt x="365" y="1"/>
                  </a:moveTo>
                  <a:cubicBezTo>
                    <a:pt x="0" y="1"/>
                    <a:pt x="0" y="703"/>
                    <a:pt x="379" y="703"/>
                  </a:cubicBezTo>
                  <a:cubicBezTo>
                    <a:pt x="744" y="703"/>
                    <a:pt x="744" y="1"/>
                    <a:pt x="365"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656;p37">
              <a:extLst>
                <a:ext uri="{FF2B5EF4-FFF2-40B4-BE49-F238E27FC236}">
                  <a16:creationId xmlns:a16="http://schemas.microsoft.com/office/drawing/2014/main" id="{E93545E0-0760-488E-B1A5-137DA21A2DFE}"/>
                </a:ext>
              </a:extLst>
            </p:cNvPr>
            <p:cNvSpPr/>
            <p:nvPr/>
          </p:nvSpPr>
          <p:spPr>
            <a:xfrm>
              <a:off x="5243550" y="2507950"/>
              <a:ext cx="18625" cy="17575"/>
            </a:xfrm>
            <a:custGeom>
              <a:avLst/>
              <a:gdLst/>
              <a:ahLst/>
              <a:cxnLst/>
              <a:rect l="l" t="t" r="r" b="b"/>
              <a:pathLst>
                <a:path w="745" h="703" extrusionOk="0">
                  <a:moveTo>
                    <a:pt x="365" y="1"/>
                  </a:moveTo>
                  <a:cubicBezTo>
                    <a:pt x="0" y="1"/>
                    <a:pt x="0" y="703"/>
                    <a:pt x="365" y="703"/>
                  </a:cubicBezTo>
                  <a:cubicBezTo>
                    <a:pt x="744" y="703"/>
                    <a:pt x="744" y="1"/>
                    <a:pt x="365"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657;p37">
              <a:extLst>
                <a:ext uri="{FF2B5EF4-FFF2-40B4-BE49-F238E27FC236}">
                  <a16:creationId xmlns:a16="http://schemas.microsoft.com/office/drawing/2014/main" id="{CBA1DD93-11A2-4598-B9A3-4EEEAAE77117}"/>
                </a:ext>
              </a:extLst>
            </p:cNvPr>
            <p:cNvSpPr/>
            <p:nvPr/>
          </p:nvSpPr>
          <p:spPr>
            <a:xfrm>
              <a:off x="4816800" y="2758175"/>
              <a:ext cx="18625" cy="17575"/>
            </a:xfrm>
            <a:custGeom>
              <a:avLst/>
              <a:gdLst/>
              <a:ahLst/>
              <a:cxnLst/>
              <a:rect l="l" t="t" r="r" b="b"/>
              <a:pathLst>
                <a:path w="745" h="703" extrusionOk="0">
                  <a:moveTo>
                    <a:pt x="366" y="0"/>
                  </a:moveTo>
                  <a:cubicBezTo>
                    <a:pt x="1" y="0"/>
                    <a:pt x="1" y="702"/>
                    <a:pt x="380" y="702"/>
                  </a:cubicBezTo>
                  <a:cubicBezTo>
                    <a:pt x="745" y="702"/>
                    <a:pt x="731" y="0"/>
                    <a:pt x="366"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658;p37">
              <a:extLst>
                <a:ext uri="{FF2B5EF4-FFF2-40B4-BE49-F238E27FC236}">
                  <a16:creationId xmlns:a16="http://schemas.microsoft.com/office/drawing/2014/main" id="{2436C6EF-EF3B-41ED-91FA-6B5409504ED8}"/>
                </a:ext>
              </a:extLst>
            </p:cNvPr>
            <p:cNvSpPr/>
            <p:nvPr/>
          </p:nvSpPr>
          <p:spPr>
            <a:xfrm>
              <a:off x="4895075" y="2863450"/>
              <a:ext cx="18625" cy="17575"/>
            </a:xfrm>
            <a:custGeom>
              <a:avLst/>
              <a:gdLst/>
              <a:ahLst/>
              <a:cxnLst/>
              <a:rect l="l" t="t" r="r" b="b"/>
              <a:pathLst>
                <a:path w="745" h="703" extrusionOk="0">
                  <a:moveTo>
                    <a:pt x="365" y="1"/>
                  </a:moveTo>
                  <a:cubicBezTo>
                    <a:pt x="0" y="1"/>
                    <a:pt x="0" y="703"/>
                    <a:pt x="379" y="703"/>
                  </a:cubicBezTo>
                  <a:cubicBezTo>
                    <a:pt x="744" y="703"/>
                    <a:pt x="730" y="1"/>
                    <a:pt x="365"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659;p37">
              <a:extLst>
                <a:ext uri="{FF2B5EF4-FFF2-40B4-BE49-F238E27FC236}">
                  <a16:creationId xmlns:a16="http://schemas.microsoft.com/office/drawing/2014/main" id="{222C6E0D-6F19-4FCA-9845-6C9E1FB1BD11}"/>
                </a:ext>
              </a:extLst>
            </p:cNvPr>
            <p:cNvSpPr/>
            <p:nvPr/>
          </p:nvSpPr>
          <p:spPr>
            <a:xfrm>
              <a:off x="5220375" y="2903100"/>
              <a:ext cx="18975" cy="17575"/>
            </a:xfrm>
            <a:custGeom>
              <a:avLst/>
              <a:gdLst/>
              <a:ahLst/>
              <a:cxnLst/>
              <a:rect l="l" t="t" r="r" b="b"/>
              <a:pathLst>
                <a:path w="759" h="703" extrusionOk="0">
                  <a:moveTo>
                    <a:pt x="380" y="1"/>
                  </a:moveTo>
                  <a:cubicBezTo>
                    <a:pt x="1" y="1"/>
                    <a:pt x="1" y="703"/>
                    <a:pt x="380" y="703"/>
                  </a:cubicBezTo>
                  <a:cubicBezTo>
                    <a:pt x="745" y="703"/>
                    <a:pt x="759" y="1"/>
                    <a:pt x="380"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660;p37">
              <a:extLst>
                <a:ext uri="{FF2B5EF4-FFF2-40B4-BE49-F238E27FC236}">
                  <a16:creationId xmlns:a16="http://schemas.microsoft.com/office/drawing/2014/main" id="{342EC10C-ADEA-4C90-8458-A4FD018C02CB}"/>
                </a:ext>
              </a:extLst>
            </p:cNvPr>
            <p:cNvSpPr/>
            <p:nvPr/>
          </p:nvSpPr>
          <p:spPr>
            <a:xfrm>
              <a:off x="5201075" y="2780275"/>
              <a:ext cx="18625" cy="17575"/>
            </a:xfrm>
            <a:custGeom>
              <a:avLst/>
              <a:gdLst/>
              <a:ahLst/>
              <a:cxnLst/>
              <a:rect l="l" t="t" r="r" b="b"/>
              <a:pathLst>
                <a:path w="745" h="703" extrusionOk="0">
                  <a:moveTo>
                    <a:pt x="366" y="1"/>
                  </a:moveTo>
                  <a:cubicBezTo>
                    <a:pt x="1" y="1"/>
                    <a:pt x="15" y="703"/>
                    <a:pt x="380" y="703"/>
                  </a:cubicBezTo>
                  <a:cubicBezTo>
                    <a:pt x="745" y="703"/>
                    <a:pt x="745" y="1"/>
                    <a:pt x="366"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661;p37">
              <a:extLst>
                <a:ext uri="{FF2B5EF4-FFF2-40B4-BE49-F238E27FC236}">
                  <a16:creationId xmlns:a16="http://schemas.microsoft.com/office/drawing/2014/main" id="{7E9C587D-E25A-4C1F-9914-02F01D5F3ABD}"/>
                </a:ext>
              </a:extLst>
            </p:cNvPr>
            <p:cNvSpPr/>
            <p:nvPr/>
          </p:nvSpPr>
          <p:spPr>
            <a:xfrm>
              <a:off x="5561500" y="2678150"/>
              <a:ext cx="18975" cy="17575"/>
            </a:xfrm>
            <a:custGeom>
              <a:avLst/>
              <a:gdLst/>
              <a:ahLst/>
              <a:cxnLst/>
              <a:rect l="l" t="t" r="r" b="b"/>
              <a:pathLst>
                <a:path w="759" h="703" extrusionOk="0">
                  <a:moveTo>
                    <a:pt x="379" y="1"/>
                  </a:moveTo>
                  <a:cubicBezTo>
                    <a:pt x="0" y="1"/>
                    <a:pt x="0" y="703"/>
                    <a:pt x="379" y="703"/>
                  </a:cubicBezTo>
                  <a:cubicBezTo>
                    <a:pt x="744" y="703"/>
                    <a:pt x="758" y="1"/>
                    <a:pt x="379"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662;p37">
              <a:extLst>
                <a:ext uri="{FF2B5EF4-FFF2-40B4-BE49-F238E27FC236}">
                  <a16:creationId xmlns:a16="http://schemas.microsoft.com/office/drawing/2014/main" id="{E8BB0826-712A-4A8F-9DE5-62D0E72B5F60}"/>
                </a:ext>
              </a:extLst>
            </p:cNvPr>
            <p:cNvSpPr/>
            <p:nvPr/>
          </p:nvSpPr>
          <p:spPr>
            <a:xfrm>
              <a:off x="5477625" y="2621650"/>
              <a:ext cx="18625" cy="17575"/>
            </a:xfrm>
            <a:custGeom>
              <a:avLst/>
              <a:gdLst/>
              <a:ahLst/>
              <a:cxnLst/>
              <a:rect l="l" t="t" r="r" b="b"/>
              <a:pathLst>
                <a:path w="745" h="703" extrusionOk="0">
                  <a:moveTo>
                    <a:pt x="365" y="1"/>
                  </a:moveTo>
                  <a:cubicBezTo>
                    <a:pt x="0" y="1"/>
                    <a:pt x="14" y="703"/>
                    <a:pt x="379" y="703"/>
                  </a:cubicBezTo>
                  <a:cubicBezTo>
                    <a:pt x="744" y="703"/>
                    <a:pt x="744" y="1"/>
                    <a:pt x="365"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663;p37">
              <a:extLst>
                <a:ext uri="{FF2B5EF4-FFF2-40B4-BE49-F238E27FC236}">
                  <a16:creationId xmlns:a16="http://schemas.microsoft.com/office/drawing/2014/main" id="{8819DE3D-67E6-49F3-B42A-002BBA7769AB}"/>
                </a:ext>
              </a:extLst>
            </p:cNvPr>
            <p:cNvSpPr/>
            <p:nvPr/>
          </p:nvSpPr>
          <p:spPr>
            <a:xfrm>
              <a:off x="5527450" y="2557100"/>
              <a:ext cx="18975" cy="17550"/>
            </a:xfrm>
            <a:custGeom>
              <a:avLst/>
              <a:gdLst/>
              <a:ahLst/>
              <a:cxnLst/>
              <a:rect l="l" t="t" r="r" b="b"/>
              <a:pathLst>
                <a:path w="759" h="702" extrusionOk="0">
                  <a:moveTo>
                    <a:pt x="379" y="0"/>
                  </a:moveTo>
                  <a:cubicBezTo>
                    <a:pt x="0" y="0"/>
                    <a:pt x="14" y="702"/>
                    <a:pt x="379" y="702"/>
                  </a:cubicBezTo>
                  <a:cubicBezTo>
                    <a:pt x="758" y="702"/>
                    <a:pt x="758" y="0"/>
                    <a:pt x="379"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664;p37">
              <a:extLst>
                <a:ext uri="{FF2B5EF4-FFF2-40B4-BE49-F238E27FC236}">
                  <a16:creationId xmlns:a16="http://schemas.microsoft.com/office/drawing/2014/main" id="{6105D78A-1562-4FEE-81B9-14C8034338DF}"/>
                </a:ext>
              </a:extLst>
            </p:cNvPr>
            <p:cNvSpPr/>
            <p:nvPr/>
          </p:nvSpPr>
          <p:spPr>
            <a:xfrm>
              <a:off x="4416050" y="2367925"/>
              <a:ext cx="18625" cy="17575"/>
            </a:xfrm>
            <a:custGeom>
              <a:avLst/>
              <a:gdLst/>
              <a:ahLst/>
              <a:cxnLst/>
              <a:rect l="l" t="t" r="r" b="b"/>
              <a:pathLst>
                <a:path w="745" h="703" extrusionOk="0">
                  <a:moveTo>
                    <a:pt x="379" y="1"/>
                  </a:moveTo>
                  <a:cubicBezTo>
                    <a:pt x="0" y="1"/>
                    <a:pt x="0" y="703"/>
                    <a:pt x="379" y="703"/>
                  </a:cubicBezTo>
                  <a:cubicBezTo>
                    <a:pt x="744" y="703"/>
                    <a:pt x="744" y="1"/>
                    <a:pt x="379"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665;p37">
              <a:extLst>
                <a:ext uri="{FF2B5EF4-FFF2-40B4-BE49-F238E27FC236}">
                  <a16:creationId xmlns:a16="http://schemas.microsoft.com/office/drawing/2014/main" id="{3CC1AB99-1F8A-4DB3-A6EC-BD94C605D521}"/>
                </a:ext>
              </a:extLst>
            </p:cNvPr>
            <p:cNvSpPr/>
            <p:nvPr/>
          </p:nvSpPr>
          <p:spPr>
            <a:xfrm>
              <a:off x="4397450" y="2441275"/>
              <a:ext cx="18975" cy="17575"/>
            </a:xfrm>
            <a:custGeom>
              <a:avLst/>
              <a:gdLst/>
              <a:ahLst/>
              <a:cxnLst/>
              <a:rect l="l" t="t" r="r" b="b"/>
              <a:pathLst>
                <a:path w="759" h="703" extrusionOk="0">
                  <a:moveTo>
                    <a:pt x="365" y="1"/>
                  </a:moveTo>
                  <a:cubicBezTo>
                    <a:pt x="0" y="1"/>
                    <a:pt x="14" y="703"/>
                    <a:pt x="379" y="703"/>
                  </a:cubicBezTo>
                  <a:cubicBezTo>
                    <a:pt x="758" y="703"/>
                    <a:pt x="744" y="1"/>
                    <a:pt x="365"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666;p37">
              <a:extLst>
                <a:ext uri="{FF2B5EF4-FFF2-40B4-BE49-F238E27FC236}">
                  <a16:creationId xmlns:a16="http://schemas.microsoft.com/office/drawing/2014/main" id="{A1B6216A-1245-43D6-B4A7-8B6727320FB3}"/>
                </a:ext>
              </a:extLst>
            </p:cNvPr>
            <p:cNvSpPr/>
            <p:nvPr/>
          </p:nvSpPr>
          <p:spPr>
            <a:xfrm>
              <a:off x="4858225" y="2227550"/>
              <a:ext cx="18625" cy="17575"/>
            </a:xfrm>
            <a:custGeom>
              <a:avLst/>
              <a:gdLst/>
              <a:ahLst/>
              <a:cxnLst/>
              <a:rect l="l" t="t" r="r" b="b"/>
              <a:pathLst>
                <a:path w="745" h="703" extrusionOk="0">
                  <a:moveTo>
                    <a:pt x="365" y="1"/>
                  </a:moveTo>
                  <a:cubicBezTo>
                    <a:pt x="0" y="1"/>
                    <a:pt x="0" y="703"/>
                    <a:pt x="365" y="703"/>
                  </a:cubicBezTo>
                  <a:cubicBezTo>
                    <a:pt x="744" y="703"/>
                    <a:pt x="744" y="1"/>
                    <a:pt x="365"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667;p37">
              <a:extLst>
                <a:ext uri="{FF2B5EF4-FFF2-40B4-BE49-F238E27FC236}">
                  <a16:creationId xmlns:a16="http://schemas.microsoft.com/office/drawing/2014/main" id="{0B969F0F-6B56-4E91-AF32-80A7978F2FA4}"/>
                </a:ext>
              </a:extLst>
            </p:cNvPr>
            <p:cNvSpPr/>
            <p:nvPr/>
          </p:nvSpPr>
          <p:spPr>
            <a:xfrm>
              <a:off x="4216700" y="2132500"/>
              <a:ext cx="1649075" cy="1650775"/>
            </a:xfrm>
            <a:custGeom>
              <a:avLst/>
              <a:gdLst/>
              <a:ahLst/>
              <a:cxnLst/>
              <a:rect l="l" t="t" r="r" b="b"/>
              <a:pathLst>
                <a:path w="65963" h="66031" extrusionOk="0">
                  <a:moveTo>
                    <a:pt x="24898" y="1571"/>
                  </a:moveTo>
                  <a:cubicBezTo>
                    <a:pt x="25836" y="1571"/>
                    <a:pt x="26731" y="1917"/>
                    <a:pt x="27921" y="2217"/>
                  </a:cubicBezTo>
                  <a:cubicBezTo>
                    <a:pt x="28338" y="2320"/>
                    <a:pt x="28727" y="2366"/>
                    <a:pt x="29105" y="2366"/>
                  </a:cubicBezTo>
                  <a:cubicBezTo>
                    <a:pt x="29757" y="2366"/>
                    <a:pt x="30376" y="2228"/>
                    <a:pt x="31051" y="2006"/>
                  </a:cubicBezTo>
                  <a:cubicBezTo>
                    <a:pt x="31587" y="1829"/>
                    <a:pt x="32251" y="1728"/>
                    <a:pt x="32936" y="1728"/>
                  </a:cubicBezTo>
                  <a:cubicBezTo>
                    <a:pt x="34960" y="1728"/>
                    <a:pt x="37174" y="2604"/>
                    <a:pt x="36849" y="4954"/>
                  </a:cubicBezTo>
                  <a:cubicBezTo>
                    <a:pt x="36785" y="4950"/>
                    <a:pt x="36721" y="4948"/>
                    <a:pt x="36657" y="4948"/>
                  </a:cubicBezTo>
                  <a:cubicBezTo>
                    <a:pt x="36483" y="4948"/>
                    <a:pt x="36311" y="4961"/>
                    <a:pt x="36147" y="4982"/>
                  </a:cubicBezTo>
                  <a:cubicBezTo>
                    <a:pt x="36077" y="4322"/>
                    <a:pt x="35852" y="3691"/>
                    <a:pt x="35333" y="3227"/>
                  </a:cubicBezTo>
                  <a:cubicBezTo>
                    <a:pt x="34866" y="2831"/>
                    <a:pt x="34260" y="2717"/>
                    <a:pt x="33634" y="2717"/>
                  </a:cubicBezTo>
                  <a:cubicBezTo>
                    <a:pt x="33017" y="2717"/>
                    <a:pt x="32381" y="2828"/>
                    <a:pt x="31838" y="2890"/>
                  </a:cubicBezTo>
                  <a:cubicBezTo>
                    <a:pt x="31483" y="2931"/>
                    <a:pt x="31486" y="3594"/>
                    <a:pt x="31821" y="3594"/>
                  </a:cubicBezTo>
                  <a:cubicBezTo>
                    <a:pt x="31831" y="3594"/>
                    <a:pt x="31841" y="3594"/>
                    <a:pt x="31852" y="3592"/>
                  </a:cubicBezTo>
                  <a:cubicBezTo>
                    <a:pt x="32374" y="3529"/>
                    <a:pt x="33007" y="3414"/>
                    <a:pt x="33605" y="3414"/>
                  </a:cubicBezTo>
                  <a:cubicBezTo>
                    <a:pt x="33938" y="3414"/>
                    <a:pt x="34261" y="3450"/>
                    <a:pt x="34547" y="3550"/>
                  </a:cubicBezTo>
                  <a:cubicBezTo>
                    <a:pt x="35249" y="3789"/>
                    <a:pt x="35515" y="4421"/>
                    <a:pt x="35586" y="5094"/>
                  </a:cubicBezTo>
                  <a:cubicBezTo>
                    <a:pt x="35459" y="5122"/>
                    <a:pt x="35347" y="5165"/>
                    <a:pt x="35235" y="5207"/>
                  </a:cubicBezTo>
                  <a:cubicBezTo>
                    <a:pt x="35164" y="4954"/>
                    <a:pt x="35038" y="4729"/>
                    <a:pt x="34856" y="4533"/>
                  </a:cubicBezTo>
                  <a:cubicBezTo>
                    <a:pt x="34667" y="4325"/>
                    <a:pt x="34408" y="4213"/>
                    <a:pt x="34143" y="4213"/>
                  </a:cubicBezTo>
                  <a:cubicBezTo>
                    <a:pt x="34015" y="4213"/>
                    <a:pt x="33885" y="4239"/>
                    <a:pt x="33761" y="4294"/>
                  </a:cubicBezTo>
                  <a:cubicBezTo>
                    <a:pt x="33473" y="4432"/>
                    <a:pt x="33542" y="4994"/>
                    <a:pt x="33810" y="4994"/>
                  </a:cubicBezTo>
                  <a:cubicBezTo>
                    <a:pt x="33842" y="4994"/>
                    <a:pt x="33877" y="4986"/>
                    <a:pt x="33915" y="4968"/>
                  </a:cubicBezTo>
                  <a:cubicBezTo>
                    <a:pt x="34008" y="4923"/>
                    <a:pt x="34091" y="4903"/>
                    <a:pt x="34166" y="4903"/>
                  </a:cubicBezTo>
                  <a:cubicBezTo>
                    <a:pt x="34442" y="4903"/>
                    <a:pt x="34602" y="5175"/>
                    <a:pt x="34701" y="5473"/>
                  </a:cubicBezTo>
                  <a:cubicBezTo>
                    <a:pt x="31543" y="7326"/>
                    <a:pt x="35024" y="11917"/>
                    <a:pt x="32820" y="14612"/>
                  </a:cubicBezTo>
                  <a:cubicBezTo>
                    <a:pt x="32708" y="14485"/>
                    <a:pt x="32582" y="14359"/>
                    <a:pt x="32483" y="14233"/>
                  </a:cubicBezTo>
                  <a:cubicBezTo>
                    <a:pt x="31431" y="12913"/>
                    <a:pt x="31023" y="10934"/>
                    <a:pt x="29549" y="9965"/>
                  </a:cubicBezTo>
                  <a:cubicBezTo>
                    <a:pt x="29255" y="9783"/>
                    <a:pt x="28946" y="9628"/>
                    <a:pt x="28609" y="9544"/>
                  </a:cubicBezTo>
                  <a:cubicBezTo>
                    <a:pt x="28651" y="8941"/>
                    <a:pt x="28735" y="8337"/>
                    <a:pt x="28848" y="7747"/>
                  </a:cubicBezTo>
                  <a:cubicBezTo>
                    <a:pt x="28899" y="7501"/>
                    <a:pt x="28723" y="7321"/>
                    <a:pt x="28557" y="7321"/>
                  </a:cubicBezTo>
                  <a:cubicBezTo>
                    <a:pt x="28450" y="7321"/>
                    <a:pt x="28347" y="7397"/>
                    <a:pt x="28314" y="7579"/>
                  </a:cubicBezTo>
                  <a:cubicBezTo>
                    <a:pt x="28188" y="8183"/>
                    <a:pt x="28104" y="8800"/>
                    <a:pt x="28047" y="9418"/>
                  </a:cubicBezTo>
                  <a:cubicBezTo>
                    <a:pt x="27949" y="9404"/>
                    <a:pt x="27851" y="9404"/>
                    <a:pt x="27739" y="9390"/>
                  </a:cubicBezTo>
                  <a:cubicBezTo>
                    <a:pt x="27697" y="9137"/>
                    <a:pt x="27640" y="8884"/>
                    <a:pt x="27598" y="8632"/>
                  </a:cubicBezTo>
                  <a:cubicBezTo>
                    <a:pt x="27573" y="8481"/>
                    <a:pt x="27446" y="8375"/>
                    <a:pt x="27299" y="8375"/>
                  </a:cubicBezTo>
                  <a:cubicBezTo>
                    <a:pt x="27282" y="8375"/>
                    <a:pt x="27265" y="8376"/>
                    <a:pt x="27247" y="8379"/>
                  </a:cubicBezTo>
                  <a:cubicBezTo>
                    <a:pt x="27093" y="8463"/>
                    <a:pt x="27009" y="8646"/>
                    <a:pt x="27051" y="8814"/>
                  </a:cubicBezTo>
                  <a:cubicBezTo>
                    <a:pt x="27093" y="9011"/>
                    <a:pt x="27135" y="9207"/>
                    <a:pt x="27163" y="9390"/>
                  </a:cubicBezTo>
                  <a:cubicBezTo>
                    <a:pt x="26251" y="9446"/>
                    <a:pt x="25310" y="9727"/>
                    <a:pt x="24454" y="10021"/>
                  </a:cubicBezTo>
                  <a:cubicBezTo>
                    <a:pt x="24426" y="9909"/>
                    <a:pt x="24384" y="9797"/>
                    <a:pt x="24356" y="9685"/>
                  </a:cubicBezTo>
                  <a:cubicBezTo>
                    <a:pt x="24075" y="8505"/>
                    <a:pt x="24243" y="7017"/>
                    <a:pt x="23626" y="5909"/>
                  </a:cubicBezTo>
                  <a:cubicBezTo>
                    <a:pt x="23144" y="5046"/>
                    <a:pt x="22295" y="4790"/>
                    <a:pt x="21365" y="4790"/>
                  </a:cubicBezTo>
                  <a:cubicBezTo>
                    <a:pt x="20751" y="4790"/>
                    <a:pt x="20102" y="4901"/>
                    <a:pt x="19499" y="5024"/>
                  </a:cubicBezTo>
                  <a:cubicBezTo>
                    <a:pt x="19372" y="4786"/>
                    <a:pt x="19232" y="4547"/>
                    <a:pt x="19092" y="4308"/>
                  </a:cubicBezTo>
                  <a:cubicBezTo>
                    <a:pt x="20397" y="3845"/>
                    <a:pt x="21422" y="3003"/>
                    <a:pt x="22629" y="2273"/>
                  </a:cubicBezTo>
                  <a:lnTo>
                    <a:pt x="22629" y="2287"/>
                  </a:lnTo>
                  <a:cubicBezTo>
                    <a:pt x="23497" y="1758"/>
                    <a:pt x="24209" y="1571"/>
                    <a:pt x="24898" y="1571"/>
                  </a:cubicBezTo>
                  <a:close/>
                  <a:moveTo>
                    <a:pt x="27201" y="10889"/>
                  </a:moveTo>
                  <a:cubicBezTo>
                    <a:pt x="28437" y="10889"/>
                    <a:pt x="29490" y="11420"/>
                    <a:pt x="30322" y="12913"/>
                  </a:cubicBezTo>
                  <a:cubicBezTo>
                    <a:pt x="30869" y="13882"/>
                    <a:pt x="31346" y="14892"/>
                    <a:pt x="32118" y="15721"/>
                  </a:cubicBezTo>
                  <a:cubicBezTo>
                    <a:pt x="32792" y="16451"/>
                    <a:pt x="33592" y="16844"/>
                    <a:pt x="34477" y="17237"/>
                  </a:cubicBezTo>
                  <a:cubicBezTo>
                    <a:pt x="36680" y="18219"/>
                    <a:pt x="37719" y="19258"/>
                    <a:pt x="38028" y="21799"/>
                  </a:cubicBezTo>
                  <a:cubicBezTo>
                    <a:pt x="37874" y="21869"/>
                    <a:pt x="37719" y="21953"/>
                    <a:pt x="37565" y="22023"/>
                  </a:cubicBezTo>
                  <a:cubicBezTo>
                    <a:pt x="37396" y="20830"/>
                    <a:pt x="36835" y="19735"/>
                    <a:pt x="35951" y="18907"/>
                  </a:cubicBezTo>
                  <a:cubicBezTo>
                    <a:pt x="35882" y="18838"/>
                    <a:pt x="35813" y="18810"/>
                    <a:pt x="35750" y="18810"/>
                  </a:cubicBezTo>
                  <a:cubicBezTo>
                    <a:pt x="35516" y="18810"/>
                    <a:pt x="35359" y="19200"/>
                    <a:pt x="35557" y="19398"/>
                  </a:cubicBezTo>
                  <a:cubicBezTo>
                    <a:pt x="36400" y="20156"/>
                    <a:pt x="36919" y="21209"/>
                    <a:pt x="37045" y="22332"/>
                  </a:cubicBezTo>
                  <a:cubicBezTo>
                    <a:pt x="36821" y="22459"/>
                    <a:pt x="36610" y="22613"/>
                    <a:pt x="36414" y="22767"/>
                  </a:cubicBezTo>
                  <a:cubicBezTo>
                    <a:pt x="36414" y="22641"/>
                    <a:pt x="36414" y="22529"/>
                    <a:pt x="36386" y="22416"/>
                  </a:cubicBezTo>
                  <a:cubicBezTo>
                    <a:pt x="36372" y="22248"/>
                    <a:pt x="36287" y="22066"/>
                    <a:pt x="36105" y="22066"/>
                  </a:cubicBezTo>
                  <a:cubicBezTo>
                    <a:pt x="35936" y="22080"/>
                    <a:pt x="35810" y="22234"/>
                    <a:pt x="35824" y="22416"/>
                  </a:cubicBezTo>
                  <a:cubicBezTo>
                    <a:pt x="35852" y="22683"/>
                    <a:pt x="35852" y="22964"/>
                    <a:pt x="35810" y="23231"/>
                  </a:cubicBezTo>
                  <a:cubicBezTo>
                    <a:pt x="35557" y="23455"/>
                    <a:pt x="35305" y="23680"/>
                    <a:pt x="35080" y="23918"/>
                  </a:cubicBezTo>
                  <a:cubicBezTo>
                    <a:pt x="34940" y="22908"/>
                    <a:pt x="34659" y="21897"/>
                    <a:pt x="33957" y="21153"/>
                  </a:cubicBezTo>
                  <a:cubicBezTo>
                    <a:pt x="33452" y="20606"/>
                    <a:pt x="32904" y="20493"/>
                    <a:pt x="32273" y="20170"/>
                  </a:cubicBezTo>
                  <a:cubicBezTo>
                    <a:pt x="31037" y="19525"/>
                    <a:pt x="30813" y="18542"/>
                    <a:pt x="29802" y="17756"/>
                  </a:cubicBezTo>
                  <a:cubicBezTo>
                    <a:pt x="28820" y="16990"/>
                    <a:pt x="27384" y="16608"/>
                    <a:pt x="25929" y="16608"/>
                  </a:cubicBezTo>
                  <a:cubicBezTo>
                    <a:pt x="25784" y="16608"/>
                    <a:pt x="25638" y="16611"/>
                    <a:pt x="25493" y="16619"/>
                  </a:cubicBezTo>
                  <a:cubicBezTo>
                    <a:pt x="25816" y="15749"/>
                    <a:pt x="25816" y="14738"/>
                    <a:pt x="25689" y="13840"/>
                  </a:cubicBezTo>
                  <a:cubicBezTo>
                    <a:pt x="25689" y="13826"/>
                    <a:pt x="25675" y="13798"/>
                    <a:pt x="25675" y="13783"/>
                  </a:cubicBezTo>
                  <a:cubicBezTo>
                    <a:pt x="26123" y="13573"/>
                    <a:pt x="26595" y="13473"/>
                    <a:pt x="27080" y="13473"/>
                  </a:cubicBezTo>
                  <a:cubicBezTo>
                    <a:pt x="27113" y="13473"/>
                    <a:pt x="27145" y="13474"/>
                    <a:pt x="27177" y="13475"/>
                  </a:cubicBezTo>
                  <a:cubicBezTo>
                    <a:pt x="27542" y="13475"/>
                    <a:pt x="27528" y="12787"/>
                    <a:pt x="27177" y="12773"/>
                  </a:cubicBezTo>
                  <a:cubicBezTo>
                    <a:pt x="27145" y="12772"/>
                    <a:pt x="27113" y="12772"/>
                    <a:pt x="27081" y="12772"/>
                  </a:cubicBezTo>
                  <a:cubicBezTo>
                    <a:pt x="26539" y="12772"/>
                    <a:pt x="26012" y="12884"/>
                    <a:pt x="25535" y="13096"/>
                  </a:cubicBezTo>
                  <a:cubicBezTo>
                    <a:pt x="25493" y="12969"/>
                    <a:pt x="25465" y="12829"/>
                    <a:pt x="25423" y="12703"/>
                  </a:cubicBezTo>
                  <a:cubicBezTo>
                    <a:pt x="25962" y="12481"/>
                    <a:pt x="26530" y="12321"/>
                    <a:pt x="27098" y="12321"/>
                  </a:cubicBezTo>
                  <a:cubicBezTo>
                    <a:pt x="27430" y="12321"/>
                    <a:pt x="27763" y="12376"/>
                    <a:pt x="28090" y="12506"/>
                  </a:cubicBezTo>
                  <a:cubicBezTo>
                    <a:pt x="29142" y="12913"/>
                    <a:pt x="29227" y="13840"/>
                    <a:pt x="29746" y="14682"/>
                  </a:cubicBezTo>
                  <a:cubicBezTo>
                    <a:pt x="29813" y="14789"/>
                    <a:pt x="29898" y="14832"/>
                    <a:pt x="29979" y="14832"/>
                  </a:cubicBezTo>
                  <a:cubicBezTo>
                    <a:pt x="30187" y="14832"/>
                    <a:pt x="30378" y="14553"/>
                    <a:pt x="30237" y="14331"/>
                  </a:cubicBezTo>
                  <a:cubicBezTo>
                    <a:pt x="29648" y="13404"/>
                    <a:pt x="29549" y="12478"/>
                    <a:pt x="28483" y="11945"/>
                  </a:cubicBezTo>
                  <a:cubicBezTo>
                    <a:pt x="28039" y="11729"/>
                    <a:pt x="27579" y="11639"/>
                    <a:pt x="27117" y="11639"/>
                  </a:cubicBezTo>
                  <a:cubicBezTo>
                    <a:pt x="26467" y="11639"/>
                    <a:pt x="25813" y="11817"/>
                    <a:pt x="25198" y="12071"/>
                  </a:cubicBezTo>
                  <a:cubicBezTo>
                    <a:pt x="25114" y="11818"/>
                    <a:pt x="25015" y="11580"/>
                    <a:pt x="24917" y="11327"/>
                  </a:cubicBezTo>
                  <a:cubicBezTo>
                    <a:pt x="25733" y="11062"/>
                    <a:pt x="26496" y="10889"/>
                    <a:pt x="27201" y="10889"/>
                  </a:cubicBezTo>
                  <a:close/>
                  <a:moveTo>
                    <a:pt x="36717" y="6357"/>
                  </a:moveTo>
                  <a:cubicBezTo>
                    <a:pt x="36746" y="6357"/>
                    <a:pt x="36776" y="6357"/>
                    <a:pt x="36807" y="6358"/>
                  </a:cubicBezTo>
                  <a:cubicBezTo>
                    <a:pt x="38969" y="6414"/>
                    <a:pt x="40106" y="8042"/>
                    <a:pt x="40513" y="9965"/>
                  </a:cubicBezTo>
                  <a:lnTo>
                    <a:pt x="40513" y="9979"/>
                  </a:lnTo>
                  <a:cubicBezTo>
                    <a:pt x="40836" y="11509"/>
                    <a:pt x="41580" y="12675"/>
                    <a:pt x="42352" y="13868"/>
                  </a:cubicBezTo>
                  <a:cubicBezTo>
                    <a:pt x="42380" y="13994"/>
                    <a:pt x="42464" y="14120"/>
                    <a:pt x="42562" y="14205"/>
                  </a:cubicBezTo>
                  <a:cubicBezTo>
                    <a:pt x="42969" y="14836"/>
                    <a:pt x="43348" y="15482"/>
                    <a:pt x="43671" y="16156"/>
                  </a:cubicBezTo>
                  <a:cubicBezTo>
                    <a:pt x="44977" y="18907"/>
                    <a:pt x="45047" y="22080"/>
                    <a:pt x="43896" y="24901"/>
                  </a:cubicBezTo>
                  <a:cubicBezTo>
                    <a:pt x="43713" y="24480"/>
                    <a:pt x="43517" y="24073"/>
                    <a:pt x="43306" y="23680"/>
                  </a:cubicBezTo>
                  <a:cubicBezTo>
                    <a:pt x="44205" y="21308"/>
                    <a:pt x="43952" y="18640"/>
                    <a:pt x="42604" y="16493"/>
                  </a:cubicBezTo>
                  <a:cubicBezTo>
                    <a:pt x="42536" y="16380"/>
                    <a:pt x="42451" y="16334"/>
                    <a:pt x="42369" y="16334"/>
                  </a:cubicBezTo>
                  <a:cubicBezTo>
                    <a:pt x="42167" y="16334"/>
                    <a:pt x="41987" y="16614"/>
                    <a:pt x="42127" y="16844"/>
                  </a:cubicBezTo>
                  <a:cubicBezTo>
                    <a:pt x="43292" y="18697"/>
                    <a:pt x="43587" y="20957"/>
                    <a:pt x="42913" y="23034"/>
                  </a:cubicBezTo>
                  <a:cubicBezTo>
                    <a:pt x="42815" y="22894"/>
                    <a:pt x="42745" y="22753"/>
                    <a:pt x="42632" y="22627"/>
                  </a:cubicBezTo>
                  <a:cubicBezTo>
                    <a:pt x="42548" y="22515"/>
                    <a:pt x="42464" y="22416"/>
                    <a:pt x="42366" y="22304"/>
                  </a:cubicBezTo>
                  <a:cubicBezTo>
                    <a:pt x="42534" y="21279"/>
                    <a:pt x="42464" y="20227"/>
                    <a:pt x="42169" y="19230"/>
                  </a:cubicBezTo>
                  <a:cubicBezTo>
                    <a:pt x="42121" y="19063"/>
                    <a:pt x="42013" y="18994"/>
                    <a:pt x="41904" y="18994"/>
                  </a:cubicBezTo>
                  <a:cubicBezTo>
                    <a:pt x="41729" y="18994"/>
                    <a:pt x="41552" y="19175"/>
                    <a:pt x="41622" y="19427"/>
                  </a:cubicBezTo>
                  <a:cubicBezTo>
                    <a:pt x="41874" y="20213"/>
                    <a:pt x="41944" y="21041"/>
                    <a:pt x="41860" y="21855"/>
                  </a:cubicBezTo>
                  <a:cubicBezTo>
                    <a:pt x="41321" y="21464"/>
                    <a:pt x="40714" y="21302"/>
                    <a:pt x="40080" y="21302"/>
                  </a:cubicBezTo>
                  <a:cubicBezTo>
                    <a:pt x="39757" y="21302"/>
                    <a:pt x="39427" y="21344"/>
                    <a:pt x="39095" y="21420"/>
                  </a:cubicBezTo>
                  <a:cubicBezTo>
                    <a:pt x="38898" y="19974"/>
                    <a:pt x="38505" y="18570"/>
                    <a:pt x="37495" y="17475"/>
                  </a:cubicBezTo>
                  <a:cubicBezTo>
                    <a:pt x="37214" y="17181"/>
                    <a:pt x="36905" y="16928"/>
                    <a:pt x="36568" y="16717"/>
                  </a:cubicBezTo>
                  <a:cubicBezTo>
                    <a:pt x="37059" y="16198"/>
                    <a:pt x="37382" y="15552"/>
                    <a:pt x="37481" y="14850"/>
                  </a:cubicBezTo>
                  <a:cubicBezTo>
                    <a:pt x="37515" y="14603"/>
                    <a:pt x="37332" y="14424"/>
                    <a:pt x="37167" y="14424"/>
                  </a:cubicBezTo>
                  <a:cubicBezTo>
                    <a:pt x="37060" y="14424"/>
                    <a:pt x="36961" y="14500"/>
                    <a:pt x="36933" y="14682"/>
                  </a:cubicBezTo>
                  <a:cubicBezTo>
                    <a:pt x="36849" y="15342"/>
                    <a:pt x="36512" y="15959"/>
                    <a:pt x="35993" y="16380"/>
                  </a:cubicBezTo>
                  <a:cubicBezTo>
                    <a:pt x="35726" y="16240"/>
                    <a:pt x="35445" y="16128"/>
                    <a:pt x="35178" y="16001"/>
                  </a:cubicBezTo>
                  <a:cubicBezTo>
                    <a:pt x="35782" y="15468"/>
                    <a:pt x="36203" y="14766"/>
                    <a:pt x="36414" y="13994"/>
                  </a:cubicBezTo>
                  <a:cubicBezTo>
                    <a:pt x="36765" y="12675"/>
                    <a:pt x="36582" y="11776"/>
                    <a:pt x="36316" y="10443"/>
                  </a:cubicBezTo>
                  <a:cubicBezTo>
                    <a:pt x="36283" y="10270"/>
                    <a:pt x="36185" y="10199"/>
                    <a:pt x="36081" y="10199"/>
                  </a:cubicBezTo>
                  <a:cubicBezTo>
                    <a:pt x="35913" y="10199"/>
                    <a:pt x="35730" y="10383"/>
                    <a:pt x="35782" y="10625"/>
                  </a:cubicBezTo>
                  <a:cubicBezTo>
                    <a:pt x="35951" y="11523"/>
                    <a:pt x="36217" y="12380"/>
                    <a:pt x="35993" y="13292"/>
                  </a:cubicBezTo>
                  <a:cubicBezTo>
                    <a:pt x="35740" y="14345"/>
                    <a:pt x="35389" y="15075"/>
                    <a:pt x="34505" y="15693"/>
                  </a:cubicBezTo>
                  <a:cubicBezTo>
                    <a:pt x="34280" y="15580"/>
                    <a:pt x="34055" y="15468"/>
                    <a:pt x="33831" y="15342"/>
                  </a:cubicBezTo>
                  <a:cubicBezTo>
                    <a:pt x="34940" y="13910"/>
                    <a:pt x="35010" y="12127"/>
                    <a:pt x="34785" y="10302"/>
                  </a:cubicBezTo>
                  <a:cubicBezTo>
                    <a:pt x="34577" y="8610"/>
                    <a:pt x="34287" y="6357"/>
                    <a:pt x="36717" y="6357"/>
                  </a:cubicBezTo>
                  <a:close/>
                  <a:moveTo>
                    <a:pt x="44050" y="14443"/>
                  </a:moveTo>
                  <a:lnTo>
                    <a:pt x="44050" y="14443"/>
                  </a:lnTo>
                  <a:cubicBezTo>
                    <a:pt x="45299" y="14682"/>
                    <a:pt x="46465" y="15159"/>
                    <a:pt x="47756" y="15300"/>
                  </a:cubicBezTo>
                  <a:cubicBezTo>
                    <a:pt x="47942" y="15318"/>
                    <a:pt x="48125" y="15326"/>
                    <a:pt x="48303" y="15326"/>
                  </a:cubicBezTo>
                  <a:cubicBezTo>
                    <a:pt x="49754" y="15326"/>
                    <a:pt x="50984" y="14777"/>
                    <a:pt x="52458" y="14640"/>
                  </a:cubicBezTo>
                  <a:cubicBezTo>
                    <a:pt x="52707" y="14619"/>
                    <a:pt x="52986" y="14601"/>
                    <a:pt x="53270" y="14601"/>
                  </a:cubicBezTo>
                  <a:cubicBezTo>
                    <a:pt x="53770" y="14601"/>
                    <a:pt x="54287" y="14658"/>
                    <a:pt x="54690" y="14864"/>
                  </a:cubicBezTo>
                  <a:cubicBezTo>
                    <a:pt x="56614" y="15833"/>
                    <a:pt x="55673" y="17335"/>
                    <a:pt x="55434" y="18598"/>
                  </a:cubicBezTo>
                  <a:cubicBezTo>
                    <a:pt x="55098" y="20367"/>
                    <a:pt x="55547" y="22248"/>
                    <a:pt x="55041" y="23975"/>
                  </a:cubicBezTo>
                  <a:cubicBezTo>
                    <a:pt x="54171" y="26979"/>
                    <a:pt x="49848" y="26375"/>
                    <a:pt x="47433" y="27765"/>
                  </a:cubicBezTo>
                  <a:cubicBezTo>
                    <a:pt x="46479" y="28312"/>
                    <a:pt x="45636" y="29028"/>
                    <a:pt x="44963" y="29912"/>
                  </a:cubicBezTo>
                  <a:cubicBezTo>
                    <a:pt x="44963" y="29730"/>
                    <a:pt x="44948" y="29561"/>
                    <a:pt x="44934" y="29379"/>
                  </a:cubicBezTo>
                  <a:cubicBezTo>
                    <a:pt x="46380" y="25013"/>
                    <a:pt x="51504" y="27217"/>
                    <a:pt x="53890" y="24059"/>
                  </a:cubicBezTo>
                  <a:cubicBezTo>
                    <a:pt x="54063" y="23832"/>
                    <a:pt x="53886" y="23454"/>
                    <a:pt x="53674" y="23454"/>
                  </a:cubicBezTo>
                  <a:cubicBezTo>
                    <a:pt x="53610" y="23454"/>
                    <a:pt x="53544" y="23487"/>
                    <a:pt x="53483" y="23568"/>
                  </a:cubicBezTo>
                  <a:cubicBezTo>
                    <a:pt x="51939" y="25617"/>
                    <a:pt x="49272" y="25041"/>
                    <a:pt x="47138" y="25968"/>
                  </a:cubicBezTo>
                  <a:cubicBezTo>
                    <a:pt x="46128" y="26403"/>
                    <a:pt x="45299" y="27189"/>
                    <a:pt x="44808" y="28186"/>
                  </a:cubicBezTo>
                  <a:cubicBezTo>
                    <a:pt x="44752" y="27891"/>
                    <a:pt x="44710" y="27610"/>
                    <a:pt x="44640" y="27330"/>
                  </a:cubicBezTo>
                  <a:cubicBezTo>
                    <a:pt x="45777" y="24634"/>
                    <a:pt x="48725" y="25575"/>
                    <a:pt x="50704" y="23918"/>
                  </a:cubicBezTo>
                  <a:cubicBezTo>
                    <a:pt x="50927" y="23730"/>
                    <a:pt x="50796" y="23256"/>
                    <a:pt x="50558" y="23256"/>
                  </a:cubicBezTo>
                  <a:cubicBezTo>
                    <a:pt x="50511" y="23256"/>
                    <a:pt x="50461" y="23274"/>
                    <a:pt x="50409" y="23315"/>
                  </a:cubicBezTo>
                  <a:cubicBezTo>
                    <a:pt x="49188" y="24340"/>
                    <a:pt x="47559" y="24143"/>
                    <a:pt x="46184" y="24775"/>
                  </a:cubicBezTo>
                  <a:cubicBezTo>
                    <a:pt x="45594" y="25056"/>
                    <a:pt x="45075" y="25477"/>
                    <a:pt x="44696" y="26010"/>
                  </a:cubicBezTo>
                  <a:cubicBezTo>
                    <a:pt x="44906" y="25519"/>
                    <a:pt x="45103" y="25013"/>
                    <a:pt x="45257" y="24508"/>
                  </a:cubicBezTo>
                  <a:cubicBezTo>
                    <a:pt x="45608" y="24059"/>
                    <a:pt x="46057" y="23708"/>
                    <a:pt x="46591" y="23483"/>
                  </a:cubicBezTo>
                  <a:cubicBezTo>
                    <a:pt x="46881" y="23357"/>
                    <a:pt x="46808" y="22787"/>
                    <a:pt x="46524" y="22787"/>
                  </a:cubicBezTo>
                  <a:cubicBezTo>
                    <a:pt x="46493" y="22787"/>
                    <a:pt x="46459" y="22794"/>
                    <a:pt x="46422" y="22810"/>
                  </a:cubicBezTo>
                  <a:cubicBezTo>
                    <a:pt x="46114" y="22936"/>
                    <a:pt x="45833" y="23104"/>
                    <a:pt x="45566" y="23301"/>
                  </a:cubicBezTo>
                  <a:cubicBezTo>
                    <a:pt x="45959" y="21448"/>
                    <a:pt x="45903" y="19525"/>
                    <a:pt x="45426" y="17686"/>
                  </a:cubicBezTo>
                  <a:cubicBezTo>
                    <a:pt x="45454" y="17686"/>
                    <a:pt x="45468" y="17700"/>
                    <a:pt x="45496" y="17714"/>
                  </a:cubicBezTo>
                  <a:cubicBezTo>
                    <a:pt x="45529" y="17727"/>
                    <a:pt x="45561" y="17733"/>
                    <a:pt x="45590" y="17733"/>
                  </a:cubicBezTo>
                  <a:cubicBezTo>
                    <a:pt x="45875" y="17733"/>
                    <a:pt x="45930" y="17154"/>
                    <a:pt x="45636" y="17026"/>
                  </a:cubicBezTo>
                  <a:lnTo>
                    <a:pt x="45187" y="16858"/>
                  </a:lnTo>
                  <a:cubicBezTo>
                    <a:pt x="45075" y="16535"/>
                    <a:pt x="44948" y="16198"/>
                    <a:pt x="44808" y="15889"/>
                  </a:cubicBezTo>
                  <a:lnTo>
                    <a:pt x="44808" y="15889"/>
                  </a:lnTo>
                  <a:cubicBezTo>
                    <a:pt x="45524" y="16170"/>
                    <a:pt x="46226" y="16479"/>
                    <a:pt x="47026" y="16493"/>
                  </a:cubicBezTo>
                  <a:cubicBezTo>
                    <a:pt x="47391" y="16493"/>
                    <a:pt x="47377" y="15791"/>
                    <a:pt x="47012" y="15791"/>
                  </a:cubicBezTo>
                  <a:cubicBezTo>
                    <a:pt x="46071" y="15777"/>
                    <a:pt x="45243" y="15300"/>
                    <a:pt x="44359" y="14991"/>
                  </a:cubicBezTo>
                  <a:cubicBezTo>
                    <a:pt x="44261" y="14822"/>
                    <a:pt x="44148" y="14626"/>
                    <a:pt x="44050" y="14443"/>
                  </a:cubicBezTo>
                  <a:close/>
                  <a:moveTo>
                    <a:pt x="52922" y="30137"/>
                  </a:moveTo>
                  <a:cubicBezTo>
                    <a:pt x="55168" y="30404"/>
                    <a:pt x="57358" y="30937"/>
                    <a:pt x="59463" y="31751"/>
                  </a:cubicBezTo>
                  <a:cubicBezTo>
                    <a:pt x="57388" y="31361"/>
                    <a:pt x="55183" y="31099"/>
                    <a:pt x="53006" y="31099"/>
                  </a:cubicBezTo>
                  <a:cubicBezTo>
                    <a:pt x="51664" y="31099"/>
                    <a:pt x="50332" y="31198"/>
                    <a:pt x="49047" y="31428"/>
                  </a:cubicBezTo>
                  <a:cubicBezTo>
                    <a:pt x="49805" y="30965"/>
                    <a:pt x="50577" y="30544"/>
                    <a:pt x="51448" y="30348"/>
                  </a:cubicBezTo>
                  <a:cubicBezTo>
                    <a:pt x="51925" y="30235"/>
                    <a:pt x="52430" y="30165"/>
                    <a:pt x="52922" y="30137"/>
                  </a:cubicBezTo>
                  <a:close/>
                  <a:moveTo>
                    <a:pt x="13711" y="1833"/>
                  </a:moveTo>
                  <a:cubicBezTo>
                    <a:pt x="15778" y="1833"/>
                    <a:pt x="17352" y="3575"/>
                    <a:pt x="18292" y="5291"/>
                  </a:cubicBezTo>
                  <a:cubicBezTo>
                    <a:pt x="18081" y="5347"/>
                    <a:pt x="17870" y="5403"/>
                    <a:pt x="17660" y="5459"/>
                  </a:cubicBezTo>
                  <a:cubicBezTo>
                    <a:pt x="16888" y="4140"/>
                    <a:pt x="15807" y="2876"/>
                    <a:pt x="14193" y="2694"/>
                  </a:cubicBezTo>
                  <a:cubicBezTo>
                    <a:pt x="14070" y="2680"/>
                    <a:pt x="13950" y="2673"/>
                    <a:pt x="13831" y="2673"/>
                  </a:cubicBezTo>
                  <a:cubicBezTo>
                    <a:pt x="12560" y="2673"/>
                    <a:pt x="11508" y="3478"/>
                    <a:pt x="11020" y="4659"/>
                  </a:cubicBezTo>
                  <a:cubicBezTo>
                    <a:pt x="10922" y="4905"/>
                    <a:pt x="11120" y="5186"/>
                    <a:pt x="11306" y="5186"/>
                  </a:cubicBezTo>
                  <a:cubicBezTo>
                    <a:pt x="11385" y="5186"/>
                    <a:pt x="11461" y="5136"/>
                    <a:pt x="11511" y="5010"/>
                  </a:cubicBezTo>
                  <a:cubicBezTo>
                    <a:pt x="11935" y="3985"/>
                    <a:pt x="12810" y="3384"/>
                    <a:pt x="13834" y="3384"/>
                  </a:cubicBezTo>
                  <a:cubicBezTo>
                    <a:pt x="14100" y="3384"/>
                    <a:pt x="14375" y="3424"/>
                    <a:pt x="14656" y="3508"/>
                  </a:cubicBezTo>
                  <a:cubicBezTo>
                    <a:pt x="15751" y="3831"/>
                    <a:pt x="16495" y="4701"/>
                    <a:pt x="17070" y="5642"/>
                  </a:cubicBezTo>
                  <a:cubicBezTo>
                    <a:pt x="16846" y="5726"/>
                    <a:pt x="16621" y="5796"/>
                    <a:pt x="16411" y="5894"/>
                  </a:cubicBezTo>
                  <a:cubicBezTo>
                    <a:pt x="15751" y="4966"/>
                    <a:pt x="14950" y="4050"/>
                    <a:pt x="13747" y="4050"/>
                  </a:cubicBezTo>
                  <a:cubicBezTo>
                    <a:pt x="13695" y="4050"/>
                    <a:pt x="13642" y="4052"/>
                    <a:pt x="13589" y="4056"/>
                  </a:cubicBezTo>
                  <a:cubicBezTo>
                    <a:pt x="13214" y="4069"/>
                    <a:pt x="13238" y="4758"/>
                    <a:pt x="13579" y="4758"/>
                  </a:cubicBezTo>
                  <a:cubicBezTo>
                    <a:pt x="13582" y="4758"/>
                    <a:pt x="13586" y="4758"/>
                    <a:pt x="13589" y="4757"/>
                  </a:cubicBezTo>
                  <a:cubicBezTo>
                    <a:pt x="13636" y="4754"/>
                    <a:pt x="13682" y="4753"/>
                    <a:pt x="13727" y="4753"/>
                  </a:cubicBezTo>
                  <a:cubicBezTo>
                    <a:pt x="14676" y="4753"/>
                    <a:pt x="15327" y="5438"/>
                    <a:pt x="15849" y="6161"/>
                  </a:cubicBezTo>
                  <a:cubicBezTo>
                    <a:pt x="14375" y="6919"/>
                    <a:pt x="13154" y="8028"/>
                    <a:pt x="12073" y="9502"/>
                  </a:cubicBezTo>
                  <a:cubicBezTo>
                    <a:pt x="8774" y="13994"/>
                    <a:pt x="5840" y="19497"/>
                    <a:pt x="6767" y="25238"/>
                  </a:cubicBezTo>
                  <a:cubicBezTo>
                    <a:pt x="7146" y="27484"/>
                    <a:pt x="8030" y="29618"/>
                    <a:pt x="9364" y="31485"/>
                  </a:cubicBezTo>
                  <a:cubicBezTo>
                    <a:pt x="7763" y="30137"/>
                    <a:pt x="6556" y="28439"/>
                    <a:pt x="6332" y="26249"/>
                  </a:cubicBezTo>
                  <a:cubicBezTo>
                    <a:pt x="6311" y="26038"/>
                    <a:pt x="6160" y="25929"/>
                    <a:pt x="6019" y="25929"/>
                  </a:cubicBezTo>
                  <a:cubicBezTo>
                    <a:pt x="5879" y="25929"/>
                    <a:pt x="5749" y="26038"/>
                    <a:pt x="5770" y="26263"/>
                  </a:cubicBezTo>
                  <a:cubicBezTo>
                    <a:pt x="6037" y="28761"/>
                    <a:pt x="7399" y="30713"/>
                    <a:pt x="9237" y="32201"/>
                  </a:cubicBezTo>
                  <a:cubicBezTo>
                    <a:pt x="9195" y="32229"/>
                    <a:pt x="9153" y="32271"/>
                    <a:pt x="9111" y="32299"/>
                  </a:cubicBezTo>
                  <a:cubicBezTo>
                    <a:pt x="8634" y="32116"/>
                    <a:pt x="8185" y="31864"/>
                    <a:pt x="7792" y="31555"/>
                  </a:cubicBezTo>
                  <a:lnTo>
                    <a:pt x="7778" y="31555"/>
                  </a:lnTo>
                  <a:cubicBezTo>
                    <a:pt x="5447" y="29716"/>
                    <a:pt x="4844" y="26122"/>
                    <a:pt x="4900" y="23371"/>
                  </a:cubicBezTo>
                  <a:cubicBezTo>
                    <a:pt x="4956" y="20718"/>
                    <a:pt x="5714" y="18261"/>
                    <a:pt x="6037" y="15664"/>
                  </a:cubicBezTo>
                  <a:cubicBezTo>
                    <a:pt x="6177" y="14724"/>
                    <a:pt x="6177" y="13769"/>
                    <a:pt x="6051" y="12829"/>
                  </a:cubicBezTo>
                  <a:cubicBezTo>
                    <a:pt x="5967" y="12211"/>
                    <a:pt x="5672" y="11594"/>
                    <a:pt x="5630" y="10990"/>
                  </a:cubicBezTo>
                  <a:cubicBezTo>
                    <a:pt x="5560" y="10751"/>
                    <a:pt x="5503" y="10513"/>
                    <a:pt x="5433" y="10288"/>
                  </a:cubicBezTo>
                  <a:cubicBezTo>
                    <a:pt x="6032" y="8649"/>
                    <a:pt x="6763" y="7825"/>
                    <a:pt x="7624" y="7825"/>
                  </a:cubicBezTo>
                  <a:cubicBezTo>
                    <a:pt x="8075" y="7825"/>
                    <a:pt x="8562" y="8052"/>
                    <a:pt x="9083" y="8505"/>
                  </a:cubicBezTo>
                  <a:cubicBezTo>
                    <a:pt x="9188" y="8566"/>
                    <a:pt x="9285" y="8592"/>
                    <a:pt x="9373" y="8592"/>
                  </a:cubicBezTo>
                  <a:cubicBezTo>
                    <a:pt x="9756" y="8592"/>
                    <a:pt x="9966" y="8091"/>
                    <a:pt x="9897" y="7691"/>
                  </a:cubicBezTo>
                  <a:cubicBezTo>
                    <a:pt x="9448" y="4926"/>
                    <a:pt x="10262" y="1992"/>
                    <a:pt x="13519" y="1838"/>
                  </a:cubicBezTo>
                  <a:cubicBezTo>
                    <a:pt x="13583" y="1834"/>
                    <a:pt x="13647" y="1833"/>
                    <a:pt x="13711" y="1833"/>
                  </a:cubicBezTo>
                  <a:close/>
                  <a:moveTo>
                    <a:pt x="49749" y="29948"/>
                  </a:moveTo>
                  <a:cubicBezTo>
                    <a:pt x="49969" y="29948"/>
                    <a:pt x="50189" y="29950"/>
                    <a:pt x="50409" y="29955"/>
                  </a:cubicBezTo>
                  <a:lnTo>
                    <a:pt x="50409" y="29969"/>
                  </a:lnTo>
                  <a:cubicBezTo>
                    <a:pt x="49118" y="30502"/>
                    <a:pt x="47981" y="31414"/>
                    <a:pt x="46717" y="31990"/>
                  </a:cubicBezTo>
                  <a:cubicBezTo>
                    <a:pt x="46703" y="32004"/>
                    <a:pt x="46675" y="32032"/>
                    <a:pt x="46661" y="32046"/>
                  </a:cubicBezTo>
                  <a:cubicBezTo>
                    <a:pt x="45987" y="32271"/>
                    <a:pt x="45342" y="32551"/>
                    <a:pt x="44710" y="32874"/>
                  </a:cubicBezTo>
                  <a:cubicBezTo>
                    <a:pt x="45061" y="31836"/>
                    <a:pt x="45664" y="30895"/>
                    <a:pt x="46465" y="30123"/>
                  </a:cubicBezTo>
                  <a:cubicBezTo>
                    <a:pt x="47552" y="30006"/>
                    <a:pt x="48650" y="29948"/>
                    <a:pt x="49749" y="29948"/>
                  </a:cubicBezTo>
                  <a:close/>
                  <a:moveTo>
                    <a:pt x="20732" y="6330"/>
                  </a:moveTo>
                  <a:cubicBezTo>
                    <a:pt x="21714" y="6330"/>
                    <a:pt x="22421" y="6699"/>
                    <a:pt x="23008" y="8112"/>
                  </a:cubicBezTo>
                  <a:cubicBezTo>
                    <a:pt x="23120" y="8477"/>
                    <a:pt x="23205" y="8856"/>
                    <a:pt x="23219" y="9249"/>
                  </a:cubicBezTo>
                  <a:cubicBezTo>
                    <a:pt x="23191" y="9797"/>
                    <a:pt x="23036" y="10316"/>
                    <a:pt x="22769" y="10794"/>
                  </a:cubicBezTo>
                  <a:cubicBezTo>
                    <a:pt x="22640" y="11032"/>
                    <a:pt x="22828" y="11306"/>
                    <a:pt x="23028" y="11306"/>
                  </a:cubicBezTo>
                  <a:cubicBezTo>
                    <a:pt x="23110" y="11306"/>
                    <a:pt x="23195" y="11259"/>
                    <a:pt x="23261" y="11144"/>
                  </a:cubicBezTo>
                  <a:cubicBezTo>
                    <a:pt x="23331" y="10990"/>
                    <a:pt x="23401" y="10836"/>
                    <a:pt x="23471" y="10681"/>
                  </a:cubicBezTo>
                  <a:cubicBezTo>
                    <a:pt x="24061" y="12450"/>
                    <a:pt x="25731" y="15552"/>
                    <a:pt x="23794" y="16886"/>
                  </a:cubicBezTo>
                  <a:cubicBezTo>
                    <a:pt x="22685" y="17181"/>
                    <a:pt x="21717" y="17756"/>
                    <a:pt x="21057" y="18556"/>
                  </a:cubicBezTo>
                  <a:cubicBezTo>
                    <a:pt x="21019" y="18468"/>
                    <a:pt x="20947" y="18414"/>
                    <a:pt x="20862" y="18414"/>
                  </a:cubicBezTo>
                  <a:cubicBezTo>
                    <a:pt x="20852" y="18414"/>
                    <a:pt x="20842" y="18414"/>
                    <a:pt x="20832" y="18416"/>
                  </a:cubicBezTo>
                  <a:cubicBezTo>
                    <a:pt x="20509" y="18416"/>
                    <a:pt x="20481" y="18921"/>
                    <a:pt x="20706" y="19076"/>
                  </a:cubicBezTo>
                  <a:lnTo>
                    <a:pt x="20692" y="19076"/>
                  </a:lnTo>
                  <a:cubicBezTo>
                    <a:pt x="20299" y="19749"/>
                    <a:pt x="20018" y="20521"/>
                    <a:pt x="19583" y="21195"/>
                  </a:cubicBezTo>
                  <a:cubicBezTo>
                    <a:pt x="18951" y="22178"/>
                    <a:pt x="18123" y="22992"/>
                    <a:pt x="17393" y="23904"/>
                  </a:cubicBezTo>
                  <a:cubicBezTo>
                    <a:pt x="16186" y="25364"/>
                    <a:pt x="15470" y="27161"/>
                    <a:pt x="15330" y="29042"/>
                  </a:cubicBezTo>
                  <a:cubicBezTo>
                    <a:pt x="15245" y="30179"/>
                    <a:pt x="15288" y="31330"/>
                    <a:pt x="15456" y="32453"/>
                  </a:cubicBezTo>
                  <a:cubicBezTo>
                    <a:pt x="14530" y="30249"/>
                    <a:pt x="13449" y="28172"/>
                    <a:pt x="14080" y="25435"/>
                  </a:cubicBezTo>
                  <a:cubicBezTo>
                    <a:pt x="14614" y="23090"/>
                    <a:pt x="15975" y="22388"/>
                    <a:pt x="17379" y="20746"/>
                  </a:cubicBezTo>
                  <a:cubicBezTo>
                    <a:pt x="18432" y="19511"/>
                    <a:pt x="18544" y="17798"/>
                    <a:pt x="19723" y="16619"/>
                  </a:cubicBezTo>
                  <a:cubicBezTo>
                    <a:pt x="19931" y="16423"/>
                    <a:pt x="19798" y="15954"/>
                    <a:pt x="19589" y="15954"/>
                  </a:cubicBezTo>
                  <a:cubicBezTo>
                    <a:pt x="19543" y="15954"/>
                    <a:pt x="19493" y="15976"/>
                    <a:pt x="19443" y="16029"/>
                  </a:cubicBezTo>
                  <a:cubicBezTo>
                    <a:pt x="18277" y="17166"/>
                    <a:pt x="18123" y="18767"/>
                    <a:pt x="17154" y="20044"/>
                  </a:cubicBezTo>
                  <a:cubicBezTo>
                    <a:pt x="15947" y="21644"/>
                    <a:pt x="14558" y="22164"/>
                    <a:pt x="13842" y="24171"/>
                  </a:cubicBezTo>
                  <a:cubicBezTo>
                    <a:pt x="13294" y="25729"/>
                    <a:pt x="13154" y="27428"/>
                    <a:pt x="13449" y="29056"/>
                  </a:cubicBezTo>
                  <a:cubicBezTo>
                    <a:pt x="13729" y="30684"/>
                    <a:pt x="14600" y="32088"/>
                    <a:pt x="15231" y="33562"/>
                  </a:cubicBezTo>
                  <a:cubicBezTo>
                    <a:pt x="13673" y="30937"/>
                    <a:pt x="12115" y="28116"/>
                    <a:pt x="12480" y="25013"/>
                  </a:cubicBezTo>
                  <a:cubicBezTo>
                    <a:pt x="12873" y="21715"/>
                    <a:pt x="15877" y="20760"/>
                    <a:pt x="16888" y="17868"/>
                  </a:cubicBezTo>
                  <a:cubicBezTo>
                    <a:pt x="16976" y="17622"/>
                    <a:pt x="16775" y="17341"/>
                    <a:pt x="16598" y="17341"/>
                  </a:cubicBezTo>
                  <a:cubicBezTo>
                    <a:pt x="16523" y="17341"/>
                    <a:pt x="16452" y="17392"/>
                    <a:pt x="16411" y="17517"/>
                  </a:cubicBezTo>
                  <a:cubicBezTo>
                    <a:pt x="15681" y="19581"/>
                    <a:pt x="13743" y="20381"/>
                    <a:pt x="12719" y="22206"/>
                  </a:cubicBezTo>
                  <a:cubicBezTo>
                    <a:pt x="12213" y="23160"/>
                    <a:pt x="11933" y="24213"/>
                    <a:pt x="11890" y="25294"/>
                  </a:cubicBezTo>
                  <a:cubicBezTo>
                    <a:pt x="11694" y="28214"/>
                    <a:pt x="12985" y="30853"/>
                    <a:pt x="14417" y="33338"/>
                  </a:cubicBezTo>
                  <a:cubicBezTo>
                    <a:pt x="10234" y="28986"/>
                    <a:pt x="8423" y="23076"/>
                    <a:pt x="11161" y="17265"/>
                  </a:cubicBezTo>
                  <a:cubicBezTo>
                    <a:pt x="11269" y="17018"/>
                    <a:pt x="11073" y="16738"/>
                    <a:pt x="10884" y="16738"/>
                  </a:cubicBezTo>
                  <a:cubicBezTo>
                    <a:pt x="10803" y="16738"/>
                    <a:pt x="10724" y="16788"/>
                    <a:pt x="10669" y="16914"/>
                  </a:cubicBezTo>
                  <a:cubicBezTo>
                    <a:pt x="7806" y="23034"/>
                    <a:pt x="9644" y="29281"/>
                    <a:pt x="14080" y="33885"/>
                  </a:cubicBezTo>
                  <a:cubicBezTo>
                    <a:pt x="12648" y="32902"/>
                    <a:pt x="11189" y="31948"/>
                    <a:pt x="10164" y="30488"/>
                  </a:cubicBezTo>
                  <a:cubicBezTo>
                    <a:pt x="7104" y="26150"/>
                    <a:pt x="7174" y="21013"/>
                    <a:pt x="9364" y="16296"/>
                  </a:cubicBezTo>
                  <a:cubicBezTo>
                    <a:pt x="11413" y="11888"/>
                    <a:pt x="14235" y="7284"/>
                    <a:pt x="19372" y="6470"/>
                  </a:cubicBezTo>
                  <a:cubicBezTo>
                    <a:pt x="19879" y="6392"/>
                    <a:pt x="20328" y="6330"/>
                    <a:pt x="20732" y="6330"/>
                  </a:cubicBezTo>
                  <a:close/>
                  <a:moveTo>
                    <a:pt x="52986" y="31797"/>
                  </a:moveTo>
                  <a:cubicBezTo>
                    <a:pt x="56265" y="31797"/>
                    <a:pt x="59607" y="32404"/>
                    <a:pt x="62425" y="33127"/>
                  </a:cubicBezTo>
                  <a:cubicBezTo>
                    <a:pt x="62481" y="33155"/>
                    <a:pt x="62523" y="33169"/>
                    <a:pt x="62565" y="33197"/>
                  </a:cubicBezTo>
                  <a:cubicBezTo>
                    <a:pt x="59696" y="32643"/>
                    <a:pt x="56649" y="32200"/>
                    <a:pt x="53650" y="32200"/>
                  </a:cubicBezTo>
                  <a:cubicBezTo>
                    <a:pt x="50341" y="32200"/>
                    <a:pt x="47091" y="32740"/>
                    <a:pt x="44205" y="34264"/>
                  </a:cubicBezTo>
                  <a:cubicBezTo>
                    <a:pt x="44261" y="34124"/>
                    <a:pt x="44317" y="33969"/>
                    <a:pt x="44373" y="33829"/>
                  </a:cubicBezTo>
                  <a:cubicBezTo>
                    <a:pt x="46859" y="32337"/>
                    <a:pt x="49895" y="31797"/>
                    <a:pt x="52986" y="31797"/>
                  </a:cubicBezTo>
                  <a:close/>
                  <a:moveTo>
                    <a:pt x="53725" y="32932"/>
                  </a:moveTo>
                  <a:cubicBezTo>
                    <a:pt x="56638" y="32932"/>
                    <a:pt x="59598" y="33348"/>
                    <a:pt x="62397" y="33871"/>
                  </a:cubicBezTo>
                  <a:cubicBezTo>
                    <a:pt x="61218" y="34124"/>
                    <a:pt x="60053" y="34461"/>
                    <a:pt x="58930" y="34896"/>
                  </a:cubicBezTo>
                  <a:lnTo>
                    <a:pt x="58916" y="34896"/>
                  </a:lnTo>
                  <a:cubicBezTo>
                    <a:pt x="58592" y="34937"/>
                    <a:pt x="58270" y="34955"/>
                    <a:pt x="57948" y="34955"/>
                  </a:cubicBezTo>
                  <a:cubicBezTo>
                    <a:pt x="55400" y="34955"/>
                    <a:pt x="52919" y="33801"/>
                    <a:pt x="50339" y="33576"/>
                  </a:cubicBezTo>
                  <a:cubicBezTo>
                    <a:pt x="49953" y="33541"/>
                    <a:pt x="49567" y="33524"/>
                    <a:pt x="49183" y="33524"/>
                  </a:cubicBezTo>
                  <a:cubicBezTo>
                    <a:pt x="48798" y="33524"/>
                    <a:pt x="48416" y="33541"/>
                    <a:pt x="48037" y="33576"/>
                  </a:cubicBezTo>
                  <a:cubicBezTo>
                    <a:pt x="49871" y="33116"/>
                    <a:pt x="51787" y="32932"/>
                    <a:pt x="53725" y="32932"/>
                  </a:cubicBezTo>
                  <a:close/>
                  <a:moveTo>
                    <a:pt x="49099" y="34258"/>
                  </a:moveTo>
                  <a:cubicBezTo>
                    <a:pt x="50543" y="34258"/>
                    <a:pt x="52012" y="34489"/>
                    <a:pt x="53469" y="34854"/>
                  </a:cubicBezTo>
                  <a:cubicBezTo>
                    <a:pt x="54761" y="35176"/>
                    <a:pt x="55996" y="35513"/>
                    <a:pt x="57245" y="35626"/>
                  </a:cubicBezTo>
                  <a:cubicBezTo>
                    <a:pt x="55266" y="36594"/>
                    <a:pt x="53399" y="37787"/>
                    <a:pt x="51715" y="39205"/>
                  </a:cubicBezTo>
                  <a:lnTo>
                    <a:pt x="51700" y="39205"/>
                  </a:lnTo>
                  <a:cubicBezTo>
                    <a:pt x="51364" y="39486"/>
                    <a:pt x="51041" y="39767"/>
                    <a:pt x="50704" y="40047"/>
                  </a:cubicBezTo>
                  <a:cubicBezTo>
                    <a:pt x="50051" y="40237"/>
                    <a:pt x="49390" y="40315"/>
                    <a:pt x="48723" y="40315"/>
                  </a:cubicBezTo>
                  <a:cubicBezTo>
                    <a:pt x="45684" y="40315"/>
                    <a:pt x="42526" y="38697"/>
                    <a:pt x="39468" y="38697"/>
                  </a:cubicBezTo>
                  <a:cubicBezTo>
                    <a:pt x="39231" y="38697"/>
                    <a:pt x="38994" y="38707"/>
                    <a:pt x="38758" y="38728"/>
                  </a:cubicBezTo>
                  <a:cubicBezTo>
                    <a:pt x="38828" y="38686"/>
                    <a:pt x="38912" y="38630"/>
                    <a:pt x="38983" y="38573"/>
                  </a:cubicBezTo>
                  <a:cubicBezTo>
                    <a:pt x="40625" y="38040"/>
                    <a:pt x="42099" y="37226"/>
                    <a:pt x="43194" y="35906"/>
                  </a:cubicBezTo>
                  <a:cubicBezTo>
                    <a:pt x="43236" y="35906"/>
                    <a:pt x="43278" y="35892"/>
                    <a:pt x="43320" y="35864"/>
                  </a:cubicBezTo>
                  <a:cubicBezTo>
                    <a:pt x="45132" y="34705"/>
                    <a:pt x="47092" y="34258"/>
                    <a:pt x="49099" y="34258"/>
                  </a:cubicBezTo>
                  <a:close/>
                  <a:moveTo>
                    <a:pt x="25990" y="18065"/>
                  </a:moveTo>
                  <a:cubicBezTo>
                    <a:pt x="26835" y="18065"/>
                    <a:pt x="27673" y="18185"/>
                    <a:pt x="28314" y="18458"/>
                  </a:cubicBezTo>
                  <a:cubicBezTo>
                    <a:pt x="29241" y="18851"/>
                    <a:pt x="29690" y="19595"/>
                    <a:pt x="30237" y="20269"/>
                  </a:cubicBezTo>
                  <a:cubicBezTo>
                    <a:pt x="30644" y="21041"/>
                    <a:pt x="30911" y="21897"/>
                    <a:pt x="31023" y="22767"/>
                  </a:cubicBezTo>
                  <a:cubicBezTo>
                    <a:pt x="31023" y="22810"/>
                    <a:pt x="31023" y="22838"/>
                    <a:pt x="31023" y="22866"/>
                  </a:cubicBezTo>
                  <a:cubicBezTo>
                    <a:pt x="31037" y="22908"/>
                    <a:pt x="31037" y="22936"/>
                    <a:pt x="31051" y="22964"/>
                  </a:cubicBezTo>
                  <a:cubicBezTo>
                    <a:pt x="31073" y="23182"/>
                    <a:pt x="31223" y="23290"/>
                    <a:pt x="31364" y="23290"/>
                  </a:cubicBezTo>
                  <a:cubicBezTo>
                    <a:pt x="31504" y="23290"/>
                    <a:pt x="31634" y="23182"/>
                    <a:pt x="31613" y="22964"/>
                  </a:cubicBezTo>
                  <a:cubicBezTo>
                    <a:pt x="31613" y="22866"/>
                    <a:pt x="31599" y="22753"/>
                    <a:pt x="31585" y="22655"/>
                  </a:cubicBezTo>
                  <a:cubicBezTo>
                    <a:pt x="31557" y="22248"/>
                    <a:pt x="31571" y="21827"/>
                    <a:pt x="31613" y="21420"/>
                  </a:cubicBezTo>
                  <a:cubicBezTo>
                    <a:pt x="32020" y="21616"/>
                    <a:pt x="32413" y="21855"/>
                    <a:pt x="32792" y="22122"/>
                  </a:cubicBezTo>
                  <a:cubicBezTo>
                    <a:pt x="33957" y="22992"/>
                    <a:pt x="34013" y="23975"/>
                    <a:pt x="34084" y="25392"/>
                  </a:cubicBezTo>
                  <a:cubicBezTo>
                    <a:pt x="34093" y="25720"/>
                    <a:pt x="34378" y="26083"/>
                    <a:pt x="34682" y="26083"/>
                  </a:cubicBezTo>
                  <a:cubicBezTo>
                    <a:pt x="34808" y="26083"/>
                    <a:pt x="34937" y="26021"/>
                    <a:pt x="35052" y="25870"/>
                  </a:cubicBezTo>
                  <a:cubicBezTo>
                    <a:pt x="36063" y="24466"/>
                    <a:pt x="37410" y="23329"/>
                    <a:pt x="39109" y="22880"/>
                  </a:cubicBezTo>
                  <a:cubicBezTo>
                    <a:pt x="39356" y="22813"/>
                    <a:pt x="39590" y="22782"/>
                    <a:pt x="39811" y="22782"/>
                  </a:cubicBezTo>
                  <a:cubicBezTo>
                    <a:pt x="42018" y="22782"/>
                    <a:pt x="42986" y="25869"/>
                    <a:pt x="43432" y="27680"/>
                  </a:cubicBezTo>
                  <a:cubicBezTo>
                    <a:pt x="44541" y="32060"/>
                    <a:pt x="43011" y="35850"/>
                    <a:pt x="38561" y="37268"/>
                  </a:cubicBezTo>
                  <a:cubicBezTo>
                    <a:pt x="35543" y="38237"/>
                    <a:pt x="32315" y="38405"/>
                    <a:pt x="29241" y="39163"/>
                  </a:cubicBezTo>
                  <a:cubicBezTo>
                    <a:pt x="27626" y="39570"/>
                    <a:pt x="26152" y="40300"/>
                    <a:pt x="24552" y="40749"/>
                  </a:cubicBezTo>
                  <a:cubicBezTo>
                    <a:pt x="24035" y="40895"/>
                    <a:pt x="23506" y="40969"/>
                    <a:pt x="22977" y="40969"/>
                  </a:cubicBezTo>
                  <a:cubicBezTo>
                    <a:pt x="22488" y="40969"/>
                    <a:pt x="21999" y="40906"/>
                    <a:pt x="21520" y="40777"/>
                  </a:cubicBezTo>
                  <a:cubicBezTo>
                    <a:pt x="22840" y="40735"/>
                    <a:pt x="24145" y="40665"/>
                    <a:pt x="25366" y="40019"/>
                  </a:cubicBezTo>
                  <a:cubicBezTo>
                    <a:pt x="26377" y="39472"/>
                    <a:pt x="27205" y="38630"/>
                    <a:pt x="28230" y="38110"/>
                  </a:cubicBezTo>
                  <a:cubicBezTo>
                    <a:pt x="29521" y="37479"/>
                    <a:pt x="30967" y="37254"/>
                    <a:pt x="32371" y="37057"/>
                  </a:cubicBezTo>
                  <a:cubicBezTo>
                    <a:pt x="35473" y="36664"/>
                    <a:pt x="39741" y="36664"/>
                    <a:pt x="40485" y="32846"/>
                  </a:cubicBezTo>
                  <a:cubicBezTo>
                    <a:pt x="40527" y="32607"/>
                    <a:pt x="40351" y="32430"/>
                    <a:pt x="40185" y="32430"/>
                  </a:cubicBezTo>
                  <a:cubicBezTo>
                    <a:pt x="40078" y="32430"/>
                    <a:pt x="39976" y="32502"/>
                    <a:pt x="39937" y="32678"/>
                  </a:cubicBezTo>
                  <a:cubicBezTo>
                    <a:pt x="39095" y="37029"/>
                    <a:pt x="32638" y="35949"/>
                    <a:pt x="29409" y="36931"/>
                  </a:cubicBezTo>
                  <a:cubicBezTo>
                    <a:pt x="27935" y="37394"/>
                    <a:pt x="26953" y="38209"/>
                    <a:pt x="25675" y="39037"/>
                  </a:cubicBezTo>
                  <a:cubicBezTo>
                    <a:pt x="24398" y="39879"/>
                    <a:pt x="23050" y="40005"/>
                    <a:pt x="21646" y="40061"/>
                  </a:cubicBezTo>
                  <a:cubicBezTo>
                    <a:pt x="22447" y="39654"/>
                    <a:pt x="23261" y="39332"/>
                    <a:pt x="24103" y="38953"/>
                  </a:cubicBezTo>
                  <a:cubicBezTo>
                    <a:pt x="24931" y="38573"/>
                    <a:pt x="25633" y="37984"/>
                    <a:pt x="26293" y="37324"/>
                  </a:cubicBezTo>
                  <a:cubicBezTo>
                    <a:pt x="26504" y="37125"/>
                    <a:pt x="26329" y="36741"/>
                    <a:pt x="26094" y="36741"/>
                  </a:cubicBezTo>
                  <a:cubicBezTo>
                    <a:pt x="26031" y="36741"/>
                    <a:pt x="25965" y="36768"/>
                    <a:pt x="25900" y="36833"/>
                  </a:cubicBezTo>
                  <a:cubicBezTo>
                    <a:pt x="24412" y="38307"/>
                    <a:pt x="22390" y="38840"/>
                    <a:pt x="20594" y="39865"/>
                  </a:cubicBezTo>
                  <a:cubicBezTo>
                    <a:pt x="22447" y="37380"/>
                    <a:pt x="24931" y="35415"/>
                    <a:pt x="27781" y="34180"/>
                  </a:cubicBezTo>
                  <a:cubicBezTo>
                    <a:pt x="30167" y="33141"/>
                    <a:pt x="32483" y="32299"/>
                    <a:pt x="33676" y="29828"/>
                  </a:cubicBezTo>
                  <a:cubicBezTo>
                    <a:pt x="33805" y="29582"/>
                    <a:pt x="33614" y="29307"/>
                    <a:pt x="33416" y="29307"/>
                  </a:cubicBezTo>
                  <a:cubicBezTo>
                    <a:pt x="33333" y="29307"/>
                    <a:pt x="33248" y="29356"/>
                    <a:pt x="33185" y="29477"/>
                  </a:cubicBezTo>
                  <a:cubicBezTo>
                    <a:pt x="31641" y="32678"/>
                    <a:pt x="27725" y="33127"/>
                    <a:pt x="24959" y="34882"/>
                  </a:cubicBezTo>
                  <a:cubicBezTo>
                    <a:pt x="22938" y="36173"/>
                    <a:pt x="21197" y="37872"/>
                    <a:pt x="19850" y="39851"/>
                  </a:cubicBezTo>
                  <a:cubicBezTo>
                    <a:pt x="19864" y="37773"/>
                    <a:pt x="21913" y="35555"/>
                    <a:pt x="23527" y="34601"/>
                  </a:cubicBezTo>
                  <a:cubicBezTo>
                    <a:pt x="24468" y="34053"/>
                    <a:pt x="25324" y="33646"/>
                    <a:pt x="25858" y="32664"/>
                  </a:cubicBezTo>
                  <a:cubicBezTo>
                    <a:pt x="26006" y="32417"/>
                    <a:pt x="25828" y="32143"/>
                    <a:pt x="25636" y="32143"/>
                  </a:cubicBezTo>
                  <a:cubicBezTo>
                    <a:pt x="25555" y="32143"/>
                    <a:pt x="25471" y="32192"/>
                    <a:pt x="25408" y="32313"/>
                  </a:cubicBezTo>
                  <a:cubicBezTo>
                    <a:pt x="24861" y="33324"/>
                    <a:pt x="23822" y="33604"/>
                    <a:pt x="22938" y="34180"/>
                  </a:cubicBezTo>
                  <a:cubicBezTo>
                    <a:pt x="22124" y="34727"/>
                    <a:pt x="21408" y="35415"/>
                    <a:pt x="20846" y="36229"/>
                  </a:cubicBezTo>
                  <a:cubicBezTo>
                    <a:pt x="20271" y="37015"/>
                    <a:pt x="19765" y="37844"/>
                    <a:pt x="19513" y="38728"/>
                  </a:cubicBezTo>
                  <a:cubicBezTo>
                    <a:pt x="18979" y="34671"/>
                    <a:pt x="21267" y="30684"/>
                    <a:pt x="23359" y="27301"/>
                  </a:cubicBezTo>
                  <a:cubicBezTo>
                    <a:pt x="23499" y="27065"/>
                    <a:pt x="23318" y="26689"/>
                    <a:pt x="23124" y="26689"/>
                  </a:cubicBezTo>
                  <a:cubicBezTo>
                    <a:pt x="23065" y="26689"/>
                    <a:pt x="23005" y="26724"/>
                    <a:pt x="22952" y="26810"/>
                  </a:cubicBezTo>
                  <a:cubicBezTo>
                    <a:pt x="20917" y="30109"/>
                    <a:pt x="18741" y="33899"/>
                    <a:pt x="18853" y="37830"/>
                  </a:cubicBezTo>
                  <a:cubicBezTo>
                    <a:pt x="18263" y="34952"/>
                    <a:pt x="18249" y="32369"/>
                    <a:pt x="19723" y="29519"/>
                  </a:cubicBezTo>
                  <a:cubicBezTo>
                    <a:pt x="19852" y="29273"/>
                    <a:pt x="19661" y="28998"/>
                    <a:pt x="19463" y="28998"/>
                  </a:cubicBezTo>
                  <a:cubicBezTo>
                    <a:pt x="19380" y="28998"/>
                    <a:pt x="19295" y="29047"/>
                    <a:pt x="19232" y="29168"/>
                  </a:cubicBezTo>
                  <a:cubicBezTo>
                    <a:pt x="17702" y="32130"/>
                    <a:pt x="17674" y="34826"/>
                    <a:pt x="18277" y="37815"/>
                  </a:cubicBezTo>
                  <a:lnTo>
                    <a:pt x="18165" y="37633"/>
                  </a:lnTo>
                  <a:cubicBezTo>
                    <a:pt x="17267" y="35569"/>
                    <a:pt x="16621" y="33380"/>
                    <a:pt x="16453" y="31162"/>
                  </a:cubicBezTo>
                  <a:cubicBezTo>
                    <a:pt x="16298" y="29140"/>
                    <a:pt x="16579" y="27119"/>
                    <a:pt x="17772" y="25435"/>
                  </a:cubicBezTo>
                  <a:cubicBezTo>
                    <a:pt x="18600" y="24269"/>
                    <a:pt x="19681" y="23315"/>
                    <a:pt x="20467" y="22108"/>
                  </a:cubicBezTo>
                  <a:cubicBezTo>
                    <a:pt x="21380" y="20704"/>
                    <a:pt x="21675" y="19019"/>
                    <a:pt x="23499" y="18430"/>
                  </a:cubicBezTo>
                  <a:cubicBezTo>
                    <a:pt x="24192" y="18199"/>
                    <a:pt x="25096" y="18065"/>
                    <a:pt x="25990" y="18065"/>
                  </a:cubicBezTo>
                  <a:close/>
                  <a:moveTo>
                    <a:pt x="8757" y="34579"/>
                  </a:moveTo>
                  <a:cubicBezTo>
                    <a:pt x="8253" y="35688"/>
                    <a:pt x="7889" y="37312"/>
                    <a:pt x="7679" y="38293"/>
                  </a:cubicBezTo>
                  <a:cubicBezTo>
                    <a:pt x="7062" y="39739"/>
                    <a:pt x="5630" y="40314"/>
                    <a:pt x="4437" y="41213"/>
                  </a:cubicBezTo>
                  <a:cubicBezTo>
                    <a:pt x="5612" y="38848"/>
                    <a:pt x="7066" y="36623"/>
                    <a:pt x="8757" y="34579"/>
                  </a:cubicBezTo>
                  <a:close/>
                  <a:moveTo>
                    <a:pt x="20566" y="41914"/>
                  </a:moveTo>
                  <a:lnTo>
                    <a:pt x="20566" y="41928"/>
                  </a:lnTo>
                  <a:cubicBezTo>
                    <a:pt x="20552" y="41928"/>
                    <a:pt x="20552" y="41914"/>
                    <a:pt x="20537" y="41914"/>
                  </a:cubicBezTo>
                  <a:close/>
                  <a:moveTo>
                    <a:pt x="10388" y="34980"/>
                  </a:moveTo>
                  <a:cubicBezTo>
                    <a:pt x="10557" y="35303"/>
                    <a:pt x="10683" y="35626"/>
                    <a:pt x="10796" y="35977"/>
                  </a:cubicBezTo>
                  <a:cubicBezTo>
                    <a:pt x="10725" y="37984"/>
                    <a:pt x="10683" y="40019"/>
                    <a:pt x="10880" y="41985"/>
                  </a:cubicBezTo>
                  <a:lnTo>
                    <a:pt x="10866" y="41999"/>
                  </a:lnTo>
                  <a:cubicBezTo>
                    <a:pt x="10150" y="41241"/>
                    <a:pt x="9294" y="40581"/>
                    <a:pt x="9013" y="39542"/>
                  </a:cubicBezTo>
                  <a:cubicBezTo>
                    <a:pt x="9013" y="39528"/>
                    <a:pt x="9013" y="39514"/>
                    <a:pt x="8999" y="39500"/>
                  </a:cubicBezTo>
                  <a:cubicBezTo>
                    <a:pt x="9336" y="37956"/>
                    <a:pt x="9799" y="36440"/>
                    <a:pt x="10388" y="34980"/>
                  </a:cubicBezTo>
                  <a:close/>
                  <a:moveTo>
                    <a:pt x="34617" y="39556"/>
                  </a:moveTo>
                  <a:lnTo>
                    <a:pt x="34617" y="39556"/>
                  </a:lnTo>
                  <a:cubicBezTo>
                    <a:pt x="32511" y="40637"/>
                    <a:pt x="30350" y="41521"/>
                    <a:pt x="27963" y="41942"/>
                  </a:cubicBezTo>
                  <a:cubicBezTo>
                    <a:pt x="27265" y="42059"/>
                    <a:pt x="26554" y="42122"/>
                    <a:pt x="25844" y="42122"/>
                  </a:cubicBezTo>
                  <a:cubicBezTo>
                    <a:pt x="25538" y="42122"/>
                    <a:pt x="25232" y="42110"/>
                    <a:pt x="24928" y="42086"/>
                  </a:cubicBezTo>
                  <a:lnTo>
                    <a:pt x="24928" y="42086"/>
                  </a:lnTo>
                  <a:cubicBezTo>
                    <a:pt x="27903" y="41246"/>
                    <a:pt x="30616" y="40256"/>
                    <a:pt x="33691" y="39711"/>
                  </a:cubicBezTo>
                  <a:cubicBezTo>
                    <a:pt x="33985" y="39668"/>
                    <a:pt x="34308" y="39612"/>
                    <a:pt x="34617" y="39556"/>
                  </a:cubicBezTo>
                  <a:close/>
                  <a:moveTo>
                    <a:pt x="11399" y="34362"/>
                  </a:moveTo>
                  <a:lnTo>
                    <a:pt x="11399" y="34362"/>
                  </a:lnTo>
                  <a:cubicBezTo>
                    <a:pt x="11652" y="34432"/>
                    <a:pt x="11919" y="34517"/>
                    <a:pt x="12171" y="34587"/>
                  </a:cubicBezTo>
                  <a:cubicBezTo>
                    <a:pt x="12185" y="34601"/>
                    <a:pt x="12199" y="34629"/>
                    <a:pt x="12213" y="34629"/>
                  </a:cubicBezTo>
                  <a:cubicBezTo>
                    <a:pt x="13238" y="35499"/>
                    <a:pt x="13238" y="36861"/>
                    <a:pt x="13701" y="38026"/>
                  </a:cubicBezTo>
                  <a:cubicBezTo>
                    <a:pt x="14010" y="38826"/>
                    <a:pt x="14600" y="39500"/>
                    <a:pt x="15372" y="39921"/>
                  </a:cubicBezTo>
                  <a:cubicBezTo>
                    <a:pt x="15422" y="39950"/>
                    <a:pt x="15469" y="39963"/>
                    <a:pt x="15513" y="39963"/>
                  </a:cubicBezTo>
                  <a:cubicBezTo>
                    <a:pt x="15785" y="39963"/>
                    <a:pt x="15905" y="39463"/>
                    <a:pt x="15638" y="39317"/>
                  </a:cubicBezTo>
                  <a:cubicBezTo>
                    <a:pt x="14080" y="38419"/>
                    <a:pt x="14066" y="36650"/>
                    <a:pt x="13392" y="35219"/>
                  </a:cubicBezTo>
                  <a:lnTo>
                    <a:pt x="13392" y="35219"/>
                  </a:lnTo>
                  <a:cubicBezTo>
                    <a:pt x="13743" y="35429"/>
                    <a:pt x="14094" y="35640"/>
                    <a:pt x="14431" y="35850"/>
                  </a:cubicBezTo>
                  <a:cubicBezTo>
                    <a:pt x="14473" y="36047"/>
                    <a:pt x="14515" y="36243"/>
                    <a:pt x="14558" y="36426"/>
                  </a:cubicBezTo>
                  <a:cubicBezTo>
                    <a:pt x="14684" y="36833"/>
                    <a:pt x="14852" y="37240"/>
                    <a:pt x="15035" y="37633"/>
                  </a:cubicBezTo>
                  <a:cubicBezTo>
                    <a:pt x="15093" y="37757"/>
                    <a:pt x="15172" y="37807"/>
                    <a:pt x="15252" y="37807"/>
                  </a:cubicBezTo>
                  <a:cubicBezTo>
                    <a:pt x="15442" y="37807"/>
                    <a:pt x="15631" y="37520"/>
                    <a:pt x="15512" y="37282"/>
                  </a:cubicBezTo>
                  <a:cubicBezTo>
                    <a:pt x="15372" y="36973"/>
                    <a:pt x="15245" y="36650"/>
                    <a:pt x="15147" y="36313"/>
                  </a:cubicBezTo>
                  <a:lnTo>
                    <a:pt x="15147" y="36313"/>
                  </a:lnTo>
                  <a:cubicBezTo>
                    <a:pt x="15835" y="36749"/>
                    <a:pt x="16439" y="37324"/>
                    <a:pt x="16902" y="38012"/>
                  </a:cubicBezTo>
                  <a:cubicBezTo>
                    <a:pt x="16930" y="38068"/>
                    <a:pt x="16958" y="38124"/>
                    <a:pt x="17000" y="38166"/>
                  </a:cubicBezTo>
                  <a:cubicBezTo>
                    <a:pt x="17084" y="38251"/>
                    <a:pt x="17154" y="38335"/>
                    <a:pt x="17225" y="38433"/>
                  </a:cubicBezTo>
                  <a:cubicBezTo>
                    <a:pt x="17576" y="39219"/>
                    <a:pt x="17955" y="39991"/>
                    <a:pt x="18362" y="40721"/>
                  </a:cubicBezTo>
                  <a:cubicBezTo>
                    <a:pt x="18544" y="41269"/>
                    <a:pt x="18713" y="41830"/>
                    <a:pt x="18881" y="42378"/>
                  </a:cubicBezTo>
                  <a:cubicBezTo>
                    <a:pt x="16425" y="42111"/>
                    <a:pt x="14108" y="40735"/>
                    <a:pt x="12915" y="38489"/>
                  </a:cubicBezTo>
                  <a:lnTo>
                    <a:pt x="12901" y="38489"/>
                  </a:lnTo>
                  <a:cubicBezTo>
                    <a:pt x="12438" y="37633"/>
                    <a:pt x="12199" y="36707"/>
                    <a:pt x="11919" y="35808"/>
                  </a:cubicBezTo>
                  <a:cubicBezTo>
                    <a:pt x="11919" y="35794"/>
                    <a:pt x="11919" y="35794"/>
                    <a:pt x="11919" y="35780"/>
                  </a:cubicBezTo>
                  <a:cubicBezTo>
                    <a:pt x="11933" y="35598"/>
                    <a:pt x="11862" y="35415"/>
                    <a:pt x="11750" y="35289"/>
                  </a:cubicBezTo>
                  <a:cubicBezTo>
                    <a:pt x="11638" y="34966"/>
                    <a:pt x="11526" y="34671"/>
                    <a:pt x="11399" y="34362"/>
                  </a:cubicBezTo>
                  <a:close/>
                  <a:moveTo>
                    <a:pt x="37228" y="39051"/>
                  </a:moveTo>
                  <a:lnTo>
                    <a:pt x="37228" y="39051"/>
                  </a:lnTo>
                  <a:cubicBezTo>
                    <a:pt x="37158" y="39079"/>
                    <a:pt x="37102" y="39135"/>
                    <a:pt x="37088" y="39219"/>
                  </a:cubicBezTo>
                  <a:cubicBezTo>
                    <a:pt x="33893" y="41388"/>
                    <a:pt x="29763" y="43281"/>
                    <a:pt x="25808" y="43281"/>
                  </a:cubicBezTo>
                  <a:cubicBezTo>
                    <a:pt x="24132" y="43281"/>
                    <a:pt x="22487" y="42941"/>
                    <a:pt x="20959" y="42139"/>
                  </a:cubicBezTo>
                  <a:lnTo>
                    <a:pt x="20959" y="42139"/>
                  </a:lnTo>
                  <a:cubicBezTo>
                    <a:pt x="22528" y="42546"/>
                    <a:pt x="24218" y="42832"/>
                    <a:pt x="25872" y="42832"/>
                  </a:cubicBezTo>
                  <a:cubicBezTo>
                    <a:pt x="26614" y="42832"/>
                    <a:pt x="27348" y="42775"/>
                    <a:pt x="28062" y="42644"/>
                  </a:cubicBezTo>
                  <a:cubicBezTo>
                    <a:pt x="31192" y="42069"/>
                    <a:pt x="33999" y="40735"/>
                    <a:pt x="36723" y="39163"/>
                  </a:cubicBezTo>
                  <a:cubicBezTo>
                    <a:pt x="36891" y="39121"/>
                    <a:pt x="37059" y="39079"/>
                    <a:pt x="37228" y="39051"/>
                  </a:cubicBezTo>
                  <a:close/>
                  <a:moveTo>
                    <a:pt x="39381" y="39430"/>
                  </a:moveTo>
                  <a:cubicBezTo>
                    <a:pt x="41735" y="39430"/>
                    <a:pt x="44279" y="40456"/>
                    <a:pt x="46493" y="40805"/>
                  </a:cubicBezTo>
                  <a:cubicBezTo>
                    <a:pt x="47177" y="40924"/>
                    <a:pt x="47867" y="40983"/>
                    <a:pt x="48560" y="40983"/>
                  </a:cubicBezTo>
                  <a:cubicBezTo>
                    <a:pt x="48932" y="40983"/>
                    <a:pt x="49306" y="40966"/>
                    <a:pt x="49679" y="40932"/>
                  </a:cubicBezTo>
                  <a:lnTo>
                    <a:pt x="49679" y="40932"/>
                  </a:lnTo>
                  <a:cubicBezTo>
                    <a:pt x="47573" y="42715"/>
                    <a:pt x="45454" y="44525"/>
                    <a:pt x="43096" y="45929"/>
                  </a:cubicBezTo>
                  <a:cubicBezTo>
                    <a:pt x="42063" y="46237"/>
                    <a:pt x="40937" y="46376"/>
                    <a:pt x="39808" y="46376"/>
                  </a:cubicBezTo>
                  <a:cubicBezTo>
                    <a:pt x="37899" y="46376"/>
                    <a:pt x="35981" y="45978"/>
                    <a:pt x="34491" y="45325"/>
                  </a:cubicBezTo>
                  <a:cubicBezTo>
                    <a:pt x="32764" y="44596"/>
                    <a:pt x="31318" y="43838"/>
                    <a:pt x="29704" y="43473"/>
                  </a:cubicBezTo>
                  <a:cubicBezTo>
                    <a:pt x="32315" y="42700"/>
                    <a:pt x="34884" y="41283"/>
                    <a:pt x="37284" y="39725"/>
                  </a:cubicBezTo>
                  <a:cubicBezTo>
                    <a:pt x="37305" y="39732"/>
                    <a:pt x="37326" y="39735"/>
                    <a:pt x="37347" y="39735"/>
                  </a:cubicBezTo>
                  <a:cubicBezTo>
                    <a:pt x="37368" y="39735"/>
                    <a:pt x="37389" y="39732"/>
                    <a:pt x="37410" y="39725"/>
                  </a:cubicBezTo>
                  <a:cubicBezTo>
                    <a:pt x="38043" y="39515"/>
                    <a:pt x="38704" y="39430"/>
                    <a:pt x="39381" y="39430"/>
                  </a:cubicBezTo>
                  <a:close/>
                  <a:moveTo>
                    <a:pt x="20173" y="42476"/>
                  </a:moveTo>
                  <a:lnTo>
                    <a:pt x="20173" y="42476"/>
                  </a:lnTo>
                  <a:cubicBezTo>
                    <a:pt x="21029" y="43009"/>
                    <a:pt x="21969" y="43430"/>
                    <a:pt x="22952" y="43711"/>
                  </a:cubicBezTo>
                  <a:cubicBezTo>
                    <a:pt x="24300" y="45115"/>
                    <a:pt x="25338" y="46799"/>
                    <a:pt x="26967" y="47866"/>
                  </a:cubicBezTo>
                  <a:cubicBezTo>
                    <a:pt x="26433" y="47712"/>
                    <a:pt x="25914" y="47515"/>
                    <a:pt x="25408" y="47305"/>
                  </a:cubicBezTo>
                  <a:cubicBezTo>
                    <a:pt x="22882" y="46252"/>
                    <a:pt x="21239" y="44764"/>
                    <a:pt x="20173" y="42476"/>
                  </a:cubicBezTo>
                  <a:close/>
                  <a:moveTo>
                    <a:pt x="8816" y="40497"/>
                  </a:moveTo>
                  <a:cubicBezTo>
                    <a:pt x="9392" y="41451"/>
                    <a:pt x="10417" y="42111"/>
                    <a:pt x="11006" y="43037"/>
                  </a:cubicBezTo>
                  <a:cubicBezTo>
                    <a:pt x="11287" y="44876"/>
                    <a:pt x="11820" y="46645"/>
                    <a:pt x="12817" y="48245"/>
                  </a:cubicBezTo>
                  <a:cubicBezTo>
                    <a:pt x="12466" y="48091"/>
                    <a:pt x="12115" y="47950"/>
                    <a:pt x="11750" y="47838"/>
                  </a:cubicBezTo>
                  <a:cubicBezTo>
                    <a:pt x="10908" y="47585"/>
                    <a:pt x="9546" y="47614"/>
                    <a:pt x="8943" y="46884"/>
                  </a:cubicBezTo>
                  <a:cubicBezTo>
                    <a:pt x="8451" y="44890"/>
                    <a:pt x="8465" y="42686"/>
                    <a:pt x="8816" y="40497"/>
                  </a:cubicBezTo>
                  <a:close/>
                  <a:moveTo>
                    <a:pt x="23991" y="43950"/>
                  </a:moveTo>
                  <a:cubicBezTo>
                    <a:pt x="24588" y="44044"/>
                    <a:pt x="25194" y="44090"/>
                    <a:pt x="25801" y="44090"/>
                  </a:cubicBezTo>
                  <a:cubicBezTo>
                    <a:pt x="26279" y="44090"/>
                    <a:pt x="26757" y="44062"/>
                    <a:pt x="27233" y="44006"/>
                  </a:cubicBezTo>
                  <a:cubicBezTo>
                    <a:pt x="27393" y="43996"/>
                    <a:pt x="27551" y="43992"/>
                    <a:pt x="27707" y="43992"/>
                  </a:cubicBezTo>
                  <a:cubicBezTo>
                    <a:pt x="31175" y="43992"/>
                    <a:pt x="33663" y="46289"/>
                    <a:pt x="37116" y="46799"/>
                  </a:cubicBezTo>
                  <a:cubicBezTo>
                    <a:pt x="38035" y="46936"/>
                    <a:pt x="38961" y="47012"/>
                    <a:pt x="39895" y="47012"/>
                  </a:cubicBezTo>
                  <a:cubicBezTo>
                    <a:pt x="40301" y="47012"/>
                    <a:pt x="40708" y="46998"/>
                    <a:pt x="41116" y="46968"/>
                  </a:cubicBezTo>
                  <a:lnTo>
                    <a:pt x="41116" y="46968"/>
                  </a:lnTo>
                  <a:cubicBezTo>
                    <a:pt x="39881" y="47529"/>
                    <a:pt x="38576" y="47936"/>
                    <a:pt x="37242" y="48175"/>
                  </a:cubicBezTo>
                  <a:lnTo>
                    <a:pt x="37242" y="48189"/>
                  </a:lnTo>
                  <a:cubicBezTo>
                    <a:pt x="35684" y="48458"/>
                    <a:pt x="34090" y="48623"/>
                    <a:pt x="32499" y="48623"/>
                  </a:cubicBezTo>
                  <a:cubicBezTo>
                    <a:pt x="31682" y="48623"/>
                    <a:pt x="30865" y="48579"/>
                    <a:pt x="30055" y="48484"/>
                  </a:cubicBezTo>
                  <a:cubicBezTo>
                    <a:pt x="29030" y="48231"/>
                    <a:pt x="28062" y="47810"/>
                    <a:pt x="27177" y="47249"/>
                  </a:cubicBezTo>
                  <a:cubicBezTo>
                    <a:pt x="25886" y="46406"/>
                    <a:pt x="24987" y="45115"/>
                    <a:pt x="23991" y="43950"/>
                  </a:cubicBezTo>
                  <a:close/>
                  <a:moveTo>
                    <a:pt x="9265" y="47936"/>
                  </a:moveTo>
                  <a:lnTo>
                    <a:pt x="9265" y="47936"/>
                  </a:lnTo>
                  <a:cubicBezTo>
                    <a:pt x="9673" y="48077"/>
                    <a:pt x="10080" y="48189"/>
                    <a:pt x="10515" y="48245"/>
                  </a:cubicBezTo>
                  <a:cubicBezTo>
                    <a:pt x="11624" y="48470"/>
                    <a:pt x="12677" y="48877"/>
                    <a:pt x="13673" y="49438"/>
                  </a:cubicBezTo>
                  <a:cubicBezTo>
                    <a:pt x="14066" y="49916"/>
                    <a:pt x="14501" y="50379"/>
                    <a:pt x="14979" y="50786"/>
                  </a:cubicBezTo>
                  <a:cubicBezTo>
                    <a:pt x="15807" y="51502"/>
                    <a:pt x="16719" y="52120"/>
                    <a:pt x="17702" y="52625"/>
                  </a:cubicBezTo>
                  <a:cubicBezTo>
                    <a:pt x="16699" y="52754"/>
                    <a:pt x="15702" y="53003"/>
                    <a:pt x="14698" y="53003"/>
                  </a:cubicBezTo>
                  <a:cubicBezTo>
                    <a:pt x="14283" y="53003"/>
                    <a:pt x="13867" y="52960"/>
                    <a:pt x="13449" y="52850"/>
                  </a:cubicBezTo>
                  <a:lnTo>
                    <a:pt x="13407" y="52850"/>
                  </a:lnTo>
                  <a:cubicBezTo>
                    <a:pt x="11469" y="51769"/>
                    <a:pt x="10009" y="50014"/>
                    <a:pt x="9265" y="47936"/>
                  </a:cubicBezTo>
                  <a:close/>
                  <a:moveTo>
                    <a:pt x="18605" y="53234"/>
                  </a:moveTo>
                  <a:cubicBezTo>
                    <a:pt x="18711" y="53234"/>
                    <a:pt x="18817" y="53237"/>
                    <a:pt x="18923" y="53243"/>
                  </a:cubicBezTo>
                  <a:cubicBezTo>
                    <a:pt x="20088" y="53804"/>
                    <a:pt x="21281" y="54295"/>
                    <a:pt x="22419" y="54843"/>
                  </a:cubicBezTo>
                  <a:cubicBezTo>
                    <a:pt x="21717" y="54969"/>
                    <a:pt x="21043" y="55138"/>
                    <a:pt x="20341" y="55208"/>
                  </a:cubicBezTo>
                  <a:cubicBezTo>
                    <a:pt x="20313" y="55208"/>
                    <a:pt x="20299" y="55222"/>
                    <a:pt x="20285" y="55222"/>
                  </a:cubicBezTo>
                  <a:cubicBezTo>
                    <a:pt x="18642" y="54759"/>
                    <a:pt x="17014" y="54323"/>
                    <a:pt x="15470" y="53776"/>
                  </a:cubicBezTo>
                  <a:cubicBezTo>
                    <a:pt x="15344" y="53748"/>
                    <a:pt x="15231" y="53692"/>
                    <a:pt x="15119" y="53650"/>
                  </a:cubicBezTo>
                  <a:cubicBezTo>
                    <a:pt x="16289" y="53560"/>
                    <a:pt x="17448" y="53234"/>
                    <a:pt x="18605" y="53234"/>
                  </a:cubicBezTo>
                  <a:close/>
                  <a:moveTo>
                    <a:pt x="7314" y="39921"/>
                  </a:moveTo>
                  <a:lnTo>
                    <a:pt x="7314" y="39921"/>
                  </a:lnTo>
                  <a:cubicBezTo>
                    <a:pt x="6781" y="42448"/>
                    <a:pt x="6584" y="45199"/>
                    <a:pt x="7216" y="47712"/>
                  </a:cubicBezTo>
                  <a:cubicBezTo>
                    <a:pt x="6935" y="48947"/>
                    <a:pt x="5798" y="50140"/>
                    <a:pt x="5209" y="51277"/>
                  </a:cubicBezTo>
                  <a:cubicBezTo>
                    <a:pt x="4745" y="52134"/>
                    <a:pt x="4366" y="53060"/>
                    <a:pt x="4114" y="54001"/>
                  </a:cubicBezTo>
                  <a:cubicBezTo>
                    <a:pt x="3973" y="54534"/>
                    <a:pt x="3917" y="55081"/>
                    <a:pt x="3959" y="55629"/>
                  </a:cubicBezTo>
                  <a:cubicBezTo>
                    <a:pt x="2233" y="52625"/>
                    <a:pt x="1503" y="49003"/>
                    <a:pt x="2485" y="45943"/>
                  </a:cubicBezTo>
                  <a:cubicBezTo>
                    <a:pt x="2794" y="45017"/>
                    <a:pt x="3131" y="44104"/>
                    <a:pt x="3524" y="43206"/>
                  </a:cubicBezTo>
                  <a:cubicBezTo>
                    <a:pt x="3945" y="42490"/>
                    <a:pt x="4535" y="41886"/>
                    <a:pt x="5237" y="41451"/>
                  </a:cubicBezTo>
                  <a:cubicBezTo>
                    <a:pt x="5981" y="40960"/>
                    <a:pt x="6725" y="40511"/>
                    <a:pt x="7314" y="39921"/>
                  </a:cubicBezTo>
                  <a:close/>
                  <a:moveTo>
                    <a:pt x="23044" y="55504"/>
                  </a:moveTo>
                  <a:cubicBezTo>
                    <a:pt x="23364" y="55504"/>
                    <a:pt x="23683" y="55550"/>
                    <a:pt x="23991" y="55643"/>
                  </a:cubicBezTo>
                  <a:cubicBezTo>
                    <a:pt x="24033" y="55643"/>
                    <a:pt x="24061" y="55671"/>
                    <a:pt x="24089" y="55685"/>
                  </a:cubicBezTo>
                  <a:cubicBezTo>
                    <a:pt x="25324" y="56359"/>
                    <a:pt x="26489" y="57145"/>
                    <a:pt x="27570" y="58043"/>
                  </a:cubicBezTo>
                  <a:cubicBezTo>
                    <a:pt x="25802" y="57019"/>
                    <a:pt x="23836" y="56289"/>
                    <a:pt x="21843" y="55685"/>
                  </a:cubicBezTo>
                  <a:cubicBezTo>
                    <a:pt x="21941" y="55657"/>
                    <a:pt x="22025" y="55643"/>
                    <a:pt x="22124" y="55629"/>
                  </a:cubicBezTo>
                  <a:cubicBezTo>
                    <a:pt x="22426" y="55546"/>
                    <a:pt x="22736" y="55504"/>
                    <a:pt x="23044" y="55504"/>
                  </a:cubicBezTo>
                  <a:close/>
                  <a:moveTo>
                    <a:pt x="7525" y="48680"/>
                  </a:moveTo>
                  <a:cubicBezTo>
                    <a:pt x="7651" y="49059"/>
                    <a:pt x="7806" y="49424"/>
                    <a:pt x="7974" y="49789"/>
                  </a:cubicBezTo>
                  <a:cubicBezTo>
                    <a:pt x="8662" y="51137"/>
                    <a:pt x="9644" y="52302"/>
                    <a:pt x="10866" y="53200"/>
                  </a:cubicBezTo>
                  <a:cubicBezTo>
                    <a:pt x="10866" y="53200"/>
                    <a:pt x="10866" y="53214"/>
                    <a:pt x="10880" y="53214"/>
                  </a:cubicBezTo>
                  <a:cubicBezTo>
                    <a:pt x="12634" y="55587"/>
                    <a:pt x="11933" y="58787"/>
                    <a:pt x="13519" y="61300"/>
                  </a:cubicBezTo>
                  <a:cubicBezTo>
                    <a:pt x="13757" y="61693"/>
                    <a:pt x="14080" y="62044"/>
                    <a:pt x="14445" y="62339"/>
                  </a:cubicBezTo>
                  <a:cubicBezTo>
                    <a:pt x="12241" y="62142"/>
                    <a:pt x="10122" y="61426"/>
                    <a:pt x="8255" y="60261"/>
                  </a:cubicBezTo>
                  <a:cubicBezTo>
                    <a:pt x="6921" y="59391"/>
                    <a:pt x="5770" y="58296"/>
                    <a:pt x="4844" y="57005"/>
                  </a:cubicBezTo>
                  <a:cubicBezTo>
                    <a:pt x="4409" y="55573"/>
                    <a:pt x="4479" y="54337"/>
                    <a:pt x="5181" y="52723"/>
                  </a:cubicBezTo>
                  <a:cubicBezTo>
                    <a:pt x="5770" y="51319"/>
                    <a:pt x="6949" y="50084"/>
                    <a:pt x="7525" y="48680"/>
                  </a:cubicBezTo>
                  <a:close/>
                  <a:moveTo>
                    <a:pt x="11975" y="53930"/>
                  </a:moveTo>
                  <a:lnTo>
                    <a:pt x="11975" y="53930"/>
                  </a:lnTo>
                  <a:cubicBezTo>
                    <a:pt x="14080" y="55194"/>
                    <a:pt x="16551" y="55980"/>
                    <a:pt x="18811" y="56724"/>
                  </a:cubicBezTo>
                  <a:lnTo>
                    <a:pt x="19021" y="56794"/>
                  </a:lnTo>
                  <a:cubicBezTo>
                    <a:pt x="20650" y="57763"/>
                    <a:pt x="21604" y="59293"/>
                    <a:pt x="22587" y="60851"/>
                  </a:cubicBezTo>
                  <a:cubicBezTo>
                    <a:pt x="22812" y="61202"/>
                    <a:pt x="23064" y="61525"/>
                    <a:pt x="23345" y="61805"/>
                  </a:cubicBezTo>
                  <a:cubicBezTo>
                    <a:pt x="22896" y="61847"/>
                    <a:pt x="22447" y="61904"/>
                    <a:pt x="21969" y="61974"/>
                  </a:cubicBezTo>
                  <a:lnTo>
                    <a:pt x="21969" y="61960"/>
                  </a:lnTo>
                  <a:cubicBezTo>
                    <a:pt x="20088" y="62255"/>
                    <a:pt x="18193" y="62409"/>
                    <a:pt x="16284" y="62423"/>
                  </a:cubicBezTo>
                  <a:cubicBezTo>
                    <a:pt x="14277" y="61791"/>
                    <a:pt x="13126" y="59896"/>
                    <a:pt x="12803" y="57510"/>
                  </a:cubicBezTo>
                  <a:cubicBezTo>
                    <a:pt x="12634" y="56233"/>
                    <a:pt x="12466" y="55053"/>
                    <a:pt x="11975" y="53930"/>
                  </a:cubicBezTo>
                  <a:close/>
                  <a:moveTo>
                    <a:pt x="9827" y="34110"/>
                  </a:moveTo>
                  <a:cubicBezTo>
                    <a:pt x="9883" y="34180"/>
                    <a:pt x="9953" y="34264"/>
                    <a:pt x="10009" y="34334"/>
                  </a:cubicBezTo>
                  <a:cubicBezTo>
                    <a:pt x="7707" y="39865"/>
                    <a:pt x="6247" y="47543"/>
                    <a:pt x="11104" y="52035"/>
                  </a:cubicBezTo>
                  <a:cubicBezTo>
                    <a:pt x="13168" y="53958"/>
                    <a:pt x="15793" y="54576"/>
                    <a:pt x="18432" y="55362"/>
                  </a:cubicBezTo>
                  <a:cubicBezTo>
                    <a:pt x="21183" y="56162"/>
                    <a:pt x="23963" y="57047"/>
                    <a:pt x="26531" y="58310"/>
                  </a:cubicBezTo>
                  <a:cubicBezTo>
                    <a:pt x="28763" y="59433"/>
                    <a:pt x="30083" y="60654"/>
                    <a:pt x="31009" y="62591"/>
                  </a:cubicBezTo>
                  <a:cubicBezTo>
                    <a:pt x="31080" y="62746"/>
                    <a:pt x="31136" y="62900"/>
                    <a:pt x="31192" y="63069"/>
                  </a:cubicBezTo>
                  <a:cubicBezTo>
                    <a:pt x="27963" y="56401"/>
                    <a:pt x="17435" y="56738"/>
                    <a:pt x="11862" y="53102"/>
                  </a:cubicBezTo>
                  <a:cubicBezTo>
                    <a:pt x="7707" y="50393"/>
                    <a:pt x="6935" y="45733"/>
                    <a:pt x="7651" y="41128"/>
                  </a:cubicBezTo>
                  <a:cubicBezTo>
                    <a:pt x="7918" y="39486"/>
                    <a:pt x="8353" y="37872"/>
                    <a:pt x="8929" y="36299"/>
                  </a:cubicBezTo>
                  <a:cubicBezTo>
                    <a:pt x="9069" y="35920"/>
                    <a:pt x="9659" y="34180"/>
                    <a:pt x="9799" y="34124"/>
                  </a:cubicBezTo>
                  <a:cubicBezTo>
                    <a:pt x="9813" y="34110"/>
                    <a:pt x="9813" y="34110"/>
                    <a:pt x="9827" y="34110"/>
                  </a:cubicBezTo>
                  <a:close/>
                  <a:moveTo>
                    <a:pt x="20776" y="57341"/>
                  </a:moveTo>
                  <a:lnTo>
                    <a:pt x="20776" y="57341"/>
                  </a:lnTo>
                  <a:cubicBezTo>
                    <a:pt x="24524" y="58479"/>
                    <a:pt x="28693" y="59756"/>
                    <a:pt x="30588" y="63195"/>
                  </a:cubicBezTo>
                  <a:cubicBezTo>
                    <a:pt x="28855" y="62119"/>
                    <a:pt x="26963" y="61730"/>
                    <a:pt x="24923" y="61730"/>
                  </a:cubicBezTo>
                  <a:cubicBezTo>
                    <a:pt x="24781" y="61730"/>
                    <a:pt x="24639" y="61732"/>
                    <a:pt x="24496" y="61735"/>
                  </a:cubicBezTo>
                  <a:cubicBezTo>
                    <a:pt x="23303" y="61356"/>
                    <a:pt x="22713" y="59798"/>
                    <a:pt x="22011" y="58815"/>
                  </a:cubicBezTo>
                  <a:cubicBezTo>
                    <a:pt x="21632" y="58296"/>
                    <a:pt x="21225" y="57791"/>
                    <a:pt x="20776" y="57341"/>
                  </a:cubicBezTo>
                  <a:close/>
                  <a:moveTo>
                    <a:pt x="25015" y="1"/>
                  </a:moveTo>
                  <a:cubicBezTo>
                    <a:pt x="24919" y="1"/>
                    <a:pt x="24821" y="4"/>
                    <a:pt x="24721" y="13"/>
                  </a:cubicBezTo>
                  <a:cubicBezTo>
                    <a:pt x="22264" y="223"/>
                    <a:pt x="20608" y="2511"/>
                    <a:pt x="18277" y="3101"/>
                  </a:cubicBezTo>
                  <a:cubicBezTo>
                    <a:pt x="17096" y="1597"/>
                    <a:pt x="15491" y="438"/>
                    <a:pt x="13622" y="438"/>
                  </a:cubicBezTo>
                  <a:cubicBezTo>
                    <a:pt x="13137" y="438"/>
                    <a:pt x="12633" y="516"/>
                    <a:pt x="12115" y="687"/>
                  </a:cubicBezTo>
                  <a:cubicBezTo>
                    <a:pt x="9181" y="1641"/>
                    <a:pt x="8479" y="4154"/>
                    <a:pt x="8662" y="6807"/>
                  </a:cubicBezTo>
                  <a:cubicBezTo>
                    <a:pt x="8021" y="6548"/>
                    <a:pt x="7368" y="6396"/>
                    <a:pt x="6767" y="6396"/>
                  </a:cubicBezTo>
                  <a:cubicBezTo>
                    <a:pt x="5446" y="6396"/>
                    <a:pt x="4372" y="7128"/>
                    <a:pt x="4198" y="9067"/>
                  </a:cubicBezTo>
                  <a:cubicBezTo>
                    <a:pt x="4001" y="11341"/>
                    <a:pt x="5237" y="13334"/>
                    <a:pt x="4900" y="15707"/>
                  </a:cubicBezTo>
                  <a:cubicBezTo>
                    <a:pt x="4605" y="17798"/>
                    <a:pt x="3987" y="19791"/>
                    <a:pt x="3847" y="21911"/>
                  </a:cubicBezTo>
                  <a:cubicBezTo>
                    <a:pt x="3651" y="25112"/>
                    <a:pt x="3917" y="28158"/>
                    <a:pt x="5714" y="30909"/>
                  </a:cubicBezTo>
                  <a:cubicBezTo>
                    <a:pt x="6346" y="31906"/>
                    <a:pt x="7230" y="32706"/>
                    <a:pt x="8283" y="33239"/>
                  </a:cubicBezTo>
                  <a:cubicBezTo>
                    <a:pt x="5265" y="36777"/>
                    <a:pt x="2963" y="40862"/>
                    <a:pt x="1503" y="45283"/>
                  </a:cubicBezTo>
                  <a:cubicBezTo>
                    <a:pt x="1" y="49789"/>
                    <a:pt x="1503" y="54366"/>
                    <a:pt x="4198" y="58170"/>
                  </a:cubicBezTo>
                  <a:cubicBezTo>
                    <a:pt x="6612" y="61581"/>
                    <a:pt x="10655" y="63392"/>
                    <a:pt x="14726" y="63841"/>
                  </a:cubicBezTo>
                  <a:cubicBezTo>
                    <a:pt x="15222" y="63894"/>
                    <a:pt x="15723" y="63917"/>
                    <a:pt x="16226" y="63917"/>
                  </a:cubicBezTo>
                  <a:cubicBezTo>
                    <a:pt x="19157" y="63917"/>
                    <a:pt x="22183" y="63144"/>
                    <a:pt x="25030" y="63144"/>
                  </a:cubicBezTo>
                  <a:cubicBezTo>
                    <a:pt x="27475" y="63144"/>
                    <a:pt x="29789" y="63714"/>
                    <a:pt x="31795" y="65834"/>
                  </a:cubicBezTo>
                  <a:cubicBezTo>
                    <a:pt x="31925" y="65972"/>
                    <a:pt x="32055" y="66030"/>
                    <a:pt x="32177" y="66030"/>
                  </a:cubicBezTo>
                  <a:cubicBezTo>
                    <a:pt x="32266" y="66030"/>
                    <a:pt x="32350" y="66000"/>
                    <a:pt x="32427" y="65946"/>
                  </a:cubicBezTo>
                  <a:cubicBezTo>
                    <a:pt x="32652" y="65848"/>
                    <a:pt x="32778" y="65595"/>
                    <a:pt x="32750" y="65357"/>
                  </a:cubicBezTo>
                  <a:cubicBezTo>
                    <a:pt x="32750" y="65287"/>
                    <a:pt x="32750" y="65216"/>
                    <a:pt x="32736" y="65146"/>
                  </a:cubicBezTo>
                  <a:cubicBezTo>
                    <a:pt x="32259" y="58535"/>
                    <a:pt x="26307" y="55208"/>
                    <a:pt x="20945" y="52611"/>
                  </a:cubicBezTo>
                  <a:cubicBezTo>
                    <a:pt x="19007" y="51684"/>
                    <a:pt x="16747" y="50814"/>
                    <a:pt x="15231" y="49270"/>
                  </a:cubicBezTo>
                  <a:cubicBezTo>
                    <a:pt x="13743" y="47782"/>
                    <a:pt x="12691" y="45719"/>
                    <a:pt x="12171" y="43697"/>
                  </a:cubicBezTo>
                  <a:cubicBezTo>
                    <a:pt x="11750" y="42069"/>
                    <a:pt x="11722" y="40469"/>
                    <a:pt x="11778" y="38840"/>
                  </a:cubicBezTo>
                  <a:lnTo>
                    <a:pt x="11778" y="38840"/>
                  </a:lnTo>
                  <a:cubicBezTo>
                    <a:pt x="12157" y="39668"/>
                    <a:pt x="12677" y="40426"/>
                    <a:pt x="13308" y="41086"/>
                  </a:cubicBezTo>
                  <a:cubicBezTo>
                    <a:pt x="14923" y="42771"/>
                    <a:pt x="17140" y="43753"/>
                    <a:pt x="19471" y="43809"/>
                  </a:cubicBezTo>
                  <a:cubicBezTo>
                    <a:pt x="20453" y="45803"/>
                    <a:pt x="21983" y="47108"/>
                    <a:pt x="23977" y="48119"/>
                  </a:cubicBezTo>
                  <a:cubicBezTo>
                    <a:pt x="26628" y="49474"/>
                    <a:pt x="29530" y="49996"/>
                    <a:pt x="32457" y="49996"/>
                  </a:cubicBezTo>
                  <a:cubicBezTo>
                    <a:pt x="33744" y="49996"/>
                    <a:pt x="35037" y="49895"/>
                    <a:pt x="36316" y="49719"/>
                  </a:cubicBezTo>
                  <a:cubicBezTo>
                    <a:pt x="41229" y="49031"/>
                    <a:pt x="45075" y="46519"/>
                    <a:pt x="48809" y="43360"/>
                  </a:cubicBezTo>
                  <a:cubicBezTo>
                    <a:pt x="50942" y="41563"/>
                    <a:pt x="53006" y="39668"/>
                    <a:pt x="55322" y="38110"/>
                  </a:cubicBezTo>
                  <a:cubicBezTo>
                    <a:pt x="58438" y="36047"/>
                    <a:pt x="61583" y="35219"/>
                    <a:pt x="65261" y="34811"/>
                  </a:cubicBezTo>
                  <a:cubicBezTo>
                    <a:pt x="65272" y="34812"/>
                    <a:pt x="65283" y="34813"/>
                    <a:pt x="65294" y="34813"/>
                  </a:cubicBezTo>
                  <a:cubicBezTo>
                    <a:pt x="65505" y="34813"/>
                    <a:pt x="65685" y="34689"/>
                    <a:pt x="65752" y="34489"/>
                  </a:cubicBezTo>
                  <a:cubicBezTo>
                    <a:pt x="65962" y="34110"/>
                    <a:pt x="65850" y="33520"/>
                    <a:pt x="65457" y="33422"/>
                  </a:cubicBezTo>
                  <a:cubicBezTo>
                    <a:pt x="60776" y="30172"/>
                    <a:pt x="55318" y="28553"/>
                    <a:pt x="49713" y="28553"/>
                  </a:cubicBezTo>
                  <a:cubicBezTo>
                    <a:pt x="49436" y="28553"/>
                    <a:pt x="49157" y="28557"/>
                    <a:pt x="48879" y="28565"/>
                  </a:cubicBezTo>
                  <a:lnTo>
                    <a:pt x="49019" y="28495"/>
                  </a:lnTo>
                  <a:cubicBezTo>
                    <a:pt x="50620" y="27835"/>
                    <a:pt x="52529" y="28088"/>
                    <a:pt x="54045" y="27316"/>
                  </a:cubicBezTo>
                  <a:cubicBezTo>
                    <a:pt x="57133" y="25729"/>
                    <a:pt x="56052" y="21658"/>
                    <a:pt x="56515" y="18949"/>
                  </a:cubicBezTo>
                  <a:cubicBezTo>
                    <a:pt x="56979" y="16254"/>
                    <a:pt x="57329" y="13657"/>
                    <a:pt x="53792" y="13236"/>
                  </a:cubicBezTo>
                  <a:cubicBezTo>
                    <a:pt x="53609" y="13215"/>
                    <a:pt x="53427" y="13205"/>
                    <a:pt x="53246" y="13205"/>
                  </a:cubicBezTo>
                  <a:cubicBezTo>
                    <a:pt x="51674" y="13205"/>
                    <a:pt x="50210" y="13938"/>
                    <a:pt x="48624" y="13938"/>
                  </a:cubicBezTo>
                  <a:cubicBezTo>
                    <a:pt x="48611" y="13938"/>
                    <a:pt x="48598" y="13938"/>
                    <a:pt x="48584" y="13938"/>
                  </a:cubicBezTo>
                  <a:cubicBezTo>
                    <a:pt x="46703" y="13924"/>
                    <a:pt x="44991" y="13040"/>
                    <a:pt x="43110" y="12927"/>
                  </a:cubicBezTo>
                  <a:cubicBezTo>
                    <a:pt x="43067" y="12871"/>
                    <a:pt x="43039" y="12815"/>
                    <a:pt x="42997" y="12759"/>
                  </a:cubicBezTo>
                  <a:cubicBezTo>
                    <a:pt x="42295" y="11678"/>
                    <a:pt x="41790" y="10499"/>
                    <a:pt x="41509" y="9249"/>
                  </a:cubicBezTo>
                  <a:cubicBezTo>
                    <a:pt x="41341" y="8548"/>
                    <a:pt x="41186" y="7874"/>
                    <a:pt x="40807" y="7242"/>
                  </a:cubicBezTo>
                  <a:cubicBezTo>
                    <a:pt x="40148" y="6217"/>
                    <a:pt x="39123" y="5473"/>
                    <a:pt x="37944" y="5136"/>
                  </a:cubicBezTo>
                  <a:cubicBezTo>
                    <a:pt x="38334" y="2086"/>
                    <a:pt x="35584" y="300"/>
                    <a:pt x="32797" y="300"/>
                  </a:cubicBezTo>
                  <a:cubicBezTo>
                    <a:pt x="32173" y="300"/>
                    <a:pt x="31546" y="389"/>
                    <a:pt x="30953" y="574"/>
                  </a:cubicBezTo>
                  <a:cubicBezTo>
                    <a:pt x="30256" y="794"/>
                    <a:pt x="29677" y="924"/>
                    <a:pt x="29081" y="924"/>
                  </a:cubicBezTo>
                  <a:cubicBezTo>
                    <a:pt x="28572" y="924"/>
                    <a:pt x="28050" y="830"/>
                    <a:pt x="27430" y="616"/>
                  </a:cubicBezTo>
                  <a:cubicBezTo>
                    <a:pt x="26595" y="326"/>
                    <a:pt x="25886" y="1"/>
                    <a:pt x="25015"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668;p37">
              <a:extLst>
                <a:ext uri="{FF2B5EF4-FFF2-40B4-BE49-F238E27FC236}">
                  <a16:creationId xmlns:a16="http://schemas.microsoft.com/office/drawing/2014/main" id="{DD4C160B-3574-4482-B468-E97876D2200A}"/>
                </a:ext>
              </a:extLst>
            </p:cNvPr>
            <p:cNvSpPr/>
            <p:nvPr/>
          </p:nvSpPr>
          <p:spPr>
            <a:xfrm>
              <a:off x="4624850" y="3129450"/>
              <a:ext cx="18975" cy="17575"/>
            </a:xfrm>
            <a:custGeom>
              <a:avLst/>
              <a:gdLst/>
              <a:ahLst/>
              <a:cxnLst/>
              <a:rect l="l" t="t" r="r" b="b"/>
              <a:pathLst>
                <a:path w="759" h="703" extrusionOk="0">
                  <a:moveTo>
                    <a:pt x="379" y="1"/>
                  </a:moveTo>
                  <a:cubicBezTo>
                    <a:pt x="0" y="1"/>
                    <a:pt x="14" y="703"/>
                    <a:pt x="379" y="703"/>
                  </a:cubicBezTo>
                  <a:cubicBezTo>
                    <a:pt x="758" y="703"/>
                    <a:pt x="758" y="1"/>
                    <a:pt x="379"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669;p37">
              <a:extLst>
                <a:ext uri="{FF2B5EF4-FFF2-40B4-BE49-F238E27FC236}">
                  <a16:creationId xmlns:a16="http://schemas.microsoft.com/office/drawing/2014/main" id="{39375FFE-563C-4464-BB87-CE204DCF7BC5}"/>
                </a:ext>
              </a:extLst>
            </p:cNvPr>
            <p:cNvSpPr/>
            <p:nvPr/>
          </p:nvSpPr>
          <p:spPr>
            <a:xfrm>
              <a:off x="5203525" y="3249100"/>
              <a:ext cx="111775" cy="31125"/>
            </a:xfrm>
            <a:custGeom>
              <a:avLst/>
              <a:gdLst/>
              <a:ahLst/>
              <a:cxnLst/>
              <a:rect l="l" t="t" r="r" b="b"/>
              <a:pathLst>
                <a:path w="4471" h="1245" extrusionOk="0">
                  <a:moveTo>
                    <a:pt x="4288" y="1"/>
                  </a:moveTo>
                  <a:cubicBezTo>
                    <a:pt x="4265" y="1"/>
                    <a:pt x="4239" y="10"/>
                    <a:pt x="4212" y="30"/>
                  </a:cubicBezTo>
                  <a:cubicBezTo>
                    <a:pt x="3393" y="576"/>
                    <a:pt x="2377" y="896"/>
                    <a:pt x="1380" y="896"/>
                  </a:cubicBezTo>
                  <a:cubicBezTo>
                    <a:pt x="993" y="896"/>
                    <a:pt x="609" y="848"/>
                    <a:pt x="240" y="746"/>
                  </a:cubicBezTo>
                  <a:cubicBezTo>
                    <a:pt x="225" y="742"/>
                    <a:pt x="211" y="740"/>
                    <a:pt x="198" y="740"/>
                  </a:cubicBezTo>
                  <a:cubicBezTo>
                    <a:pt x="36" y="740"/>
                    <a:pt x="0" y="1044"/>
                    <a:pt x="169" y="1083"/>
                  </a:cubicBezTo>
                  <a:cubicBezTo>
                    <a:pt x="558" y="1193"/>
                    <a:pt x="963" y="1244"/>
                    <a:pt x="1371" y="1244"/>
                  </a:cubicBezTo>
                  <a:cubicBezTo>
                    <a:pt x="2422" y="1244"/>
                    <a:pt x="3493" y="901"/>
                    <a:pt x="4353" y="325"/>
                  </a:cubicBezTo>
                  <a:cubicBezTo>
                    <a:pt x="4470" y="242"/>
                    <a:pt x="4410" y="1"/>
                    <a:pt x="4288"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670;p37">
              <a:extLst>
                <a:ext uri="{FF2B5EF4-FFF2-40B4-BE49-F238E27FC236}">
                  <a16:creationId xmlns:a16="http://schemas.microsoft.com/office/drawing/2014/main" id="{168FEACD-7749-4E3B-9058-D18F983BB58F}"/>
                </a:ext>
              </a:extLst>
            </p:cNvPr>
            <p:cNvSpPr/>
            <p:nvPr/>
          </p:nvSpPr>
          <p:spPr>
            <a:xfrm>
              <a:off x="5240375" y="3243775"/>
              <a:ext cx="36775" cy="15900"/>
            </a:xfrm>
            <a:custGeom>
              <a:avLst/>
              <a:gdLst/>
              <a:ahLst/>
              <a:cxnLst/>
              <a:rect l="l" t="t" r="r" b="b"/>
              <a:pathLst>
                <a:path w="1471" h="636" extrusionOk="0">
                  <a:moveTo>
                    <a:pt x="1320" y="1"/>
                  </a:moveTo>
                  <a:cubicBezTo>
                    <a:pt x="1303" y="1"/>
                    <a:pt x="1285" y="6"/>
                    <a:pt x="1264" y="18"/>
                  </a:cubicBezTo>
                  <a:cubicBezTo>
                    <a:pt x="941" y="187"/>
                    <a:pt x="562" y="285"/>
                    <a:pt x="197" y="285"/>
                  </a:cubicBezTo>
                  <a:cubicBezTo>
                    <a:pt x="1" y="285"/>
                    <a:pt x="1" y="636"/>
                    <a:pt x="197" y="636"/>
                  </a:cubicBezTo>
                  <a:cubicBezTo>
                    <a:pt x="590" y="636"/>
                    <a:pt x="983" y="538"/>
                    <a:pt x="1334" y="355"/>
                  </a:cubicBezTo>
                  <a:cubicBezTo>
                    <a:pt x="1470" y="281"/>
                    <a:pt x="1443" y="1"/>
                    <a:pt x="1320"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671;p37">
              <a:extLst>
                <a:ext uri="{FF2B5EF4-FFF2-40B4-BE49-F238E27FC236}">
                  <a16:creationId xmlns:a16="http://schemas.microsoft.com/office/drawing/2014/main" id="{A1F8C594-AA22-4A46-8578-201B15A53A17}"/>
                </a:ext>
              </a:extLst>
            </p:cNvPr>
            <p:cNvSpPr/>
            <p:nvPr/>
          </p:nvSpPr>
          <p:spPr>
            <a:xfrm>
              <a:off x="5326350" y="3235450"/>
              <a:ext cx="9500" cy="8800"/>
            </a:xfrm>
            <a:custGeom>
              <a:avLst/>
              <a:gdLst/>
              <a:ahLst/>
              <a:cxnLst/>
              <a:rect l="l" t="t" r="r" b="b"/>
              <a:pathLst>
                <a:path w="380" h="352" extrusionOk="0">
                  <a:moveTo>
                    <a:pt x="198" y="0"/>
                  </a:moveTo>
                  <a:cubicBezTo>
                    <a:pt x="1" y="0"/>
                    <a:pt x="15" y="351"/>
                    <a:pt x="198" y="351"/>
                  </a:cubicBezTo>
                  <a:cubicBezTo>
                    <a:pt x="380" y="351"/>
                    <a:pt x="380" y="0"/>
                    <a:pt x="198"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672;p37">
              <a:extLst>
                <a:ext uri="{FF2B5EF4-FFF2-40B4-BE49-F238E27FC236}">
                  <a16:creationId xmlns:a16="http://schemas.microsoft.com/office/drawing/2014/main" id="{EB5E04B4-1511-4FF9-9951-0CDC74B03430}"/>
                </a:ext>
              </a:extLst>
            </p:cNvPr>
            <p:cNvSpPr/>
            <p:nvPr/>
          </p:nvSpPr>
          <p:spPr>
            <a:xfrm>
              <a:off x="5499875" y="3042550"/>
              <a:ext cx="73700" cy="55725"/>
            </a:xfrm>
            <a:custGeom>
              <a:avLst/>
              <a:gdLst/>
              <a:ahLst/>
              <a:cxnLst/>
              <a:rect l="l" t="t" r="r" b="b"/>
              <a:pathLst>
                <a:path w="2948" h="2229" extrusionOk="0">
                  <a:moveTo>
                    <a:pt x="2737" y="0"/>
                  </a:moveTo>
                  <a:cubicBezTo>
                    <a:pt x="2713" y="0"/>
                    <a:pt x="2688" y="7"/>
                    <a:pt x="2662" y="24"/>
                  </a:cubicBezTo>
                  <a:cubicBezTo>
                    <a:pt x="1749" y="557"/>
                    <a:pt x="893" y="1175"/>
                    <a:pt x="107" y="1891"/>
                  </a:cubicBezTo>
                  <a:cubicBezTo>
                    <a:pt x="1" y="1985"/>
                    <a:pt x="63" y="2228"/>
                    <a:pt x="177" y="2228"/>
                  </a:cubicBezTo>
                  <a:cubicBezTo>
                    <a:pt x="199" y="2228"/>
                    <a:pt x="223" y="2220"/>
                    <a:pt x="247" y="2200"/>
                  </a:cubicBezTo>
                  <a:cubicBezTo>
                    <a:pt x="1033" y="1484"/>
                    <a:pt x="1904" y="852"/>
                    <a:pt x="2816" y="319"/>
                  </a:cubicBezTo>
                  <a:cubicBezTo>
                    <a:pt x="2948" y="247"/>
                    <a:pt x="2875" y="0"/>
                    <a:pt x="2737"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673;p37">
              <a:extLst>
                <a:ext uri="{FF2B5EF4-FFF2-40B4-BE49-F238E27FC236}">
                  <a16:creationId xmlns:a16="http://schemas.microsoft.com/office/drawing/2014/main" id="{E7BEF408-72BF-4710-AEBA-8B386662E042}"/>
                </a:ext>
              </a:extLst>
            </p:cNvPr>
            <p:cNvSpPr/>
            <p:nvPr/>
          </p:nvSpPr>
          <p:spPr>
            <a:xfrm>
              <a:off x="5581150" y="3031200"/>
              <a:ext cx="9500" cy="8800"/>
            </a:xfrm>
            <a:custGeom>
              <a:avLst/>
              <a:gdLst/>
              <a:ahLst/>
              <a:cxnLst/>
              <a:rect l="l" t="t" r="r" b="b"/>
              <a:pathLst>
                <a:path w="380" h="352" extrusionOk="0">
                  <a:moveTo>
                    <a:pt x="197" y="1"/>
                  </a:moveTo>
                  <a:cubicBezTo>
                    <a:pt x="0" y="1"/>
                    <a:pt x="0" y="351"/>
                    <a:pt x="197" y="351"/>
                  </a:cubicBezTo>
                  <a:cubicBezTo>
                    <a:pt x="379" y="351"/>
                    <a:pt x="379" y="1"/>
                    <a:pt x="197"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674;p37">
              <a:extLst>
                <a:ext uri="{FF2B5EF4-FFF2-40B4-BE49-F238E27FC236}">
                  <a16:creationId xmlns:a16="http://schemas.microsoft.com/office/drawing/2014/main" id="{8C24A345-48D5-4B44-8812-07F713401883}"/>
                </a:ext>
              </a:extLst>
            </p:cNvPr>
            <p:cNvSpPr/>
            <p:nvPr/>
          </p:nvSpPr>
          <p:spPr>
            <a:xfrm>
              <a:off x="5507625" y="3041350"/>
              <a:ext cx="32275" cy="26425"/>
            </a:xfrm>
            <a:custGeom>
              <a:avLst/>
              <a:gdLst/>
              <a:ahLst/>
              <a:cxnLst/>
              <a:rect l="l" t="t" r="r" b="b"/>
              <a:pathLst>
                <a:path w="1291" h="1057" extrusionOk="0">
                  <a:moveTo>
                    <a:pt x="1108" y="1"/>
                  </a:moveTo>
                  <a:cubicBezTo>
                    <a:pt x="1084" y="1"/>
                    <a:pt x="1059" y="9"/>
                    <a:pt x="1032" y="30"/>
                  </a:cubicBezTo>
                  <a:lnTo>
                    <a:pt x="106" y="732"/>
                  </a:lnTo>
                  <a:cubicBezTo>
                    <a:pt x="0" y="825"/>
                    <a:pt x="61" y="1056"/>
                    <a:pt x="182" y="1056"/>
                  </a:cubicBezTo>
                  <a:cubicBezTo>
                    <a:pt x="206" y="1056"/>
                    <a:pt x="232" y="1047"/>
                    <a:pt x="260" y="1026"/>
                  </a:cubicBezTo>
                  <a:cubicBezTo>
                    <a:pt x="569" y="802"/>
                    <a:pt x="864" y="563"/>
                    <a:pt x="1172" y="324"/>
                  </a:cubicBezTo>
                  <a:cubicBezTo>
                    <a:pt x="1290" y="242"/>
                    <a:pt x="1230" y="1"/>
                    <a:pt x="1108"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675;p37">
              <a:extLst>
                <a:ext uri="{FF2B5EF4-FFF2-40B4-BE49-F238E27FC236}">
                  <a16:creationId xmlns:a16="http://schemas.microsoft.com/office/drawing/2014/main" id="{9EC05F02-34A7-4F98-9620-209C2DEE7855}"/>
                </a:ext>
              </a:extLst>
            </p:cNvPr>
            <p:cNvSpPr/>
            <p:nvPr/>
          </p:nvSpPr>
          <p:spPr>
            <a:xfrm>
              <a:off x="4848700" y="3251125"/>
              <a:ext cx="93850" cy="65150"/>
            </a:xfrm>
            <a:custGeom>
              <a:avLst/>
              <a:gdLst/>
              <a:ahLst/>
              <a:cxnLst/>
              <a:rect l="l" t="t" r="r" b="b"/>
              <a:pathLst>
                <a:path w="3754" h="2606" extrusionOk="0">
                  <a:moveTo>
                    <a:pt x="199" y="0"/>
                  </a:moveTo>
                  <a:cubicBezTo>
                    <a:pt x="84" y="0"/>
                    <a:pt x="1" y="189"/>
                    <a:pt x="100" y="300"/>
                  </a:cubicBezTo>
                  <a:cubicBezTo>
                    <a:pt x="1069" y="1226"/>
                    <a:pt x="2164" y="2307"/>
                    <a:pt x="3526" y="2602"/>
                  </a:cubicBezTo>
                  <a:cubicBezTo>
                    <a:pt x="3536" y="2604"/>
                    <a:pt x="3546" y="2605"/>
                    <a:pt x="3556" y="2605"/>
                  </a:cubicBezTo>
                  <a:cubicBezTo>
                    <a:pt x="3714" y="2605"/>
                    <a:pt x="3753" y="2305"/>
                    <a:pt x="3582" y="2265"/>
                  </a:cubicBezTo>
                  <a:cubicBezTo>
                    <a:pt x="2290" y="1984"/>
                    <a:pt x="1223" y="931"/>
                    <a:pt x="297" y="47"/>
                  </a:cubicBezTo>
                  <a:cubicBezTo>
                    <a:pt x="264" y="14"/>
                    <a:pt x="231" y="0"/>
                    <a:pt x="199"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676;p37">
              <a:extLst>
                <a:ext uri="{FF2B5EF4-FFF2-40B4-BE49-F238E27FC236}">
                  <a16:creationId xmlns:a16="http://schemas.microsoft.com/office/drawing/2014/main" id="{2D6D910C-D8DB-4F3C-9A74-B42D2A130EBF}"/>
                </a:ext>
              </a:extLst>
            </p:cNvPr>
            <p:cNvSpPr/>
            <p:nvPr/>
          </p:nvSpPr>
          <p:spPr>
            <a:xfrm>
              <a:off x="4875700" y="3251150"/>
              <a:ext cx="48475" cy="34725"/>
            </a:xfrm>
            <a:custGeom>
              <a:avLst/>
              <a:gdLst/>
              <a:ahLst/>
              <a:cxnLst/>
              <a:rect l="l" t="t" r="r" b="b"/>
              <a:pathLst>
                <a:path w="1939" h="1389" extrusionOk="0">
                  <a:moveTo>
                    <a:pt x="196" y="1"/>
                  </a:moveTo>
                  <a:cubicBezTo>
                    <a:pt x="86" y="1"/>
                    <a:pt x="1" y="198"/>
                    <a:pt x="101" y="299"/>
                  </a:cubicBezTo>
                  <a:cubicBezTo>
                    <a:pt x="550" y="776"/>
                    <a:pt x="1098" y="1141"/>
                    <a:pt x="1716" y="1380"/>
                  </a:cubicBezTo>
                  <a:cubicBezTo>
                    <a:pt x="1732" y="1386"/>
                    <a:pt x="1747" y="1389"/>
                    <a:pt x="1762" y="1389"/>
                  </a:cubicBezTo>
                  <a:cubicBezTo>
                    <a:pt x="1906" y="1389"/>
                    <a:pt x="1939" y="1094"/>
                    <a:pt x="1786" y="1043"/>
                  </a:cubicBezTo>
                  <a:cubicBezTo>
                    <a:pt x="1224" y="832"/>
                    <a:pt x="705" y="481"/>
                    <a:pt x="284" y="46"/>
                  </a:cubicBezTo>
                  <a:cubicBezTo>
                    <a:pt x="255" y="14"/>
                    <a:pt x="225" y="1"/>
                    <a:pt x="196"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677;p37">
              <a:extLst>
                <a:ext uri="{FF2B5EF4-FFF2-40B4-BE49-F238E27FC236}">
                  <a16:creationId xmlns:a16="http://schemas.microsoft.com/office/drawing/2014/main" id="{0D591B50-BEC8-45E8-A8F6-2A93FAA6B9A5}"/>
                </a:ext>
              </a:extLst>
            </p:cNvPr>
            <p:cNvSpPr/>
            <p:nvPr/>
          </p:nvSpPr>
          <p:spPr>
            <a:xfrm>
              <a:off x="4569225" y="3619475"/>
              <a:ext cx="80550" cy="63100"/>
            </a:xfrm>
            <a:custGeom>
              <a:avLst/>
              <a:gdLst/>
              <a:ahLst/>
              <a:cxnLst/>
              <a:rect l="l" t="t" r="r" b="b"/>
              <a:pathLst>
                <a:path w="3222" h="2524" extrusionOk="0">
                  <a:moveTo>
                    <a:pt x="188" y="0"/>
                  </a:moveTo>
                  <a:cubicBezTo>
                    <a:pt x="87" y="0"/>
                    <a:pt x="1" y="195"/>
                    <a:pt x="78" y="305"/>
                  </a:cubicBezTo>
                  <a:cubicBezTo>
                    <a:pt x="737" y="1288"/>
                    <a:pt x="1818" y="2411"/>
                    <a:pt x="3039" y="2523"/>
                  </a:cubicBezTo>
                  <a:cubicBezTo>
                    <a:pt x="3043" y="2523"/>
                    <a:pt x="3047" y="2523"/>
                    <a:pt x="3050" y="2523"/>
                  </a:cubicBezTo>
                  <a:cubicBezTo>
                    <a:pt x="3222" y="2523"/>
                    <a:pt x="3218" y="2185"/>
                    <a:pt x="3039" y="2158"/>
                  </a:cubicBezTo>
                  <a:cubicBezTo>
                    <a:pt x="1888" y="2060"/>
                    <a:pt x="878" y="951"/>
                    <a:pt x="274" y="52"/>
                  </a:cubicBezTo>
                  <a:cubicBezTo>
                    <a:pt x="246" y="15"/>
                    <a:pt x="217" y="0"/>
                    <a:pt x="188"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678;p37">
              <a:extLst>
                <a:ext uri="{FF2B5EF4-FFF2-40B4-BE49-F238E27FC236}">
                  <a16:creationId xmlns:a16="http://schemas.microsoft.com/office/drawing/2014/main" id="{5D3AE9E3-A153-4773-93CD-9B2E5FC72082}"/>
                </a:ext>
              </a:extLst>
            </p:cNvPr>
            <p:cNvSpPr/>
            <p:nvPr/>
          </p:nvSpPr>
          <p:spPr>
            <a:xfrm>
              <a:off x="4608625" y="3633500"/>
              <a:ext cx="33050" cy="26475"/>
            </a:xfrm>
            <a:custGeom>
              <a:avLst/>
              <a:gdLst/>
              <a:ahLst/>
              <a:cxnLst/>
              <a:rect l="l" t="t" r="r" b="b"/>
              <a:pathLst>
                <a:path w="1322" h="1059" extrusionOk="0">
                  <a:moveTo>
                    <a:pt x="191" y="1"/>
                  </a:moveTo>
                  <a:cubicBezTo>
                    <a:pt x="84" y="1"/>
                    <a:pt x="0" y="196"/>
                    <a:pt x="88" y="305"/>
                  </a:cubicBezTo>
                  <a:cubicBezTo>
                    <a:pt x="355" y="642"/>
                    <a:pt x="705" y="895"/>
                    <a:pt x="1098" y="1049"/>
                  </a:cubicBezTo>
                  <a:cubicBezTo>
                    <a:pt x="1115" y="1056"/>
                    <a:pt x="1130" y="1059"/>
                    <a:pt x="1145" y="1059"/>
                  </a:cubicBezTo>
                  <a:cubicBezTo>
                    <a:pt x="1289" y="1059"/>
                    <a:pt x="1322" y="764"/>
                    <a:pt x="1169" y="713"/>
                  </a:cubicBezTo>
                  <a:cubicBezTo>
                    <a:pt x="818" y="572"/>
                    <a:pt x="523" y="348"/>
                    <a:pt x="284" y="53"/>
                  </a:cubicBezTo>
                  <a:cubicBezTo>
                    <a:pt x="254" y="16"/>
                    <a:pt x="221" y="1"/>
                    <a:pt x="191"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679;p37">
              <a:extLst>
                <a:ext uri="{FF2B5EF4-FFF2-40B4-BE49-F238E27FC236}">
                  <a16:creationId xmlns:a16="http://schemas.microsoft.com/office/drawing/2014/main" id="{68CF7680-84F2-48DD-A60A-34A2810B5C34}"/>
                </a:ext>
              </a:extLst>
            </p:cNvPr>
            <p:cNvSpPr/>
            <p:nvPr/>
          </p:nvSpPr>
          <p:spPr>
            <a:xfrm>
              <a:off x="4559225" y="3596200"/>
              <a:ext cx="9150" cy="8800"/>
            </a:xfrm>
            <a:custGeom>
              <a:avLst/>
              <a:gdLst/>
              <a:ahLst/>
              <a:cxnLst/>
              <a:rect l="l" t="t" r="r" b="b"/>
              <a:pathLst>
                <a:path w="366" h="352" extrusionOk="0">
                  <a:moveTo>
                    <a:pt x="183" y="1"/>
                  </a:moveTo>
                  <a:cubicBezTo>
                    <a:pt x="0" y="1"/>
                    <a:pt x="14" y="352"/>
                    <a:pt x="183" y="352"/>
                  </a:cubicBezTo>
                  <a:cubicBezTo>
                    <a:pt x="365" y="352"/>
                    <a:pt x="365" y="1"/>
                    <a:pt x="183"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680;p37">
              <a:extLst>
                <a:ext uri="{FF2B5EF4-FFF2-40B4-BE49-F238E27FC236}">
                  <a16:creationId xmlns:a16="http://schemas.microsoft.com/office/drawing/2014/main" id="{700F405A-360A-4D67-B11C-65F26F8BCF3F}"/>
                </a:ext>
              </a:extLst>
            </p:cNvPr>
            <p:cNvSpPr/>
            <p:nvPr/>
          </p:nvSpPr>
          <p:spPr>
            <a:xfrm>
              <a:off x="4341300" y="3476775"/>
              <a:ext cx="21150" cy="70500"/>
            </a:xfrm>
            <a:custGeom>
              <a:avLst/>
              <a:gdLst/>
              <a:ahLst/>
              <a:cxnLst/>
              <a:rect l="l" t="t" r="r" b="b"/>
              <a:pathLst>
                <a:path w="846" h="2820" extrusionOk="0">
                  <a:moveTo>
                    <a:pt x="653" y="1"/>
                  </a:moveTo>
                  <a:cubicBezTo>
                    <a:pt x="611" y="1"/>
                    <a:pt x="567" y="26"/>
                    <a:pt x="534" y="89"/>
                  </a:cubicBezTo>
                  <a:cubicBezTo>
                    <a:pt x="126" y="889"/>
                    <a:pt x="0" y="1816"/>
                    <a:pt x="211" y="2700"/>
                  </a:cubicBezTo>
                  <a:cubicBezTo>
                    <a:pt x="232" y="2785"/>
                    <a:pt x="281" y="2820"/>
                    <a:pt x="332" y="2820"/>
                  </a:cubicBezTo>
                  <a:cubicBezTo>
                    <a:pt x="415" y="2820"/>
                    <a:pt x="504" y="2724"/>
                    <a:pt x="477" y="2602"/>
                  </a:cubicBezTo>
                  <a:cubicBezTo>
                    <a:pt x="295" y="1816"/>
                    <a:pt x="407" y="974"/>
                    <a:pt x="786" y="258"/>
                  </a:cubicBezTo>
                  <a:cubicBezTo>
                    <a:pt x="845" y="140"/>
                    <a:pt x="753" y="1"/>
                    <a:pt x="653"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681;p37">
              <a:extLst>
                <a:ext uri="{FF2B5EF4-FFF2-40B4-BE49-F238E27FC236}">
                  <a16:creationId xmlns:a16="http://schemas.microsoft.com/office/drawing/2014/main" id="{1E4203EC-99A9-4865-8354-32DFAE5194F5}"/>
                </a:ext>
              </a:extLst>
            </p:cNvPr>
            <p:cNvSpPr/>
            <p:nvPr/>
          </p:nvSpPr>
          <p:spPr>
            <a:xfrm>
              <a:off x="4358125" y="3495375"/>
              <a:ext cx="13325" cy="26550"/>
            </a:xfrm>
            <a:custGeom>
              <a:avLst/>
              <a:gdLst/>
              <a:ahLst/>
              <a:cxnLst/>
              <a:rect l="l" t="t" r="r" b="b"/>
              <a:pathLst>
                <a:path w="533" h="1062" extrusionOk="0">
                  <a:moveTo>
                    <a:pt x="350" y="1"/>
                  </a:moveTo>
                  <a:cubicBezTo>
                    <a:pt x="310" y="1"/>
                    <a:pt x="269" y="26"/>
                    <a:pt x="240" y="89"/>
                  </a:cubicBezTo>
                  <a:cubicBezTo>
                    <a:pt x="85" y="342"/>
                    <a:pt x="1" y="637"/>
                    <a:pt x="15" y="945"/>
                  </a:cubicBezTo>
                  <a:cubicBezTo>
                    <a:pt x="1" y="1023"/>
                    <a:pt x="78" y="1061"/>
                    <a:pt x="155" y="1061"/>
                  </a:cubicBezTo>
                  <a:cubicBezTo>
                    <a:pt x="233" y="1061"/>
                    <a:pt x="310" y="1023"/>
                    <a:pt x="296" y="945"/>
                  </a:cubicBezTo>
                  <a:cubicBezTo>
                    <a:pt x="282" y="693"/>
                    <a:pt x="352" y="468"/>
                    <a:pt x="464" y="258"/>
                  </a:cubicBezTo>
                  <a:cubicBezTo>
                    <a:pt x="533" y="140"/>
                    <a:pt x="443" y="1"/>
                    <a:pt x="350"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682;p37">
              <a:extLst>
                <a:ext uri="{FF2B5EF4-FFF2-40B4-BE49-F238E27FC236}">
                  <a16:creationId xmlns:a16="http://schemas.microsoft.com/office/drawing/2014/main" id="{54D64349-0CE8-4D2D-AE31-CF75D362AE2D}"/>
                </a:ext>
              </a:extLst>
            </p:cNvPr>
            <p:cNvSpPr/>
            <p:nvPr/>
          </p:nvSpPr>
          <p:spPr>
            <a:xfrm>
              <a:off x="4479350" y="3299900"/>
              <a:ext cx="35700" cy="18200"/>
            </a:xfrm>
            <a:custGeom>
              <a:avLst/>
              <a:gdLst/>
              <a:ahLst/>
              <a:cxnLst/>
              <a:rect l="l" t="t" r="r" b="b"/>
              <a:pathLst>
                <a:path w="1428" h="728" extrusionOk="0">
                  <a:moveTo>
                    <a:pt x="208" y="1"/>
                  </a:moveTo>
                  <a:cubicBezTo>
                    <a:pt x="68" y="1"/>
                    <a:pt x="1" y="255"/>
                    <a:pt x="135" y="328"/>
                  </a:cubicBezTo>
                  <a:cubicBezTo>
                    <a:pt x="472" y="510"/>
                    <a:pt x="823" y="651"/>
                    <a:pt x="1188" y="721"/>
                  </a:cubicBezTo>
                  <a:cubicBezTo>
                    <a:pt x="1202" y="725"/>
                    <a:pt x="1216" y="727"/>
                    <a:pt x="1229" y="727"/>
                  </a:cubicBezTo>
                  <a:cubicBezTo>
                    <a:pt x="1391" y="727"/>
                    <a:pt x="1427" y="423"/>
                    <a:pt x="1258" y="384"/>
                  </a:cubicBezTo>
                  <a:cubicBezTo>
                    <a:pt x="907" y="314"/>
                    <a:pt x="584" y="188"/>
                    <a:pt x="276" y="19"/>
                  </a:cubicBezTo>
                  <a:cubicBezTo>
                    <a:pt x="252" y="6"/>
                    <a:pt x="229" y="1"/>
                    <a:pt x="208"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683;p37">
              <a:extLst>
                <a:ext uri="{FF2B5EF4-FFF2-40B4-BE49-F238E27FC236}">
                  <a16:creationId xmlns:a16="http://schemas.microsoft.com/office/drawing/2014/main" id="{D91D7937-7BA2-4AE1-9149-8F3C83BDB7AE}"/>
                </a:ext>
              </a:extLst>
            </p:cNvPr>
            <p:cNvSpPr/>
            <p:nvPr/>
          </p:nvSpPr>
          <p:spPr>
            <a:xfrm>
              <a:off x="4495700" y="3289500"/>
              <a:ext cx="9500" cy="8775"/>
            </a:xfrm>
            <a:custGeom>
              <a:avLst/>
              <a:gdLst/>
              <a:ahLst/>
              <a:cxnLst/>
              <a:rect l="l" t="t" r="r" b="b"/>
              <a:pathLst>
                <a:path w="380" h="351" extrusionOk="0">
                  <a:moveTo>
                    <a:pt x="197" y="0"/>
                  </a:moveTo>
                  <a:cubicBezTo>
                    <a:pt x="1" y="0"/>
                    <a:pt x="1" y="351"/>
                    <a:pt x="197" y="351"/>
                  </a:cubicBezTo>
                  <a:cubicBezTo>
                    <a:pt x="380" y="351"/>
                    <a:pt x="380" y="0"/>
                    <a:pt x="197"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684;p37">
              <a:extLst>
                <a:ext uri="{FF2B5EF4-FFF2-40B4-BE49-F238E27FC236}">
                  <a16:creationId xmlns:a16="http://schemas.microsoft.com/office/drawing/2014/main" id="{C070C354-826A-4185-A6F2-BCC3A26C0EEF}"/>
                </a:ext>
              </a:extLst>
            </p:cNvPr>
            <p:cNvSpPr/>
            <p:nvPr/>
          </p:nvSpPr>
          <p:spPr>
            <a:xfrm>
              <a:off x="4465525" y="3288425"/>
              <a:ext cx="9150" cy="8800"/>
            </a:xfrm>
            <a:custGeom>
              <a:avLst/>
              <a:gdLst/>
              <a:ahLst/>
              <a:cxnLst/>
              <a:rect l="l" t="t" r="r" b="b"/>
              <a:pathLst>
                <a:path w="366" h="352" extrusionOk="0">
                  <a:moveTo>
                    <a:pt x="183" y="1"/>
                  </a:moveTo>
                  <a:cubicBezTo>
                    <a:pt x="0" y="1"/>
                    <a:pt x="0" y="352"/>
                    <a:pt x="183" y="352"/>
                  </a:cubicBezTo>
                  <a:cubicBezTo>
                    <a:pt x="365" y="352"/>
                    <a:pt x="365" y="1"/>
                    <a:pt x="183"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685;p37">
              <a:extLst>
                <a:ext uri="{FF2B5EF4-FFF2-40B4-BE49-F238E27FC236}">
                  <a16:creationId xmlns:a16="http://schemas.microsoft.com/office/drawing/2014/main" id="{1EEADBC6-4D2E-4B2B-A664-C0C7184A6F27}"/>
                </a:ext>
              </a:extLst>
            </p:cNvPr>
            <p:cNvSpPr/>
            <p:nvPr/>
          </p:nvSpPr>
          <p:spPr>
            <a:xfrm>
              <a:off x="3922975" y="733975"/>
              <a:ext cx="993875" cy="2029850"/>
            </a:xfrm>
            <a:custGeom>
              <a:avLst/>
              <a:gdLst/>
              <a:ahLst/>
              <a:cxnLst/>
              <a:rect l="l" t="t" r="r" b="b"/>
              <a:pathLst>
                <a:path w="39755" h="81194" extrusionOk="0">
                  <a:moveTo>
                    <a:pt x="24047" y="13112"/>
                  </a:moveTo>
                  <a:cubicBezTo>
                    <a:pt x="24412" y="13112"/>
                    <a:pt x="24426" y="13814"/>
                    <a:pt x="24047" y="13814"/>
                  </a:cubicBezTo>
                  <a:lnTo>
                    <a:pt x="23962" y="13814"/>
                  </a:lnTo>
                  <a:cubicBezTo>
                    <a:pt x="23583" y="13814"/>
                    <a:pt x="23583" y="13112"/>
                    <a:pt x="23962" y="13112"/>
                  </a:cubicBezTo>
                  <a:close/>
                  <a:moveTo>
                    <a:pt x="32293" y="28261"/>
                  </a:moveTo>
                  <a:cubicBezTo>
                    <a:pt x="32431" y="28261"/>
                    <a:pt x="32567" y="28367"/>
                    <a:pt x="32567" y="28581"/>
                  </a:cubicBezTo>
                  <a:lnTo>
                    <a:pt x="32567" y="28862"/>
                  </a:lnTo>
                  <a:cubicBezTo>
                    <a:pt x="32567" y="29083"/>
                    <a:pt x="32422" y="29195"/>
                    <a:pt x="32280" y="29195"/>
                  </a:cubicBezTo>
                  <a:cubicBezTo>
                    <a:pt x="32142" y="29195"/>
                    <a:pt x="32006" y="29090"/>
                    <a:pt x="32006" y="28876"/>
                  </a:cubicBezTo>
                  <a:lnTo>
                    <a:pt x="32006" y="28595"/>
                  </a:lnTo>
                  <a:cubicBezTo>
                    <a:pt x="32006" y="28374"/>
                    <a:pt x="32151" y="28261"/>
                    <a:pt x="32293" y="28261"/>
                  </a:cubicBezTo>
                  <a:close/>
                  <a:moveTo>
                    <a:pt x="21468" y="52660"/>
                  </a:moveTo>
                  <a:cubicBezTo>
                    <a:pt x="21661" y="52660"/>
                    <a:pt x="21842" y="53036"/>
                    <a:pt x="21702" y="53273"/>
                  </a:cubicBezTo>
                  <a:cubicBezTo>
                    <a:pt x="21225" y="54045"/>
                    <a:pt x="20706" y="54803"/>
                    <a:pt x="20144" y="55533"/>
                  </a:cubicBezTo>
                  <a:cubicBezTo>
                    <a:pt x="20088" y="55608"/>
                    <a:pt x="20027" y="55639"/>
                    <a:pt x="19968" y="55639"/>
                  </a:cubicBezTo>
                  <a:cubicBezTo>
                    <a:pt x="19763" y="55639"/>
                    <a:pt x="19587" y="55260"/>
                    <a:pt x="19751" y="55041"/>
                  </a:cubicBezTo>
                  <a:cubicBezTo>
                    <a:pt x="20299" y="54311"/>
                    <a:pt x="20818" y="53553"/>
                    <a:pt x="21295" y="52781"/>
                  </a:cubicBezTo>
                  <a:cubicBezTo>
                    <a:pt x="21348" y="52696"/>
                    <a:pt x="21408" y="52660"/>
                    <a:pt x="21468" y="52660"/>
                  </a:cubicBezTo>
                  <a:close/>
                  <a:moveTo>
                    <a:pt x="23763" y="54865"/>
                  </a:moveTo>
                  <a:cubicBezTo>
                    <a:pt x="23999" y="54865"/>
                    <a:pt x="24176" y="55249"/>
                    <a:pt x="23976" y="55448"/>
                  </a:cubicBezTo>
                  <a:cubicBezTo>
                    <a:pt x="23878" y="55533"/>
                    <a:pt x="23808" y="55617"/>
                    <a:pt x="23710" y="55715"/>
                  </a:cubicBezTo>
                  <a:cubicBezTo>
                    <a:pt x="23641" y="55781"/>
                    <a:pt x="23571" y="55809"/>
                    <a:pt x="23507" y="55809"/>
                  </a:cubicBezTo>
                  <a:cubicBezTo>
                    <a:pt x="23270" y="55809"/>
                    <a:pt x="23104" y="55434"/>
                    <a:pt x="23303" y="55224"/>
                  </a:cubicBezTo>
                  <a:cubicBezTo>
                    <a:pt x="23387" y="55140"/>
                    <a:pt x="23471" y="55055"/>
                    <a:pt x="23569" y="54957"/>
                  </a:cubicBezTo>
                  <a:cubicBezTo>
                    <a:pt x="23634" y="54892"/>
                    <a:pt x="23701" y="54865"/>
                    <a:pt x="23763" y="54865"/>
                  </a:cubicBezTo>
                  <a:close/>
                  <a:moveTo>
                    <a:pt x="24211" y="50879"/>
                  </a:moveTo>
                  <a:cubicBezTo>
                    <a:pt x="24401" y="50879"/>
                    <a:pt x="24590" y="51159"/>
                    <a:pt x="24482" y="51406"/>
                  </a:cubicBezTo>
                  <a:cubicBezTo>
                    <a:pt x="23583" y="53371"/>
                    <a:pt x="22432" y="55210"/>
                    <a:pt x="21057" y="56880"/>
                  </a:cubicBezTo>
                  <a:cubicBezTo>
                    <a:pt x="20994" y="56955"/>
                    <a:pt x="20928" y="56986"/>
                    <a:pt x="20866" y="56986"/>
                  </a:cubicBezTo>
                  <a:cubicBezTo>
                    <a:pt x="20648" y="56986"/>
                    <a:pt x="20475" y="56607"/>
                    <a:pt x="20650" y="56389"/>
                  </a:cubicBezTo>
                  <a:cubicBezTo>
                    <a:pt x="21997" y="54775"/>
                    <a:pt x="23120" y="52978"/>
                    <a:pt x="23990" y="51055"/>
                  </a:cubicBezTo>
                  <a:cubicBezTo>
                    <a:pt x="24049" y="50929"/>
                    <a:pt x="24130" y="50879"/>
                    <a:pt x="24211" y="50879"/>
                  </a:cubicBezTo>
                  <a:close/>
                  <a:moveTo>
                    <a:pt x="19519" y="57586"/>
                  </a:moveTo>
                  <a:cubicBezTo>
                    <a:pt x="19657" y="57586"/>
                    <a:pt x="19793" y="57691"/>
                    <a:pt x="19793" y="57905"/>
                  </a:cubicBezTo>
                  <a:lnTo>
                    <a:pt x="19793" y="58003"/>
                  </a:lnTo>
                  <a:cubicBezTo>
                    <a:pt x="19793" y="58228"/>
                    <a:pt x="19653" y="58340"/>
                    <a:pt x="19512" y="58340"/>
                  </a:cubicBezTo>
                  <a:cubicBezTo>
                    <a:pt x="19372" y="58340"/>
                    <a:pt x="19232" y="58228"/>
                    <a:pt x="19232" y="58003"/>
                  </a:cubicBezTo>
                  <a:lnTo>
                    <a:pt x="19232" y="57919"/>
                  </a:lnTo>
                  <a:cubicBezTo>
                    <a:pt x="19232" y="57698"/>
                    <a:pt x="19377" y="57586"/>
                    <a:pt x="19519" y="57586"/>
                  </a:cubicBezTo>
                  <a:close/>
                  <a:moveTo>
                    <a:pt x="5447" y="59470"/>
                  </a:moveTo>
                  <a:cubicBezTo>
                    <a:pt x="5521" y="59470"/>
                    <a:pt x="5594" y="59505"/>
                    <a:pt x="5644" y="59575"/>
                  </a:cubicBezTo>
                  <a:cubicBezTo>
                    <a:pt x="5756" y="59716"/>
                    <a:pt x="5770" y="59912"/>
                    <a:pt x="5658" y="60067"/>
                  </a:cubicBezTo>
                  <a:cubicBezTo>
                    <a:pt x="5615" y="60123"/>
                    <a:pt x="5573" y="60193"/>
                    <a:pt x="5531" y="60235"/>
                  </a:cubicBezTo>
                  <a:cubicBezTo>
                    <a:pt x="5482" y="60305"/>
                    <a:pt x="5408" y="60340"/>
                    <a:pt x="5335" y="60340"/>
                  </a:cubicBezTo>
                  <a:cubicBezTo>
                    <a:pt x="5261" y="60340"/>
                    <a:pt x="5187" y="60305"/>
                    <a:pt x="5138" y="60235"/>
                  </a:cubicBezTo>
                  <a:cubicBezTo>
                    <a:pt x="5026" y="60095"/>
                    <a:pt x="5026" y="59898"/>
                    <a:pt x="5138" y="59744"/>
                  </a:cubicBezTo>
                  <a:cubicBezTo>
                    <a:pt x="5166" y="59688"/>
                    <a:pt x="5208" y="59618"/>
                    <a:pt x="5251" y="59575"/>
                  </a:cubicBezTo>
                  <a:cubicBezTo>
                    <a:pt x="5300" y="59505"/>
                    <a:pt x="5373" y="59470"/>
                    <a:pt x="5447" y="59470"/>
                  </a:cubicBezTo>
                  <a:close/>
                  <a:moveTo>
                    <a:pt x="4169" y="63638"/>
                  </a:moveTo>
                  <a:cubicBezTo>
                    <a:pt x="4361" y="63638"/>
                    <a:pt x="4550" y="63916"/>
                    <a:pt x="4422" y="64152"/>
                  </a:cubicBezTo>
                  <a:cubicBezTo>
                    <a:pt x="4408" y="64194"/>
                    <a:pt x="4380" y="64236"/>
                    <a:pt x="4366" y="64278"/>
                  </a:cubicBezTo>
                  <a:cubicBezTo>
                    <a:pt x="4304" y="64399"/>
                    <a:pt x="4220" y="64448"/>
                    <a:pt x="4138" y="64448"/>
                  </a:cubicBezTo>
                  <a:cubicBezTo>
                    <a:pt x="3943" y="64448"/>
                    <a:pt x="3756" y="64174"/>
                    <a:pt x="3875" y="63927"/>
                  </a:cubicBezTo>
                  <a:cubicBezTo>
                    <a:pt x="3903" y="63885"/>
                    <a:pt x="3917" y="63843"/>
                    <a:pt x="3945" y="63815"/>
                  </a:cubicBezTo>
                  <a:cubicBezTo>
                    <a:pt x="4004" y="63689"/>
                    <a:pt x="4087" y="63638"/>
                    <a:pt x="4169" y="63638"/>
                  </a:cubicBezTo>
                  <a:close/>
                  <a:moveTo>
                    <a:pt x="20428" y="72523"/>
                  </a:moveTo>
                  <a:cubicBezTo>
                    <a:pt x="20568" y="72523"/>
                    <a:pt x="20706" y="72632"/>
                    <a:pt x="20706" y="72855"/>
                  </a:cubicBezTo>
                  <a:lnTo>
                    <a:pt x="20706" y="72911"/>
                  </a:lnTo>
                  <a:cubicBezTo>
                    <a:pt x="20706" y="73132"/>
                    <a:pt x="20561" y="73244"/>
                    <a:pt x="20418" y="73244"/>
                  </a:cubicBezTo>
                  <a:cubicBezTo>
                    <a:pt x="20280" y="73244"/>
                    <a:pt x="20144" y="73139"/>
                    <a:pt x="20144" y="72925"/>
                  </a:cubicBezTo>
                  <a:lnTo>
                    <a:pt x="20144" y="72855"/>
                  </a:lnTo>
                  <a:cubicBezTo>
                    <a:pt x="20144" y="72636"/>
                    <a:pt x="20287" y="72523"/>
                    <a:pt x="20428" y="72523"/>
                  </a:cubicBezTo>
                  <a:close/>
                  <a:moveTo>
                    <a:pt x="21141" y="1"/>
                  </a:moveTo>
                  <a:cubicBezTo>
                    <a:pt x="21464" y="1012"/>
                    <a:pt x="21730" y="2036"/>
                    <a:pt x="21983" y="3047"/>
                  </a:cubicBezTo>
                  <a:cubicBezTo>
                    <a:pt x="23485" y="9434"/>
                    <a:pt x="23597" y="16074"/>
                    <a:pt x="22587" y="22545"/>
                  </a:cubicBezTo>
                  <a:cubicBezTo>
                    <a:pt x="22643" y="22741"/>
                    <a:pt x="22615" y="22966"/>
                    <a:pt x="22488" y="23134"/>
                  </a:cubicBezTo>
                  <a:cubicBezTo>
                    <a:pt x="22025" y="25900"/>
                    <a:pt x="21351" y="28623"/>
                    <a:pt x="20495" y="31304"/>
                  </a:cubicBezTo>
                  <a:cubicBezTo>
                    <a:pt x="18333" y="37986"/>
                    <a:pt x="14894" y="43966"/>
                    <a:pt x="11118" y="49848"/>
                  </a:cubicBezTo>
                  <a:cubicBezTo>
                    <a:pt x="7693" y="55224"/>
                    <a:pt x="3973" y="60418"/>
                    <a:pt x="1" y="65401"/>
                  </a:cubicBezTo>
                  <a:cubicBezTo>
                    <a:pt x="155" y="65583"/>
                    <a:pt x="295" y="65766"/>
                    <a:pt x="436" y="65934"/>
                  </a:cubicBezTo>
                  <a:cubicBezTo>
                    <a:pt x="1868" y="64236"/>
                    <a:pt x="3215" y="62481"/>
                    <a:pt x="4493" y="60670"/>
                  </a:cubicBezTo>
                  <a:cubicBezTo>
                    <a:pt x="4551" y="60586"/>
                    <a:pt x="4615" y="60551"/>
                    <a:pt x="4676" y="60551"/>
                  </a:cubicBezTo>
                  <a:cubicBezTo>
                    <a:pt x="4879" y="60551"/>
                    <a:pt x="5051" y="60932"/>
                    <a:pt x="4900" y="61148"/>
                  </a:cubicBezTo>
                  <a:cubicBezTo>
                    <a:pt x="3622" y="62958"/>
                    <a:pt x="2275" y="64713"/>
                    <a:pt x="843" y="66412"/>
                  </a:cubicBezTo>
                  <a:cubicBezTo>
                    <a:pt x="1011" y="66608"/>
                    <a:pt x="1194" y="66819"/>
                    <a:pt x="1362" y="67029"/>
                  </a:cubicBezTo>
                  <a:cubicBezTo>
                    <a:pt x="1994" y="66384"/>
                    <a:pt x="2583" y="65696"/>
                    <a:pt x="3103" y="64966"/>
                  </a:cubicBezTo>
                  <a:cubicBezTo>
                    <a:pt x="3161" y="64885"/>
                    <a:pt x="3224" y="64852"/>
                    <a:pt x="3284" y="64852"/>
                  </a:cubicBezTo>
                  <a:cubicBezTo>
                    <a:pt x="3487" y="64852"/>
                    <a:pt x="3661" y="65230"/>
                    <a:pt x="3510" y="65457"/>
                  </a:cubicBezTo>
                  <a:cubicBezTo>
                    <a:pt x="2991" y="66187"/>
                    <a:pt x="2415" y="66875"/>
                    <a:pt x="1769" y="67507"/>
                  </a:cubicBezTo>
                  <a:cubicBezTo>
                    <a:pt x="3173" y="69163"/>
                    <a:pt x="4591" y="70805"/>
                    <a:pt x="6051" y="72392"/>
                  </a:cubicBezTo>
                  <a:cubicBezTo>
                    <a:pt x="6247" y="72181"/>
                    <a:pt x="6430" y="71942"/>
                    <a:pt x="6584" y="71690"/>
                  </a:cubicBezTo>
                  <a:cubicBezTo>
                    <a:pt x="6633" y="71627"/>
                    <a:pt x="6707" y="71595"/>
                    <a:pt x="6781" y="71595"/>
                  </a:cubicBezTo>
                  <a:cubicBezTo>
                    <a:pt x="6854" y="71595"/>
                    <a:pt x="6928" y="71627"/>
                    <a:pt x="6977" y="71690"/>
                  </a:cubicBezTo>
                  <a:cubicBezTo>
                    <a:pt x="7089" y="71844"/>
                    <a:pt x="7089" y="72041"/>
                    <a:pt x="6991" y="72195"/>
                  </a:cubicBezTo>
                  <a:cubicBezTo>
                    <a:pt x="6837" y="72420"/>
                    <a:pt x="6668" y="72658"/>
                    <a:pt x="6486" y="72869"/>
                  </a:cubicBezTo>
                  <a:cubicBezTo>
                    <a:pt x="6696" y="73093"/>
                    <a:pt x="6907" y="73304"/>
                    <a:pt x="7117" y="73529"/>
                  </a:cubicBezTo>
                  <a:cubicBezTo>
                    <a:pt x="7932" y="72434"/>
                    <a:pt x="8774" y="71353"/>
                    <a:pt x="9658" y="70314"/>
                  </a:cubicBezTo>
                  <a:cubicBezTo>
                    <a:pt x="9721" y="70239"/>
                    <a:pt x="9787" y="70208"/>
                    <a:pt x="9849" y="70208"/>
                  </a:cubicBezTo>
                  <a:cubicBezTo>
                    <a:pt x="10067" y="70208"/>
                    <a:pt x="10240" y="70587"/>
                    <a:pt x="10065" y="70805"/>
                  </a:cubicBezTo>
                  <a:cubicBezTo>
                    <a:pt x="9181" y="71830"/>
                    <a:pt x="8353" y="72911"/>
                    <a:pt x="7539" y="73978"/>
                  </a:cubicBezTo>
                  <a:cubicBezTo>
                    <a:pt x="7763" y="74216"/>
                    <a:pt x="7988" y="74455"/>
                    <a:pt x="8198" y="74680"/>
                  </a:cubicBezTo>
                  <a:lnTo>
                    <a:pt x="8577" y="74301"/>
                  </a:lnTo>
                  <a:cubicBezTo>
                    <a:pt x="8642" y="74236"/>
                    <a:pt x="8709" y="74209"/>
                    <a:pt x="8771" y="74209"/>
                  </a:cubicBezTo>
                  <a:cubicBezTo>
                    <a:pt x="9007" y="74209"/>
                    <a:pt x="9184" y="74592"/>
                    <a:pt x="8984" y="74792"/>
                  </a:cubicBezTo>
                  <a:lnTo>
                    <a:pt x="8648" y="75129"/>
                  </a:lnTo>
                  <a:cubicBezTo>
                    <a:pt x="9785" y="76294"/>
                    <a:pt x="10950" y="77445"/>
                    <a:pt x="12129" y="78554"/>
                  </a:cubicBezTo>
                  <a:lnTo>
                    <a:pt x="12676" y="77908"/>
                  </a:lnTo>
                  <a:cubicBezTo>
                    <a:pt x="12738" y="77837"/>
                    <a:pt x="12803" y="77808"/>
                    <a:pt x="12865" y="77808"/>
                  </a:cubicBezTo>
                  <a:cubicBezTo>
                    <a:pt x="13083" y="77808"/>
                    <a:pt x="13256" y="78181"/>
                    <a:pt x="13069" y="78400"/>
                  </a:cubicBezTo>
                  <a:cubicBezTo>
                    <a:pt x="12915" y="78582"/>
                    <a:pt x="12732" y="78765"/>
                    <a:pt x="12578" y="78961"/>
                  </a:cubicBezTo>
                  <a:cubicBezTo>
                    <a:pt x="12789" y="79172"/>
                    <a:pt x="13027" y="79382"/>
                    <a:pt x="13252" y="79593"/>
                  </a:cubicBezTo>
                  <a:cubicBezTo>
                    <a:pt x="14108" y="78484"/>
                    <a:pt x="14964" y="77389"/>
                    <a:pt x="15821" y="76294"/>
                  </a:cubicBezTo>
                  <a:cubicBezTo>
                    <a:pt x="15882" y="76214"/>
                    <a:pt x="15947" y="76180"/>
                    <a:pt x="16009" y="76180"/>
                  </a:cubicBezTo>
                  <a:cubicBezTo>
                    <a:pt x="16219" y="76180"/>
                    <a:pt x="16390" y="76558"/>
                    <a:pt x="16228" y="76785"/>
                  </a:cubicBezTo>
                  <a:cubicBezTo>
                    <a:pt x="15386" y="77852"/>
                    <a:pt x="14543" y="78933"/>
                    <a:pt x="13715" y="80014"/>
                  </a:cubicBezTo>
                  <a:cubicBezTo>
                    <a:pt x="13841" y="80126"/>
                    <a:pt x="13968" y="80253"/>
                    <a:pt x="14094" y="80365"/>
                  </a:cubicBezTo>
                  <a:cubicBezTo>
                    <a:pt x="15849" y="78273"/>
                    <a:pt x="17575" y="76154"/>
                    <a:pt x="19246" y="73978"/>
                  </a:cubicBezTo>
                  <a:cubicBezTo>
                    <a:pt x="19306" y="73899"/>
                    <a:pt x="19371" y="73866"/>
                    <a:pt x="19433" y="73866"/>
                  </a:cubicBezTo>
                  <a:cubicBezTo>
                    <a:pt x="19647" y="73866"/>
                    <a:pt x="19827" y="74252"/>
                    <a:pt x="19653" y="74469"/>
                  </a:cubicBezTo>
                  <a:cubicBezTo>
                    <a:pt x="17996" y="76617"/>
                    <a:pt x="16298" y="78708"/>
                    <a:pt x="14557" y="80772"/>
                  </a:cubicBezTo>
                  <a:cubicBezTo>
                    <a:pt x="14712" y="80912"/>
                    <a:pt x="14880" y="81053"/>
                    <a:pt x="15035" y="81193"/>
                  </a:cubicBezTo>
                  <a:cubicBezTo>
                    <a:pt x="20537" y="74750"/>
                    <a:pt x="25563" y="67872"/>
                    <a:pt x="29479" y="60362"/>
                  </a:cubicBezTo>
                  <a:cubicBezTo>
                    <a:pt x="36034" y="47840"/>
                    <a:pt x="39754" y="32525"/>
                    <a:pt x="34238" y="19036"/>
                  </a:cubicBezTo>
                  <a:lnTo>
                    <a:pt x="34238" y="19036"/>
                  </a:lnTo>
                  <a:cubicBezTo>
                    <a:pt x="34364" y="20018"/>
                    <a:pt x="34476" y="20987"/>
                    <a:pt x="34575" y="21969"/>
                  </a:cubicBezTo>
                  <a:cubicBezTo>
                    <a:pt x="34603" y="22189"/>
                    <a:pt x="34474" y="22297"/>
                    <a:pt x="34333" y="22297"/>
                  </a:cubicBezTo>
                  <a:cubicBezTo>
                    <a:pt x="34193" y="22297"/>
                    <a:pt x="34041" y="22192"/>
                    <a:pt x="34013" y="21983"/>
                  </a:cubicBezTo>
                  <a:cubicBezTo>
                    <a:pt x="33845" y="20411"/>
                    <a:pt x="33662" y="18853"/>
                    <a:pt x="33480" y="17295"/>
                  </a:cubicBezTo>
                  <a:cubicBezTo>
                    <a:pt x="33143" y="16593"/>
                    <a:pt x="32792" y="15877"/>
                    <a:pt x="32427" y="15147"/>
                  </a:cubicBezTo>
                  <a:lnTo>
                    <a:pt x="32427" y="15147"/>
                  </a:lnTo>
                  <a:cubicBezTo>
                    <a:pt x="33101" y="18839"/>
                    <a:pt x="33016" y="22615"/>
                    <a:pt x="32876" y="26419"/>
                  </a:cubicBezTo>
                  <a:cubicBezTo>
                    <a:pt x="32862" y="26638"/>
                    <a:pt x="32716" y="26751"/>
                    <a:pt x="32576" y="26751"/>
                  </a:cubicBezTo>
                  <a:cubicBezTo>
                    <a:pt x="32439" y="26751"/>
                    <a:pt x="32308" y="26642"/>
                    <a:pt x="32315" y="26419"/>
                  </a:cubicBezTo>
                  <a:cubicBezTo>
                    <a:pt x="32483" y="21969"/>
                    <a:pt x="32595" y="17505"/>
                    <a:pt x="31416" y="13210"/>
                  </a:cubicBezTo>
                  <a:cubicBezTo>
                    <a:pt x="31107" y="12634"/>
                    <a:pt x="30785" y="12059"/>
                    <a:pt x="30462" y="11483"/>
                  </a:cubicBezTo>
                  <a:lnTo>
                    <a:pt x="30462" y="11483"/>
                  </a:lnTo>
                  <a:cubicBezTo>
                    <a:pt x="30714" y="12157"/>
                    <a:pt x="30911" y="12859"/>
                    <a:pt x="31079" y="13561"/>
                  </a:cubicBezTo>
                  <a:cubicBezTo>
                    <a:pt x="31360" y="14951"/>
                    <a:pt x="31486" y="16382"/>
                    <a:pt x="31458" y="17800"/>
                  </a:cubicBezTo>
                  <a:cubicBezTo>
                    <a:pt x="31458" y="18027"/>
                    <a:pt x="31316" y="18139"/>
                    <a:pt x="31174" y="18139"/>
                  </a:cubicBezTo>
                  <a:cubicBezTo>
                    <a:pt x="31035" y="18139"/>
                    <a:pt x="30897" y="18030"/>
                    <a:pt x="30897" y="17814"/>
                  </a:cubicBezTo>
                  <a:cubicBezTo>
                    <a:pt x="30925" y="16256"/>
                    <a:pt x="30756" y="14684"/>
                    <a:pt x="30405" y="13168"/>
                  </a:cubicBezTo>
                  <a:cubicBezTo>
                    <a:pt x="30111" y="11919"/>
                    <a:pt x="29521" y="10753"/>
                    <a:pt x="29268" y="9504"/>
                  </a:cubicBezTo>
                  <a:cubicBezTo>
                    <a:pt x="27752" y="7048"/>
                    <a:pt x="26012" y="4759"/>
                    <a:pt x="24047" y="2654"/>
                  </a:cubicBezTo>
                  <a:lnTo>
                    <a:pt x="24047" y="2654"/>
                  </a:lnTo>
                  <a:cubicBezTo>
                    <a:pt x="24664" y="4282"/>
                    <a:pt x="25127" y="5967"/>
                    <a:pt x="25450" y="7679"/>
                  </a:cubicBezTo>
                  <a:cubicBezTo>
                    <a:pt x="25502" y="7922"/>
                    <a:pt x="25319" y="8105"/>
                    <a:pt x="25152" y="8105"/>
                  </a:cubicBezTo>
                  <a:cubicBezTo>
                    <a:pt x="25048" y="8105"/>
                    <a:pt x="24949" y="8034"/>
                    <a:pt x="24917" y="7862"/>
                  </a:cubicBezTo>
                  <a:cubicBezTo>
                    <a:pt x="24510" y="5700"/>
                    <a:pt x="23864" y="3594"/>
                    <a:pt x="22980" y="1587"/>
                  </a:cubicBezTo>
                  <a:cubicBezTo>
                    <a:pt x="22769" y="1391"/>
                    <a:pt x="22559" y="1208"/>
                    <a:pt x="22348" y="1026"/>
                  </a:cubicBezTo>
                  <a:lnTo>
                    <a:pt x="22348" y="1026"/>
                  </a:lnTo>
                  <a:cubicBezTo>
                    <a:pt x="23766" y="4423"/>
                    <a:pt x="24075" y="8072"/>
                    <a:pt x="24299" y="11764"/>
                  </a:cubicBezTo>
                  <a:cubicBezTo>
                    <a:pt x="24313" y="11982"/>
                    <a:pt x="24180" y="12091"/>
                    <a:pt x="24040" y="12091"/>
                  </a:cubicBezTo>
                  <a:cubicBezTo>
                    <a:pt x="23899" y="12091"/>
                    <a:pt x="23752" y="11982"/>
                    <a:pt x="23738" y="11764"/>
                  </a:cubicBezTo>
                  <a:cubicBezTo>
                    <a:pt x="23499" y="7792"/>
                    <a:pt x="23176" y="3833"/>
                    <a:pt x="21351" y="225"/>
                  </a:cubicBezTo>
                  <a:cubicBezTo>
                    <a:pt x="21337" y="197"/>
                    <a:pt x="21323" y="169"/>
                    <a:pt x="21323" y="141"/>
                  </a:cubicBezTo>
                  <a:cubicBezTo>
                    <a:pt x="21267" y="99"/>
                    <a:pt x="21211" y="43"/>
                    <a:pt x="21141" y="1"/>
                  </a:cubicBezTo>
                  <a:close/>
                </a:path>
              </a:pathLst>
            </a:custGeom>
            <a:solidFill>
              <a:srgbClr val="FF83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686;p37">
              <a:extLst>
                <a:ext uri="{FF2B5EF4-FFF2-40B4-BE49-F238E27FC236}">
                  <a16:creationId xmlns:a16="http://schemas.microsoft.com/office/drawing/2014/main" id="{F7757B3D-756A-4F83-8FB6-6DE237AF1B74}"/>
                </a:ext>
              </a:extLst>
            </p:cNvPr>
            <p:cNvSpPr/>
            <p:nvPr/>
          </p:nvSpPr>
          <p:spPr>
            <a:xfrm>
              <a:off x="2880700" y="664500"/>
              <a:ext cx="2033000" cy="3161250"/>
            </a:xfrm>
            <a:custGeom>
              <a:avLst/>
              <a:gdLst/>
              <a:ahLst/>
              <a:cxnLst/>
              <a:rect l="l" t="t" r="r" b="b"/>
              <a:pathLst>
                <a:path w="81320" h="126450" extrusionOk="0">
                  <a:moveTo>
                    <a:pt x="15301" y="15624"/>
                  </a:moveTo>
                  <a:cubicBezTo>
                    <a:pt x="15666" y="15624"/>
                    <a:pt x="15680" y="16326"/>
                    <a:pt x="15315" y="16326"/>
                  </a:cubicBezTo>
                  <a:lnTo>
                    <a:pt x="15231" y="16326"/>
                  </a:lnTo>
                  <a:cubicBezTo>
                    <a:pt x="14852" y="16326"/>
                    <a:pt x="14838" y="15624"/>
                    <a:pt x="15217" y="15624"/>
                  </a:cubicBezTo>
                  <a:close/>
                  <a:moveTo>
                    <a:pt x="25118" y="49039"/>
                  </a:moveTo>
                  <a:cubicBezTo>
                    <a:pt x="25179" y="49039"/>
                    <a:pt x="25245" y="49067"/>
                    <a:pt x="25310" y="49131"/>
                  </a:cubicBezTo>
                  <a:cubicBezTo>
                    <a:pt x="25352" y="49173"/>
                    <a:pt x="25394" y="49215"/>
                    <a:pt x="25436" y="49258"/>
                  </a:cubicBezTo>
                  <a:cubicBezTo>
                    <a:pt x="25637" y="49458"/>
                    <a:pt x="25466" y="49853"/>
                    <a:pt x="25239" y="49853"/>
                  </a:cubicBezTo>
                  <a:cubicBezTo>
                    <a:pt x="25181" y="49853"/>
                    <a:pt x="25118" y="49827"/>
                    <a:pt x="25057" y="49763"/>
                  </a:cubicBezTo>
                  <a:lnTo>
                    <a:pt x="24931" y="49637"/>
                  </a:lnTo>
                  <a:cubicBezTo>
                    <a:pt x="24720" y="49426"/>
                    <a:pt x="24886" y="49039"/>
                    <a:pt x="25118" y="49039"/>
                  </a:cubicBezTo>
                  <a:close/>
                  <a:moveTo>
                    <a:pt x="27409" y="55161"/>
                  </a:moveTo>
                  <a:cubicBezTo>
                    <a:pt x="27469" y="55161"/>
                    <a:pt x="27534" y="55188"/>
                    <a:pt x="27598" y="55252"/>
                  </a:cubicBezTo>
                  <a:cubicBezTo>
                    <a:pt x="27795" y="55462"/>
                    <a:pt x="28005" y="55659"/>
                    <a:pt x="28202" y="55855"/>
                  </a:cubicBezTo>
                  <a:cubicBezTo>
                    <a:pt x="28412" y="56066"/>
                    <a:pt x="28246" y="56452"/>
                    <a:pt x="28015" y="56452"/>
                  </a:cubicBezTo>
                  <a:cubicBezTo>
                    <a:pt x="27953" y="56452"/>
                    <a:pt x="27887" y="56425"/>
                    <a:pt x="27823" y="56360"/>
                  </a:cubicBezTo>
                  <a:cubicBezTo>
                    <a:pt x="27612" y="56164"/>
                    <a:pt x="27416" y="55967"/>
                    <a:pt x="27205" y="55757"/>
                  </a:cubicBezTo>
                  <a:cubicBezTo>
                    <a:pt x="27004" y="55556"/>
                    <a:pt x="27175" y="55161"/>
                    <a:pt x="27409" y="55161"/>
                  </a:cubicBezTo>
                  <a:close/>
                  <a:moveTo>
                    <a:pt x="26330" y="50838"/>
                  </a:moveTo>
                  <a:cubicBezTo>
                    <a:pt x="26388" y="50838"/>
                    <a:pt x="26448" y="50868"/>
                    <a:pt x="26503" y="50942"/>
                  </a:cubicBezTo>
                  <a:cubicBezTo>
                    <a:pt x="28061" y="53034"/>
                    <a:pt x="29395" y="55223"/>
                    <a:pt x="31178" y="57133"/>
                  </a:cubicBezTo>
                  <a:cubicBezTo>
                    <a:pt x="31376" y="57342"/>
                    <a:pt x="31212" y="57723"/>
                    <a:pt x="30989" y="57723"/>
                  </a:cubicBezTo>
                  <a:cubicBezTo>
                    <a:pt x="30928" y="57723"/>
                    <a:pt x="30862" y="57694"/>
                    <a:pt x="30799" y="57624"/>
                  </a:cubicBezTo>
                  <a:cubicBezTo>
                    <a:pt x="29002" y="55729"/>
                    <a:pt x="27668" y="53539"/>
                    <a:pt x="26110" y="51447"/>
                  </a:cubicBezTo>
                  <a:cubicBezTo>
                    <a:pt x="25946" y="51228"/>
                    <a:pt x="26124" y="50838"/>
                    <a:pt x="26330" y="50838"/>
                  </a:cubicBezTo>
                  <a:close/>
                  <a:moveTo>
                    <a:pt x="32000" y="58804"/>
                  </a:moveTo>
                  <a:cubicBezTo>
                    <a:pt x="32061" y="58804"/>
                    <a:pt x="32126" y="58833"/>
                    <a:pt x="32188" y="58901"/>
                  </a:cubicBezTo>
                  <a:cubicBezTo>
                    <a:pt x="32343" y="59070"/>
                    <a:pt x="32497" y="59238"/>
                    <a:pt x="32651" y="59407"/>
                  </a:cubicBezTo>
                  <a:cubicBezTo>
                    <a:pt x="32850" y="59617"/>
                    <a:pt x="32684" y="60009"/>
                    <a:pt x="32460" y="60009"/>
                  </a:cubicBezTo>
                  <a:cubicBezTo>
                    <a:pt x="32400" y="60009"/>
                    <a:pt x="32335" y="59981"/>
                    <a:pt x="32272" y="59912"/>
                  </a:cubicBezTo>
                  <a:cubicBezTo>
                    <a:pt x="32118" y="59729"/>
                    <a:pt x="31950" y="59575"/>
                    <a:pt x="31795" y="59407"/>
                  </a:cubicBezTo>
                  <a:cubicBezTo>
                    <a:pt x="31607" y="59197"/>
                    <a:pt x="31776" y="58804"/>
                    <a:pt x="32000" y="58804"/>
                  </a:cubicBezTo>
                  <a:close/>
                  <a:moveTo>
                    <a:pt x="20018" y="78905"/>
                  </a:moveTo>
                  <a:cubicBezTo>
                    <a:pt x="20383" y="78905"/>
                    <a:pt x="20383" y="79606"/>
                    <a:pt x="20032" y="79606"/>
                  </a:cubicBezTo>
                  <a:cubicBezTo>
                    <a:pt x="19653" y="79606"/>
                    <a:pt x="19653" y="78905"/>
                    <a:pt x="20018" y="78905"/>
                  </a:cubicBezTo>
                  <a:close/>
                  <a:moveTo>
                    <a:pt x="27443" y="83277"/>
                  </a:moveTo>
                  <a:cubicBezTo>
                    <a:pt x="27505" y="83277"/>
                    <a:pt x="27573" y="83304"/>
                    <a:pt x="27640" y="83368"/>
                  </a:cubicBezTo>
                  <a:lnTo>
                    <a:pt x="27809" y="83537"/>
                  </a:lnTo>
                  <a:cubicBezTo>
                    <a:pt x="28020" y="83737"/>
                    <a:pt x="27861" y="84133"/>
                    <a:pt x="27624" y="84133"/>
                  </a:cubicBezTo>
                  <a:cubicBezTo>
                    <a:pt x="27563" y="84133"/>
                    <a:pt x="27496" y="84106"/>
                    <a:pt x="27430" y="84042"/>
                  </a:cubicBezTo>
                  <a:lnTo>
                    <a:pt x="27247" y="83874"/>
                  </a:lnTo>
                  <a:cubicBezTo>
                    <a:pt x="27047" y="83663"/>
                    <a:pt x="27207" y="83277"/>
                    <a:pt x="27443" y="83277"/>
                  </a:cubicBezTo>
                  <a:close/>
                  <a:moveTo>
                    <a:pt x="24809" y="82729"/>
                  </a:moveTo>
                  <a:cubicBezTo>
                    <a:pt x="24871" y="82729"/>
                    <a:pt x="24936" y="82756"/>
                    <a:pt x="25001" y="82821"/>
                  </a:cubicBezTo>
                  <a:lnTo>
                    <a:pt x="25015" y="82821"/>
                  </a:lnTo>
                  <a:cubicBezTo>
                    <a:pt x="26068" y="83874"/>
                    <a:pt x="27121" y="84927"/>
                    <a:pt x="28174" y="85979"/>
                  </a:cubicBezTo>
                  <a:cubicBezTo>
                    <a:pt x="28384" y="86190"/>
                    <a:pt x="28218" y="86577"/>
                    <a:pt x="27986" y="86577"/>
                  </a:cubicBezTo>
                  <a:cubicBezTo>
                    <a:pt x="27925" y="86577"/>
                    <a:pt x="27859" y="86549"/>
                    <a:pt x="27795" y="86485"/>
                  </a:cubicBezTo>
                  <a:lnTo>
                    <a:pt x="24622" y="83326"/>
                  </a:lnTo>
                  <a:cubicBezTo>
                    <a:pt x="24411" y="83115"/>
                    <a:pt x="24578" y="82729"/>
                    <a:pt x="24809" y="82729"/>
                  </a:cubicBezTo>
                  <a:close/>
                  <a:moveTo>
                    <a:pt x="20995" y="80282"/>
                  </a:moveTo>
                  <a:cubicBezTo>
                    <a:pt x="21056" y="80282"/>
                    <a:pt x="21121" y="80315"/>
                    <a:pt x="21183" y="80392"/>
                  </a:cubicBezTo>
                  <a:cubicBezTo>
                    <a:pt x="23654" y="83396"/>
                    <a:pt x="26236" y="86302"/>
                    <a:pt x="28946" y="89110"/>
                  </a:cubicBezTo>
                  <a:cubicBezTo>
                    <a:pt x="29145" y="89309"/>
                    <a:pt x="28977" y="89693"/>
                    <a:pt x="28752" y="89693"/>
                  </a:cubicBezTo>
                  <a:cubicBezTo>
                    <a:pt x="28692" y="89693"/>
                    <a:pt x="28628" y="89666"/>
                    <a:pt x="28567" y="89601"/>
                  </a:cubicBezTo>
                  <a:cubicBezTo>
                    <a:pt x="25857" y="86808"/>
                    <a:pt x="23260" y="83902"/>
                    <a:pt x="20790" y="80898"/>
                  </a:cubicBezTo>
                  <a:cubicBezTo>
                    <a:pt x="20615" y="80679"/>
                    <a:pt x="20780" y="80282"/>
                    <a:pt x="20995" y="80282"/>
                  </a:cubicBezTo>
                  <a:close/>
                  <a:moveTo>
                    <a:pt x="30167" y="90426"/>
                  </a:moveTo>
                  <a:cubicBezTo>
                    <a:pt x="30307" y="90426"/>
                    <a:pt x="30448" y="90534"/>
                    <a:pt x="30448" y="90752"/>
                  </a:cubicBezTo>
                  <a:lnTo>
                    <a:pt x="30448" y="90836"/>
                  </a:lnTo>
                  <a:cubicBezTo>
                    <a:pt x="30448" y="91063"/>
                    <a:pt x="30305" y="91175"/>
                    <a:pt x="30164" y="91175"/>
                  </a:cubicBezTo>
                  <a:cubicBezTo>
                    <a:pt x="30024" y="91175"/>
                    <a:pt x="29886" y="91066"/>
                    <a:pt x="29886" y="90850"/>
                  </a:cubicBezTo>
                  <a:lnTo>
                    <a:pt x="29886" y="90752"/>
                  </a:lnTo>
                  <a:cubicBezTo>
                    <a:pt x="29886" y="90534"/>
                    <a:pt x="30026" y="90426"/>
                    <a:pt x="30167" y="90426"/>
                  </a:cubicBezTo>
                  <a:close/>
                  <a:moveTo>
                    <a:pt x="51918" y="91167"/>
                  </a:moveTo>
                  <a:cubicBezTo>
                    <a:pt x="51979" y="91167"/>
                    <a:pt x="52044" y="91194"/>
                    <a:pt x="52107" y="91257"/>
                  </a:cubicBezTo>
                  <a:cubicBezTo>
                    <a:pt x="52149" y="91300"/>
                    <a:pt x="52191" y="91342"/>
                    <a:pt x="52234" y="91384"/>
                  </a:cubicBezTo>
                  <a:cubicBezTo>
                    <a:pt x="52434" y="91584"/>
                    <a:pt x="52263" y="91979"/>
                    <a:pt x="52030" y="91979"/>
                  </a:cubicBezTo>
                  <a:cubicBezTo>
                    <a:pt x="51969" y="91979"/>
                    <a:pt x="51904" y="91953"/>
                    <a:pt x="51841" y="91889"/>
                  </a:cubicBezTo>
                  <a:cubicBezTo>
                    <a:pt x="51798" y="91833"/>
                    <a:pt x="51756" y="91805"/>
                    <a:pt x="51714" y="91763"/>
                  </a:cubicBezTo>
                  <a:cubicBezTo>
                    <a:pt x="51514" y="91562"/>
                    <a:pt x="51685" y="91167"/>
                    <a:pt x="51918" y="91167"/>
                  </a:cubicBezTo>
                  <a:close/>
                  <a:moveTo>
                    <a:pt x="53343" y="92126"/>
                  </a:moveTo>
                  <a:cubicBezTo>
                    <a:pt x="53386" y="92126"/>
                    <a:pt x="53434" y="92144"/>
                    <a:pt x="53483" y="92184"/>
                  </a:cubicBezTo>
                  <a:cubicBezTo>
                    <a:pt x="54859" y="93307"/>
                    <a:pt x="56318" y="94304"/>
                    <a:pt x="57863" y="95174"/>
                  </a:cubicBezTo>
                  <a:cubicBezTo>
                    <a:pt x="58131" y="95320"/>
                    <a:pt x="57997" y="95815"/>
                    <a:pt x="57718" y="95815"/>
                  </a:cubicBezTo>
                  <a:cubicBezTo>
                    <a:pt x="57676" y="95815"/>
                    <a:pt x="57630" y="95803"/>
                    <a:pt x="57582" y="95777"/>
                  </a:cubicBezTo>
                  <a:cubicBezTo>
                    <a:pt x="56038" y="94907"/>
                    <a:pt x="54578" y="93910"/>
                    <a:pt x="53216" y="92802"/>
                  </a:cubicBezTo>
                  <a:cubicBezTo>
                    <a:pt x="52980" y="92613"/>
                    <a:pt x="53111" y="92126"/>
                    <a:pt x="53343" y="92126"/>
                  </a:cubicBezTo>
                  <a:close/>
                  <a:moveTo>
                    <a:pt x="53493" y="93914"/>
                  </a:moveTo>
                  <a:cubicBezTo>
                    <a:pt x="53537" y="93914"/>
                    <a:pt x="53586" y="93930"/>
                    <a:pt x="53637" y="93967"/>
                  </a:cubicBezTo>
                  <a:cubicBezTo>
                    <a:pt x="54550" y="94584"/>
                    <a:pt x="55462" y="95216"/>
                    <a:pt x="56375" y="95834"/>
                  </a:cubicBezTo>
                  <a:cubicBezTo>
                    <a:pt x="56613" y="96012"/>
                    <a:pt x="56487" y="96503"/>
                    <a:pt x="56239" y="96503"/>
                  </a:cubicBezTo>
                  <a:cubicBezTo>
                    <a:pt x="56194" y="96503"/>
                    <a:pt x="56145" y="96488"/>
                    <a:pt x="56094" y="96451"/>
                  </a:cubicBezTo>
                  <a:lnTo>
                    <a:pt x="53371" y="94570"/>
                  </a:lnTo>
                  <a:cubicBezTo>
                    <a:pt x="53121" y="94404"/>
                    <a:pt x="53244" y="93914"/>
                    <a:pt x="53493" y="93914"/>
                  </a:cubicBezTo>
                  <a:close/>
                  <a:moveTo>
                    <a:pt x="55785" y="114938"/>
                  </a:moveTo>
                  <a:cubicBezTo>
                    <a:pt x="56164" y="114938"/>
                    <a:pt x="56150" y="115640"/>
                    <a:pt x="55785" y="115640"/>
                  </a:cubicBezTo>
                  <a:cubicBezTo>
                    <a:pt x="55420" y="115640"/>
                    <a:pt x="55406" y="114938"/>
                    <a:pt x="55785" y="114938"/>
                  </a:cubicBezTo>
                  <a:close/>
                  <a:moveTo>
                    <a:pt x="59514" y="116744"/>
                  </a:moveTo>
                  <a:cubicBezTo>
                    <a:pt x="59559" y="116744"/>
                    <a:pt x="59608" y="116758"/>
                    <a:pt x="59659" y="116791"/>
                  </a:cubicBezTo>
                  <a:lnTo>
                    <a:pt x="61133" y="117732"/>
                  </a:lnTo>
                  <a:cubicBezTo>
                    <a:pt x="61385" y="117888"/>
                    <a:pt x="61258" y="118382"/>
                    <a:pt x="60996" y="118382"/>
                  </a:cubicBezTo>
                  <a:cubicBezTo>
                    <a:pt x="60952" y="118382"/>
                    <a:pt x="60904" y="118368"/>
                    <a:pt x="60853" y="118336"/>
                  </a:cubicBezTo>
                  <a:lnTo>
                    <a:pt x="59393" y="117395"/>
                  </a:lnTo>
                  <a:cubicBezTo>
                    <a:pt x="59129" y="117228"/>
                    <a:pt x="59254" y="116744"/>
                    <a:pt x="59514" y="116744"/>
                  </a:cubicBezTo>
                  <a:close/>
                  <a:moveTo>
                    <a:pt x="57437" y="116762"/>
                  </a:moveTo>
                  <a:cubicBezTo>
                    <a:pt x="57481" y="116762"/>
                    <a:pt x="57530" y="116779"/>
                    <a:pt x="57582" y="116819"/>
                  </a:cubicBezTo>
                  <a:cubicBezTo>
                    <a:pt x="58887" y="117816"/>
                    <a:pt x="60221" y="118771"/>
                    <a:pt x="61597" y="119683"/>
                  </a:cubicBezTo>
                  <a:cubicBezTo>
                    <a:pt x="61846" y="119850"/>
                    <a:pt x="61723" y="120339"/>
                    <a:pt x="61466" y="120339"/>
                  </a:cubicBezTo>
                  <a:cubicBezTo>
                    <a:pt x="61420" y="120339"/>
                    <a:pt x="61369" y="120323"/>
                    <a:pt x="61316" y="120287"/>
                  </a:cubicBezTo>
                  <a:cubicBezTo>
                    <a:pt x="59954" y="119388"/>
                    <a:pt x="58621" y="118434"/>
                    <a:pt x="57315" y="117423"/>
                  </a:cubicBezTo>
                  <a:cubicBezTo>
                    <a:pt x="57079" y="117246"/>
                    <a:pt x="57200" y="116762"/>
                    <a:pt x="57437" y="116762"/>
                  </a:cubicBezTo>
                  <a:close/>
                  <a:moveTo>
                    <a:pt x="62888" y="120736"/>
                  </a:moveTo>
                  <a:cubicBezTo>
                    <a:pt x="63267" y="120736"/>
                    <a:pt x="63281" y="121438"/>
                    <a:pt x="62902" y="121438"/>
                  </a:cubicBezTo>
                  <a:cubicBezTo>
                    <a:pt x="62523" y="121438"/>
                    <a:pt x="62523" y="120736"/>
                    <a:pt x="62888" y="120736"/>
                  </a:cubicBezTo>
                  <a:close/>
                  <a:moveTo>
                    <a:pt x="19204" y="0"/>
                  </a:moveTo>
                  <a:lnTo>
                    <a:pt x="19204" y="0"/>
                  </a:lnTo>
                  <a:cubicBezTo>
                    <a:pt x="18867" y="239"/>
                    <a:pt x="18530" y="478"/>
                    <a:pt x="18207" y="730"/>
                  </a:cubicBezTo>
                  <a:cubicBezTo>
                    <a:pt x="16312" y="4563"/>
                    <a:pt x="15386" y="8802"/>
                    <a:pt x="15526" y="13069"/>
                  </a:cubicBezTo>
                  <a:cubicBezTo>
                    <a:pt x="15533" y="13289"/>
                    <a:pt x="15394" y="13401"/>
                    <a:pt x="15252" y="13401"/>
                  </a:cubicBezTo>
                  <a:cubicBezTo>
                    <a:pt x="15113" y="13401"/>
                    <a:pt x="14971" y="13292"/>
                    <a:pt x="14964" y="13069"/>
                  </a:cubicBezTo>
                  <a:cubicBezTo>
                    <a:pt x="14852" y="9125"/>
                    <a:pt x="15596" y="5194"/>
                    <a:pt x="17168" y="1573"/>
                  </a:cubicBezTo>
                  <a:lnTo>
                    <a:pt x="17168" y="1573"/>
                  </a:lnTo>
                  <a:cubicBezTo>
                    <a:pt x="16691" y="1980"/>
                    <a:pt x="16228" y="2401"/>
                    <a:pt x="15765" y="2836"/>
                  </a:cubicBezTo>
                  <a:cubicBezTo>
                    <a:pt x="14487" y="5082"/>
                    <a:pt x="13771" y="7595"/>
                    <a:pt x="13645" y="10163"/>
                  </a:cubicBezTo>
                  <a:cubicBezTo>
                    <a:pt x="13631" y="10385"/>
                    <a:pt x="13479" y="10497"/>
                    <a:pt x="13336" y="10497"/>
                  </a:cubicBezTo>
                  <a:cubicBezTo>
                    <a:pt x="13198" y="10497"/>
                    <a:pt x="13070" y="10392"/>
                    <a:pt x="13083" y="10178"/>
                  </a:cubicBezTo>
                  <a:cubicBezTo>
                    <a:pt x="13182" y="8086"/>
                    <a:pt x="13659" y="6036"/>
                    <a:pt x="14487" y="4113"/>
                  </a:cubicBezTo>
                  <a:lnTo>
                    <a:pt x="14487" y="4113"/>
                  </a:lnTo>
                  <a:cubicBezTo>
                    <a:pt x="13252" y="5391"/>
                    <a:pt x="12101" y="6752"/>
                    <a:pt x="11034" y="8058"/>
                  </a:cubicBezTo>
                  <a:cubicBezTo>
                    <a:pt x="10220" y="9069"/>
                    <a:pt x="9406" y="10107"/>
                    <a:pt x="8619" y="11188"/>
                  </a:cubicBezTo>
                  <a:cubicBezTo>
                    <a:pt x="8044" y="12999"/>
                    <a:pt x="7707" y="14880"/>
                    <a:pt x="7623" y="16775"/>
                  </a:cubicBezTo>
                  <a:cubicBezTo>
                    <a:pt x="7609" y="16994"/>
                    <a:pt x="7459" y="17107"/>
                    <a:pt x="7318" y="17107"/>
                  </a:cubicBezTo>
                  <a:cubicBezTo>
                    <a:pt x="7179" y="17107"/>
                    <a:pt x="7047" y="16998"/>
                    <a:pt x="7061" y="16775"/>
                  </a:cubicBezTo>
                  <a:cubicBezTo>
                    <a:pt x="7117" y="15343"/>
                    <a:pt x="7328" y="13925"/>
                    <a:pt x="7651" y="12536"/>
                  </a:cubicBezTo>
                  <a:lnTo>
                    <a:pt x="7651" y="12536"/>
                  </a:lnTo>
                  <a:cubicBezTo>
                    <a:pt x="7286" y="13055"/>
                    <a:pt x="6921" y="13603"/>
                    <a:pt x="6570" y="14136"/>
                  </a:cubicBezTo>
                  <a:cubicBezTo>
                    <a:pt x="5742" y="17702"/>
                    <a:pt x="5419" y="21365"/>
                    <a:pt x="5587" y="25015"/>
                  </a:cubicBezTo>
                  <a:cubicBezTo>
                    <a:pt x="5602" y="25241"/>
                    <a:pt x="5466" y="25354"/>
                    <a:pt x="5324" y="25354"/>
                  </a:cubicBezTo>
                  <a:cubicBezTo>
                    <a:pt x="5185" y="25354"/>
                    <a:pt x="5040" y="25245"/>
                    <a:pt x="5026" y="25029"/>
                  </a:cubicBezTo>
                  <a:cubicBezTo>
                    <a:pt x="4886" y="21843"/>
                    <a:pt x="5110" y="18656"/>
                    <a:pt x="5700" y="15526"/>
                  </a:cubicBezTo>
                  <a:lnTo>
                    <a:pt x="5700" y="15526"/>
                  </a:lnTo>
                  <a:cubicBezTo>
                    <a:pt x="4900" y="16845"/>
                    <a:pt x="4170" y="18221"/>
                    <a:pt x="3538" y="19625"/>
                  </a:cubicBezTo>
                  <a:cubicBezTo>
                    <a:pt x="2429" y="24959"/>
                    <a:pt x="2654" y="30476"/>
                    <a:pt x="4198" y="35697"/>
                  </a:cubicBezTo>
                  <a:cubicBezTo>
                    <a:pt x="4276" y="35942"/>
                    <a:pt x="4100" y="36127"/>
                    <a:pt x="3924" y="36127"/>
                  </a:cubicBezTo>
                  <a:cubicBezTo>
                    <a:pt x="3818" y="36127"/>
                    <a:pt x="3712" y="36058"/>
                    <a:pt x="3664" y="35894"/>
                  </a:cubicBezTo>
                  <a:cubicBezTo>
                    <a:pt x="2345" y="31388"/>
                    <a:pt x="1966" y="26671"/>
                    <a:pt x="2555" y="22011"/>
                  </a:cubicBezTo>
                  <a:lnTo>
                    <a:pt x="2555" y="22011"/>
                  </a:lnTo>
                  <a:cubicBezTo>
                    <a:pt x="1938" y="23864"/>
                    <a:pt x="1474" y="25773"/>
                    <a:pt x="1208" y="27696"/>
                  </a:cubicBezTo>
                  <a:cubicBezTo>
                    <a:pt x="1152" y="29577"/>
                    <a:pt x="1348" y="31444"/>
                    <a:pt x="1797" y="33269"/>
                  </a:cubicBezTo>
                  <a:cubicBezTo>
                    <a:pt x="1850" y="33513"/>
                    <a:pt x="1669" y="33698"/>
                    <a:pt x="1497" y="33698"/>
                  </a:cubicBezTo>
                  <a:cubicBezTo>
                    <a:pt x="1393" y="33698"/>
                    <a:pt x="1292" y="33630"/>
                    <a:pt x="1250" y="33466"/>
                  </a:cubicBezTo>
                  <a:cubicBezTo>
                    <a:pt x="1067" y="32693"/>
                    <a:pt x="927" y="31907"/>
                    <a:pt x="815" y="31121"/>
                  </a:cubicBezTo>
                  <a:cubicBezTo>
                    <a:pt x="801" y="31402"/>
                    <a:pt x="773" y="31683"/>
                    <a:pt x="759" y="31964"/>
                  </a:cubicBezTo>
                  <a:cubicBezTo>
                    <a:pt x="1" y="44359"/>
                    <a:pt x="4408" y="56417"/>
                    <a:pt x="10472" y="67029"/>
                  </a:cubicBezTo>
                  <a:cubicBezTo>
                    <a:pt x="14178" y="73514"/>
                    <a:pt x="18544" y="79592"/>
                    <a:pt x="23317" y="85334"/>
                  </a:cubicBezTo>
                  <a:cubicBezTo>
                    <a:pt x="23359" y="85376"/>
                    <a:pt x="23401" y="85432"/>
                    <a:pt x="23443" y="85502"/>
                  </a:cubicBezTo>
                  <a:cubicBezTo>
                    <a:pt x="26896" y="89657"/>
                    <a:pt x="30560" y="93644"/>
                    <a:pt x="34336" y="97476"/>
                  </a:cubicBezTo>
                  <a:cubicBezTo>
                    <a:pt x="44752" y="108074"/>
                    <a:pt x="56248" y="118069"/>
                    <a:pt x="68573" y="126449"/>
                  </a:cubicBezTo>
                  <a:cubicBezTo>
                    <a:pt x="67506" y="119964"/>
                    <a:pt x="66439" y="113465"/>
                    <a:pt x="65387" y="106979"/>
                  </a:cubicBezTo>
                  <a:cubicBezTo>
                    <a:pt x="65316" y="106586"/>
                    <a:pt x="65457" y="106123"/>
                    <a:pt x="65906" y="106081"/>
                  </a:cubicBezTo>
                  <a:cubicBezTo>
                    <a:pt x="71170" y="105618"/>
                    <a:pt x="76350" y="104467"/>
                    <a:pt x="81319" y="102670"/>
                  </a:cubicBezTo>
                  <a:cubicBezTo>
                    <a:pt x="75100" y="99301"/>
                    <a:pt x="69078" y="95609"/>
                    <a:pt x="63464" y="91314"/>
                  </a:cubicBezTo>
                  <a:cubicBezTo>
                    <a:pt x="55996" y="85614"/>
                    <a:pt x="49230" y="79031"/>
                    <a:pt x="43151" y="71872"/>
                  </a:cubicBezTo>
                  <a:cubicBezTo>
                    <a:pt x="35136" y="62439"/>
                    <a:pt x="27458" y="51869"/>
                    <a:pt x="22053" y="40695"/>
                  </a:cubicBezTo>
                  <a:cubicBezTo>
                    <a:pt x="19611" y="35655"/>
                    <a:pt x="17898" y="30293"/>
                    <a:pt x="16972" y="24776"/>
                  </a:cubicBezTo>
                  <a:cubicBezTo>
                    <a:pt x="16873" y="24608"/>
                    <a:pt x="16845" y="24397"/>
                    <a:pt x="16873" y="24201"/>
                  </a:cubicBezTo>
                  <a:cubicBezTo>
                    <a:pt x="16172" y="19709"/>
                    <a:pt x="16087" y="15119"/>
                    <a:pt x="16621" y="10599"/>
                  </a:cubicBezTo>
                  <a:cubicBezTo>
                    <a:pt x="17042" y="7089"/>
                    <a:pt x="17800" y="3341"/>
                    <a:pt x="19204" y="0"/>
                  </a:cubicBezTo>
                  <a:close/>
                </a:path>
              </a:pathLst>
            </a:custGeom>
            <a:solidFill>
              <a:srgbClr val="FF83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687;p37">
              <a:extLst>
                <a:ext uri="{FF2B5EF4-FFF2-40B4-BE49-F238E27FC236}">
                  <a16:creationId xmlns:a16="http://schemas.microsoft.com/office/drawing/2014/main" id="{686A68AA-2B7A-4EB8-8A15-56A2418346B2}"/>
                </a:ext>
              </a:extLst>
            </p:cNvPr>
            <p:cNvSpPr/>
            <p:nvPr/>
          </p:nvSpPr>
          <p:spPr>
            <a:xfrm>
              <a:off x="3314100" y="533950"/>
              <a:ext cx="1166525" cy="706450"/>
            </a:xfrm>
            <a:custGeom>
              <a:avLst/>
              <a:gdLst/>
              <a:ahLst/>
              <a:cxnLst/>
              <a:rect l="l" t="t" r="r" b="b"/>
              <a:pathLst>
                <a:path w="46661" h="28258" extrusionOk="0">
                  <a:moveTo>
                    <a:pt x="12143" y="1811"/>
                  </a:moveTo>
                  <a:cubicBezTo>
                    <a:pt x="12522" y="1811"/>
                    <a:pt x="12522" y="2513"/>
                    <a:pt x="12157" y="2513"/>
                  </a:cubicBezTo>
                  <a:lnTo>
                    <a:pt x="12059" y="2513"/>
                  </a:lnTo>
                  <a:cubicBezTo>
                    <a:pt x="11694" y="2513"/>
                    <a:pt x="11680" y="1811"/>
                    <a:pt x="12045" y="1811"/>
                  </a:cubicBezTo>
                  <a:close/>
                  <a:moveTo>
                    <a:pt x="38772" y="4478"/>
                  </a:moveTo>
                  <a:cubicBezTo>
                    <a:pt x="39151" y="4478"/>
                    <a:pt x="39137" y="5180"/>
                    <a:pt x="38772" y="5180"/>
                  </a:cubicBezTo>
                  <a:cubicBezTo>
                    <a:pt x="38393" y="5180"/>
                    <a:pt x="38393" y="4478"/>
                    <a:pt x="38772" y="4478"/>
                  </a:cubicBezTo>
                  <a:close/>
                  <a:moveTo>
                    <a:pt x="16703" y="7479"/>
                  </a:moveTo>
                  <a:cubicBezTo>
                    <a:pt x="17029" y="7479"/>
                    <a:pt x="17028" y="8144"/>
                    <a:pt x="16677" y="8184"/>
                  </a:cubicBezTo>
                  <a:cubicBezTo>
                    <a:pt x="16298" y="8240"/>
                    <a:pt x="15947" y="8283"/>
                    <a:pt x="15596" y="8339"/>
                  </a:cubicBezTo>
                  <a:cubicBezTo>
                    <a:pt x="15586" y="8340"/>
                    <a:pt x="15575" y="8341"/>
                    <a:pt x="15565" y="8341"/>
                  </a:cubicBezTo>
                  <a:cubicBezTo>
                    <a:pt x="15231" y="8341"/>
                    <a:pt x="15228" y="7678"/>
                    <a:pt x="15582" y="7637"/>
                  </a:cubicBezTo>
                  <a:cubicBezTo>
                    <a:pt x="15933" y="7581"/>
                    <a:pt x="16298" y="7539"/>
                    <a:pt x="16663" y="7482"/>
                  </a:cubicBezTo>
                  <a:cubicBezTo>
                    <a:pt x="16677" y="7480"/>
                    <a:pt x="16690" y="7479"/>
                    <a:pt x="16703" y="7479"/>
                  </a:cubicBezTo>
                  <a:close/>
                  <a:moveTo>
                    <a:pt x="18704" y="8559"/>
                  </a:moveTo>
                  <a:cubicBezTo>
                    <a:pt x="19034" y="8559"/>
                    <a:pt x="19365" y="8570"/>
                    <a:pt x="19695" y="8591"/>
                  </a:cubicBezTo>
                  <a:cubicBezTo>
                    <a:pt x="20053" y="8619"/>
                    <a:pt x="20060" y="9294"/>
                    <a:pt x="19716" y="9294"/>
                  </a:cubicBezTo>
                  <a:cubicBezTo>
                    <a:pt x="19709" y="9294"/>
                    <a:pt x="19702" y="9294"/>
                    <a:pt x="19695" y="9293"/>
                  </a:cubicBezTo>
                  <a:cubicBezTo>
                    <a:pt x="19363" y="9271"/>
                    <a:pt x="19030" y="9259"/>
                    <a:pt x="18699" y="9259"/>
                  </a:cubicBezTo>
                  <a:cubicBezTo>
                    <a:pt x="17180" y="9259"/>
                    <a:pt x="15672" y="9497"/>
                    <a:pt x="14221" y="9981"/>
                  </a:cubicBezTo>
                  <a:cubicBezTo>
                    <a:pt x="14189" y="9992"/>
                    <a:pt x="14159" y="9997"/>
                    <a:pt x="14131" y="9997"/>
                  </a:cubicBezTo>
                  <a:cubicBezTo>
                    <a:pt x="13824" y="9997"/>
                    <a:pt x="13745" y="9410"/>
                    <a:pt x="14066" y="9307"/>
                  </a:cubicBezTo>
                  <a:cubicBezTo>
                    <a:pt x="15564" y="8808"/>
                    <a:pt x="17128" y="8559"/>
                    <a:pt x="18704" y="8559"/>
                  </a:cubicBezTo>
                  <a:close/>
                  <a:moveTo>
                    <a:pt x="7076" y="20467"/>
                  </a:moveTo>
                  <a:cubicBezTo>
                    <a:pt x="7455" y="20467"/>
                    <a:pt x="7455" y="21169"/>
                    <a:pt x="7076" y="21169"/>
                  </a:cubicBezTo>
                  <a:cubicBezTo>
                    <a:pt x="6711" y="21169"/>
                    <a:pt x="6697" y="20467"/>
                    <a:pt x="7076" y="20467"/>
                  </a:cubicBezTo>
                  <a:close/>
                  <a:moveTo>
                    <a:pt x="40091" y="21127"/>
                  </a:moveTo>
                  <a:cubicBezTo>
                    <a:pt x="40470" y="21127"/>
                    <a:pt x="40470" y="21829"/>
                    <a:pt x="40091" y="21829"/>
                  </a:cubicBezTo>
                  <a:cubicBezTo>
                    <a:pt x="39726" y="21829"/>
                    <a:pt x="39726" y="21127"/>
                    <a:pt x="40091" y="21127"/>
                  </a:cubicBezTo>
                  <a:close/>
                  <a:moveTo>
                    <a:pt x="20829" y="1"/>
                  </a:moveTo>
                  <a:cubicBezTo>
                    <a:pt x="14892" y="1"/>
                    <a:pt x="8975" y="1220"/>
                    <a:pt x="3650" y="3791"/>
                  </a:cubicBezTo>
                  <a:cubicBezTo>
                    <a:pt x="3440" y="4198"/>
                    <a:pt x="3229" y="4633"/>
                    <a:pt x="3033" y="5068"/>
                  </a:cubicBezTo>
                  <a:cubicBezTo>
                    <a:pt x="5307" y="3580"/>
                    <a:pt x="7862" y="2555"/>
                    <a:pt x="10543" y="2050"/>
                  </a:cubicBezTo>
                  <a:cubicBezTo>
                    <a:pt x="10561" y="2047"/>
                    <a:pt x="10579" y="2045"/>
                    <a:pt x="10596" y="2045"/>
                  </a:cubicBezTo>
                  <a:cubicBezTo>
                    <a:pt x="10933" y="2045"/>
                    <a:pt x="11032" y="2670"/>
                    <a:pt x="10711" y="2724"/>
                  </a:cubicBezTo>
                  <a:cubicBezTo>
                    <a:pt x="7763" y="3271"/>
                    <a:pt x="4984" y="4450"/>
                    <a:pt x="2556" y="6205"/>
                  </a:cubicBezTo>
                  <a:cubicBezTo>
                    <a:pt x="2443" y="6458"/>
                    <a:pt x="2359" y="6724"/>
                    <a:pt x="2261" y="6991"/>
                  </a:cubicBezTo>
                  <a:cubicBezTo>
                    <a:pt x="3257" y="6345"/>
                    <a:pt x="4296" y="5770"/>
                    <a:pt x="5363" y="5250"/>
                  </a:cubicBezTo>
                  <a:cubicBezTo>
                    <a:pt x="5403" y="5230"/>
                    <a:pt x="5440" y="5220"/>
                    <a:pt x="5474" y="5220"/>
                  </a:cubicBezTo>
                  <a:cubicBezTo>
                    <a:pt x="5740" y="5220"/>
                    <a:pt x="5818" y="5787"/>
                    <a:pt x="5531" y="5924"/>
                  </a:cubicBezTo>
                  <a:cubicBezTo>
                    <a:pt x="4268" y="6528"/>
                    <a:pt x="3061" y="7230"/>
                    <a:pt x="1910" y="8002"/>
                  </a:cubicBezTo>
                  <a:cubicBezTo>
                    <a:pt x="1250" y="10107"/>
                    <a:pt x="787" y="12255"/>
                    <a:pt x="492" y="14445"/>
                  </a:cubicBezTo>
                  <a:lnTo>
                    <a:pt x="1054" y="14080"/>
                  </a:lnTo>
                  <a:cubicBezTo>
                    <a:pt x="1107" y="14044"/>
                    <a:pt x="1158" y="14028"/>
                    <a:pt x="1204" y="14028"/>
                  </a:cubicBezTo>
                  <a:cubicBezTo>
                    <a:pt x="1461" y="14028"/>
                    <a:pt x="1586" y="14517"/>
                    <a:pt x="1348" y="14684"/>
                  </a:cubicBezTo>
                  <a:cubicBezTo>
                    <a:pt x="1025" y="14880"/>
                    <a:pt x="703" y="15105"/>
                    <a:pt x="380" y="15315"/>
                  </a:cubicBezTo>
                  <a:cubicBezTo>
                    <a:pt x="253" y="16340"/>
                    <a:pt x="169" y="17365"/>
                    <a:pt x="99" y="18361"/>
                  </a:cubicBezTo>
                  <a:cubicBezTo>
                    <a:pt x="520" y="18025"/>
                    <a:pt x="927" y="17688"/>
                    <a:pt x="1334" y="17351"/>
                  </a:cubicBezTo>
                  <a:cubicBezTo>
                    <a:pt x="1388" y="17306"/>
                    <a:pt x="1439" y="17287"/>
                    <a:pt x="1486" y="17287"/>
                  </a:cubicBezTo>
                  <a:cubicBezTo>
                    <a:pt x="1723" y="17287"/>
                    <a:pt x="1851" y="17767"/>
                    <a:pt x="1629" y="17954"/>
                  </a:cubicBezTo>
                  <a:cubicBezTo>
                    <a:pt x="1096" y="18375"/>
                    <a:pt x="576" y="18811"/>
                    <a:pt x="57" y="19246"/>
                  </a:cubicBezTo>
                  <a:cubicBezTo>
                    <a:pt x="43" y="19512"/>
                    <a:pt x="29" y="19793"/>
                    <a:pt x="29" y="20060"/>
                  </a:cubicBezTo>
                  <a:cubicBezTo>
                    <a:pt x="1082" y="19049"/>
                    <a:pt x="2275" y="18193"/>
                    <a:pt x="3580" y="17519"/>
                  </a:cubicBezTo>
                  <a:cubicBezTo>
                    <a:pt x="3617" y="17501"/>
                    <a:pt x="3651" y="17493"/>
                    <a:pt x="3682" y="17493"/>
                  </a:cubicBezTo>
                  <a:cubicBezTo>
                    <a:pt x="3942" y="17493"/>
                    <a:pt x="4023" y="18055"/>
                    <a:pt x="3735" y="18193"/>
                  </a:cubicBezTo>
                  <a:cubicBezTo>
                    <a:pt x="2345" y="18909"/>
                    <a:pt x="1082" y="19863"/>
                    <a:pt x="15" y="20986"/>
                  </a:cubicBezTo>
                  <a:cubicBezTo>
                    <a:pt x="1" y="22025"/>
                    <a:pt x="29" y="23036"/>
                    <a:pt x="85" y="24047"/>
                  </a:cubicBezTo>
                  <a:cubicBezTo>
                    <a:pt x="520" y="23555"/>
                    <a:pt x="983" y="23092"/>
                    <a:pt x="1475" y="22657"/>
                  </a:cubicBezTo>
                  <a:cubicBezTo>
                    <a:pt x="1528" y="22608"/>
                    <a:pt x="1580" y="22587"/>
                    <a:pt x="1628" y="22587"/>
                  </a:cubicBezTo>
                  <a:cubicBezTo>
                    <a:pt x="1855" y="22587"/>
                    <a:pt x="1990" y="23063"/>
                    <a:pt x="1769" y="23260"/>
                  </a:cubicBezTo>
                  <a:cubicBezTo>
                    <a:pt x="1194" y="23780"/>
                    <a:pt x="646" y="24341"/>
                    <a:pt x="155" y="24945"/>
                  </a:cubicBezTo>
                  <a:cubicBezTo>
                    <a:pt x="169" y="25240"/>
                    <a:pt x="197" y="25535"/>
                    <a:pt x="225" y="25829"/>
                  </a:cubicBezTo>
                  <a:cubicBezTo>
                    <a:pt x="1643" y="24187"/>
                    <a:pt x="3299" y="22755"/>
                    <a:pt x="5110" y="21576"/>
                  </a:cubicBezTo>
                  <a:cubicBezTo>
                    <a:pt x="5161" y="21543"/>
                    <a:pt x="5210" y="21529"/>
                    <a:pt x="5255" y="21529"/>
                  </a:cubicBezTo>
                  <a:cubicBezTo>
                    <a:pt x="5519" y="21529"/>
                    <a:pt x="5657" y="22024"/>
                    <a:pt x="5405" y="22180"/>
                  </a:cubicBezTo>
                  <a:cubicBezTo>
                    <a:pt x="3496" y="23415"/>
                    <a:pt x="1783" y="24931"/>
                    <a:pt x="324" y="26686"/>
                  </a:cubicBezTo>
                  <a:cubicBezTo>
                    <a:pt x="352" y="26924"/>
                    <a:pt x="380" y="27149"/>
                    <a:pt x="408" y="27387"/>
                  </a:cubicBezTo>
                  <a:cubicBezTo>
                    <a:pt x="1166" y="26307"/>
                    <a:pt x="2050" y="25338"/>
                    <a:pt x="3061" y="24496"/>
                  </a:cubicBezTo>
                  <a:cubicBezTo>
                    <a:pt x="6303" y="21674"/>
                    <a:pt x="10501" y="20172"/>
                    <a:pt x="14684" y="19400"/>
                  </a:cubicBezTo>
                  <a:cubicBezTo>
                    <a:pt x="17277" y="18934"/>
                    <a:pt x="19977" y="18691"/>
                    <a:pt x="22687" y="18691"/>
                  </a:cubicBezTo>
                  <a:cubicBezTo>
                    <a:pt x="26828" y="18691"/>
                    <a:pt x="30996" y="19257"/>
                    <a:pt x="34855" y="20453"/>
                  </a:cubicBezTo>
                  <a:cubicBezTo>
                    <a:pt x="38884" y="21702"/>
                    <a:pt x="43825" y="24285"/>
                    <a:pt x="46071" y="28258"/>
                  </a:cubicBezTo>
                  <a:cubicBezTo>
                    <a:pt x="46099" y="27977"/>
                    <a:pt x="46142" y="27710"/>
                    <a:pt x="46170" y="27430"/>
                  </a:cubicBezTo>
                  <a:cubicBezTo>
                    <a:pt x="45201" y="25563"/>
                    <a:pt x="43713" y="24018"/>
                    <a:pt x="41888" y="22994"/>
                  </a:cubicBezTo>
                  <a:cubicBezTo>
                    <a:pt x="41620" y="22835"/>
                    <a:pt x="41754" y="22339"/>
                    <a:pt x="42023" y="22339"/>
                  </a:cubicBezTo>
                  <a:cubicBezTo>
                    <a:pt x="42064" y="22339"/>
                    <a:pt x="42109" y="22350"/>
                    <a:pt x="42155" y="22376"/>
                  </a:cubicBezTo>
                  <a:cubicBezTo>
                    <a:pt x="43853" y="23359"/>
                    <a:pt x="45271" y="24748"/>
                    <a:pt x="46268" y="26419"/>
                  </a:cubicBezTo>
                  <a:cubicBezTo>
                    <a:pt x="46310" y="26040"/>
                    <a:pt x="46338" y="25661"/>
                    <a:pt x="46366" y="25282"/>
                  </a:cubicBezTo>
                  <a:cubicBezTo>
                    <a:pt x="45889" y="24748"/>
                    <a:pt x="45426" y="24201"/>
                    <a:pt x="44962" y="23668"/>
                  </a:cubicBezTo>
                  <a:cubicBezTo>
                    <a:pt x="44776" y="23448"/>
                    <a:pt x="44949" y="23058"/>
                    <a:pt x="45168" y="23058"/>
                  </a:cubicBezTo>
                  <a:cubicBezTo>
                    <a:pt x="45229" y="23058"/>
                    <a:pt x="45294" y="23088"/>
                    <a:pt x="45355" y="23162"/>
                  </a:cubicBezTo>
                  <a:cubicBezTo>
                    <a:pt x="45706" y="23583"/>
                    <a:pt x="46057" y="23990"/>
                    <a:pt x="46422" y="24383"/>
                  </a:cubicBezTo>
                  <a:cubicBezTo>
                    <a:pt x="46661" y="20172"/>
                    <a:pt x="46450" y="15736"/>
                    <a:pt x="45482" y="11609"/>
                  </a:cubicBezTo>
                  <a:cubicBezTo>
                    <a:pt x="44724" y="10683"/>
                    <a:pt x="43741" y="9939"/>
                    <a:pt x="42646" y="9476"/>
                  </a:cubicBezTo>
                  <a:cubicBezTo>
                    <a:pt x="42356" y="9337"/>
                    <a:pt x="42406" y="8765"/>
                    <a:pt x="42685" y="8765"/>
                  </a:cubicBezTo>
                  <a:cubicBezTo>
                    <a:pt x="42716" y="8765"/>
                    <a:pt x="42750" y="8773"/>
                    <a:pt x="42787" y="8788"/>
                  </a:cubicBezTo>
                  <a:cubicBezTo>
                    <a:pt x="43657" y="9167"/>
                    <a:pt x="44457" y="9700"/>
                    <a:pt x="45159" y="10346"/>
                  </a:cubicBezTo>
                  <a:cubicBezTo>
                    <a:pt x="45061" y="9995"/>
                    <a:pt x="44948" y="9644"/>
                    <a:pt x="44836" y="9321"/>
                  </a:cubicBezTo>
                  <a:cubicBezTo>
                    <a:pt x="43460" y="8016"/>
                    <a:pt x="41916" y="6907"/>
                    <a:pt x="40246" y="6023"/>
                  </a:cubicBezTo>
                  <a:cubicBezTo>
                    <a:pt x="39966" y="5876"/>
                    <a:pt x="40098" y="5381"/>
                    <a:pt x="40376" y="5381"/>
                  </a:cubicBezTo>
                  <a:cubicBezTo>
                    <a:pt x="40418" y="5381"/>
                    <a:pt x="40464" y="5393"/>
                    <a:pt x="40513" y="5419"/>
                  </a:cubicBezTo>
                  <a:cubicBezTo>
                    <a:pt x="41916" y="6135"/>
                    <a:pt x="43222" y="7019"/>
                    <a:pt x="44429" y="8044"/>
                  </a:cubicBezTo>
                  <a:cubicBezTo>
                    <a:pt x="44232" y="7525"/>
                    <a:pt x="44022" y="6991"/>
                    <a:pt x="43797" y="6486"/>
                  </a:cubicBezTo>
                  <a:cubicBezTo>
                    <a:pt x="37073" y="2273"/>
                    <a:pt x="28932" y="1"/>
                    <a:pt x="20829" y="1"/>
                  </a:cubicBezTo>
                  <a:close/>
                </a:path>
              </a:pathLst>
            </a:custGeom>
            <a:solidFill>
              <a:srgbClr val="FF5A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688;p37">
              <a:extLst>
                <a:ext uri="{FF2B5EF4-FFF2-40B4-BE49-F238E27FC236}">
                  <a16:creationId xmlns:a16="http://schemas.microsoft.com/office/drawing/2014/main" id="{01814ECF-A7B8-4CBC-B7D7-19C17655A288}"/>
                </a:ext>
              </a:extLst>
            </p:cNvPr>
            <p:cNvSpPr/>
            <p:nvPr/>
          </p:nvSpPr>
          <p:spPr>
            <a:xfrm>
              <a:off x="2877550" y="2837825"/>
              <a:ext cx="948600" cy="938425"/>
            </a:xfrm>
            <a:custGeom>
              <a:avLst/>
              <a:gdLst/>
              <a:ahLst/>
              <a:cxnLst/>
              <a:rect l="l" t="t" r="r" b="b"/>
              <a:pathLst>
                <a:path w="37944" h="37537" extrusionOk="0">
                  <a:moveTo>
                    <a:pt x="22095" y="1208"/>
                  </a:moveTo>
                  <a:cubicBezTo>
                    <a:pt x="22474" y="1208"/>
                    <a:pt x="22474" y="1910"/>
                    <a:pt x="22109" y="1910"/>
                  </a:cubicBezTo>
                  <a:lnTo>
                    <a:pt x="22053" y="1910"/>
                  </a:lnTo>
                  <a:cubicBezTo>
                    <a:pt x="21674" y="1910"/>
                    <a:pt x="21674" y="1208"/>
                    <a:pt x="22039" y="1208"/>
                  </a:cubicBezTo>
                  <a:close/>
                  <a:moveTo>
                    <a:pt x="25243" y="10386"/>
                  </a:moveTo>
                  <a:cubicBezTo>
                    <a:pt x="25482" y="10386"/>
                    <a:pt x="25616" y="10777"/>
                    <a:pt x="25450" y="10978"/>
                  </a:cubicBezTo>
                  <a:cubicBezTo>
                    <a:pt x="25413" y="11114"/>
                    <a:pt x="25305" y="11182"/>
                    <a:pt x="25195" y="11182"/>
                  </a:cubicBezTo>
                  <a:cubicBezTo>
                    <a:pt x="25055" y="11182"/>
                    <a:pt x="24910" y="11072"/>
                    <a:pt x="24903" y="10852"/>
                  </a:cubicBezTo>
                  <a:cubicBezTo>
                    <a:pt x="24888" y="10697"/>
                    <a:pt x="24959" y="10529"/>
                    <a:pt x="25099" y="10431"/>
                  </a:cubicBezTo>
                  <a:cubicBezTo>
                    <a:pt x="25150" y="10400"/>
                    <a:pt x="25198" y="10386"/>
                    <a:pt x="25243" y="10386"/>
                  </a:cubicBezTo>
                  <a:close/>
                  <a:moveTo>
                    <a:pt x="29282" y="21450"/>
                  </a:moveTo>
                  <a:cubicBezTo>
                    <a:pt x="29423" y="21450"/>
                    <a:pt x="29563" y="21562"/>
                    <a:pt x="29563" y="21787"/>
                  </a:cubicBezTo>
                  <a:lnTo>
                    <a:pt x="29563" y="21843"/>
                  </a:lnTo>
                  <a:cubicBezTo>
                    <a:pt x="29563" y="22061"/>
                    <a:pt x="29423" y="22169"/>
                    <a:pt x="29282" y="22169"/>
                  </a:cubicBezTo>
                  <a:cubicBezTo>
                    <a:pt x="29142" y="22169"/>
                    <a:pt x="29001" y="22061"/>
                    <a:pt x="29001" y="21843"/>
                  </a:cubicBezTo>
                  <a:lnTo>
                    <a:pt x="29001" y="21787"/>
                  </a:lnTo>
                  <a:cubicBezTo>
                    <a:pt x="29001" y="21562"/>
                    <a:pt x="29142" y="21450"/>
                    <a:pt x="29282" y="21450"/>
                  </a:cubicBezTo>
                  <a:close/>
                  <a:moveTo>
                    <a:pt x="22937" y="1"/>
                  </a:moveTo>
                  <a:cubicBezTo>
                    <a:pt x="15610" y="5658"/>
                    <a:pt x="7651" y="10403"/>
                    <a:pt x="0" y="15610"/>
                  </a:cubicBezTo>
                  <a:cubicBezTo>
                    <a:pt x="4330" y="17086"/>
                    <a:pt x="9020" y="18096"/>
                    <a:pt x="13619" y="18096"/>
                  </a:cubicBezTo>
                  <a:cubicBezTo>
                    <a:pt x="14313" y="18096"/>
                    <a:pt x="15006" y="18073"/>
                    <a:pt x="15694" y="18025"/>
                  </a:cubicBezTo>
                  <a:cubicBezTo>
                    <a:pt x="15709" y="18024"/>
                    <a:pt x="15724" y="18023"/>
                    <a:pt x="15738" y="18023"/>
                  </a:cubicBezTo>
                  <a:cubicBezTo>
                    <a:pt x="16234" y="18023"/>
                    <a:pt x="16336" y="18709"/>
                    <a:pt x="16199" y="19064"/>
                  </a:cubicBezTo>
                  <a:cubicBezTo>
                    <a:pt x="13841" y="25212"/>
                    <a:pt x="11483" y="31374"/>
                    <a:pt x="9124" y="37537"/>
                  </a:cubicBezTo>
                  <a:cubicBezTo>
                    <a:pt x="19316" y="31234"/>
                    <a:pt x="28917" y="23780"/>
                    <a:pt x="37943" y="15933"/>
                  </a:cubicBezTo>
                  <a:cubicBezTo>
                    <a:pt x="37691" y="15695"/>
                    <a:pt x="37452" y="15470"/>
                    <a:pt x="37213" y="15231"/>
                  </a:cubicBezTo>
                  <a:cubicBezTo>
                    <a:pt x="35150" y="17211"/>
                    <a:pt x="33030" y="19120"/>
                    <a:pt x="30840" y="20945"/>
                  </a:cubicBezTo>
                  <a:cubicBezTo>
                    <a:pt x="30787" y="20989"/>
                    <a:pt x="30735" y="21008"/>
                    <a:pt x="30688" y="21008"/>
                  </a:cubicBezTo>
                  <a:cubicBezTo>
                    <a:pt x="30452" y="21008"/>
                    <a:pt x="30323" y="20528"/>
                    <a:pt x="30546" y="20341"/>
                  </a:cubicBezTo>
                  <a:cubicBezTo>
                    <a:pt x="32679" y="18572"/>
                    <a:pt x="34743" y="16719"/>
                    <a:pt x="36750" y="14796"/>
                  </a:cubicBezTo>
                  <a:cubicBezTo>
                    <a:pt x="36554" y="14600"/>
                    <a:pt x="36357" y="14403"/>
                    <a:pt x="36146" y="14207"/>
                  </a:cubicBezTo>
                  <a:cubicBezTo>
                    <a:pt x="35318" y="15063"/>
                    <a:pt x="34462" y="15891"/>
                    <a:pt x="33578" y="16691"/>
                  </a:cubicBezTo>
                  <a:cubicBezTo>
                    <a:pt x="33524" y="16740"/>
                    <a:pt x="33473" y="16761"/>
                    <a:pt x="33426" y="16761"/>
                  </a:cubicBezTo>
                  <a:cubicBezTo>
                    <a:pt x="33201" y="16761"/>
                    <a:pt x="33074" y="16285"/>
                    <a:pt x="33283" y="16088"/>
                  </a:cubicBezTo>
                  <a:cubicBezTo>
                    <a:pt x="34125" y="15344"/>
                    <a:pt x="34911" y="14558"/>
                    <a:pt x="35697" y="13772"/>
                  </a:cubicBezTo>
                  <a:cubicBezTo>
                    <a:pt x="35529" y="13589"/>
                    <a:pt x="35346" y="13435"/>
                    <a:pt x="35178" y="13252"/>
                  </a:cubicBezTo>
                  <a:cubicBezTo>
                    <a:pt x="34897" y="13519"/>
                    <a:pt x="34630" y="13772"/>
                    <a:pt x="34364" y="14038"/>
                  </a:cubicBezTo>
                  <a:cubicBezTo>
                    <a:pt x="34325" y="14077"/>
                    <a:pt x="34280" y="14093"/>
                    <a:pt x="34234" y="14093"/>
                  </a:cubicBezTo>
                  <a:cubicBezTo>
                    <a:pt x="34130" y="14093"/>
                    <a:pt x="34024" y="14009"/>
                    <a:pt x="33985" y="13912"/>
                  </a:cubicBezTo>
                  <a:cubicBezTo>
                    <a:pt x="33900" y="13758"/>
                    <a:pt x="33943" y="13561"/>
                    <a:pt x="34069" y="13435"/>
                  </a:cubicBezTo>
                  <a:cubicBezTo>
                    <a:pt x="34294" y="13224"/>
                    <a:pt x="34504" y="13014"/>
                    <a:pt x="34715" y="12803"/>
                  </a:cubicBezTo>
                  <a:cubicBezTo>
                    <a:pt x="32918" y="11020"/>
                    <a:pt x="31149" y="9195"/>
                    <a:pt x="29409" y="7342"/>
                  </a:cubicBezTo>
                  <a:cubicBezTo>
                    <a:pt x="28679" y="8100"/>
                    <a:pt x="27907" y="8830"/>
                    <a:pt x="27106" y="9490"/>
                  </a:cubicBezTo>
                  <a:cubicBezTo>
                    <a:pt x="27052" y="9535"/>
                    <a:pt x="26999" y="9555"/>
                    <a:pt x="26952" y="9555"/>
                  </a:cubicBezTo>
                  <a:cubicBezTo>
                    <a:pt x="26717" y="9555"/>
                    <a:pt x="26590" y="9087"/>
                    <a:pt x="26812" y="8901"/>
                  </a:cubicBezTo>
                  <a:cubicBezTo>
                    <a:pt x="27570" y="8269"/>
                    <a:pt x="28300" y="7595"/>
                    <a:pt x="28973" y="6879"/>
                  </a:cubicBezTo>
                  <a:cubicBezTo>
                    <a:pt x="28819" y="6711"/>
                    <a:pt x="28665" y="6542"/>
                    <a:pt x="28510" y="6388"/>
                  </a:cubicBezTo>
                  <a:cubicBezTo>
                    <a:pt x="28370" y="6528"/>
                    <a:pt x="28229" y="6669"/>
                    <a:pt x="28089" y="6809"/>
                  </a:cubicBezTo>
                  <a:cubicBezTo>
                    <a:pt x="28024" y="6874"/>
                    <a:pt x="27957" y="6901"/>
                    <a:pt x="27895" y="6901"/>
                  </a:cubicBezTo>
                  <a:cubicBezTo>
                    <a:pt x="27660" y="6901"/>
                    <a:pt x="27485" y="6517"/>
                    <a:pt x="27696" y="6318"/>
                  </a:cubicBezTo>
                  <a:cubicBezTo>
                    <a:pt x="27822" y="6191"/>
                    <a:pt x="27963" y="6051"/>
                    <a:pt x="28089" y="5925"/>
                  </a:cubicBezTo>
                  <a:cubicBezTo>
                    <a:pt x="26545" y="4226"/>
                    <a:pt x="25029" y="2500"/>
                    <a:pt x="23555" y="745"/>
                  </a:cubicBezTo>
                  <a:lnTo>
                    <a:pt x="23218" y="1012"/>
                  </a:lnTo>
                  <a:cubicBezTo>
                    <a:pt x="23164" y="1056"/>
                    <a:pt x="23113" y="1075"/>
                    <a:pt x="23066" y="1075"/>
                  </a:cubicBezTo>
                  <a:cubicBezTo>
                    <a:pt x="22830" y="1075"/>
                    <a:pt x="22701" y="597"/>
                    <a:pt x="22923" y="422"/>
                  </a:cubicBezTo>
                  <a:cubicBezTo>
                    <a:pt x="22993" y="352"/>
                    <a:pt x="23064" y="296"/>
                    <a:pt x="23134" y="240"/>
                  </a:cubicBezTo>
                  <a:cubicBezTo>
                    <a:pt x="23064" y="155"/>
                    <a:pt x="23007" y="85"/>
                    <a:pt x="22937" y="1"/>
                  </a:cubicBezTo>
                  <a:close/>
                </a:path>
              </a:pathLst>
            </a:custGeom>
            <a:solidFill>
              <a:srgbClr val="FF83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689;p37">
              <a:extLst>
                <a:ext uri="{FF2B5EF4-FFF2-40B4-BE49-F238E27FC236}">
                  <a16:creationId xmlns:a16="http://schemas.microsoft.com/office/drawing/2014/main" id="{B2515CC7-A19F-41B3-A72E-1C46D9EAA19E}"/>
                </a:ext>
              </a:extLst>
            </p:cNvPr>
            <p:cNvSpPr/>
            <p:nvPr/>
          </p:nvSpPr>
          <p:spPr>
            <a:xfrm>
              <a:off x="4205250" y="2967500"/>
              <a:ext cx="128675" cy="92375"/>
            </a:xfrm>
            <a:custGeom>
              <a:avLst/>
              <a:gdLst/>
              <a:ahLst/>
              <a:cxnLst/>
              <a:rect l="l" t="t" r="r" b="b"/>
              <a:pathLst>
                <a:path w="5147" h="3695" extrusionOk="0">
                  <a:moveTo>
                    <a:pt x="350" y="0"/>
                  </a:moveTo>
                  <a:cubicBezTo>
                    <a:pt x="117" y="0"/>
                    <a:pt x="0" y="480"/>
                    <a:pt x="234" y="667"/>
                  </a:cubicBezTo>
                  <a:cubicBezTo>
                    <a:pt x="1596" y="1790"/>
                    <a:pt x="3056" y="2787"/>
                    <a:pt x="4600" y="3657"/>
                  </a:cubicBezTo>
                  <a:cubicBezTo>
                    <a:pt x="4648" y="3683"/>
                    <a:pt x="4694" y="3695"/>
                    <a:pt x="4736" y="3695"/>
                  </a:cubicBezTo>
                  <a:cubicBezTo>
                    <a:pt x="5015" y="3695"/>
                    <a:pt x="5147" y="3198"/>
                    <a:pt x="4867" y="3040"/>
                  </a:cubicBezTo>
                  <a:cubicBezTo>
                    <a:pt x="3322" y="2184"/>
                    <a:pt x="1863" y="1173"/>
                    <a:pt x="501" y="64"/>
                  </a:cubicBezTo>
                  <a:cubicBezTo>
                    <a:pt x="447" y="20"/>
                    <a:pt x="396" y="0"/>
                    <a:pt x="350"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690;p37">
              <a:extLst>
                <a:ext uri="{FF2B5EF4-FFF2-40B4-BE49-F238E27FC236}">
                  <a16:creationId xmlns:a16="http://schemas.microsoft.com/office/drawing/2014/main" id="{156D9B8F-3021-496E-81F3-DFB43442932C}"/>
                </a:ext>
              </a:extLst>
            </p:cNvPr>
            <p:cNvSpPr/>
            <p:nvPr/>
          </p:nvSpPr>
          <p:spPr>
            <a:xfrm>
              <a:off x="4168525" y="2943675"/>
              <a:ext cx="23050" cy="20325"/>
            </a:xfrm>
            <a:custGeom>
              <a:avLst/>
              <a:gdLst/>
              <a:ahLst/>
              <a:cxnLst/>
              <a:rect l="l" t="t" r="r" b="b"/>
              <a:pathLst>
                <a:path w="922" h="813" extrusionOk="0">
                  <a:moveTo>
                    <a:pt x="405" y="0"/>
                  </a:moveTo>
                  <a:cubicBezTo>
                    <a:pt x="172" y="0"/>
                    <a:pt x="1" y="395"/>
                    <a:pt x="201" y="596"/>
                  </a:cubicBezTo>
                  <a:cubicBezTo>
                    <a:pt x="243" y="638"/>
                    <a:pt x="285" y="666"/>
                    <a:pt x="328" y="722"/>
                  </a:cubicBezTo>
                  <a:cubicBezTo>
                    <a:pt x="391" y="786"/>
                    <a:pt x="456" y="812"/>
                    <a:pt x="517" y="812"/>
                  </a:cubicBezTo>
                  <a:cubicBezTo>
                    <a:pt x="750" y="812"/>
                    <a:pt x="921" y="417"/>
                    <a:pt x="721" y="217"/>
                  </a:cubicBezTo>
                  <a:cubicBezTo>
                    <a:pt x="678" y="175"/>
                    <a:pt x="636" y="133"/>
                    <a:pt x="594" y="90"/>
                  </a:cubicBezTo>
                  <a:cubicBezTo>
                    <a:pt x="531" y="27"/>
                    <a:pt x="466" y="0"/>
                    <a:pt x="405"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691;p37">
              <a:extLst>
                <a:ext uri="{FF2B5EF4-FFF2-40B4-BE49-F238E27FC236}">
                  <a16:creationId xmlns:a16="http://schemas.microsoft.com/office/drawing/2014/main" id="{7483ED88-70B0-4C85-A002-8F3A0244DB5D}"/>
                </a:ext>
              </a:extLst>
            </p:cNvPr>
            <p:cNvSpPr/>
            <p:nvPr/>
          </p:nvSpPr>
          <p:spPr>
            <a:xfrm>
              <a:off x="2822450" y="506375"/>
              <a:ext cx="2150200" cy="3370300"/>
            </a:xfrm>
            <a:custGeom>
              <a:avLst/>
              <a:gdLst/>
              <a:ahLst/>
              <a:cxnLst/>
              <a:rect l="l" t="t" r="r" b="b"/>
              <a:pathLst>
                <a:path w="86008" h="134812" extrusionOk="0">
                  <a:moveTo>
                    <a:pt x="40511" y="1396"/>
                  </a:moveTo>
                  <a:cubicBezTo>
                    <a:pt x="48616" y="1396"/>
                    <a:pt x="56763" y="3668"/>
                    <a:pt x="63491" y="7884"/>
                  </a:cubicBezTo>
                  <a:cubicBezTo>
                    <a:pt x="63716" y="8403"/>
                    <a:pt x="63927" y="8922"/>
                    <a:pt x="64123" y="9456"/>
                  </a:cubicBezTo>
                  <a:cubicBezTo>
                    <a:pt x="62916" y="8431"/>
                    <a:pt x="61610" y="7547"/>
                    <a:pt x="60207" y="6817"/>
                  </a:cubicBezTo>
                  <a:cubicBezTo>
                    <a:pt x="60159" y="6791"/>
                    <a:pt x="60114" y="6780"/>
                    <a:pt x="60072" y="6780"/>
                  </a:cubicBezTo>
                  <a:cubicBezTo>
                    <a:pt x="59792" y="6780"/>
                    <a:pt x="59659" y="7286"/>
                    <a:pt x="59940" y="7420"/>
                  </a:cubicBezTo>
                  <a:cubicBezTo>
                    <a:pt x="61610" y="8305"/>
                    <a:pt x="63169" y="9414"/>
                    <a:pt x="64544" y="10719"/>
                  </a:cubicBezTo>
                  <a:cubicBezTo>
                    <a:pt x="64656" y="11056"/>
                    <a:pt x="64755" y="11407"/>
                    <a:pt x="64853" y="11758"/>
                  </a:cubicBezTo>
                  <a:cubicBezTo>
                    <a:pt x="64165" y="11098"/>
                    <a:pt x="63365" y="10565"/>
                    <a:pt x="62481" y="10200"/>
                  </a:cubicBezTo>
                  <a:cubicBezTo>
                    <a:pt x="62445" y="10184"/>
                    <a:pt x="62412" y="10177"/>
                    <a:pt x="62381" y="10177"/>
                  </a:cubicBezTo>
                  <a:cubicBezTo>
                    <a:pt x="62111" y="10177"/>
                    <a:pt x="62050" y="10735"/>
                    <a:pt x="62340" y="10874"/>
                  </a:cubicBezTo>
                  <a:cubicBezTo>
                    <a:pt x="63449" y="11351"/>
                    <a:pt x="64418" y="12081"/>
                    <a:pt x="65176" y="13021"/>
                  </a:cubicBezTo>
                  <a:cubicBezTo>
                    <a:pt x="66158" y="17148"/>
                    <a:pt x="66369" y="21584"/>
                    <a:pt x="66116" y="25795"/>
                  </a:cubicBezTo>
                  <a:cubicBezTo>
                    <a:pt x="65765" y="25388"/>
                    <a:pt x="65414" y="24981"/>
                    <a:pt x="65050" y="24574"/>
                  </a:cubicBezTo>
                  <a:cubicBezTo>
                    <a:pt x="64988" y="24500"/>
                    <a:pt x="64924" y="24470"/>
                    <a:pt x="64864" y="24470"/>
                  </a:cubicBezTo>
                  <a:cubicBezTo>
                    <a:pt x="64649" y="24470"/>
                    <a:pt x="64484" y="24860"/>
                    <a:pt x="64671" y="25079"/>
                  </a:cubicBezTo>
                  <a:cubicBezTo>
                    <a:pt x="65134" y="25613"/>
                    <a:pt x="65597" y="26146"/>
                    <a:pt x="66074" y="26694"/>
                  </a:cubicBezTo>
                  <a:cubicBezTo>
                    <a:pt x="66046" y="27073"/>
                    <a:pt x="66018" y="27452"/>
                    <a:pt x="65976" y="27831"/>
                  </a:cubicBezTo>
                  <a:cubicBezTo>
                    <a:pt x="64965" y="26160"/>
                    <a:pt x="63548" y="24771"/>
                    <a:pt x="61863" y="23802"/>
                  </a:cubicBezTo>
                  <a:cubicBezTo>
                    <a:pt x="61815" y="23776"/>
                    <a:pt x="61769" y="23764"/>
                    <a:pt x="61727" y="23764"/>
                  </a:cubicBezTo>
                  <a:cubicBezTo>
                    <a:pt x="61451" y="23764"/>
                    <a:pt x="61326" y="24261"/>
                    <a:pt x="61582" y="24420"/>
                  </a:cubicBezTo>
                  <a:cubicBezTo>
                    <a:pt x="63407" y="25444"/>
                    <a:pt x="64895" y="26974"/>
                    <a:pt x="65878" y="28827"/>
                  </a:cubicBezTo>
                  <a:cubicBezTo>
                    <a:pt x="65850" y="29108"/>
                    <a:pt x="65808" y="29389"/>
                    <a:pt x="65779" y="29656"/>
                  </a:cubicBezTo>
                  <a:cubicBezTo>
                    <a:pt x="63533" y="25697"/>
                    <a:pt x="58592" y="23114"/>
                    <a:pt x="54550" y="21865"/>
                  </a:cubicBezTo>
                  <a:cubicBezTo>
                    <a:pt x="50698" y="20669"/>
                    <a:pt x="46529" y="20103"/>
                    <a:pt x="42388" y="20103"/>
                  </a:cubicBezTo>
                  <a:cubicBezTo>
                    <a:pt x="39678" y="20103"/>
                    <a:pt x="36980" y="20345"/>
                    <a:pt x="34392" y="20812"/>
                  </a:cubicBezTo>
                  <a:cubicBezTo>
                    <a:pt x="30209" y="21570"/>
                    <a:pt x="26012" y="23072"/>
                    <a:pt x="22755" y="25894"/>
                  </a:cubicBezTo>
                  <a:cubicBezTo>
                    <a:pt x="21758" y="26736"/>
                    <a:pt x="20860" y="27704"/>
                    <a:pt x="20102" y="28785"/>
                  </a:cubicBezTo>
                  <a:cubicBezTo>
                    <a:pt x="20074" y="28547"/>
                    <a:pt x="20046" y="28322"/>
                    <a:pt x="20018" y="28083"/>
                  </a:cubicBezTo>
                  <a:cubicBezTo>
                    <a:pt x="21478" y="26329"/>
                    <a:pt x="23190" y="24813"/>
                    <a:pt x="25113" y="23577"/>
                  </a:cubicBezTo>
                  <a:cubicBezTo>
                    <a:pt x="25365" y="23421"/>
                    <a:pt x="25227" y="22927"/>
                    <a:pt x="24963" y="22927"/>
                  </a:cubicBezTo>
                  <a:cubicBezTo>
                    <a:pt x="24918" y="22927"/>
                    <a:pt x="24869" y="22941"/>
                    <a:pt x="24818" y="22974"/>
                  </a:cubicBezTo>
                  <a:cubicBezTo>
                    <a:pt x="22994" y="24153"/>
                    <a:pt x="21351" y="25585"/>
                    <a:pt x="19933" y="27227"/>
                  </a:cubicBezTo>
                  <a:cubicBezTo>
                    <a:pt x="19905" y="26932"/>
                    <a:pt x="19877" y="26638"/>
                    <a:pt x="19849" y="26343"/>
                  </a:cubicBezTo>
                  <a:cubicBezTo>
                    <a:pt x="20355" y="25753"/>
                    <a:pt x="20888" y="25178"/>
                    <a:pt x="21478" y="24658"/>
                  </a:cubicBezTo>
                  <a:cubicBezTo>
                    <a:pt x="21686" y="24461"/>
                    <a:pt x="21559" y="23985"/>
                    <a:pt x="21335" y="23985"/>
                  </a:cubicBezTo>
                  <a:cubicBezTo>
                    <a:pt x="21288" y="23985"/>
                    <a:pt x="21236" y="24006"/>
                    <a:pt x="21183" y="24055"/>
                  </a:cubicBezTo>
                  <a:cubicBezTo>
                    <a:pt x="20691" y="24490"/>
                    <a:pt x="20228" y="24967"/>
                    <a:pt x="19793" y="25458"/>
                  </a:cubicBezTo>
                  <a:cubicBezTo>
                    <a:pt x="19737" y="24448"/>
                    <a:pt x="19695" y="23423"/>
                    <a:pt x="19709" y="22398"/>
                  </a:cubicBezTo>
                  <a:cubicBezTo>
                    <a:pt x="20790" y="21261"/>
                    <a:pt x="22053" y="20321"/>
                    <a:pt x="23443" y="19605"/>
                  </a:cubicBezTo>
                  <a:cubicBezTo>
                    <a:pt x="23718" y="19455"/>
                    <a:pt x="23637" y="18904"/>
                    <a:pt x="23388" y="18904"/>
                  </a:cubicBezTo>
                  <a:cubicBezTo>
                    <a:pt x="23357" y="18904"/>
                    <a:pt x="23324" y="18913"/>
                    <a:pt x="23288" y="18931"/>
                  </a:cubicBezTo>
                  <a:cubicBezTo>
                    <a:pt x="21983" y="19591"/>
                    <a:pt x="20776" y="20447"/>
                    <a:pt x="19723" y="21458"/>
                  </a:cubicBezTo>
                  <a:cubicBezTo>
                    <a:pt x="19723" y="21191"/>
                    <a:pt x="19737" y="20910"/>
                    <a:pt x="19751" y="20644"/>
                  </a:cubicBezTo>
                  <a:lnTo>
                    <a:pt x="21323" y="19352"/>
                  </a:lnTo>
                  <a:cubicBezTo>
                    <a:pt x="21545" y="19165"/>
                    <a:pt x="21417" y="18685"/>
                    <a:pt x="21181" y="18685"/>
                  </a:cubicBezTo>
                  <a:cubicBezTo>
                    <a:pt x="21133" y="18685"/>
                    <a:pt x="21082" y="18704"/>
                    <a:pt x="21028" y="18748"/>
                  </a:cubicBezTo>
                  <a:cubicBezTo>
                    <a:pt x="20621" y="19085"/>
                    <a:pt x="20214" y="19422"/>
                    <a:pt x="19807" y="19773"/>
                  </a:cubicBezTo>
                  <a:cubicBezTo>
                    <a:pt x="19863" y="18763"/>
                    <a:pt x="19947" y="17738"/>
                    <a:pt x="20074" y="16713"/>
                  </a:cubicBezTo>
                  <a:cubicBezTo>
                    <a:pt x="20397" y="16503"/>
                    <a:pt x="20720" y="16292"/>
                    <a:pt x="21042" y="16081"/>
                  </a:cubicBezTo>
                  <a:cubicBezTo>
                    <a:pt x="21305" y="15902"/>
                    <a:pt x="21162" y="15429"/>
                    <a:pt x="20897" y="15429"/>
                  </a:cubicBezTo>
                  <a:cubicBezTo>
                    <a:pt x="20851" y="15429"/>
                    <a:pt x="20800" y="15444"/>
                    <a:pt x="20748" y="15478"/>
                  </a:cubicBezTo>
                  <a:cubicBezTo>
                    <a:pt x="20565" y="15590"/>
                    <a:pt x="20369" y="15716"/>
                    <a:pt x="20186" y="15843"/>
                  </a:cubicBezTo>
                  <a:cubicBezTo>
                    <a:pt x="20467" y="13653"/>
                    <a:pt x="20944" y="11505"/>
                    <a:pt x="21604" y="9400"/>
                  </a:cubicBezTo>
                  <a:cubicBezTo>
                    <a:pt x="22755" y="8628"/>
                    <a:pt x="23962" y="7926"/>
                    <a:pt x="25225" y="7322"/>
                  </a:cubicBezTo>
                  <a:cubicBezTo>
                    <a:pt x="25514" y="7184"/>
                    <a:pt x="25444" y="6622"/>
                    <a:pt x="25176" y="6622"/>
                  </a:cubicBezTo>
                  <a:cubicBezTo>
                    <a:pt x="25144" y="6622"/>
                    <a:pt x="25109" y="6630"/>
                    <a:pt x="25071" y="6648"/>
                  </a:cubicBezTo>
                  <a:cubicBezTo>
                    <a:pt x="23990" y="7154"/>
                    <a:pt x="22951" y="7743"/>
                    <a:pt x="21955" y="8375"/>
                  </a:cubicBezTo>
                  <a:cubicBezTo>
                    <a:pt x="22053" y="8108"/>
                    <a:pt x="22151" y="7855"/>
                    <a:pt x="22250" y="7589"/>
                  </a:cubicBezTo>
                  <a:cubicBezTo>
                    <a:pt x="24678" y="5848"/>
                    <a:pt x="27457" y="4669"/>
                    <a:pt x="30405" y="4122"/>
                  </a:cubicBezTo>
                  <a:cubicBezTo>
                    <a:pt x="30739" y="4055"/>
                    <a:pt x="30641" y="3443"/>
                    <a:pt x="30305" y="3443"/>
                  </a:cubicBezTo>
                  <a:cubicBezTo>
                    <a:pt x="30288" y="3443"/>
                    <a:pt x="30270" y="3444"/>
                    <a:pt x="30251" y="3448"/>
                  </a:cubicBezTo>
                  <a:cubicBezTo>
                    <a:pt x="27570" y="3953"/>
                    <a:pt x="25015" y="4978"/>
                    <a:pt x="22727" y="6466"/>
                  </a:cubicBezTo>
                  <a:cubicBezTo>
                    <a:pt x="22923" y="6031"/>
                    <a:pt x="23134" y="5595"/>
                    <a:pt x="23359" y="5174"/>
                  </a:cubicBezTo>
                  <a:cubicBezTo>
                    <a:pt x="28673" y="2612"/>
                    <a:pt x="34581" y="1396"/>
                    <a:pt x="40511" y="1396"/>
                  </a:cubicBezTo>
                  <a:close/>
                  <a:moveTo>
                    <a:pt x="42125" y="21494"/>
                  </a:moveTo>
                  <a:cubicBezTo>
                    <a:pt x="45376" y="21494"/>
                    <a:pt x="48628" y="21855"/>
                    <a:pt x="51700" y="22539"/>
                  </a:cubicBezTo>
                  <a:cubicBezTo>
                    <a:pt x="55701" y="23423"/>
                    <a:pt x="59715" y="25037"/>
                    <a:pt x="62691" y="27915"/>
                  </a:cubicBezTo>
                  <a:cubicBezTo>
                    <a:pt x="63758" y="28954"/>
                    <a:pt x="64993" y="30498"/>
                    <a:pt x="65457" y="31789"/>
                  </a:cubicBezTo>
                  <a:cubicBezTo>
                    <a:pt x="64123" y="39819"/>
                    <a:pt x="60951" y="47329"/>
                    <a:pt x="56697" y="54235"/>
                  </a:cubicBezTo>
                  <a:cubicBezTo>
                    <a:pt x="52598" y="60917"/>
                    <a:pt x="48149" y="67402"/>
                    <a:pt x="43249" y="73522"/>
                  </a:cubicBezTo>
                  <a:cubicBezTo>
                    <a:pt x="38168" y="67121"/>
                    <a:pt x="33508" y="60411"/>
                    <a:pt x="29310" y="53421"/>
                  </a:cubicBezTo>
                  <a:cubicBezTo>
                    <a:pt x="25015" y="46332"/>
                    <a:pt x="21744" y="38738"/>
                    <a:pt x="20383" y="30708"/>
                  </a:cubicBezTo>
                  <a:cubicBezTo>
                    <a:pt x="22334" y="26315"/>
                    <a:pt x="27977" y="23788"/>
                    <a:pt x="32244" y="22693"/>
                  </a:cubicBezTo>
                  <a:cubicBezTo>
                    <a:pt x="35405" y="21880"/>
                    <a:pt x="38764" y="21494"/>
                    <a:pt x="42125" y="21494"/>
                  </a:cubicBezTo>
                  <a:close/>
                  <a:moveTo>
                    <a:pt x="65176" y="9133"/>
                  </a:moveTo>
                  <a:lnTo>
                    <a:pt x="65176" y="9133"/>
                  </a:lnTo>
                  <a:cubicBezTo>
                    <a:pt x="65232" y="9161"/>
                    <a:pt x="65288" y="9203"/>
                    <a:pt x="65344" y="9245"/>
                  </a:cubicBezTo>
                  <a:cubicBezTo>
                    <a:pt x="65344" y="9287"/>
                    <a:pt x="65358" y="9315"/>
                    <a:pt x="65372" y="9343"/>
                  </a:cubicBezTo>
                  <a:cubicBezTo>
                    <a:pt x="67197" y="12951"/>
                    <a:pt x="67534" y="16882"/>
                    <a:pt x="67773" y="20868"/>
                  </a:cubicBezTo>
                  <a:cubicBezTo>
                    <a:pt x="67780" y="21086"/>
                    <a:pt x="67924" y="21195"/>
                    <a:pt x="68062" y="21195"/>
                  </a:cubicBezTo>
                  <a:cubicBezTo>
                    <a:pt x="68201" y="21195"/>
                    <a:pt x="68334" y="21086"/>
                    <a:pt x="68320" y="20868"/>
                  </a:cubicBezTo>
                  <a:cubicBezTo>
                    <a:pt x="68096" y="17190"/>
                    <a:pt x="67801" y="13541"/>
                    <a:pt x="66369" y="10130"/>
                  </a:cubicBezTo>
                  <a:lnTo>
                    <a:pt x="66369" y="10130"/>
                  </a:lnTo>
                  <a:cubicBezTo>
                    <a:pt x="66580" y="10326"/>
                    <a:pt x="66790" y="10509"/>
                    <a:pt x="67001" y="10705"/>
                  </a:cubicBezTo>
                  <a:cubicBezTo>
                    <a:pt x="67885" y="12712"/>
                    <a:pt x="68531" y="14818"/>
                    <a:pt x="68938" y="16980"/>
                  </a:cubicBezTo>
                  <a:cubicBezTo>
                    <a:pt x="68970" y="17151"/>
                    <a:pt x="69068" y="17222"/>
                    <a:pt x="69172" y="17222"/>
                  </a:cubicBezTo>
                  <a:cubicBezTo>
                    <a:pt x="69341" y="17222"/>
                    <a:pt x="69529" y="17035"/>
                    <a:pt x="69485" y="16783"/>
                  </a:cubicBezTo>
                  <a:cubicBezTo>
                    <a:pt x="69162" y="15071"/>
                    <a:pt x="68685" y="13400"/>
                    <a:pt x="68068" y="11772"/>
                  </a:cubicBezTo>
                  <a:lnTo>
                    <a:pt x="68068" y="11772"/>
                  </a:lnTo>
                  <a:cubicBezTo>
                    <a:pt x="70033" y="13878"/>
                    <a:pt x="71787" y="16166"/>
                    <a:pt x="73289" y="18608"/>
                  </a:cubicBezTo>
                  <a:cubicBezTo>
                    <a:pt x="73556" y="19871"/>
                    <a:pt x="74132" y="21023"/>
                    <a:pt x="74426" y="22272"/>
                  </a:cubicBezTo>
                  <a:cubicBezTo>
                    <a:pt x="74791" y="23802"/>
                    <a:pt x="74960" y="25360"/>
                    <a:pt x="74932" y="26918"/>
                  </a:cubicBezTo>
                  <a:cubicBezTo>
                    <a:pt x="74932" y="27141"/>
                    <a:pt x="75070" y="27250"/>
                    <a:pt x="75209" y="27250"/>
                  </a:cubicBezTo>
                  <a:cubicBezTo>
                    <a:pt x="75351" y="27250"/>
                    <a:pt x="75493" y="27138"/>
                    <a:pt x="75493" y="26918"/>
                  </a:cubicBezTo>
                  <a:cubicBezTo>
                    <a:pt x="75507" y="25486"/>
                    <a:pt x="75381" y="24069"/>
                    <a:pt x="75100" y="22665"/>
                  </a:cubicBezTo>
                  <a:cubicBezTo>
                    <a:pt x="74946" y="21963"/>
                    <a:pt x="74735" y="21275"/>
                    <a:pt x="74483" y="20601"/>
                  </a:cubicBezTo>
                  <a:lnTo>
                    <a:pt x="74483" y="20601"/>
                  </a:lnTo>
                  <a:cubicBezTo>
                    <a:pt x="74820" y="21163"/>
                    <a:pt x="75128" y="21738"/>
                    <a:pt x="75451" y="22314"/>
                  </a:cubicBezTo>
                  <a:cubicBezTo>
                    <a:pt x="76630" y="26609"/>
                    <a:pt x="76518" y="31087"/>
                    <a:pt x="76336" y="35537"/>
                  </a:cubicBezTo>
                  <a:cubicBezTo>
                    <a:pt x="76329" y="35751"/>
                    <a:pt x="76461" y="35857"/>
                    <a:pt x="76599" y="35857"/>
                  </a:cubicBezTo>
                  <a:cubicBezTo>
                    <a:pt x="76741" y="35857"/>
                    <a:pt x="76890" y="35744"/>
                    <a:pt x="76897" y="35523"/>
                  </a:cubicBezTo>
                  <a:cubicBezTo>
                    <a:pt x="77051" y="31733"/>
                    <a:pt x="77136" y="27957"/>
                    <a:pt x="76462" y="24251"/>
                  </a:cubicBezTo>
                  <a:lnTo>
                    <a:pt x="76462" y="24251"/>
                  </a:lnTo>
                  <a:cubicBezTo>
                    <a:pt x="76813" y="24981"/>
                    <a:pt x="77164" y="25697"/>
                    <a:pt x="77515" y="26413"/>
                  </a:cubicBezTo>
                  <a:cubicBezTo>
                    <a:pt x="77683" y="27971"/>
                    <a:pt x="77866" y="29529"/>
                    <a:pt x="78048" y="31087"/>
                  </a:cubicBezTo>
                  <a:cubicBezTo>
                    <a:pt x="78076" y="31305"/>
                    <a:pt x="78227" y="31414"/>
                    <a:pt x="78366" y="31414"/>
                  </a:cubicBezTo>
                  <a:cubicBezTo>
                    <a:pt x="78504" y="31414"/>
                    <a:pt x="78631" y="31305"/>
                    <a:pt x="78610" y="31087"/>
                  </a:cubicBezTo>
                  <a:cubicBezTo>
                    <a:pt x="78483" y="30105"/>
                    <a:pt x="78371" y="29122"/>
                    <a:pt x="78273" y="28154"/>
                  </a:cubicBezTo>
                  <a:lnTo>
                    <a:pt x="78273" y="28154"/>
                  </a:lnTo>
                  <a:cubicBezTo>
                    <a:pt x="83789" y="41643"/>
                    <a:pt x="80055" y="56944"/>
                    <a:pt x="73514" y="69480"/>
                  </a:cubicBezTo>
                  <a:cubicBezTo>
                    <a:pt x="69584" y="77004"/>
                    <a:pt x="64558" y="83868"/>
                    <a:pt x="59070" y="90311"/>
                  </a:cubicBezTo>
                  <a:cubicBezTo>
                    <a:pt x="58901" y="90171"/>
                    <a:pt x="58747" y="90044"/>
                    <a:pt x="58592" y="89904"/>
                  </a:cubicBezTo>
                  <a:cubicBezTo>
                    <a:pt x="60333" y="87840"/>
                    <a:pt x="62031" y="85735"/>
                    <a:pt x="63688" y="83601"/>
                  </a:cubicBezTo>
                  <a:cubicBezTo>
                    <a:pt x="63851" y="83384"/>
                    <a:pt x="63677" y="82998"/>
                    <a:pt x="63467" y="82998"/>
                  </a:cubicBezTo>
                  <a:cubicBezTo>
                    <a:pt x="63405" y="82998"/>
                    <a:pt x="63341" y="83031"/>
                    <a:pt x="63281" y="83110"/>
                  </a:cubicBezTo>
                  <a:cubicBezTo>
                    <a:pt x="61610" y="85286"/>
                    <a:pt x="59884" y="87405"/>
                    <a:pt x="58115" y="89483"/>
                  </a:cubicBezTo>
                  <a:cubicBezTo>
                    <a:pt x="57989" y="89371"/>
                    <a:pt x="57862" y="89244"/>
                    <a:pt x="57736" y="89132"/>
                  </a:cubicBezTo>
                  <a:cubicBezTo>
                    <a:pt x="58578" y="88065"/>
                    <a:pt x="59407" y="86984"/>
                    <a:pt x="60249" y="85903"/>
                  </a:cubicBezTo>
                  <a:cubicBezTo>
                    <a:pt x="60422" y="85687"/>
                    <a:pt x="60253" y="85312"/>
                    <a:pt x="60038" y="85312"/>
                  </a:cubicBezTo>
                  <a:cubicBezTo>
                    <a:pt x="59974" y="85312"/>
                    <a:pt x="59906" y="85346"/>
                    <a:pt x="59842" y="85426"/>
                  </a:cubicBezTo>
                  <a:cubicBezTo>
                    <a:pt x="58999" y="86521"/>
                    <a:pt x="58129" y="87616"/>
                    <a:pt x="57287" y="88725"/>
                  </a:cubicBezTo>
                  <a:cubicBezTo>
                    <a:pt x="57048" y="88500"/>
                    <a:pt x="56824" y="88304"/>
                    <a:pt x="56599" y="88093"/>
                  </a:cubicBezTo>
                  <a:cubicBezTo>
                    <a:pt x="56782" y="87897"/>
                    <a:pt x="56936" y="87714"/>
                    <a:pt x="57104" y="87532"/>
                  </a:cubicBezTo>
                  <a:cubicBezTo>
                    <a:pt x="57290" y="87313"/>
                    <a:pt x="57119" y="86934"/>
                    <a:pt x="56896" y="86934"/>
                  </a:cubicBezTo>
                  <a:cubicBezTo>
                    <a:pt x="56831" y="86934"/>
                    <a:pt x="56763" y="86965"/>
                    <a:pt x="56697" y="87040"/>
                  </a:cubicBezTo>
                  <a:lnTo>
                    <a:pt x="56150" y="87672"/>
                  </a:lnTo>
                  <a:cubicBezTo>
                    <a:pt x="54971" y="86563"/>
                    <a:pt x="53820" y="85426"/>
                    <a:pt x="52683" y="84261"/>
                  </a:cubicBezTo>
                  <a:lnTo>
                    <a:pt x="53019" y="83924"/>
                  </a:lnTo>
                  <a:cubicBezTo>
                    <a:pt x="53218" y="83714"/>
                    <a:pt x="53043" y="83339"/>
                    <a:pt x="52809" y="83339"/>
                  </a:cubicBezTo>
                  <a:cubicBezTo>
                    <a:pt x="52746" y="83339"/>
                    <a:pt x="52678" y="83367"/>
                    <a:pt x="52612" y="83433"/>
                  </a:cubicBezTo>
                  <a:lnTo>
                    <a:pt x="52233" y="83812"/>
                  </a:lnTo>
                  <a:cubicBezTo>
                    <a:pt x="52009" y="83587"/>
                    <a:pt x="51798" y="83349"/>
                    <a:pt x="51574" y="83110"/>
                  </a:cubicBezTo>
                  <a:cubicBezTo>
                    <a:pt x="52388" y="82029"/>
                    <a:pt x="53216" y="80962"/>
                    <a:pt x="54086" y="79923"/>
                  </a:cubicBezTo>
                  <a:cubicBezTo>
                    <a:pt x="54272" y="79705"/>
                    <a:pt x="54101" y="79326"/>
                    <a:pt x="53877" y="79326"/>
                  </a:cubicBezTo>
                  <a:cubicBezTo>
                    <a:pt x="53813" y="79326"/>
                    <a:pt x="53745" y="79357"/>
                    <a:pt x="53679" y="79432"/>
                  </a:cubicBezTo>
                  <a:cubicBezTo>
                    <a:pt x="52809" y="80485"/>
                    <a:pt x="51967" y="81566"/>
                    <a:pt x="51138" y="82661"/>
                  </a:cubicBezTo>
                  <a:cubicBezTo>
                    <a:pt x="50928" y="82436"/>
                    <a:pt x="50717" y="82211"/>
                    <a:pt x="50521" y="82001"/>
                  </a:cubicBezTo>
                  <a:cubicBezTo>
                    <a:pt x="50703" y="81776"/>
                    <a:pt x="50872" y="81552"/>
                    <a:pt x="51012" y="81313"/>
                  </a:cubicBezTo>
                  <a:cubicBezTo>
                    <a:pt x="51124" y="81173"/>
                    <a:pt x="51110" y="80962"/>
                    <a:pt x="51012" y="80822"/>
                  </a:cubicBezTo>
                  <a:cubicBezTo>
                    <a:pt x="50963" y="80759"/>
                    <a:pt x="50886" y="80727"/>
                    <a:pt x="50809" y="80727"/>
                  </a:cubicBezTo>
                  <a:cubicBezTo>
                    <a:pt x="50731" y="80727"/>
                    <a:pt x="50654" y="80759"/>
                    <a:pt x="50605" y="80822"/>
                  </a:cubicBezTo>
                  <a:cubicBezTo>
                    <a:pt x="50451" y="81074"/>
                    <a:pt x="50282" y="81313"/>
                    <a:pt x="50086" y="81524"/>
                  </a:cubicBezTo>
                  <a:cubicBezTo>
                    <a:pt x="48626" y="79923"/>
                    <a:pt x="47194" y="78295"/>
                    <a:pt x="45804" y="76639"/>
                  </a:cubicBezTo>
                  <a:cubicBezTo>
                    <a:pt x="46436" y="76007"/>
                    <a:pt x="47012" y="75319"/>
                    <a:pt x="47531" y="74589"/>
                  </a:cubicBezTo>
                  <a:cubicBezTo>
                    <a:pt x="47693" y="74363"/>
                    <a:pt x="47523" y="73979"/>
                    <a:pt x="47321" y="73979"/>
                  </a:cubicBezTo>
                  <a:cubicBezTo>
                    <a:pt x="47260" y="73979"/>
                    <a:pt x="47196" y="74013"/>
                    <a:pt x="47138" y="74098"/>
                  </a:cubicBezTo>
                  <a:cubicBezTo>
                    <a:pt x="46604" y="74828"/>
                    <a:pt x="46029" y="75516"/>
                    <a:pt x="45383" y="76147"/>
                  </a:cubicBezTo>
                  <a:cubicBezTo>
                    <a:pt x="45215" y="75951"/>
                    <a:pt x="45032" y="75740"/>
                    <a:pt x="44864" y="75530"/>
                  </a:cubicBezTo>
                  <a:cubicBezTo>
                    <a:pt x="46296" y="73845"/>
                    <a:pt x="47643" y="72091"/>
                    <a:pt x="48921" y="70280"/>
                  </a:cubicBezTo>
                  <a:cubicBezTo>
                    <a:pt x="49083" y="70052"/>
                    <a:pt x="48903" y="69675"/>
                    <a:pt x="48696" y="69675"/>
                  </a:cubicBezTo>
                  <a:cubicBezTo>
                    <a:pt x="48635" y="69675"/>
                    <a:pt x="48571" y="69708"/>
                    <a:pt x="48514" y="69788"/>
                  </a:cubicBezTo>
                  <a:cubicBezTo>
                    <a:pt x="47250" y="71599"/>
                    <a:pt x="45889" y="73354"/>
                    <a:pt x="44471" y="75052"/>
                  </a:cubicBezTo>
                  <a:cubicBezTo>
                    <a:pt x="44316" y="74884"/>
                    <a:pt x="44176" y="74701"/>
                    <a:pt x="44036" y="74533"/>
                  </a:cubicBezTo>
                  <a:cubicBezTo>
                    <a:pt x="48008" y="69536"/>
                    <a:pt x="51714" y="64342"/>
                    <a:pt x="55153" y="58980"/>
                  </a:cubicBezTo>
                  <a:cubicBezTo>
                    <a:pt x="58929" y="53098"/>
                    <a:pt x="62368" y="47104"/>
                    <a:pt x="64530" y="40436"/>
                  </a:cubicBezTo>
                  <a:cubicBezTo>
                    <a:pt x="65386" y="37755"/>
                    <a:pt x="66046" y="35032"/>
                    <a:pt x="66509" y="32266"/>
                  </a:cubicBezTo>
                  <a:cubicBezTo>
                    <a:pt x="66636" y="32084"/>
                    <a:pt x="66678" y="31873"/>
                    <a:pt x="66608" y="31663"/>
                  </a:cubicBezTo>
                  <a:cubicBezTo>
                    <a:pt x="67632" y="25206"/>
                    <a:pt x="67520" y="18552"/>
                    <a:pt x="66004" y="12179"/>
                  </a:cubicBezTo>
                  <a:cubicBezTo>
                    <a:pt x="65765" y="11168"/>
                    <a:pt x="65499" y="10130"/>
                    <a:pt x="65176" y="9133"/>
                  </a:cubicBezTo>
                  <a:close/>
                  <a:moveTo>
                    <a:pt x="25141" y="93259"/>
                  </a:moveTo>
                  <a:cubicBezTo>
                    <a:pt x="25211" y="93343"/>
                    <a:pt x="25268" y="93413"/>
                    <a:pt x="25338" y="93498"/>
                  </a:cubicBezTo>
                  <a:cubicBezTo>
                    <a:pt x="25268" y="93554"/>
                    <a:pt x="25197" y="93610"/>
                    <a:pt x="25127" y="93666"/>
                  </a:cubicBezTo>
                  <a:cubicBezTo>
                    <a:pt x="24904" y="93854"/>
                    <a:pt x="25035" y="94328"/>
                    <a:pt x="25274" y="94328"/>
                  </a:cubicBezTo>
                  <a:cubicBezTo>
                    <a:pt x="25320" y="94328"/>
                    <a:pt x="25370" y="94311"/>
                    <a:pt x="25422" y="94270"/>
                  </a:cubicBezTo>
                  <a:lnTo>
                    <a:pt x="25759" y="94003"/>
                  </a:lnTo>
                  <a:cubicBezTo>
                    <a:pt x="27233" y="95758"/>
                    <a:pt x="28749" y="97470"/>
                    <a:pt x="30293" y="99169"/>
                  </a:cubicBezTo>
                  <a:cubicBezTo>
                    <a:pt x="30167" y="99309"/>
                    <a:pt x="30026" y="99435"/>
                    <a:pt x="29900" y="99576"/>
                  </a:cubicBezTo>
                  <a:cubicBezTo>
                    <a:pt x="29700" y="99775"/>
                    <a:pt x="29877" y="100159"/>
                    <a:pt x="30113" y="100159"/>
                  </a:cubicBezTo>
                  <a:cubicBezTo>
                    <a:pt x="30175" y="100159"/>
                    <a:pt x="30242" y="100132"/>
                    <a:pt x="30307" y="100067"/>
                  </a:cubicBezTo>
                  <a:cubicBezTo>
                    <a:pt x="30433" y="99927"/>
                    <a:pt x="30574" y="99786"/>
                    <a:pt x="30728" y="99646"/>
                  </a:cubicBezTo>
                  <a:cubicBezTo>
                    <a:pt x="30883" y="99800"/>
                    <a:pt x="31023" y="99969"/>
                    <a:pt x="31191" y="100137"/>
                  </a:cubicBezTo>
                  <a:cubicBezTo>
                    <a:pt x="30504" y="100853"/>
                    <a:pt x="29788" y="101527"/>
                    <a:pt x="29030" y="102159"/>
                  </a:cubicBezTo>
                  <a:cubicBezTo>
                    <a:pt x="28794" y="102347"/>
                    <a:pt x="28934" y="102821"/>
                    <a:pt x="29167" y="102821"/>
                  </a:cubicBezTo>
                  <a:cubicBezTo>
                    <a:pt x="29212" y="102821"/>
                    <a:pt x="29260" y="102803"/>
                    <a:pt x="29310" y="102762"/>
                  </a:cubicBezTo>
                  <a:cubicBezTo>
                    <a:pt x="30125" y="102088"/>
                    <a:pt x="30897" y="101373"/>
                    <a:pt x="31627" y="100600"/>
                  </a:cubicBezTo>
                  <a:cubicBezTo>
                    <a:pt x="33353" y="102467"/>
                    <a:pt x="35122" y="104278"/>
                    <a:pt x="36933" y="106075"/>
                  </a:cubicBezTo>
                  <a:cubicBezTo>
                    <a:pt x="36722" y="106286"/>
                    <a:pt x="36512" y="106482"/>
                    <a:pt x="36287" y="106693"/>
                  </a:cubicBezTo>
                  <a:cubicBezTo>
                    <a:pt x="36161" y="106819"/>
                    <a:pt x="36119" y="107016"/>
                    <a:pt x="36189" y="107170"/>
                  </a:cubicBezTo>
                  <a:cubicBezTo>
                    <a:pt x="36237" y="107267"/>
                    <a:pt x="36347" y="107351"/>
                    <a:pt x="36452" y="107351"/>
                  </a:cubicBezTo>
                  <a:cubicBezTo>
                    <a:pt x="36498" y="107351"/>
                    <a:pt x="36543" y="107335"/>
                    <a:pt x="36582" y="107296"/>
                  </a:cubicBezTo>
                  <a:cubicBezTo>
                    <a:pt x="36848" y="107030"/>
                    <a:pt x="37115" y="106763"/>
                    <a:pt x="37382" y="106510"/>
                  </a:cubicBezTo>
                  <a:cubicBezTo>
                    <a:pt x="37564" y="106693"/>
                    <a:pt x="37733" y="106861"/>
                    <a:pt x="37915" y="107030"/>
                  </a:cubicBezTo>
                  <a:cubicBezTo>
                    <a:pt x="37129" y="107830"/>
                    <a:pt x="36329" y="108616"/>
                    <a:pt x="35501" y="109346"/>
                  </a:cubicBezTo>
                  <a:cubicBezTo>
                    <a:pt x="35292" y="109543"/>
                    <a:pt x="35419" y="110019"/>
                    <a:pt x="35644" y="110019"/>
                  </a:cubicBezTo>
                  <a:cubicBezTo>
                    <a:pt x="35691" y="110019"/>
                    <a:pt x="35742" y="109998"/>
                    <a:pt x="35796" y="109949"/>
                  </a:cubicBezTo>
                  <a:cubicBezTo>
                    <a:pt x="36666" y="109149"/>
                    <a:pt x="37536" y="108321"/>
                    <a:pt x="38364" y="107465"/>
                  </a:cubicBezTo>
                  <a:cubicBezTo>
                    <a:pt x="38561" y="107661"/>
                    <a:pt x="38772" y="107858"/>
                    <a:pt x="38968" y="108054"/>
                  </a:cubicBezTo>
                  <a:cubicBezTo>
                    <a:pt x="36961" y="109977"/>
                    <a:pt x="34897" y="111830"/>
                    <a:pt x="32750" y="113613"/>
                  </a:cubicBezTo>
                  <a:cubicBezTo>
                    <a:pt x="32528" y="113800"/>
                    <a:pt x="32665" y="114267"/>
                    <a:pt x="32895" y="114267"/>
                  </a:cubicBezTo>
                  <a:cubicBezTo>
                    <a:pt x="32941" y="114267"/>
                    <a:pt x="32992" y="114248"/>
                    <a:pt x="33044" y="114203"/>
                  </a:cubicBezTo>
                  <a:cubicBezTo>
                    <a:pt x="35234" y="112378"/>
                    <a:pt x="37368" y="110483"/>
                    <a:pt x="39417" y="108489"/>
                  </a:cubicBezTo>
                  <a:cubicBezTo>
                    <a:pt x="39670" y="108728"/>
                    <a:pt x="39909" y="108953"/>
                    <a:pt x="40147" y="109191"/>
                  </a:cubicBezTo>
                  <a:cubicBezTo>
                    <a:pt x="31135" y="117038"/>
                    <a:pt x="21520" y="124492"/>
                    <a:pt x="11328" y="130795"/>
                  </a:cubicBezTo>
                  <a:lnTo>
                    <a:pt x="11328" y="130781"/>
                  </a:lnTo>
                  <a:cubicBezTo>
                    <a:pt x="13687" y="124632"/>
                    <a:pt x="16045" y="118470"/>
                    <a:pt x="18403" y="112322"/>
                  </a:cubicBezTo>
                  <a:cubicBezTo>
                    <a:pt x="18541" y="111977"/>
                    <a:pt x="18436" y="111268"/>
                    <a:pt x="17928" y="111268"/>
                  </a:cubicBezTo>
                  <a:cubicBezTo>
                    <a:pt x="17918" y="111268"/>
                    <a:pt x="17908" y="111268"/>
                    <a:pt x="17898" y="111269"/>
                  </a:cubicBezTo>
                  <a:cubicBezTo>
                    <a:pt x="17187" y="111320"/>
                    <a:pt x="16474" y="111345"/>
                    <a:pt x="15759" y="111345"/>
                  </a:cubicBezTo>
                  <a:cubicBezTo>
                    <a:pt x="11175" y="111345"/>
                    <a:pt x="6527" y="110336"/>
                    <a:pt x="2204" y="108854"/>
                  </a:cubicBezTo>
                  <a:cubicBezTo>
                    <a:pt x="9855" y="103661"/>
                    <a:pt x="17814" y="98916"/>
                    <a:pt x="25141" y="93259"/>
                  </a:cubicBezTo>
                  <a:close/>
                  <a:moveTo>
                    <a:pt x="21534" y="6325"/>
                  </a:moveTo>
                  <a:lnTo>
                    <a:pt x="21534" y="6325"/>
                  </a:lnTo>
                  <a:cubicBezTo>
                    <a:pt x="20130" y="9666"/>
                    <a:pt x="19386" y="13414"/>
                    <a:pt x="18951" y="16924"/>
                  </a:cubicBezTo>
                  <a:cubicBezTo>
                    <a:pt x="18417" y="21444"/>
                    <a:pt x="18502" y="26034"/>
                    <a:pt x="19203" y="30540"/>
                  </a:cubicBezTo>
                  <a:cubicBezTo>
                    <a:pt x="19161" y="30722"/>
                    <a:pt x="19189" y="30933"/>
                    <a:pt x="19288" y="31101"/>
                  </a:cubicBezTo>
                  <a:cubicBezTo>
                    <a:pt x="20214" y="36618"/>
                    <a:pt x="21927" y="41980"/>
                    <a:pt x="24383" y="47020"/>
                  </a:cubicBezTo>
                  <a:cubicBezTo>
                    <a:pt x="29774" y="58194"/>
                    <a:pt x="37452" y="68778"/>
                    <a:pt x="45467" y="78197"/>
                  </a:cubicBezTo>
                  <a:cubicBezTo>
                    <a:pt x="51560" y="85356"/>
                    <a:pt x="58326" y="91939"/>
                    <a:pt x="65794" y="97639"/>
                  </a:cubicBezTo>
                  <a:cubicBezTo>
                    <a:pt x="71408" y="101934"/>
                    <a:pt x="77430" y="105626"/>
                    <a:pt x="83649" y="108995"/>
                  </a:cubicBezTo>
                  <a:cubicBezTo>
                    <a:pt x="78680" y="110792"/>
                    <a:pt x="73500" y="111943"/>
                    <a:pt x="68236" y="112406"/>
                  </a:cubicBezTo>
                  <a:cubicBezTo>
                    <a:pt x="67787" y="112448"/>
                    <a:pt x="67646" y="112911"/>
                    <a:pt x="67703" y="113304"/>
                  </a:cubicBezTo>
                  <a:cubicBezTo>
                    <a:pt x="68769" y="119790"/>
                    <a:pt x="69836" y="126289"/>
                    <a:pt x="70889" y="132774"/>
                  </a:cubicBezTo>
                  <a:cubicBezTo>
                    <a:pt x="58578" y="124394"/>
                    <a:pt x="47082" y="114399"/>
                    <a:pt x="36666" y="103801"/>
                  </a:cubicBezTo>
                  <a:cubicBezTo>
                    <a:pt x="32890" y="99969"/>
                    <a:pt x="29226" y="95968"/>
                    <a:pt x="25759" y="91813"/>
                  </a:cubicBezTo>
                  <a:cubicBezTo>
                    <a:pt x="25731" y="91757"/>
                    <a:pt x="25689" y="91701"/>
                    <a:pt x="25633" y="91659"/>
                  </a:cubicBezTo>
                  <a:cubicBezTo>
                    <a:pt x="20860" y="85903"/>
                    <a:pt x="16494" y="79825"/>
                    <a:pt x="12802" y="73354"/>
                  </a:cubicBezTo>
                  <a:cubicBezTo>
                    <a:pt x="6738" y="62742"/>
                    <a:pt x="2331" y="50684"/>
                    <a:pt x="3089" y="38289"/>
                  </a:cubicBezTo>
                  <a:cubicBezTo>
                    <a:pt x="3103" y="38008"/>
                    <a:pt x="3131" y="37727"/>
                    <a:pt x="3145" y="37446"/>
                  </a:cubicBezTo>
                  <a:cubicBezTo>
                    <a:pt x="3257" y="38232"/>
                    <a:pt x="3397" y="39018"/>
                    <a:pt x="3580" y="39791"/>
                  </a:cubicBezTo>
                  <a:cubicBezTo>
                    <a:pt x="3622" y="39955"/>
                    <a:pt x="3723" y="40023"/>
                    <a:pt x="3826" y="40023"/>
                  </a:cubicBezTo>
                  <a:cubicBezTo>
                    <a:pt x="3997" y="40023"/>
                    <a:pt x="4174" y="39838"/>
                    <a:pt x="4113" y="39594"/>
                  </a:cubicBezTo>
                  <a:cubicBezTo>
                    <a:pt x="3678" y="37769"/>
                    <a:pt x="3482" y="35902"/>
                    <a:pt x="3524" y="34021"/>
                  </a:cubicBezTo>
                  <a:cubicBezTo>
                    <a:pt x="3804" y="32098"/>
                    <a:pt x="4254" y="30189"/>
                    <a:pt x="4885" y="28336"/>
                  </a:cubicBezTo>
                  <a:lnTo>
                    <a:pt x="4885" y="28336"/>
                  </a:lnTo>
                  <a:cubicBezTo>
                    <a:pt x="4282" y="32996"/>
                    <a:pt x="4661" y="37713"/>
                    <a:pt x="5994" y="42219"/>
                  </a:cubicBezTo>
                  <a:cubicBezTo>
                    <a:pt x="6042" y="42383"/>
                    <a:pt x="6146" y="42452"/>
                    <a:pt x="6251" y="42452"/>
                  </a:cubicBezTo>
                  <a:cubicBezTo>
                    <a:pt x="6423" y="42452"/>
                    <a:pt x="6598" y="42267"/>
                    <a:pt x="6528" y="42022"/>
                  </a:cubicBezTo>
                  <a:cubicBezTo>
                    <a:pt x="4984" y="36801"/>
                    <a:pt x="4759" y="31284"/>
                    <a:pt x="5868" y="25950"/>
                  </a:cubicBezTo>
                  <a:cubicBezTo>
                    <a:pt x="6500" y="24546"/>
                    <a:pt x="7230" y="23170"/>
                    <a:pt x="8030" y="21851"/>
                  </a:cubicBezTo>
                  <a:lnTo>
                    <a:pt x="8030" y="21851"/>
                  </a:lnTo>
                  <a:cubicBezTo>
                    <a:pt x="7440" y="24981"/>
                    <a:pt x="7216" y="28182"/>
                    <a:pt x="7370" y="31354"/>
                  </a:cubicBezTo>
                  <a:cubicBezTo>
                    <a:pt x="7377" y="31572"/>
                    <a:pt x="7521" y="31680"/>
                    <a:pt x="7661" y="31680"/>
                  </a:cubicBezTo>
                  <a:cubicBezTo>
                    <a:pt x="7802" y="31680"/>
                    <a:pt x="7938" y="31572"/>
                    <a:pt x="7931" y="31354"/>
                  </a:cubicBezTo>
                  <a:cubicBezTo>
                    <a:pt x="7749" y="27690"/>
                    <a:pt x="8086" y="24041"/>
                    <a:pt x="8900" y="20475"/>
                  </a:cubicBezTo>
                  <a:cubicBezTo>
                    <a:pt x="9251" y="19928"/>
                    <a:pt x="9616" y="19394"/>
                    <a:pt x="9995" y="18861"/>
                  </a:cubicBezTo>
                  <a:lnTo>
                    <a:pt x="9995" y="18861"/>
                  </a:lnTo>
                  <a:cubicBezTo>
                    <a:pt x="9658" y="20250"/>
                    <a:pt x="9462" y="21682"/>
                    <a:pt x="9391" y="23114"/>
                  </a:cubicBezTo>
                  <a:cubicBezTo>
                    <a:pt x="9384" y="23330"/>
                    <a:pt x="9519" y="23435"/>
                    <a:pt x="9658" y="23435"/>
                  </a:cubicBezTo>
                  <a:cubicBezTo>
                    <a:pt x="9800" y="23435"/>
                    <a:pt x="9946" y="23326"/>
                    <a:pt x="9953" y="23114"/>
                  </a:cubicBezTo>
                  <a:cubicBezTo>
                    <a:pt x="10037" y="21205"/>
                    <a:pt x="10374" y="19338"/>
                    <a:pt x="10949" y="17527"/>
                  </a:cubicBezTo>
                  <a:cubicBezTo>
                    <a:pt x="11750" y="16432"/>
                    <a:pt x="12564" y="15394"/>
                    <a:pt x="13364" y="14397"/>
                  </a:cubicBezTo>
                  <a:cubicBezTo>
                    <a:pt x="14445" y="13063"/>
                    <a:pt x="15582" y="11716"/>
                    <a:pt x="16817" y="10438"/>
                  </a:cubicBezTo>
                  <a:lnTo>
                    <a:pt x="16817" y="10438"/>
                  </a:lnTo>
                  <a:cubicBezTo>
                    <a:pt x="15989" y="12361"/>
                    <a:pt x="15512" y="14411"/>
                    <a:pt x="15413" y="16503"/>
                  </a:cubicBezTo>
                  <a:cubicBezTo>
                    <a:pt x="15406" y="16724"/>
                    <a:pt x="15539" y="16832"/>
                    <a:pt x="15677" y="16832"/>
                  </a:cubicBezTo>
                  <a:cubicBezTo>
                    <a:pt x="15819" y="16832"/>
                    <a:pt x="15968" y="16717"/>
                    <a:pt x="15975" y="16488"/>
                  </a:cubicBezTo>
                  <a:cubicBezTo>
                    <a:pt x="16101" y="13920"/>
                    <a:pt x="16831" y="11407"/>
                    <a:pt x="18109" y="9161"/>
                  </a:cubicBezTo>
                  <a:cubicBezTo>
                    <a:pt x="18558" y="8726"/>
                    <a:pt x="19021" y="8305"/>
                    <a:pt x="19512" y="7898"/>
                  </a:cubicBezTo>
                  <a:lnTo>
                    <a:pt x="19512" y="7898"/>
                  </a:lnTo>
                  <a:cubicBezTo>
                    <a:pt x="17940" y="11519"/>
                    <a:pt x="17182" y="15450"/>
                    <a:pt x="17294" y="19394"/>
                  </a:cubicBezTo>
                  <a:cubicBezTo>
                    <a:pt x="17301" y="19617"/>
                    <a:pt x="17443" y="19726"/>
                    <a:pt x="17582" y="19726"/>
                  </a:cubicBezTo>
                  <a:cubicBezTo>
                    <a:pt x="17724" y="19726"/>
                    <a:pt x="17863" y="19614"/>
                    <a:pt x="17856" y="19394"/>
                  </a:cubicBezTo>
                  <a:cubicBezTo>
                    <a:pt x="17730" y="15127"/>
                    <a:pt x="18642" y="10888"/>
                    <a:pt x="20537" y="7055"/>
                  </a:cubicBezTo>
                  <a:cubicBezTo>
                    <a:pt x="20860" y="6803"/>
                    <a:pt x="21197" y="6564"/>
                    <a:pt x="21534" y="6325"/>
                  </a:cubicBezTo>
                  <a:close/>
                  <a:moveTo>
                    <a:pt x="40482" y="1"/>
                  </a:moveTo>
                  <a:cubicBezTo>
                    <a:pt x="34372" y="1"/>
                    <a:pt x="28287" y="1269"/>
                    <a:pt x="22825" y="3953"/>
                  </a:cubicBezTo>
                  <a:cubicBezTo>
                    <a:pt x="22797" y="3967"/>
                    <a:pt x="22769" y="3981"/>
                    <a:pt x="22755" y="3995"/>
                  </a:cubicBezTo>
                  <a:cubicBezTo>
                    <a:pt x="22727" y="4009"/>
                    <a:pt x="22713" y="4009"/>
                    <a:pt x="22685" y="4023"/>
                  </a:cubicBezTo>
                  <a:cubicBezTo>
                    <a:pt x="19540" y="5820"/>
                    <a:pt x="16803" y="8585"/>
                    <a:pt x="14417" y="11253"/>
                  </a:cubicBezTo>
                  <a:cubicBezTo>
                    <a:pt x="9209" y="17050"/>
                    <a:pt x="4380" y="24237"/>
                    <a:pt x="2794" y="31958"/>
                  </a:cubicBezTo>
                  <a:cubicBezTo>
                    <a:pt x="323" y="44086"/>
                    <a:pt x="3215" y="56509"/>
                    <a:pt x="8409" y="67528"/>
                  </a:cubicBezTo>
                  <a:cubicBezTo>
                    <a:pt x="12592" y="76386"/>
                    <a:pt x="18052" y="84612"/>
                    <a:pt x="24299" y="92276"/>
                  </a:cubicBezTo>
                  <a:cubicBezTo>
                    <a:pt x="16663" y="98130"/>
                    <a:pt x="8353" y="103029"/>
                    <a:pt x="421" y="108489"/>
                  </a:cubicBezTo>
                  <a:cubicBezTo>
                    <a:pt x="0" y="108784"/>
                    <a:pt x="99" y="109584"/>
                    <a:pt x="576" y="109767"/>
                  </a:cubicBezTo>
                  <a:cubicBezTo>
                    <a:pt x="5328" y="111520"/>
                    <a:pt x="10596" y="112768"/>
                    <a:pt x="15747" y="112768"/>
                  </a:cubicBezTo>
                  <a:cubicBezTo>
                    <a:pt x="16165" y="112768"/>
                    <a:pt x="16583" y="112760"/>
                    <a:pt x="17000" y="112743"/>
                  </a:cubicBezTo>
                  <a:lnTo>
                    <a:pt x="17000" y="112743"/>
                  </a:lnTo>
                  <a:cubicBezTo>
                    <a:pt x="14543" y="119158"/>
                    <a:pt x="12087" y="125573"/>
                    <a:pt x="9630" y="131988"/>
                  </a:cubicBezTo>
                  <a:cubicBezTo>
                    <a:pt x="9468" y="132392"/>
                    <a:pt x="9677" y="133025"/>
                    <a:pt x="10108" y="133025"/>
                  </a:cubicBezTo>
                  <a:cubicBezTo>
                    <a:pt x="10201" y="133025"/>
                    <a:pt x="10304" y="132996"/>
                    <a:pt x="10416" y="132929"/>
                  </a:cubicBezTo>
                  <a:cubicBezTo>
                    <a:pt x="21309" y="126345"/>
                    <a:pt x="31514" y="118414"/>
                    <a:pt x="41088" y="110076"/>
                  </a:cubicBezTo>
                  <a:cubicBezTo>
                    <a:pt x="46197" y="114891"/>
                    <a:pt x="51517" y="119453"/>
                    <a:pt x="56852" y="123762"/>
                  </a:cubicBezTo>
                  <a:cubicBezTo>
                    <a:pt x="61568" y="127580"/>
                    <a:pt x="66369" y="131328"/>
                    <a:pt x="71422" y="134711"/>
                  </a:cubicBezTo>
                  <a:cubicBezTo>
                    <a:pt x="71527" y="134781"/>
                    <a:pt x="71624" y="134812"/>
                    <a:pt x="71712" y="134812"/>
                  </a:cubicBezTo>
                  <a:cubicBezTo>
                    <a:pt x="72080" y="134812"/>
                    <a:pt x="72282" y="134274"/>
                    <a:pt x="72237" y="133911"/>
                  </a:cubicBezTo>
                  <a:cubicBezTo>
                    <a:pt x="71128" y="127173"/>
                    <a:pt x="70033" y="120449"/>
                    <a:pt x="68924" y="113725"/>
                  </a:cubicBezTo>
                  <a:cubicBezTo>
                    <a:pt x="74539" y="113164"/>
                    <a:pt x="80210" y="111887"/>
                    <a:pt x="85432" y="109781"/>
                  </a:cubicBezTo>
                  <a:cubicBezTo>
                    <a:pt x="85881" y="109598"/>
                    <a:pt x="86007" y="108742"/>
                    <a:pt x="85544" y="108504"/>
                  </a:cubicBezTo>
                  <a:cubicBezTo>
                    <a:pt x="76336" y="103604"/>
                    <a:pt x="67787" y="97877"/>
                    <a:pt x="59996" y="91125"/>
                  </a:cubicBezTo>
                  <a:cubicBezTo>
                    <a:pt x="69850" y="79572"/>
                    <a:pt x="78638" y="66069"/>
                    <a:pt x="81291" y="50880"/>
                  </a:cubicBezTo>
                  <a:cubicBezTo>
                    <a:pt x="82428" y="44325"/>
                    <a:pt x="82821" y="36295"/>
                    <a:pt x="80322" y="29992"/>
                  </a:cubicBezTo>
                  <a:cubicBezTo>
                    <a:pt x="77894" y="23816"/>
                    <a:pt x="74623" y="17892"/>
                    <a:pt x="70370" y="12769"/>
                  </a:cubicBezTo>
                  <a:cubicBezTo>
                    <a:pt x="68573" y="10607"/>
                    <a:pt x="66537" y="8347"/>
                    <a:pt x="64179" y="6761"/>
                  </a:cubicBezTo>
                  <a:cubicBezTo>
                    <a:pt x="57259" y="2380"/>
                    <a:pt x="48848" y="1"/>
                    <a:pt x="40482"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692;p37">
              <a:extLst>
                <a:ext uri="{FF2B5EF4-FFF2-40B4-BE49-F238E27FC236}">
                  <a16:creationId xmlns:a16="http://schemas.microsoft.com/office/drawing/2014/main" id="{BAE1D1FE-5AC4-4349-94BA-7F7CE4D6F738}"/>
                </a:ext>
              </a:extLst>
            </p:cNvPr>
            <p:cNvSpPr/>
            <p:nvPr/>
          </p:nvSpPr>
          <p:spPr>
            <a:xfrm>
              <a:off x="3395800" y="2671550"/>
              <a:ext cx="213550" cy="235275"/>
            </a:xfrm>
            <a:custGeom>
              <a:avLst/>
              <a:gdLst/>
              <a:ahLst/>
              <a:cxnLst/>
              <a:rect l="l" t="t" r="r" b="b"/>
              <a:pathLst>
                <a:path w="8542" h="9411" extrusionOk="0">
                  <a:moveTo>
                    <a:pt x="389" y="0"/>
                  </a:moveTo>
                  <a:cubicBezTo>
                    <a:pt x="172" y="0"/>
                    <a:pt x="0" y="397"/>
                    <a:pt x="186" y="616"/>
                  </a:cubicBezTo>
                  <a:cubicBezTo>
                    <a:pt x="2656" y="3620"/>
                    <a:pt x="5253" y="6526"/>
                    <a:pt x="7963" y="9319"/>
                  </a:cubicBezTo>
                  <a:cubicBezTo>
                    <a:pt x="8024" y="9384"/>
                    <a:pt x="8088" y="9411"/>
                    <a:pt x="8148" y="9411"/>
                  </a:cubicBezTo>
                  <a:cubicBezTo>
                    <a:pt x="8373" y="9411"/>
                    <a:pt x="8541" y="9027"/>
                    <a:pt x="8342" y="8828"/>
                  </a:cubicBezTo>
                  <a:cubicBezTo>
                    <a:pt x="5632" y="6020"/>
                    <a:pt x="3050" y="3114"/>
                    <a:pt x="579" y="110"/>
                  </a:cubicBezTo>
                  <a:cubicBezTo>
                    <a:pt x="517" y="33"/>
                    <a:pt x="451" y="0"/>
                    <a:pt x="389"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693;p37">
              <a:extLst>
                <a:ext uri="{FF2B5EF4-FFF2-40B4-BE49-F238E27FC236}">
                  <a16:creationId xmlns:a16="http://schemas.microsoft.com/office/drawing/2014/main" id="{90D3B64C-2C9C-424B-B200-E9247F28F50D}"/>
                </a:ext>
              </a:extLst>
            </p:cNvPr>
            <p:cNvSpPr/>
            <p:nvPr/>
          </p:nvSpPr>
          <p:spPr>
            <a:xfrm>
              <a:off x="3490900" y="2732725"/>
              <a:ext cx="99175" cy="96175"/>
            </a:xfrm>
            <a:custGeom>
              <a:avLst/>
              <a:gdLst/>
              <a:ahLst/>
              <a:cxnLst/>
              <a:rect l="l" t="t" r="r" b="b"/>
              <a:pathLst>
                <a:path w="3967" h="3847" extrusionOk="0">
                  <a:moveTo>
                    <a:pt x="401" y="0"/>
                  </a:moveTo>
                  <a:cubicBezTo>
                    <a:pt x="169" y="0"/>
                    <a:pt x="0" y="386"/>
                    <a:pt x="200" y="597"/>
                  </a:cubicBezTo>
                  <a:lnTo>
                    <a:pt x="3387" y="3756"/>
                  </a:lnTo>
                  <a:cubicBezTo>
                    <a:pt x="3450" y="3819"/>
                    <a:pt x="3515" y="3846"/>
                    <a:pt x="3574" y="3846"/>
                  </a:cubicBezTo>
                  <a:cubicBezTo>
                    <a:pt x="3804" y="3846"/>
                    <a:pt x="3966" y="3451"/>
                    <a:pt x="3766" y="3250"/>
                  </a:cubicBezTo>
                  <a:cubicBezTo>
                    <a:pt x="2699" y="2198"/>
                    <a:pt x="1646" y="1145"/>
                    <a:pt x="593" y="92"/>
                  </a:cubicBezTo>
                  <a:cubicBezTo>
                    <a:pt x="528" y="27"/>
                    <a:pt x="463" y="0"/>
                    <a:pt x="401"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694;p37">
              <a:extLst>
                <a:ext uri="{FF2B5EF4-FFF2-40B4-BE49-F238E27FC236}">
                  <a16:creationId xmlns:a16="http://schemas.microsoft.com/office/drawing/2014/main" id="{6AA78C65-2F21-4C71-A882-1D4D4329FC1B}"/>
                </a:ext>
              </a:extLst>
            </p:cNvPr>
            <p:cNvSpPr/>
            <p:nvPr/>
          </p:nvSpPr>
          <p:spPr>
            <a:xfrm>
              <a:off x="3372000" y="2637100"/>
              <a:ext cx="18275" cy="17575"/>
            </a:xfrm>
            <a:custGeom>
              <a:avLst/>
              <a:gdLst/>
              <a:ahLst/>
              <a:cxnLst/>
              <a:rect l="l" t="t" r="r" b="b"/>
              <a:pathLst>
                <a:path w="731" h="703" extrusionOk="0">
                  <a:moveTo>
                    <a:pt x="366" y="1"/>
                  </a:moveTo>
                  <a:cubicBezTo>
                    <a:pt x="1" y="1"/>
                    <a:pt x="1" y="702"/>
                    <a:pt x="380" y="702"/>
                  </a:cubicBezTo>
                  <a:cubicBezTo>
                    <a:pt x="731" y="702"/>
                    <a:pt x="731" y="1"/>
                    <a:pt x="366"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695;p37">
              <a:extLst>
                <a:ext uri="{FF2B5EF4-FFF2-40B4-BE49-F238E27FC236}">
                  <a16:creationId xmlns:a16="http://schemas.microsoft.com/office/drawing/2014/main" id="{F8B5F1C3-9050-45C0-AD7F-13A5E60E3FF7}"/>
                </a:ext>
              </a:extLst>
            </p:cNvPr>
            <p:cNvSpPr/>
            <p:nvPr/>
          </p:nvSpPr>
          <p:spPr>
            <a:xfrm>
              <a:off x="3627500" y="2925125"/>
              <a:ext cx="14050" cy="18750"/>
            </a:xfrm>
            <a:custGeom>
              <a:avLst/>
              <a:gdLst/>
              <a:ahLst/>
              <a:cxnLst/>
              <a:rect l="l" t="t" r="r" b="b"/>
              <a:pathLst>
                <a:path w="562" h="750" extrusionOk="0">
                  <a:moveTo>
                    <a:pt x="281" y="1"/>
                  </a:moveTo>
                  <a:cubicBezTo>
                    <a:pt x="140" y="1"/>
                    <a:pt x="0" y="109"/>
                    <a:pt x="0" y="327"/>
                  </a:cubicBezTo>
                  <a:lnTo>
                    <a:pt x="0" y="425"/>
                  </a:lnTo>
                  <a:cubicBezTo>
                    <a:pt x="0" y="641"/>
                    <a:pt x="138" y="750"/>
                    <a:pt x="277" y="750"/>
                  </a:cubicBezTo>
                  <a:cubicBezTo>
                    <a:pt x="419" y="750"/>
                    <a:pt x="562" y="638"/>
                    <a:pt x="562" y="411"/>
                  </a:cubicBezTo>
                  <a:lnTo>
                    <a:pt x="562" y="327"/>
                  </a:lnTo>
                  <a:cubicBezTo>
                    <a:pt x="562" y="109"/>
                    <a:pt x="421" y="1"/>
                    <a:pt x="281"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696;p37">
              <a:extLst>
                <a:ext uri="{FF2B5EF4-FFF2-40B4-BE49-F238E27FC236}">
                  <a16:creationId xmlns:a16="http://schemas.microsoft.com/office/drawing/2014/main" id="{CB7BB5D4-9B78-464C-BA05-0539C3465919}"/>
                </a:ext>
              </a:extLst>
            </p:cNvPr>
            <p:cNvSpPr/>
            <p:nvPr/>
          </p:nvSpPr>
          <p:spPr>
            <a:xfrm>
              <a:off x="3556850" y="2746100"/>
              <a:ext cx="24450" cy="21725"/>
            </a:xfrm>
            <a:custGeom>
              <a:avLst/>
              <a:gdLst/>
              <a:ahLst/>
              <a:cxnLst/>
              <a:rect l="l" t="t" r="r" b="b"/>
              <a:pathLst>
                <a:path w="978" h="869" extrusionOk="0">
                  <a:moveTo>
                    <a:pt x="405" y="0"/>
                  </a:moveTo>
                  <a:cubicBezTo>
                    <a:pt x="171" y="0"/>
                    <a:pt x="1" y="395"/>
                    <a:pt x="201" y="596"/>
                  </a:cubicBezTo>
                  <a:lnTo>
                    <a:pt x="384" y="778"/>
                  </a:lnTo>
                  <a:cubicBezTo>
                    <a:pt x="450" y="842"/>
                    <a:pt x="517" y="869"/>
                    <a:pt x="578" y="869"/>
                  </a:cubicBezTo>
                  <a:cubicBezTo>
                    <a:pt x="815" y="869"/>
                    <a:pt x="977" y="473"/>
                    <a:pt x="777" y="273"/>
                  </a:cubicBezTo>
                  <a:lnTo>
                    <a:pt x="594" y="90"/>
                  </a:lnTo>
                  <a:cubicBezTo>
                    <a:pt x="530" y="27"/>
                    <a:pt x="466" y="0"/>
                    <a:pt x="405"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697;p37">
              <a:extLst>
                <a:ext uri="{FF2B5EF4-FFF2-40B4-BE49-F238E27FC236}">
                  <a16:creationId xmlns:a16="http://schemas.microsoft.com/office/drawing/2014/main" id="{E094142C-DFDA-44E7-8695-0EB416618AC3}"/>
                </a:ext>
              </a:extLst>
            </p:cNvPr>
            <p:cNvSpPr/>
            <p:nvPr/>
          </p:nvSpPr>
          <p:spPr>
            <a:xfrm>
              <a:off x="3251650" y="1055100"/>
              <a:ext cx="21075" cy="17550"/>
            </a:xfrm>
            <a:custGeom>
              <a:avLst/>
              <a:gdLst/>
              <a:ahLst/>
              <a:cxnLst/>
              <a:rect l="l" t="t" r="r" b="b"/>
              <a:pathLst>
                <a:path w="843" h="702" extrusionOk="0">
                  <a:moveTo>
                    <a:pt x="379" y="0"/>
                  </a:moveTo>
                  <a:cubicBezTo>
                    <a:pt x="0" y="0"/>
                    <a:pt x="14" y="702"/>
                    <a:pt x="393" y="702"/>
                  </a:cubicBezTo>
                  <a:lnTo>
                    <a:pt x="477" y="702"/>
                  </a:lnTo>
                  <a:cubicBezTo>
                    <a:pt x="842" y="702"/>
                    <a:pt x="828" y="0"/>
                    <a:pt x="463"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698;p37">
              <a:extLst>
                <a:ext uri="{FF2B5EF4-FFF2-40B4-BE49-F238E27FC236}">
                  <a16:creationId xmlns:a16="http://schemas.microsoft.com/office/drawing/2014/main" id="{48FEB092-E409-4A9A-B29E-AFC33A98FA61}"/>
                </a:ext>
              </a:extLst>
            </p:cNvPr>
            <p:cNvSpPr/>
            <p:nvPr/>
          </p:nvSpPr>
          <p:spPr>
            <a:xfrm>
              <a:off x="3499750" y="3097475"/>
              <a:ext cx="18200" cy="19900"/>
            </a:xfrm>
            <a:custGeom>
              <a:avLst/>
              <a:gdLst/>
              <a:ahLst/>
              <a:cxnLst/>
              <a:rect l="l" t="t" r="r" b="b"/>
              <a:pathLst>
                <a:path w="728" h="796" extrusionOk="0">
                  <a:moveTo>
                    <a:pt x="355" y="0"/>
                  </a:moveTo>
                  <a:cubicBezTo>
                    <a:pt x="310" y="0"/>
                    <a:pt x="262" y="14"/>
                    <a:pt x="211" y="45"/>
                  </a:cubicBezTo>
                  <a:cubicBezTo>
                    <a:pt x="71" y="143"/>
                    <a:pt x="0" y="311"/>
                    <a:pt x="15" y="466"/>
                  </a:cubicBezTo>
                  <a:cubicBezTo>
                    <a:pt x="22" y="686"/>
                    <a:pt x="167" y="796"/>
                    <a:pt x="307" y="796"/>
                  </a:cubicBezTo>
                  <a:cubicBezTo>
                    <a:pt x="417" y="796"/>
                    <a:pt x="525" y="728"/>
                    <a:pt x="562" y="592"/>
                  </a:cubicBezTo>
                  <a:cubicBezTo>
                    <a:pt x="728" y="391"/>
                    <a:pt x="594" y="0"/>
                    <a:pt x="355"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699;p37">
              <a:extLst>
                <a:ext uri="{FF2B5EF4-FFF2-40B4-BE49-F238E27FC236}">
                  <a16:creationId xmlns:a16="http://schemas.microsoft.com/office/drawing/2014/main" id="{071B3AF8-870A-4E5E-BA1D-C291A6946FFC}"/>
                </a:ext>
              </a:extLst>
            </p:cNvPr>
            <p:cNvSpPr/>
            <p:nvPr/>
          </p:nvSpPr>
          <p:spPr>
            <a:xfrm>
              <a:off x="3602575" y="3374025"/>
              <a:ext cx="14050" cy="18000"/>
            </a:xfrm>
            <a:custGeom>
              <a:avLst/>
              <a:gdLst/>
              <a:ahLst/>
              <a:cxnLst/>
              <a:rect l="l" t="t" r="r" b="b"/>
              <a:pathLst>
                <a:path w="562" h="720" extrusionOk="0">
                  <a:moveTo>
                    <a:pt x="285" y="0"/>
                  </a:moveTo>
                  <a:cubicBezTo>
                    <a:pt x="143" y="0"/>
                    <a:pt x="0" y="113"/>
                    <a:pt x="0" y="339"/>
                  </a:cubicBezTo>
                  <a:lnTo>
                    <a:pt x="0" y="395"/>
                  </a:lnTo>
                  <a:cubicBezTo>
                    <a:pt x="0" y="611"/>
                    <a:pt x="139" y="720"/>
                    <a:pt x="278" y="720"/>
                  </a:cubicBezTo>
                  <a:cubicBezTo>
                    <a:pt x="419" y="720"/>
                    <a:pt x="562" y="607"/>
                    <a:pt x="562" y="381"/>
                  </a:cubicBezTo>
                  <a:lnTo>
                    <a:pt x="562" y="325"/>
                  </a:lnTo>
                  <a:cubicBezTo>
                    <a:pt x="562" y="109"/>
                    <a:pt x="424" y="0"/>
                    <a:pt x="285"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700;p37">
              <a:extLst>
                <a:ext uri="{FF2B5EF4-FFF2-40B4-BE49-F238E27FC236}">
                  <a16:creationId xmlns:a16="http://schemas.microsoft.com/office/drawing/2014/main" id="{C29B196C-899E-42CE-B445-2FC1767FB04B}"/>
                </a:ext>
              </a:extLst>
            </p:cNvPr>
            <p:cNvSpPr/>
            <p:nvPr/>
          </p:nvSpPr>
          <p:spPr>
            <a:xfrm>
              <a:off x="3419375" y="2868025"/>
              <a:ext cx="20050" cy="17550"/>
            </a:xfrm>
            <a:custGeom>
              <a:avLst/>
              <a:gdLst/>
              <a:ahLst/>
              <a:cxnLst/>
              <a:rect l="l" t="t" r="r" b="b"/>
              <a:pathLst>
                <a:path w="802" h="702" extrusionOk="0">
                  <a:moveTo>
                    <a:pt x="366" y="0"/>
                  </a:moveTo>
                  <a:cubicBezTo>
                    <a:pt x="1" y="0"/>
                    <a:pt x="1" y="702"/>
                    <a:pt x="380" y="702"/>
                  </a:cubicBezTo>
                  <a:lnTo>
                    <a:pt x="436" y="702"/>
                  </a:lnTo>
                  <a:cubicBezTo>
                    <a:pt x="801" y="702"/>
                    <a:pt x="801" y="0"/>
                    <a:pt x="422"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701;p37">
              <a:extLst>
                <a:ext uri="{FF2B5EF4-FFF2-40B4-BE49-F238E27FC236}">
                  <a16:creationId xmlns:a16="http://schemas.microsoft.com/office/drawing/2014/main" id="{C9B2B70F-CCF3-4FAC-AB93-D8925580F251}"/>
                </a:ext>
              </a:extLst>
            </p:cNvPr>
            <p:cNvSpPr/>
            <p:nvPr/>
          </p:nvSpPr>
          <p:spPr>
            <a:xfrm>
              <a:off x="4048600" y="2220725"/>
              <a:ext cx="18625" cy="21775"/>
            </a:xfrm>
            <a:custGeom>
              <a:avLst/>
              <a:gdLst/>
              <a:ahLst/>
              <a:cxnLst/>
              <a:rect l="l" t="t" r="r" b="b"/>
              <a:pathLst>
                <a:path w="745" h="871" extrusionOk="0">
                  <a:moveTo>
                    <a:pt x="436" y="0"/>
                  </a:moveTo>
                  <a:cubicBezTo>
                    <a:pt x="362" y="0"/>
                    <a:pt x="289" y="35"/>
                    <a:pt x="240" y="105"/>
                  </a:cubicBezTo>
                  <a:cubicBezTo>
                    <a:pt x="197" y="148"/>
                    <a:pt x="155" y="218"/>
                    <a:pt x="113" y="274"/>
                  </a:cubicBezTo>
                  <a:cubicBezTo>
                    <a:pt x="1" y="428"/>
                    <a:pt x="1" y="625"/>
                    <a:pt x="113" y="765"/>
                  </a:cubicBezTo>
                  <a:cubicBezTo>
                    <a:pt x="162" y="835"/>
                    <a:pt x="236" y="870"/>
                    <a:pt x="310" y="870"/>
                  </a:cubicBezTo>
                  <a:cubicBezTo>
                    <a:pt x="383" y="870"/>
                    <a:pt x="457" y="835"/>
                    <a:pt x="506" y="765"/>
                  </a:cubicBezTo>
                  <a:cubicBezTo>
                    <a:pt x="548" y="723"/>
                    <a:pt x="590" y="653"/>
                    <a:pt x="633" y="597"/>
                  </a:cubicBezTo>
                  <a:cubicBezTo>
                    <a:pt x="745" y="442"/>
                    <a:pt x="731" y="246"/>
                    <a:pt x="633" y="105"/>
                  </a:cubicBezTo>
                  <a:cubicBezTo>
                    <a:pt x="583" y="35"/>
                    <a:pt x="510" y="0"/>
                    <a:pt x="436"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702;p37">
              <a:extLst>
                <a:ext uri="{FF2B5EF4-FFF2-40B4-BE49-F238E27FC236}">
                  <a16:creationId xmlns:a16="http://schemas.microsoft.com/office/drawing/2014/main" id="{A87E39E1-755B-4051-9D95-E8F87085F6C2}"/>
                </a:ext>
              </a:extLst>
            </p:cNvPr>
            <p:cNvSpPr/>
            <p:nvPr/>
          </p:nvSpPr>
          <p:spPr>
            <a:xfrm>
              <a:off x="4016875" y="2324925"/>
              <a:ext cx="19875" cy="20275"/>
            </a:xfrm>
            <a:custGeom>
              <a:avLst/>
              <a:gdLst/>
              <a:ahLst/>
              <a:cxnLst/>
              <a:rect l="l" t="t" r="r" b="b"/>
              <a:pathLst>
                <a:path w="795" h="811" extrusionOk="0">
                  <a:moveTo>
                    <a:pt x="413" y="0"/>
                  </a:moveTo>
                  <a:cubicBezTo>
                    <a:pt x="331" y="0"/>
                    <a:pt x="248" y="51"/>
                    <a:pt x="189" y="177"/>
                  </a:cubicBezTo>
                  <a:cubicBezTo>
                    <a:pt x="161" y="205"/>
                    <a:pt x="147" y="247"/>
                    <a:pt x="119" y="289"/>
                  </a:cubicBezTo>
                  <a:cubicBezTo>
                    <a:pt x="0" y="536"/>
                    <a:pt x="187" y="810"/>
                    <a:pt x="382" y="810"/>
                  </a:cubicBezTo>
                  <a:cubicBezTo>
                    <a:pt x="464" y="810"/>
                    <a:pt x="548" y="761"/>
                    <a:pt x="610" y="640"/>
                  </a:cubicBezTo>
                  <a:cubicBezTo>
                    <a:pt x="624" y="598"/>
                    <a:pt x="652" y="556"/>
                    <a:pt x="666" y="514"/>
                  </a:cubicBezTo>
                  <a:cubicBezTo>
                    <a:pt x="794" y="278"/>
                    <a:pt x="605" y="0"/>
                    <a:pt x="413"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703;p37">
              <a:extLst>
                <a:ext uri="{FF2B5EF4-FFF2-40B4-BE49-F238E27FC236}">
                  <a16:creationId xmlns:a16="http://schemas.microsoft.com/office/drawing/2014/main" id="{BD1C49F0-C332-41C5-86B1-32B81092980D}"/>
                </a:ext>
              </a:extLst>
            </p:cNvPr>
            <p:cNvSpPr/>
            <p:nvPr/>
          </p:nvSpPr>
          <p:spPr>
            <a:xfrm>
              <a:off x="4426575" y="2547175"/>
              <a:ext cx="14050" cy="17925"/>
            </a:xfrm>
            <a:custGeom>
              <a:avLst/>
              <a:gdLst/>
              <a:ahLst/>
              <a:cxnLst/>
              <a:rect l="l" t="t" r="r" b="b"/>
              <a:pathLst>
                <a:path w="562" h="717" extrusionOk="0">
                  <a:moveTo>
                    <a:pt x="281" y="0"/>
                  </a:moveTo>
                  <a:cubicBezTo>
                    <a:pt x="141" y="0"/>
                    <a:pt x="0" y="109"/>
                    <a:pt x="0" y="327"/>
                  </a:cubicBezTo>
                  <a:lnTo>
                    <a:pt x="0" y="397"/>
                  </a:lnTo>
                  <a:cubicBezTo>
                    <a:pt x="0" y="611"/>
                    <a:pt x="136" y="716"/>
                    <a:pt x="274" y="716"/>
                  </a:cubicBezTo>
                  <a:cubicBezTo>
                    <a:pt x="417" y="716"/>
                    <a:pt x="562" y="604"/>
                    <a:pt x="562" y="383"/>
                  </a:cubicBezTo>
                  <a:lnTo>
                    <a:pt x="562" y="327"/>
                  </a:lnTo>
                  <a:cubicBezTo>
                    <a:pt x="562" y="109"/>
                    <a:pt x="421" y="0"/>
                    <a:pt x="281"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704;p37">
              <a:extLst>
                <a:ext uri="{FF2B5EF4-FFF2-40B4-BE49-F238E27FC236}">
                  <a16:creationId xmlns:a16="http://schemas.microsoft.com/office/drawing/2014/main" id="{37EDC26F-7FEF-4582-AD1E-C05FDF3841F4}"/>
                </a:ext>
              </a:extLst>
            </p:cNvPr>
            <p:cNvSpPr/>
            <p:nvPr/>
          </p:nvSpPr>
          <p:spPr>
            <a:xfrm>
              <a:off x="4512200" y="1061750"/>
              <a:ext cx="21425" cy="17575"/>
            </a:xfrm>
            <a:custGeom>
              <a:avLst/>
              <a:gdLst/>
              <a:ahLst/>
              <a:cxnLst/>
              <a:rect l="l" t="t" r="r" b="b"/>
              <a:pathLst>
                <a:path w="857" h="703" extrusionOk="0">
                  <a:moveTo>
                    <a:pt x="379" y="1"/>
                  </a:moveTo>
                  <a:cubicBezTo>
                    <a:pt x="0" y="1"/>
                    <a:pt x="14" y="703"/>
                    <a:pt x="393" y="703"/>
                  </a:cubicBezTo>
                  <a:lnTo>
                    <a:pt x="478" y="703"/>
                  </a:lnTo>
                  <a:cubicBezTo>
                    <a:pt x="857" y="703"/>
                    <a:pt x="843" y="1"/>
                    <a:pt x="464"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705;p37">
              <a:extLst>
                <a:ext uri="{FF2B5EF4-FFF2-40B4-BE49-F238E27FC236}">
                  <a16:creationId xmlns:a16="http://schemas.microsoft.com/office/drawing/2014/main" id="{90638FC9-86B8-42E0-8C1F-C34D3A319EE2}"/>
                </a:ext>
              </a:extLst>
            </p:cNvPr>
            <p:cNvSpPr/>
            <p:nvPr/>
          </p:nvSpPr>
          <p:spPr>
            <a:xfrm>
              <a:off x="4723100" y="1440375"/>
              <a:ext cx="14075" cy="23275"/>
            </a:xfrm>
            <a:custGeom>
              <a:avLst/>
              <a:gdLst/>
              <a:ahLst/>
              <a:cxnLst/>
              <a:rect l="l" t="t" r="r" b="b"/>
              <a:pathLst>
                <a:path w="563" h="931" extrusionOk="0">
                  <a:moveTo>
                    <a:pt x="285" y="0"/>
                  </a:moveTo>
                  <a:cubicBezTo>
                    <a:pt x="143" y="0"/>
                    <a:pt x="1" y="113"/>
                    <a:pt x="1" y="339"/>
                  </a:cubicBezTo>
                  <a:lnTo>
                    <a:pt x="1" y="606"/>
                  </a:lnTo>
                  <a:cubicBezTo>
                    <a:pt x="1" y="822"/>
                    <a:pt x="139" y="930"/>
                    <a:pt x="278" y="930"/>
                  </a:cubicBezTo>
                  <a:cubicBezTo>
                    <a:pt x="420" y="930"/>
                    <a:pt x="562" y="818"/>
                    <a:pt x="562" y="592"/>
                  </a:cubicBezTo>
                  <a:lnTo>
                    <a:pt x="562" y="325"/>
                  </a:lnTo>
                  <a:cubicBezTo>
                    <a:pt x="562" y="109"/>
                    <a:pt x="424" y="0"/>
                    <a:pt x="285"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706;p37">
              <a:extLst>
                <a:ext uri="{FF2B5EF4-FFF2-40B4-BE49-F238E27FC236}">
                  <a16:creationId xmlns:a16="http://schemas.microsoft.com/office/drawing/2014/main" id="{4F2EBF9B-28B5-4826-B4CD-A55297FB8BB1}"/>
                </a:ext>
              </a:extLst>
            </p:cNvPr>
            <p:cNvSpPr/>
            <p:nvPr/>
          </p:nvSpPr>
          <p:spPr>
            <a:xfrm>
              <a:off x="4412675" y="2050475"/>
              <a:ext cx="56350" cy="74625"/>
            </a:xfrm>
            <a:custGeom>
              <a:avLst/>
              <a:gdLst/>
              <a:ahLst/>
              <a:cxnLst/>
              <a:rect l="l" t="t" r="r" b="b"/>
              <a:pathLst>
                <a:path w="2254" h="2985" extrusionOk="0">
                  <a:moveTo>
                    <a:pt x="1886" y="0"/>
                  </a:moveTo>
                  <a:cubicBezTo>
                    <a:pt x="1825" y="0"/>
                    <a:pt x="1763" y="36"/>
                    <a:pt x="1707" y="121"/>
                  </a:cubicBezTo>
                  <a:cubicBezTo>
                    <a:pt x="1230" y="893"/>
                    <a:pt x="725" y="1651"/>
                    <a:pt x="163" y="2381"/>
                  </a:cubicBezTo>
                  <a:cubicBezTo>
                    <a:pt x="0" y="2599"/>
                    <a:pt x="174" y="2985"/>
                    <a:pt x="384" y="2985"/>
                  </a:cubicBezTo>
                  <a:cubicBezTo>
                    <a:pt x="446" y="2985"/>
                    <a:pt x="510" y="2952"/>
                    <a:pt x="570" y="2873"/>
                  </a:cubicBezTo>
                  <a:cubicBezTo>
                    <a:pt x="1118" y="2143"/>
                    <a:pt x="1637" y="1385"/>
                    <a:pt x="2114" y="613"/>
                  </a:cubicBezTo>
                  <a:cubicBezTo>
                    <a:pt x="2254" y="376"/>
                    <a:pt x="2081" y="0"/>
                    <a:pt x="1886"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707;p37">
              <a:extLst>
                <a:ext uri="{FF2B5EF4-FFF2-40B4-BE49-F238E27FC236}">
                  <a16:creationId xmlns:a16="http://schemas.microsoft.com/office/drawing/2014/main" id="{F927F922-096C-460F-B812-D2B3128F2B8C}"/>
                </a:ext>
              </a:extLst>
            </p:cNvPr>
            <p:cNvSpPr/>
            <p:nvPr/>
          </p:nvSpPr>
          <p:spPr>
            <a:xfrm>
              <a:off x="4434825" y="2005925"/>
              <a:ext cx="102925" cy="152725"/>
            </a:xfrm>
            <a:custGeom>
              <a:avLst/>
              <a:gdLst/>
              <a:ahLst/>
              <a:cxnLst/>
              <a:rect l="l" t="t" r="r" b="b"/>
              <a:pathLst>
                <a:path w="4117" h="6109" extrusionOk="0">
                  <a:moveTo>
                    <a:pt x="3737" y="1"/>
                  </a:moveTo>
                  <a:cubicBezTo>
                    <a:pt x="3656" y="1"/>
                    <a:pt x="3575" y="51"/>
                    <a:pt x="3516" y="177"/>
                  </a:cubicBezTo>
                  <a:cubicBezTo>
                    <a:pt x="2646" y="2100"/>
                    <a:pt x="1523" y="3897"/>
                    <a:pt x="176" y="5511"/>
                  </a:cubicBezTo>
                  <a:cubicBezTo>
                    <a:pt x="1" y="5729"/>
                    <a:pt x="174" y="6108"/>
                    <a:pt x="392" y="6108"/>
                  </a:cubicBezTo>
                  <a:cubicBezTo>
                    <a:pt x="454" y="6108"/>
                    <a:pt x="520" y="6077"/>
                    <a:pt x="583" y="6002"/>
                  </a:cubicBezTo>
                  <a:cubicBezTo>
                    <a:pt x="1958" y="4332"/>
                    <a:pt x="3109" y="2493"/>
                    <a:pt x="4008" y="528"/>
                  </a:cubicBezTo>
                  <a:cubicBezTo>
                    <a:pt x="4116" y="281"/>
                    <a:pt x="3927" y="1"/>
                    <a:pt x="3737"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708;p37">
              <a:extLst>
                <a:ext uri="{FF2B5EF4-FFF2-40B4-BE49-F238E27FC236}">
                  <a16:creationId xmlns:a16="http://schemas.microsoft.com/office/drawing/2014/main" id="{3BDEDC16-D554-47D5-8729-9315978FD3C7}"/>
                </a:ext>
              </a:extLst>
            </p:cNvPr>
            <p:cNvSpPr/>
            <p:nvPr/>
          </p:nvSpPr>
          <p:spPr>
            <a:xfrm>
              <a:off x="4403750" y="2173650"/>
              <a:ext cx="14075" cy="18700"/>
            </a:xfrm>
            <a:custGeom>
              <a:avLst/>
              <a:gdLst/>
              <a:ahLst/>
              <a:cxnLst/>
              <a:rect l="l" t="t" r="r" b="b"/>
              <a:pathLst>
                <a:path w="563" h="748" extrusionOk="0">
                  <a:moveTo>
                    <a:pt x="285" y="0"/>
                  </a:moveTo>
                  <a:cubicBezTo>
                    <a:pt x="143" y="0"/>
                    <a:pt x="1" y="113"/>
                    <a:pt x="1" y="332"/>
                  </a:cubicBezTo>
                  <a:lnTo>
                    <a:pt x="1" y="416"/>
                  </a:lnTo>
                  <a:cubicBezTo>
                    <a:pt x="1" y="639"/>
                    <a:pt x="139" y="748"/>
                    <a:pt x="278" y="748"/>
                  </a:cubicBezTo>
                  <a:cubicBezTo>
                    <a:pt x="420" y="748"/>
                    <a:pt x="562" y="636"/>
                    <a:pt x="562" y="416"/>
                  </a:cubicBezTo>
                  <a:lnTo>
                    <a:pt x="562" y="332"/>
                  </a:lnTo>
                  <a:cubicBezTo>
                    <a:pt x="562" y="109"/>
                    <a:pt x="424" y="0"/>
                    <a:pt x="285"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709;p37">
              <a:extLst>
                <a:ext uri="{FF2B5EF4-FFF2-40B4-BE49-F238E27FC236}">
                  <a16:creationId xmlns:a16="http://schemas.microsoft.com/office/drawing/2014/main" id="{2C677E49-1AD1-4828-B478-1C4FB87132A6}"/>
                </a:ext>
              </a:extLst>
            </p:cNvPr>
            <p:cNvSpPr/>
            <p:nvPr/>
          </p:nvSpPr>
          <p:spPr>
            <a:xfrm>
              <a:off x="4500550" y="2105600"/>
              <a:ext cx="26825" cy="23600"/>
            </a:xfrm>
            <a:custGeom>
              <a:avLst/>
              <a:gdLst/>
              <a:ahLst/>
              <a:cxnLst/>
              <a:rect l="l" t="t" r="r" b="b"/>
              <a:pathLst>
                <a:path w="1073" h="944" extrusionOk="0">
                  <a:moveTo>
                    <a:pt x="660" y="0"/>
                  </a:moveTo>
                  <a:cubicBezTo>
                    <a:pt x="598" y="0"/>
                    <a:pt x="531" y="27"/>
                    <a:pt x="466" y="92"/>
                  </a:cubicBezTo>
                  <a:cubicBezTo>
                    <a:pt x="368" y="190"/>
                    <a:pt x="284" y="275"/>
                    <a:pt x="200" y="359"/>
                  </a:cubicBezTo>
                  <a:cubicBezTo>
                    <a:pt x="1" y="569"/>
                    <a:pt x="167" y="944"/>
                    <a:pt x="404" y="944"/>
                  </a:cubicBezTo>
                  <a:cubicBezTo>
                    <a:pt x="468" y="944"/>
                    <a:pt x="538" y="916"/>
                    <a:pt x="607" y="850"/>
                  </a:cubicBezTo>
                  <a:cubicBezTo>
                    <a:pt x="705" y="752"/>
                    <a:pt x="775" y="668"/>
                    <a:pt x="873" y="583"/>
                  </a:cubicBezTo>
                  <a:cubicBezTo>
                    <a:pt x="1073" y="384"/>
                    <a:pt x="896" y="0"/>
                    <a:pt x="660"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710;p37">
              <a:extLst>
                <a:ext uri="{FF2B5EF4-FFF2-40B4-BE49-F238E27FC236}">
                  <a16:creationId xmlns:a16="http://schemas.microsoft.com/office/drawing/2014/main" id="{4E1D63C0-F4EF-41D1-AC65-F9A585A71F9F}"/>
                </a:ext>
              </a:extLst>
            </p:cNvPr>
            <p:cNvSpPr/>
            <p:nvPr/>
          </p:nvSpPr>
          <p:spPr>
            <a:xfrm>
              <a:off x="3482550" y="1052625"/>
              <a:ext cx="18975" cy="17575"/>
            </a:xfrm>
            <a:custGeom>
              <a:avLst/>
              <a:gdLst/>
              <a:ahLst/>
              <a:cxnLst/>
              <a:rect l="l" t="t" r="r" b="b"/>
              <a:pathLst>
                <a:path w="759" h="703" extrusionOk="0">
                  <a:moveTo>
                    <a:pt x="380" y="1"/>
                  </a:moveTo>
                  <a:cubicBezTo>
                    <a:pt x="1" y="1"/>
                    <a:pt x="15" y="703"/>
                    <a:pt x="380" y="703"/>
                  </a:cubicBezTo>
                  <a:cubicBezTo>
                    <a:pt x="759" y="703"/>
                    <a:pt x="745" y="1"/>
                    <a:pt x="380"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711;p37">
              <a:extLst>
                <a:ext uri="{FF2B5EF4-FFF2-40B4-BE49-F238E27FC236}">
                  <a16:creationId xmlns:a16="http://schemas.microsoft.com/office/drawing/2014/main" id="{19BB5AE4-F362-46AD-90EE-AF5ACB939F83}"/>
                </a:ext>
              </a:extLst>
            </p:cNvPr>
            <p:cNvSpPr/>
            <p:nvPr/>
          </p:nvSpPr>
          <p:spPr>
            <a:xfrm>
              <a:off x="4307950" y="1069475"/>
              <a:ext cx="18975" cy="17575"/>
            </a:xfrm>
            <a:custGeom>
              <a:avLst/>
              <a:gdLst/>
              <a:ahLst/>
              <a:cxnLst/>
              <a:rect l="l" t="t" r="r" b="b"/>
              <a:pathLst>
                <a:path w="759" h="703" extrusionOk="0">
                  <a:moveTo>
                    <a:pt x="366" y="1"/>
                  </a:moveTo>
                  <a:cubicBezTo>
                    <a:pt x="1" y="1"/>
                    <a:pt x="15" y="702"/>
                    <a:pt x="380" y="702"/>
                  </a:cubicBezTo>
                  <a:cubicBezTo>
                    <a:pt x="759" y="702"/>
                    <a:pt x="745" y="1"/>
                    <a:pt x="366"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712;p37">
              <a:extLst>
                <a:ext uri="{FF2B5EF4-FFF2-40B4-BE49-F238E27FC236}">
                  <a16:creationId xmlns:a16="http://schemas.microsoft.com/office/drawing/2014/main" id="{937017FA-54E0-4087-AB1F-1DE69813EE0B}"/>
                </a:ext>
              </a:extLst>
            </p:cNvPr>
            <p:cNvSpPr/>
            <p:nvPr/>
          </p:nvSpPr>
          <p:spPr>
            <a:xfrm>
              <a:off x="4274600" y="652925"/>
              <a:ext cx="19350" cy="17575"/>
            </a:xfrm>
            <a:custGeom>
              <a:avLst/>
              <a:gdLst/>
              <a:ahLst/>
              <a:cxnLst/>
              <a:rect l="l" t="t" r="r" b="b"/>
              <a:pathLst>
                <a:path w="774" h="703" extrusionOk="0">
                  <a:moveTo>
                    <a:pt x="380" y="0"/>
                  </a:moveTo>
                  <a:cubicBezTo>
                    <a:pt x="1" y="0"/>
                    <a:pt x="15" y="702"/>
                    <a:pt x="394" y="702"/>
                  </a:cubicBezTo>
                  <a:cubicBezTo>
                    <a:pt x="773" y="702"/>
                    <a:pt x="759" y="0"/>
                    <a:pt x="380"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713;p37">
              <a:extLst>
                <a:ext uri="{FF2B5EF4-FFF2-40B4-BE49-F238E27FC236}">
                  <a16:creationId xmlns:a16="http://schemas.microsoft.com/office/drawing/2014/main" id="{C590B8BC-2C82-4C85-BC2B-D46F724BAE06}"/>
                </a:ext>
              </a:extLst>
            </p:cNvPr>
            <p:cNvSpPr/>
            <p:nvPr/>
          </p:nvSpPr>
          <p:spPr>
            <a:xfrm>
              <a:off x="3658725" y="755275"/>
              <a:ext cx="157925" cy="35975"/>
            </a:xfrm>
            <a:custGeom>
              <a:avLst/>
              <a:gdLst/>
              <a:ahLst/>
              <a:cxnLst/>
              <a:rect l="l" t="t" r="r" b="b"/>
              <a:pathLst>
                <a:path w="6317" h="1439" extrusionOk="0">
                  <a:moveTo>
                    <a:pt x="4947" y="0"/>
                  </a:moveTo>
                  <a:cubicBezTo>
                    <a:pt x="3371" y="0"/>
                    <a:pt x="1807" y="250"/>
                    <a:pt x="309" y="749"/>
                  </a:cubicBezTo>
                  <a:cubicBezTo>
                    <a:pt x="0" y="852"/>
                    <a:pt x="81" y="1438"/>
                    <a:pt x="388" y="1438"/>
                  </a:cubicBezTo>
                  <a:cubicBezTo>
                    <a:pt x="416" y="1438"/>
                    <a:pt x="446" y="1433"/>
                    <a:pt x="478" y="1423"/>
                  </a:cubicBezTo>
                  <a:cubicBezTo>
                    <a:pt x="1905" y="943"/>
                    <a:pt x="3407" y="696"/>
                    <a:pt x="4915" y="696"/>
                  </a:cubicBezTo>
                  <a:cubicBezTo>
                    <a:pt x="5261" y="696"/>
                    <a:pt x="5607" y="709"/>
                    <a:pt x="5952" y="735"/>
                  </a:cubicBezTo>
                  <a:cubicBezTo>
                    <a:pt x="5956" y="735"/>
                    <a:pt x="5960" y="735"/>
                    <a:pt x="5963" y="735"/>
                  </a:cubicBezTo>
                  <a:cubicBezTo>
                    <a:pt x="6317" y="735"/>
                    <a:pt x="6299" y="61"/>
                    <a:pt x="5938" y="33"/>
                  </a:cubicBezTo>
                  <a:cubicBezTo>
                    <a:pt x="5608" y="11"/>
                    <a:pt x="5277" y="0"/>
                    <a:pt x="4947"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714;p37">
              <a:extLst>
                <a:ext uri="{FF2B5EF4-FFF2-40B4-BE49-F238E27FC236}">
                  <a16:creationId xmlns:a16="http://schemas.microsoft.com/office/drawing/2014/main" id="{5532DEC3-B485-4E3D-9836-DE9E55C808FC}"/>
                </a:ext>
              </a:extLst>
            </p:cNvPr>
            <p:cNvSpPr/>
            <p:nvPr/>
          </p:nvSpPr>
          <p:spPr>
            <a:xfrm>
              <a:off x="3695850" y="727975"/>
              <a:ext cx="45100" cy="21525"/>
            </a:xfrm>
            <a:custGeom>
              <a:avLst/>
              <a:gdLst/>
              <a:ahLst/>
              <a:cxnLst/>
              <a:rect l="l" t="t" r="r" b="b"/>
              <a:pathLst>
                <a:path w="1804" h="861" extrusionOk="0">
                  <a:moveTo>
                    <a:pt x="1466" y="0"/>
                  </a:moveTo>
                  <a:cubicBezTo>
                    <a:pt x="1456" y="0"/>
                    <a:pt x="1446" y="1"/>
                    <a:pt x="1435" y="2"/>
                  </a:cubicBezTo>
                  <a:cubicBezTo>
                    <a:pt x="1084" y="58"/>
                    <a:pt x="719" y="100"/>
                    <a:pt x="354" y="157"/>
                  </a:cubicBezTo>
                  <a:cubicBezTo>
                    <a:pt x="0" y="211"/>
                    <a:pt x="3" y="860"/>
                    <a:pt x="337" y="860"/>
                  </a:cubicBezTo>
                  <a:cubicBezTo>
                    <a:pt x="347" y="860"/>
                    <a:pt x="358" y="860"/>
                    <a:pt x="368" y="858"/>
                  </a:cubicBezTo>
                  <a:cubicBezTo>
                    <a:pt x="719" y="816"/>
                    <a:pt x="1098" y="760"/>
                    <a:pt x="1449" y="704"/>
                  </a:cubicBezTo>
                  <a:cubicBezTo>
                    <a:pt x="1804" y="663"/>
                    <a:pt x="1801" y="0"/>
                    <a:pt x="1466"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715;p37">
              <a:extLst>
                <a:ext uri="{FF2B5EF4-FFF2-40B4-BE49-F238E27FC236}">
                  <a16:creationId xmlns:a16="http://schemas.microsoft.com/office/drawing/2014/main" id="{28330767-DD19-4F49-A56E-0C4D53F0D376}"/>
                </a:ext>
              </a:extLst>
            </p:cNvPr>
            <p:cNvSpPr/>
            <p:nvPr/>
          </p:nvSpPr>
          <p:spPr>
            <a:xfrm>
              <a:off x="3529400" y="1935425"/>
              <a:ext cx="135700" cy="172150"/>
            </a:xfrm>
            <a:custGeom>
              <a:avLst/>
              <a:gdLst/>
              <a:ahLst/>
              <a:cxnLst/>
              <a:rect l="l" t="t" r="r" b="b"/>
              <a:pathLst>
                <a:path w="5428" h="6886" extrusionOk="0">
                  <a:moveTo>
                    <a:pt x="382" y="1"/>
                  </a:moveTo>
                  <a:cubicBezTo>
                    <a:pt x="176" y="1"/>
                    <a:pt x="1" y="391"/>
                    <a:pt x="176" y="610"/>
                  </a:cubicBezTo>
                  <a:cubicBezTo>
                    <a:pt x="1734" y="2702"/>
                    <a:pt x="3054" y="4892"/>
                    <a:pt x="4851" y="6787"/>
                  </a:cubicBezTo>
                  <a:cubicBezTo>
                    <a:pt x="4914" y="6857"/>
                    <a:pt x="4980" y="6886"/>
                    <a:pt x="5041" y="6886"/>
                  </a:cubicBezTo>
                  <a:cubicBezTo>
                    <a:pt x="5264" y="6886"/>
                    <a:pt x="5428" y="6505"/>
                    <a:pt x="5230" y="6296"/>
                  </a:cubicBezTo>
                  <a:cubicBezTo>
                    <a:pt x="3447" y="4386"/>
                    <a:pt x="2113" y="2197"/>
                    <a:pt x="555" y="105"/>
                  </a:cubicBezTo>
                  <a:cubicBezTo>
                    <a:pt x="500" y="31"/>
                    <a:pt x="440" y="1"/>
                    <a:pt x="382"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716;p37">
              <a:extLst>
                <a:ext uri="{FF2B5EF4-FFF2-40B4-BE49-F238E27FC236}">
                  <a16:creationId xmlns:a16="http://schemas.microsoft.com/office/drawing/2014/main" id="{9FC86DD1-8636-45B3-907E-13DF64DBD6F0}"/>
                </a:ext>
              </a:extLst>
            </p:cNvPr>
            <p:cNvSpPr/>
            <p:nvPr/>
          </p:nvSpPr>
          <p:spPr>
            <a:xfrm>
              <a:off x="3670950" y="2134575"/>
              <a:ext cx="31025" cy="30175"/>
            </a:xfrm>
            <a:custGeom>
              <a:avLst/>
              <a:gdLst/>
              <a:ahLst/>
              <a:cxnLst/>
              <a:rect l="l" t="t" r="r" b="b"/>
              <a:pathLst>
                <a:path w="1241" h="1207" extrusionOk="0">
                  <a:moveTo>
                    <a:pt x="397" y="1"/>
                  </a:moveTo>
                  <a:cubicBezTo>
                    <a:pt x="167" y="1"/>
                    <a:pt x="0" y="394"/>
                    <a:pt x="199" y="604"/>
                  </a:cubicBezTo>
                  <a:cubicBezTo>
                    <a:pt x="354" y="772"/>
                    <a:pt x="508" y="926"/>
                    <a:pt x="662" y="1109"/>
                  </a:cubicBezTo>
                  <a:cubicBezTo>
                    <a:pt x="725" y="1178"/>
                    <a:pt x="790" y="1206"/>
                    <a:pt x="850" y="1206"/>
                  </a:cubicBezTo>
                  <a:cubicBezTo>
                    <a:pt x="1074" y="1206"/>
                    <a:pt x="1240" y="814"/>
                    <a:pt x="1041" y="604"/>
                  </a:cubicBezTo>
                  <a:cubicBezTo>
                    <a:pt x="901" y="435"/>
                    <a:pt x="747" y="267"/>
                    <a:pt x="592" y="98"/>
                  </a:cubicBezTo>
                  <a:cubicBezTo>
                    <a:pt x="527" y="30"/>
                    <a:pt x="460" y="1"/>
                    <a:pt x="397"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717;p37">
              <a:extLst>
                <a:ext uri="{FF2B5EF4-FFF2-40B4-BE49-F238E27FC236}">
                  <a16:creationId xmlns:a16="http://schemas.microsoft.com/office/drawing/2014/main" id="{29078514-6854-4280-B5F4-1E355240342D}"/>
                </a:ext>
              </a:extLst>
            </p:cNvPr>
            <p:cNvSpPr/>
            <p:nvPr/>
          </p:nvSpPr>
          <p:spPr>
            <a:xfrm>
              <a:off x="3498625" y="1890475"/>
              <a:ext cx="22975" cy="20050"/>
            </a:xfrm>
            <a:custGeom>
              <a:avLst/>
              <a:gdLst/>
              <a:ahLst/>
              <a:cxnLst/>
              <a:rect l="l" t="t" r="r" b="b"/>
              <a:pathLst>
                <a:path w="919" h="802" extrusionOk="0">
                  <a:moveTo>
                    <a:pt x="401" y="0"/>
                  </a:moveTo>
                  <a:cubicBezTo>
                    <a:pt x="169" y="0"/>
                    <a:pt x="0" y="387"/>
                    <a:pt x="200" y="598"/>
                  </a:cubicBezTo>
                  <a:lnTo>
                    <a:pt x="326" y="710"/>
                  </a:lnTo>
                  <a:cubicBezTo>
                    <a:pt x="391" y="775"/>
                    <a:pt x="457" y="802"/>
                    <a:pt x="518" y="802"/>
                  </a:cubicBezTo>
                  <a:cubicBezTo>
                    <a:pt x="750" y="802"/>
                    <a:pt x="919" y="415"/>
                    <a:pt x="719" y="205"/>
                  </a:cubicBezTo>
                  <a:cubicBezTo>
                    <a:pt x="677" y="176"/>
                    <a:pt x="635" y="134"/>
                    <a:pt x="593" y="92"/>
                  </a:cubicBezTo>
                  <a:cubicBezTo>
                    <a:pt x="528" y="28"/>
                    <a:pt x="462" y="0"/>
                    <a:pt x="401"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718;p37">
              <a:extLst>
                <a:ext uri="{FF2B5EF4-FFF2-40B4-BE49-F238E27FC236}">
                  <a16:creationId xmlns:a16="http://schemas.microsoft.com/office/drawing/2014/main" id="{9D2F51F3-C94F-4586-A44D-E05C66FDC829}"/>
                </a:ext>
              </a:extLst>
            </p:cNvPr>
            <p:cNvSpPr/>
            <p:nvPr/>
          </p:nvSpPr>
          <p:spPr>
            <a:xfrm>
              <a:off x="3555900" y="2043475"/>
              <a:ext cx="35125" cy="32350"/>
            </a:xfrm>
            <a:custGeom>
              <a:avLst/>
              <a:gdLst/>
              <a:ahLst/>
              <a:cxnLst/>
              <a:rect l="l" t="t" r="r" b="b"/>
              <a:pathLst>
                <a:path w="1405" h="1294" extrusionOk="0">
                  <a:moveTo>
                    <a:pt x="398" y="1"/>
                  </a:moveTo>
                  <a:cubicBezTo>
                    <a:pt x="167" y="1"/>
                    <a:pt x="0" y="387"/>
                    <a:pt x="211" y="598"/>
                  </a:cubicBezTo>
                  <a:cubicBezTo>
                    <a:pt x="408" y="794"/>
                    <a:pt x="618" y="991"/>
                    <a:pt x="815" y="1201"/>
                  </a:cubicBezTo>
                  <a:cubicBezTo>
                    <a:pt x="879" y="1266"/>
                    <a:pt x="945" y="1293"/>
                    <a:pt x="1007" y="1293"/>
                  </a:cubicBezTo>
                  <a:cubicBezTo>
                    <a:pt x="1238" y="1293"/>
                    <a:pt x="1404" y="907"/>
                    <a:pt x="1194" y="696"/>
                  </a:cubicBezTo>
                  <a:cubicBezTo>
                    <a:pt x="997" y="500"/>
                    <a:pt x="801" y="289"/>
                    <a:pt x="590" y="93"/>
                  </a:cubicBezTo>
                  <a:cubicBezTo>
                    <a:pt x="525" y="28"/>
                    <a:pt x="459" y="1"/>
                    <a:pt x="398"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719;p37">
              <a:extLst>
                <a:ext uri="{FF2B5EF4-FFF2-40B4-BE49-F238E27FC236}">
                  <a16:creationId xmlns:a16="http://schemas.microsoft.com/office/drawing/2014/main" id="{B9150130-9860-4666-AAD6-259B53FB084C}"/>
                </a:ext>
              </a:extLst>
            </p:cNvPr>
            <p:cNvSpPr/>
            <p:nvPr/>
          </p:nvSpPr>
          <p:spPr>
            <a:xfrm>
              <a:off x="4307675" y="3583525"/>
              <a:ext cx="119200" cy="89450"/>
            </a:xfrm>
            <a:custGeom>
              <a:avLst/>
              <a:gdLst/>
              <a:ahLst/>
              <a:cxnLst/>
              <a:rect l="l" t="t" r="r" b="b"/>
              <a:pathLst>
                <a:path w="4768" h="3578" extrusionOk="0">
                  <a:moveTo>
                    <a:pt x="358" y="1"/>
                  </a:moveTo>
                  <a:cubicBezTo>
                    <a:pt x="121" y="1"/>
                    <a:pt x="0" y="485"/>
                    <a:pt x="236" y="662"/>
                  </a:cubicBezTo>
                  <a:cubicBezTo>
                    <a:pt x="1542" y="1673"/>
                    <a:pt x="2875" y="2627"/>
                    <a:pt x="4237" y="3526"/>
                  </a:cubicBezTo>
                  <a:cubicBezTo>
                    <a:pt x="4290" y="3562"/>
                    <a:pt x="4341" y="3578"/>
                    <a:pt x="4387" y="3578"/>
                  </a:cubicBezTo>
                  <a:cubicBezTo>
                    <a:pt x="4644" y="3578"/>
                    <a:pt x="4767" y="3089"/>
                    <a:pt x="4518" y="2922"/>
                  </a:cubicBezTo>
                  <a:cubicBezTo>
                    <a:pt x="3142" y="2010"/>
                    <a:pt x="1808" y="1055"/>
                    <a:pt x="503" y="58"/>
                  </a:cubicBezTo>
                  <a:cubicBezTo>
                    <a:pt x="451" y="18"/>
                    <a:pt x="402" y="1"/>
                    <a:pt x="358"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720;p37">
              <a:extLst>
                <a:ext uri="{FF2B5EF4-FFF2-40B4-BE49-F238E27FC236}">
                  <a16:creationId xmlns:a16="http://schemas.microsoft.com/office/drawing/2014/main" id="{6A2F711B-52AA-45B2-8EEB-8BBE166725A0}"/>
                </a:ext>
              </a:extLst>
            </p:cNvPr>
            <p:cNvSpPr/>
            <p:nvPr/>
          </p:nvSpPr>
          <p:spPr>
            <a:xfrm>
              <a:off x="4443775" y="3682875"/>
              <a:ext cx="18975" cy="17575"/>
            </a:xfrm>
            <a:custGeom>
              <a:avLst/>
              <a:gdLst/>
              <a:ahLst/>
              <a:cxnLst/>
              <a:rect l="l" t="t" r="r" b="b"/>
              <a:pathLst>
                <a:path w="759" h="703" extrusionOk="0">
                  <a:moveTo>
                    <a:pt x="379" y="1"/>
                  </a:moveTo>
                  <a:cubicBezTo>
                    <a:pt x="0" y="1"/>
                    <a:pt x="14" y="703"/>
                    <a:pt x="379" y="703"/>
                  </a:cubicBezTo>
                  <a:cubicBezTo>
                    <a:pt x="758" y="703"/>
                    <a:pt x="744" y="1"/>
                    <a:pt x="379"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721;p37">
              <a:extLst>
                <a:ext uri="{FF2B5EF4-FFF2-40B4-BE49-F238E27FC236}">
                  <a16:creationId xmlns:a16="http://schemas.microsoft.com/office/drawing/2014/main" id="{EA78352C-222C-4FE0-BBFE-535225C05062}"/>
                </a:ext>
              </a:extLst>
            </p:cNvPr>
            <p:cNvSpPr/>
            <p:nvPr/>
          </p:nvSpPr>
          <p:spPr>
            <a:xfrm>
              <a:off x="4358925" y="3583075"/>
              <a:ext cx="56725" cy="41000"/>
            </a:xfrm>
            <a:custGeom>
              <a:avLst/>
              <a:gdLst/>
              <a:ahLst/>
              <a:cxnLst/>
              <a:rect l="l" t="t" r="r" b="b"/>
              <a:pathLst>
                <a:path w="2269" h="1640" extrusionOk="0">
                  <a:moveTo>
                    <a:pt x="385" y="1"/>
                  </a:moveTo>
                  <a:cubicBezTo>
                    <a:pt x="125" y="1"/>
                    <a:pt x="0" y="485"/>
                    <a:pt x="264" y="652"/>
                  </a:cubicBezTo>
                  <a:lnTo>
                    <a:pt x="1724" y="1593"/>
                  </a:lnTo>
                  <a:cubicBezTo>
                    <a:pt x="1775" y="1625"/>
                    <a:pt x="1823" y="1639"/>
                    <a:pt x="1868" y="1639"/>
                  </a:cubicBezTo>
                  <a:cubicBezTo>
                    <a:pt x="2132" y="1639"/>
                    <a:pt x="2268" y="1145"/>
                    <a:pt x="2004" y="989"/>
                  </a:cubicBezTo>
                  <a:lnTo>
                    <a:pt x="530" y="48"/>
                  </a:lnTo>
                  <a:cubicBezTo>
                    <a:pt x="479" y="15"/>
                    <a:pt x="430" y="1"/>
                    <a:pt x="385"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722;p37">
              <a:extLst>
                <a:ext uri="{FF2B5EF4-FFF2-40B4-BE49-F238E27FC236}">
                  <a16:creationId xmlns:a16="http://schemas.microsoft.com/office/drawing/2014/main" id="{2211F524-742B-46C5-8F04-67E5668291A7}"/>
                </a:ext>
              </a:extLst>
            </p:cNvPr>
            <p:cNvSpPr/>
            <p:nvPr/>
          </p:nvSpPr>
          <p:spPr>
            <a:xfrm>
              <a:off x="4265850" y="3537950"/>
              <a:ext cx="18975" cy="17575"/>
            </a:xfrm>
            <a:custGeom>
              <a:avLst/>
              <a:gdLst/>
              <a:ahLst/>
              <a:cxnLst/>
              <a:rect l="l" t="t" r="r" b="b"/>
              <a:pathLst>
                <a:path w="759" h="703" extrusionOk="0">
                  <a:moveTo>
                    <a:pt x="379" y="0"/>
                  </a:moveTo>
                  <a:cubicBezTo>
                    <a:pt x="0" y="0"/>
                    <a:pt x="14" y="702"/>
                    <a:pt x="379" y="702"/>
                  </a:cubicBezTo>
                  <a:cubicBezTo>
                    <a:pt x="744" y="702"/>
                    <a:pt x="758" y="0"/>
                    <a:pt x="379"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723;p37">
              <a:extLst>
                <a:ext uri="{FF2B5EF4-FFF2-40B4-BE49-F238E27FC236}">
                  <a16:creationId xmlns:a16="http://schemas.microsoft.com/office/drawing/2014/main" id="{A8B72992-CE66-4F33-9081-A3A136F06559}"/>
                </a:ext>
              </a:extLst>
            </p:cNvPr>
            <p:cNvSpPr/>
            <p:nvPr/>
          </p:nvSpPr>
          <p:spPr>
            <a:xfrm>
              <a:off x="4208700" y="3012350"/>
              <a:ext cx="87325" cy="64750"/>
            </a:xfrm>
            <a:custGeom>
              <a:avLst/>
              <a:gdLst/>
              <a:ahLst/>
              <a:cxnLst/>
              <a:rect l="l" t="t" r="r" b="b"/>
              <a:pathLst>
                <a:path w="3493" h="2590" extrusionOk="0">
                  <a:moveTo>
                    <a:pt x="373" y="0"/>
                  </a:moveTo>
                  <a:cubicBezTo>
                    <a:pt x="124" y="0"/>
                    <a:pt x="1" y="490"/>
                    <a:pt x="251" y="656"/>
                  </a:cubicBezTo>
                  <a:lnTo>
                    <a:pt x="2974" y="2537"/>
                  </a:lnTo>
                  <a:cubicBezTo>
                    <a:pt x="3025" y="2574"/>
                    <a:pt x="3074" y="2589"/>
                    <a:pt x="3119" y="2589"/>
                  </a:cubicBezTo>
                  <a:cubicBezTo>
                    <a:pt x="3367" y="2589"/>
                    <a:pt x="3493" y="2098"/>
                    <a:pt x="3255" y="1920"/>
                  </a:cubicBezTo>
                  <a:cubicBezTo>
                    <a:pt x="2342" y="1302"/>
                    <a:pt x="1430" y="670"/>
                    <a:pt x="517" y="53"/>
                  </a:cubicBezTo>
                  <a:cubicBezTo>
                    <a:pt x="466" y="16"/>
                    <a:pt x="417" y="0"/>
                    <a:pt x="373"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724;p37">
              <a:extLst>
                <a:ext uri="{FF2B5EF4-FFF2-40B4-BE49-F238E27FC236}">
                  <a16:creationId xmlns:a16="http://schemas.microsoft.com/office/drawing/2014/main" id="{BCB8AE7B-582C-40B1-A3CD-790FF9714F3C}"/>
                </a:ext>
              </a:extLst>
            </p:cNvPr>
            <p:cNvSpPr/>
            <p:nvPr/>
          </p:nvSpPr>
          <p:spPr>
            <a:xfrm>
              <a:off x="2251825" y="2213575"/>
              <a:ext cx="140400" cy="152275"/>
            </a:xfrm>
            <a:custGeom>
              <a:avLst/>
              <a:gdLst/>
              <a:ahLst/>
              <a:cxnLst/>
              <a:rect l="l" t="t" r="r" b="b"/>
              <a:pathLst>
                <a:path w="5616" h="6091" extrusionOk="0">
                  <a:moveTo>
                    <a:pt x="1386" y="1767"/>
                  </a:moveTo>
                  <a:cubicBezTo>
                    <a:pt x="1559" y="1767"/>
                    <a:pt x="1570" y="2118"/>
                    <a:pt x="1404" y="2118"/>
                  </a:cubicBezTo>
                  <a:cubicBezTo>
                    <a:pt x="1400" y="2118"/>
                    <a:pt x="1397" y="2118"/>
                    <a:pt x="1393" y="2118"/>
                  </a:cubicBezTo>
                  <a:cubicBezTo>
                    <a:pt x="1207" y="2118"/>
                    <a:pt x="1184" y="1781"/>
                    <a:pt x="1376" y="1767"/>
                  </a:cubicBezTo>
                  <a:cubicBezTo>
                    <a:pt x="1380" y="1767"/>
                    <a:pt x="1383" y="1767"/>
                    <a:pt x="1386" y="1767"/>
                  </a:cubicBezTo>
                  <a:close/>
                  <a:moveTo>
                    <a:pt x="2794" y="1655"/>
                  </a:moveTo>
                  <a:cubicBezTo>
                    <a:pt x="3749" y="1697"/>
                    <a:pt x="4493" y="3508"/>
                    <a:pt x="3482" y="3971"/>
                  </a:cubicBezTo>
                  <a:cubicBezTo>
                    <a:pt x="3463" y="3980"/>
                    <a:pt x="3446" y="3984"/>
                    <a:pt x="3430" y="3984"/>
                  </a:cubicBezTo>
                  <a:cubicBezTo>
                    <a:pt x="3298" y="3984"/>
                    <a:pt x="3246" y="3711"/>
                    <a:pt x="3384" y="3648"/>
                  </a:cubicBezTo>
                  <a:cubicBezTo>
                    <a:pt x="4071" y="3325"/>
                    <a:pt x="3426" y="2034"/>
                    <a:pt x="2822" y="2020"/>
                  </a:cubicBezTo>
                  <a:lnTo>
                    <a:pt x="2822" y="2006"/>
                  </a:lnTo>
                  <a:cubicBezTo>
                    <a:pt x="2640" y="2006"/>
                    <a:pt x="2612" y="1655"/>
                    <a:pt x="2794" y="1655"/>
                  </a:cubicBezTo>
                  <a:close/>
                  <a:moveTo>
                    <a:pt x="2762" y="788"/>
                  </a:moveTo>
                  <a:cubicBezTo>
                    <a:pt x="3937" y="788"/>
                    <a:pt x="4626" y="2413"/>
                    <a:pt x="4591" y="3550"/>
                  </a:cubicBezTo>
                  <a:lnTo>
                    <a:pt x="4591" y="3536"/>
                  </a:lnTo>
                  <a:cubicBezTo>
                    <a:pt x="4563" y="4111"/>
                    <a:pt x="4310" y="4968"/>
                    <a:pt x="3678" y="5164"/>
                  </a:cubicBezTo>
                  <a:cubicBezTo>
                    <a:pt x="3610" y="5184"/>
                    <a:pt x="3538" y="5193"/>
                    <a:pt x="3466" y="5193"/>
                  </a:cubicBezTo>
                  <a:cubicBezTo>
                    <a:pt x="2964" y="5193"/>
                    <a:pt x="2408" y="4759"/>
                    <a:pt x="2162" y="4378"/>
                  </a:cubicBezTo>
                  <a:cubicBezTo>
                    <a:pt x="2081" y="4267"/>
                    <a:pt x="2168" y="4119"/>
                    <a:pt x="2271" y="4119"/>
                  </a:cubicBezTo>
                  <a:cubicBezTo>
                    <a:pt x="2310" y="4119"/>
                    <a:pt x="2352" y="4141"/>
                    <a:pt x="2387" y="4196"/>
                  </a:cubicBezTo>
                  <a:cubicBezTo>
                    <a:pt x="2625" y="4549"/>
                    <a:pt x="3003" y="4758"/>
                    <a:pt x="3361" y="4758"/>
                  </a:cubicBezTo>
                  <a:cubicBezTo>
                    <a:pt x="3700" y="4758"/>
                    <a:pt x="4020" y="4570"/>
                    <a:pt x="4184" y="4139"/>
                  </a:cubicBezTo>
                  <a:cubicBezTo>
                    <a:pt x="4338" y="3662"/>
                    <a:pt x="4352" y="3157"/>
                    <a:pt x="4212" y="2680"/>
                  </a:cubicBezTo>
                  <a:cubicBezTo>
                    <a:pt x="4002" y="1917"/>
                    <a:pt x="3497" y="1147"/>
                    <a:pt x="2757" y="1147"/>
                  </a:cubicBezTo>
                  <a:cubicBezTo>
                    <a:pt x="2557" y="1147"/>
                    <a:pt x="2340" y="1203"/>
                    <a:pt x="2106" y="1332"/>
                  </a:cubicBezTo>
                  <a:cubicBezTo>
                    <a:pt x="2086" y="1341"/>
                    <a:pt x="2067" y="1345"/>
                    <a:pt x="2050" y="1345"/>
                  </a:cubicBezTo>
                  <a:cubicBezTo>
                    <a:pt x="1908" y="1345"/>
                    <a:pt x="1858" y="1070"/>
                    <a:pt x="2008" y="995"/>
                  </a:cubicBezTo>
                  <a:cubicBezTo>
                    <a:pt x="2277" y="851"/>
                    <a:pt x="2529" y="788"/>
                    <a:pt x="2762" y="788"/>
                  </a:cubicBezTo>
                  <a:close/>
                  <a:moveTo>
                    <a:pt x="2877" y="0"/>
                  </a:moveTo>
                  <a:cubicBezTo>
                    <a:pt x="2434" y="0"/>
                    <a:pt x="1972" y="135"/>
                    <a:pt x="1531" y="434"/>
                  </a:cubicBezTo>
                  <a:cubicBezTo>
                    <a:pt x="352" y="1234"/>
                    <a:pt x="1" y="2413"/>
                    <a:pt x="759" y="3606"/>
                  </a:cubicBezTo>
                  <a:cubicBezTo>
                    <a:pt x="1152" y="4224"/>
                    <a:pt x="2176" y="5768"/>
                    <a:pt x="3173" y="6049"/>
                  </a:cubicBezTo>
                  <a:cubicBezTo>
                    <a:pt x="3212" y="6045"/>
                    <a:pt x="3250" y="6043"/>
                    <a:pt x="3289" y="6043"/>
                  </a:cubicBezTo>
                  <a:cubicBezTo>
                    <a:pt x="3405" y="6043"/>
                    <a:pt x="3520" y="6059"/>
                    <a:pt x="3636" y="6091"/>
                  </a:cubicBezTo>
                  <a:cubicBezTo>
                    <a:pt x="3791" y="6063"/>
                    <a:pt x="3931" y="5992"/>
                    <a:pt x="4057" y="5894"/>
                  </a:cubicBezTo>
                  <a:cubicBezTo>
                    <a:pt x="4956" y="4855"/>
                    <a:pt x="5616" y="3536"/>
                    <a:pt x="5293" y="2118"/>
                  </a:cubicBezTo>
                  <a:cubicBezTo>
                    <a:pt x="5001" y="861"/>
                    <a:pt x="3996" y="0"/>
                    <a:pt x="2877" y="0"/>
                  </a:cubicBezTo>
                  <a:close/>
                </a:path>
              </a:pathLst>
            </a:custGeom>
            <a:solidFill>
              <a:srgbClr val="FD9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725;p37">
              <a:extLst>
                <a:ext uri="{FF2B5EF4-FFF2-40B4-BE49-F238E27FC236}">
                  <a16:creationId xmlns:a16="http://schemas.microsoft.com/office/drawing/2014/main" id="{A51D5E9C-2207-423D-9C96-C94359B278FF}"/>
                </a:ext>
              </a:extLst>
            </p:cNvPr>
            <p:cNvSpPr/>
            <p:nvPr/>
          </p:nvSpPr>
          <p:spPr>
            <a:xfrm>
              <a:off x="2011800" y="2295025"/>
              <a:ext cx="141800" cy="141300"/>
            </a:xfrm>
            <a:custGeom>
              <a:avLst/>
              <a:gdLst/>
              <a:ahLst/>
              <a:cxnLst/>
              <a:rect l="l" t="t" r="r" b="b"/>
              <a:pathLst>
                <a:path w="5672" h="5652" extrusionOk="0">
                  <a:moveTo>
                    <a:pt x="2513" y="1415"/>
                  </a:moveTo>
                  <a:cubicBezTo>
                    <a:pt x="2751" y="1415"/>
                    <a:pt x="2976" y="1625"/>
                    <a:pt x="3144" y="1780"/>
                  </a:cubicBezTo>
                  <a:cubicBezTo>
                    <a:pt x="3341" y="1934"/>
                    <a:pt x="3495" y="2159"/>
                    <a:pt x="3580" y="2397"/>
                  </a:cubicBezTo>
                  <a:cubicBezTo>
                    <a:pt x="3624" y="2532"/>
                    <a:pt x="3538" y="2632"/>
                    <a:pt x="3451" y="2632"/>
                  </a:cubicBezTo>
                  <a:cubicBezTo>
                    <a:pt x="3401" y="2632"/>
                    <a:pt x="3352" y="2600"/>
                    <a:pt x="3327" y="2524"/>
                  </a:cubicBezTo>
                  <a:cubicBezTo>
                    <a:pt x="3186" y="2187"/>
                    <a:pt x="2920" y="1920"/>
                    <a:pt x="2583" y="1794"/>
                  </a:cubicBezTo>
                  <a:cubicBezTo>
                    <a:pt x="2535" y="1780"/>
                    <a:pt x="2490" y="1774"/>
                    <a:pt x="2448" y="1774"/>
                  </a:cubicBezTo>
                  <a:cubicBezTo>
                    <a:pt x="2104" y="1774"/>
                    <a:pt x="1934" y="2197"/>
                    <a:pt x="1909" y="2510"/>
                  </a:cubicBezTo>
                  <a:cubicBezTo>
                    <a:pt x="1898" y="2606"/>
                    <a:pt x="1848" y="2645"/>
                    <a:pt x="1794" y="2645"/>
                  </a:cubicBezTo>
                  <a:cubicBezTo>
                    <a:pt x="1712" y="2645"/>
                    <a:pt x="1620" y="2557"/>
                    <a:pt x="1628" y="2440"/>
                  </a:cubicBezTo>
                  <a:cubicBezTo>
                    <a:pt x="1670" y="1934"/>
                    <a:pt x="1923" y="1415"/>
                    <a:pt x="2513" y="1415"/>
                  </a:cubicBezTo>
                  <a:close/>
                  <a:moveTo>
                    <a:pt x="3829" y="2959"/>
                  </a:moveTo>
                  <a:cubicBezTo>
                    <a:pt x="4002" y="2959"/>
                    <a:pt x="4025" y="3296"/>
                    <a:pt x="3846" y="3310"/>
                  </a:cubicBezTo>
                  <a:cubicBezTo>
                    <a:pt x="3843" y="3310"/>
                    <a:pt x="3839" y="3310"/>
                    <a:pt x="3836" y="3310"/>
                  </a:cubicBezTo>
                  <a:cubicBezTo>
                    <a:pt x="3663" y="3310"/>
                    <a:pt x="3639" y="2973"/>
                    <a:pt x="3818" y="2959"/>
                  </a:cubicBezTo>
                  <a:cubicBezTo>
                    <a:pt x="3822" y="2959"/>
                    <a:pt x="3825" y="2959"/>
                    <a:pt x="3829" y="2959"/>
                  </a:cubicBezTo>
                  <a:close/>
                  <a:moveTo>
                    <a:pt x="2247" y="631"/>
                  </a:moveTo>
                  <a:cubicBezTo>
                    <a:pt x="2635" y="631"/>
                    <a:pt x="3038" y="801"/>
                    <a:pt x="3425" y="1036"/>
                  </a:cubicBezTo>
                  <a:cubicBezTo>
                    <a:pt x="4211" y="1527"/>
                    <a:pt x="4674" y="1962"/>
                    <a:pt x="4843" y="2889"/>
                  </a:cubicBezTo>
                  <a:cubicBezTo>
                    <a:pt x="4955" y="3591"/>
                    <a:pt x="4815" y="4363"/>
                    <a:pt x="4043" y="4587"/>
                  </a:cubicBezTo>
                  <a:cubicBezTo>
                    <a:pt x="4032" y="4590"/>
                    <a:pt x="4022" y="4591"/>
                    <a:pt x="4012" y="4591"/>
                  </a:cubicBezTo>
                  <a:cubicBezTo>
                    <a:pt x="3851" y="4591"/>
                    <a:pt x="3786" y="4290"/>
                    <a:pt x="3945" y="4250"/>
                  </a:cubicBezTo>
                  <a:cubicBezTo>
                    <a:pt x="4815" y="4012"/>
                    <a:pt x="4674" y="2889"/>
                    <a:pt x="4338" y="2271"/>
                  </a:cubicBezTo>
                  <a:cubicBezTo>
                    <a:pt x="4113" y="1864"/>
                    <a:pt x="3706" y="1597"/>
                    <a:pt x="3299" y="1345"/>
                  </a:cubicBezTo>
                  <a:cubicBezTo>
                    <a:pt x="2981" y="1147"/>
                    <a:pt x="2631" y="976"/>
                    <a:pt x="2279" y="976"/>
                  </a:cubicBezTo>
                  <a:cubicBezTo>
                    <a:pt x="2056" y="976"/>
                    <a:pt x="1832" y="1044"/>
                    <a:pt x="1614" y="1218"/>
                  </a:cubicBezTo>
                  <a:cubicBezTo>
                    <a:pt x="1053" y="1668"/>
                    <a:pt x="1039" y="2440"/>
                    <a:pt x="1193" y="3071"/>
                  </a:cubicBezTo>
                  <a:cubicBezTo>
                    <a:pt x="1220" y="3196"/>
                    <a:pt x="1127" y="3299"/>
                    <a:pt x="1042" y="3299"/>
                  </a:cubicBezTo>
                  <a:cubicBezTo>
                    <a:pt x="993" y="3299"/>
                    <a:pt x="947" y="3265"/>
                    <a:pt x="926" y="3184"/>
                  </a:cubicBezTo>
                  <a:cubicBezTo>
                    <a:pt x="772" y="2454"/>
                    <a:pt x="758" y="1639"/>
                    <a:pt x="1305" y="1064"/>
                  </a:cubicBezTo>
                  <a:cubicBezTo>
                    <a:pt x="1596" y="754"/>
                    <a:pt x="1916" y="631"/>
                    <a:pt x="2247" y="631"/>
                  </a:cubicBezTo>
                  <a:close/>
                  <a:moveTo>
                    <a:pt x="2631" y="1"/>
                  </a:moveTo>
                  <a:cubicBezTo>
                    <a:pt x="1867" y="1"/>
                    <a:pt x="1133" y="353"/>
                    <a:pt x="688" y="1134"/>
                  </a:cubicBezTo>
                  <a:cubicBezTo>
                    <a:pt x="0" y="2341"/>
                    <a:pt x="267" y="3577"/>
                    <a:pt x="1362" y="4377"/>
                  </a:cubicBezTo>
                  <a:cubicBezTo>
                    <a:pt x="2021" y="4840"/>
                    <a:pt x="2723" y="5219"/>
                    <a:pt x="3481" y="5500"/>
                  </a:cubicBezTo>
                  <a:cubicBezTo>
                    <a:pt x="3752" y="5601"/>
                    <a:pt x="3993" y="5651"/>
                    <a:pt x="4207" y="5651"/>
                  </a:cubicBezTo>
                  <a:cubicBezTo>
                    <a:pt x="4795" y="5651"/>
                    <a:pt x="5182" y="5275"/>
                    <a:pt x="5418" y="4545"/>
                  </a:cubicBezTo>
                  <a:cubicBezTo>
                    <a:pt x="5657" y="3226"/>
                    <a:pt x="5671" y="1836"/>
                    <a:pt x="4618" y="839"/>
                  </a:cubicBezTo>
                  <a:cubicBezTo>
                    <a:pt x="4066" y="300"/>
                    <a:pt x="3336" y="1"/>
                    <a:pt x="2631" y="1"/>
                  </a:cubicBezTo>
                  <a:close/>
                </a:path>
              </a:pathLst>
            </a:custGeom>
            <a:solidFill>
              <a:srgbClr val="FD9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726;p37">
              <a:extLst>
                <a:ext uri="{FF2B5EF4-FFF2-40B4-BE49-F238E27FC236}">
                  <a16:creationId xmlns:a16="http://schemas.microsoft.com/office/drawing/2014/main" id="{C356483F-964C-43D0-B186-612873EECC15}"/>
                </a:ext>
              </a:extLst>
            </p:cNvPr>
            <p:cNvSpPr/>
            <p:nvPr/>
          </p:nvSpPr>
          <p:spPr>
            <a:xfrm>
              <a:off x="1947050" y="2534650"/>
              <a:ext cx="173200" cy="117500"/>
            </a:xfrm>
            <a:custGeom>
              <a:avLst/>
              <a:gdLst/>
              <a:ahLst/>
              <a:cxnLst/>
              <a:rect l="l" t="t" r="r" b="b"/>
              <a:pathLst>
                <a:path w="6928" h="4700" extrusionOk="0">
                  <a:moveTo>
                    <a:pt x="5955" y="2779"/>
                  </a:moveTo>
                  <a:cubicBezTo>
                    <a:pt x="6128" y="2779"/>
                    <a:pt x="6152" y="3116"/>
                    <a:pt x="5973" y="3130"/>
                  </a:cubicBezTo>
                  <a:cubicBezTo>
                    <a:pt x="5969" y="3130"/>
                    <a:pt x="5965" y="3130"/>
                    <a:pt x="5962" y="3130"/>
                  </a:cubicBezTo>
                  <a:cubicBezTo>
                    <a:pt x="5776" y="3130"/>
                    <a:pt x="5766" y="2793"/>
                    <a:pt x="5945" y="2779"/>
                  </a:cubicBezTo>
                  <a:cubicBezTo>
                    <a:pt x="5949" y="2779"/>
                    <a:pt x="5952" y="2779"/>
                    <a:pt x="5955" y="2779"/>
                  </a:cubicBezTo>
                  <a:close/>
                  <a:moveTo>
                    <a:pt x="3450" y="1067"/>
                  </a:moveTo>
                  <a:cubicBezTo>
                    <a:pt x="3862" y="1067"/>
                    <a:pt x="4259" y="1230"/>
                    <a:pt x="4499" y="1600"/>
                  </a:cubicBezTo>
                  <a:cubicBezTo>
                    <a:pt x="4571" y="1713"/>
                    <a:pt x="4478" y="1871"/>
                    <a:pt x="4379" y="1871"/>
                  </a:cubicBezTo>
                  <a:cubicBezTo>
                    <a:pt x="4342" y="1871"/>
                    <a:pt x="4305" y="1849"/>
                    <a:pt x="4274" y="1796"/>
                  </a:cubicBezTo>
                  <a:cubicBezTo>
                    <a:pt x="4098" y="1520"/>
                    <a:pt x="3807" y="1412"/>
                    <a:pt x="3498" y="1412"/>
                  </a:cubicBezTo>
                  <a:cubicBezTo>
                    <a:pt x="3195" y="1412"/>
                    <a:pt x="2876" y="1517"/>
                    <a:pt x="2632" y="1670"/>
                  </a:cubicBezTo>
                  <a:cubicBezTo>
                    <a:pt x="2464" y="1782"/>
                    <a:pt x="2029" y="2218"/>
                    <a:pt x="2085" y="2498"/>
                  </a:cubicBezTo>
                  <a:cubicBezTo>
                    <a:pt x="2153" y="2749"/>
                    <a:pt x="2500" y="2833"/>
                    <a:pt x="2756" y="2833"/>
                  </a:cubicBezTo>
                  <a:cubicBezTo>
                    <a:pt x="2814" y="2833"/>
                    <a:pt x="2868" y="2829"/>
                    <a:pt x="2913" y="2821"/>
                  </a:cubicBezTo>
                  <a:cubicBezTo>
                    <a:pt x="2920" y="2820"/>
                    <a:pt x="2927" y="2820"/>
                    <a:pt x="2933" y="2820"/>
                  </a:cubicBezTo>
                  <a:cubicBezTo>
                    <a:pt x="3097" y="2820"/>
                    <a:pt x="3116" y="3145"/>
                    <a:pt x="2941" y="3172"/>
                  </a:cubicBezTo>
                  <a:cubicBezTo>
                    <a:pt x="2874" y="3185"/>
                    <a:pt x="2807" y="3191"/>
                    <a:pt x="2741" y="3191"/>
                  </a:cubicBezTo>
                  <a:cubicBezTo>
                    <a:pt x="2380" y="3191"/>
                    <a:pt x="2050" y="3003"/>
                    <a:pt x="1860" y="2695"/>
                  </a:cubicBezTo>
                  <a:cubicBezTo>
                    <a:pt x="1664" y="2316"/>
                    <a:pt x="1930" y="1937"/>
                    <a:pt x="2169" y="1656"/>
                  </a:cubicBezTo>
                  <a:cubicBezTo>
                    <a:pt x="2471" y="1286"/>
                    <a:pt x="2971" y="1067"/>
                    <a:pt x="3450" y="1067"/>
                  </a:cubicBezTo>
                  <a:close/>
                  <a:moveTo>
                    <a:pt x="3471" y="3677"/>
                  </a:moveTo>
                  <a:cubicBezTo>
                    <a:pt x="3644" y="3677"/>
                    <a:pt x="3681" y="4015"/>
                    <a:pt x="3488" y="4028"/>
                  </a:cubicBezTo>
                  <a:lnTo>
                    <a:pt x="3474" y="4028"/>
                  </a:lnTo>
                  <a:cubicBezTo>
                    <a:pt x="3306" y="4028"/>
                    <a:pt x="3278" y="3691"/>
                    <a:pt x="3460" y="3677"/>
                  </a:cubicBezTo>
                  <a:cubicBezTo>
                    <a:pt x="3464" y="3677"/>
                    <a:pt x="3467" y="3677"/>
                    <a:pt x="3471" y="3677"/>
                  </a:cubicBezTo>
                  <a:close/>
                  <a:moveTo>
                    <a:pt x="3290" y="501"/>
                  </a:moveTo>
                  <a:cubicBezTo>
                    <a:pt x="3425" y="501"/>
                    <a:pt x="3562" y="508"/>
                    <a:pt x="3699" y="519"/>
                  </a:cubicBezTo>
                  <a:cubicBezTo>
                    <a:pt x="4836" y="603"/>
                    <a:pt x="5117" y="1319"/>
                    <a:pt x="5762" y="2203"/>
                  </a:cubicBezTo>
                  <a:cubicBezTo>
                    <a:pt x="5850" y="2312"/>
                    <a:pt x="5776" y="2514"/>
                    <a:pt x="5680" y="2514"/>
                  </a:cubicBezTo>
                  <a:cubicBezTo>
                    <a:pt x="5652" y="2514"/>
                    <a:pt x="5622" y="2497"/>
                    <a:pt x="5594" y="2456"/>
                  </a:cubicBezTo>
                  <a:lnTo>
                    <a:pt x="5580" y="2456"/>
                  </a:lnTo>
                  <a:cubicBezTo>
                    <a:pt x="5271" y="2049"/>
                    <a:pt x="4990" y="1474"/>
                    <a:pt x="4611" y="1137"/>
                  </a:cubicBezTo>
                  <a:cubicBezTo>
                    <a:pt x="4328" y="884"/>
                    <a:pt x="3885" y="820"/>
                    <a:pt x="3476" y="820"/>
                  </a:cubicBezTo>
                  <a:cubicBezTo>
                    <a:pt x="3317" y="820"/>
                    <a:pt x="3163" y="830"/>
                    <a:pt x="3025" y="842"/>
                  </a:cubicBezTo>
                  <a:cubicBezTo>
                    <a:pt x="2239" y="912"/>
                    <a:pt x="1537" y="1361"/>
                    <a:pt x="1411" y="2189"/>
                  </a:cubicBezTo>
                  <a:cubicBezTo>
                    <a:pt x="1277" y="3022"/>
                    <a:pt x="1733" y="3752"/>
                    <a:pt x="2597" y="3752"/>
                  </a:cubicBezTo>
                  <a:cubicBezTo>
                    <a:pt x="2636" y="3752"/>
                    <a:pt x="2676" y="3751"/>
                    <a:pt x="2716" y="3748"/>
                  </a:cubicBezTo>
                  <a:cubicBezTo>
                    <a:pt x="2720" y="3747"/>
                    <a:pt x="2723" y="3747"/>
                    <a:pt x="2727" y="3747"/>
                  </a:cubicBezTo>
                  <a:cubicBezTo>
                    <a:pt x="2900" y="3747"/>
                    <a:pt x="2923" y="4085"/>
                    <a:pt x="2744" y="4099"/>
                  </a:cubicBezTo>
                  <a:cubicBezTo>
                    <a:pt x="2699" y="4102"/>
                    <a:pt x="2654" y="4104"/>
                    <a:pt x="2610" y="4104"/>
                  </a:cubicBezTo>
                  <a:cubicBezTo>
                    <a:pt x="1178" y="4104"/>
                    <a:pt x="609" y="2366"/>
                    <a:pt x="1481" y="1263"/>
                  </a:cubicBezTo>
                  <a:cubicBezTo>
                    <a:pt x="1939" y="675"/>
                    <a:pt x="2595" y="501"/>
                    <a:pt x="3290" y="501"/>
                  </a:cubicBezTo>
                  <a:close/>
                  <a:moveTo>
                    <a:pt x="3139" y="0"/>
                  </a:moveTo>
                  <a:cubicBezTo>
                    <a:pt x="1571" y="0"/>
                    <a:pt x="0" y="1146"/>
                    <a:pt x="569" y="2877"/>
                  </a:cubicBezTo>
                  <a:cubicBezTo>
                    <a:pt x="959" y="4048"/>
                    <a:pt x="1869" y="4700"/>
                    <a:pt x="3005" y="4700"/>
                  </a:cubicBezTo>
                  <a:cubicBezTo>
                    <a:pt x="3135" y="4700"/>
                    <a:pt x="3268" y="4691"/>
                    <a:pt x="3404" y="4674"/>
                  </a:cubicBezTo>
                  <a:cubicBezTo>
                    <a:pt x="4218" y="4562"/>
                    <a:pt x="5004" y="4337"/>
                    <a:pt x="5748" y="4000"/>
                  </a:cubicBezTo>
                  <a:cubicBezTo>
                    <a:pt x="5973" y="3902"/>
                    <a:pt x="6394" y="3804"/>
                    <a:pt x="6549" y="3621"/>
                  </a:cubicBezTo>
                  <a:cubicBezTo>
                    <a:pt x="6928" y="3200"/>
                    <a:pt x="6689" y="2625"/>
                    <a:pt x="6464" y="2218"/>
                  </a:cubicBezTo>
                  <a:cubicBezTo>
                    <a:pt x="5762" y="1123"/>
                    <a:pt x="4808" y="140"/>
                    <a:pt x="3432" y="14"/>
                  </a:cubicBezTo>
                  <a:cubicBezTo>
                    <a:pt x="3335" y="5"/>
                    <a:pt x="3237" y="0"/>
                    <a:pt x="3139" y="0"/>
                  </a:cubicBezTo>
                  <a:close/>
                </a:path>
              </a:pathLst>
            </a:custGeom>
            <a:solidFill>
              <a:srgbClr val="FD9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727;p37">
              <a:extLst>
                <a:ext uri="{FF2B5EF4-FFF2-40B4-BE49-F238E27FC236}">
                  <a16:creationId xmlns:a16="http://schemas.microsoft.com/office/drawing/2014/main" id="{8A81EE8D-C884-4C76-AC41-5C025CBD11ED}"/>
                </a:ext>
              </a:extLst>
            </p:cNvPr>
            <p:cNvSpPr/>
            <p:nvPr/>
          </p:nvSpPr>
          <p:spPr>
            <a:xfrm>
              <a:off x="2037750" y="2728500"/>
              <a:ext cx="163575" cy="124050"/>
            </a:xfrm>
            <a:custGeom>
              <a:avLst/>
              <a:gdLst/>
              <a:ahLst/>
              <a:cxnLst/>
              <a:rect l="l" t="t" r="r" b="b"/>
              <a:pathLst>
                <a:path w="6543" h="4962" extrusionOk="0">
                  <a:moveTo>
                    <a:pt x="5360" y="682"/>
                  </a:moveTo>
                  <a:cubicBezTo>
                    <a:pt x="5533" y="682"/>
                    <a:pt x="5556" y="1019"/>
                    <a:pt x="5377" y="1033"/>
                  </a:cubicBezTo>
                  <a:cubicBezTo>
                    <a:pt x="5374" y="1033"/>
                    <a:pt x="5370" y="1033"/>
                    <a:pt x="5367" y="1033"/>
                  </a:cubicBezTo>
                  <a:cubicBezTo>
                    <a:pt x="5194" y="1033"/>
                    <a:pt x="5184" y="696"/>
                    <a:pt x="5349" y="682"/>
                  </a:cubicBezTo>
                  <a:cubicBezTo>
                    <a:pt x="5353" y="682"/>
                    <a:pt x="5356" y="682"/>
                    <a:pt x="5360" y="682"/>
                  </a:cubicBezTo>
                  <a:close/>
                  <a:moveTo>
                    <a:pt x="3595" y="1477"/>
                  </a:moveTo>
                  <a:cubicBezTo>
                    <a:pt x="3719" y="1477"/>
                    <a:pt x="3842" y="1488"/>
                    <a:pt x="3959" y="1510"/>
                  </a:cubicBezTo>
                  <a:cubicBezTo>
                    <a:pt x="4118" y="1537"/>
                    <a:pt x="4090" y="1851"/>
                    <a:pt x="3945" y="1851"/>
                  </a:cubicBezTo>
                  <a:cubicBezTo>
                    <a:pt x="3936" y="1851"/>
                    <a:pt x="3927" y="1850"/>
                    <a:pt x="3917" y="1847"/>
                  </a:cubicBezTo>
                  <a:cubicBezTo>
                    <a:pt x="3824" y="1832"/>
                    <a:pt x="3724" y="1824"/>
                    <a:pt x="3620" y="1824"/>
                  </a:cubicBezTo>
                  <a:cubicBezTo>
                    <a:pt x="2971" y="1824"/>
                    <a:pt x="2192" y="2136"/>
                    <a:pt x="2289" y="2886"/>
                  </a:cubicBezTo>
                  <a:cubicBezTo>
                    <a:pt x="2303" y="3002"/>
                    <a:pt x="2236" y="3062"/>
                    <a:pt x="2163" y="3062"/>
                  </a:cubicBezTo>
                  <a:cubicBezTo>
                    <a:pt x="2095" y="3062"/>
                    <a:pt x="2022" y="3009"/>
                    <a:pt x="2008" y="2900"/>
                  </a:cubicBezTo>
                  <a:cubicBezTo>
                    <a:pt x="1886" y="1961"/>
                    <a:pt x="2771" y="1477"/>
                    <a:pt x="3595" y="1477"/>
                  </a:cubicBezTo>
                  <a:close/>
                  <a:moveTo>
                    <a:pt x="4429" y="457"/>
                  </a:moveTo>
                  <a:cubicBezTo>
                    <a:pt x="4455" y="457"/>
                    <a:pt x="4481" y="457"/>
                    <a:pt x="4507" y="457"/>
                  </a:cubicBezTo>
                  <a:cubicBezTo>
                    <a:pt x="4687" y="457"/>
                    <a:pt x="4703" y="800"/>
                    <a:pt x="4527" y="808"/>
                  </a:cubicBezTo>
                  <a:lnTo>
                    <a:pt x="4527" y="808"/>
                  </a:lnTo>
                  <a:cubicBezTo>
                    <a:pt x="4496" y="808"/>
                    <a:pt x="4464" y="807"/>
                    <a:pt x="4432" y="807"/>
                  </a:cubicBezTo>
                  <a:cubicBezTo>
                    <a:pt x="3682" y="807"/>
                    <a:pt x="2669" y="956"/>
                    <a:pt x="2092" y="1426"/>
                  </a:cubicBezTo>
                  <a:cubicBezTo>
                    <a:pt x="1306" y="2058"/>
                    <a:pt x="1124" y="3433"/>
                    <a:pt x="2148" y="3925"/>
                  </a:cubicBezTo>
                  <a:cubicBezTo>
                    <a:pt x="2298" y="3999"/>
                    <a:pt x="2238" y="4261"/>
                    <a:pt x="2095" y="4261"/>
                  </a:cubicBezTo>
                  <a:cubicBezTo>
                    <a:pt x="2077" y="4261"/>
                    <a:pt x="2057" y="4257"/>
                    <a:pt x="2036" y="4248"/>
                  </a:cubicBezTo>
                  <a:cubicBezTo>
                    <a:pt x="1110" y="3798"/>
                    <a:pt x="941" y="2619"/>
                    <a:pt x="1390" y="1777"/>
                  </a:cubicBezTo>
                  <a:cubicBezTo>
                    <a:pt x="1953" y="749"/>
                    <a:pt x="3345" y="457"/>
                    <a:pt x="4429" y="457"/>
                  </a:cubicBezTo>
                  <a:close/>
                  <a:moveTo>
                    <a:pt x="2819" y="3967"/>
                  </a:moveTo>
                  <a:cubicBezTo>
                    <a:pt x="2917" y="3967"/>
                    <a:pt x="3012" y="4146"/>
                    <a:pt x="2949" y="4262"/>
                  </a:cubicBezTo>
                  <a:lnTo>
                    <a:pt x="2949" y="4276"/>
                  </a:lnTo>
                  <a:cubicBezTo>
                    <a:pt x="2917" y="4321"/>
                    <a:pt x="2882" y="4339"/>
                    <a:pt x="2848" y="4339"/>
                  </a:cubicBezTo>
                  <a:cubicBezTo>
                    <a:pt x="2743" y="4339"/>
                    <a:pt x="2650" y="4167"/>
                    <a:pt x="2724" y="4051"/>
                  </a:cubicBezTo>
                  <a:lnTo>
                    <a:pt x="2724" y="4037"/>
                  </a:lnTo>
                  <a:cubicBezTo>
                    <a:pt x="2752" y="3988"/>
                    <a:pt x="2786" y="3967"/>
                    <a:pt x="2819" y="3967"/>
                  </a:cubicBezTo>
                  <a:close/>
                  <a:moveTo>
                    <a:pt x="3700" y="0"/>
                  </a:moveTo>
                  <a:cubicBezTo>
                    <a:pt x="2864" y="0"/>
                    <a:pt x="2053" y="204"/>
                    <a:pt x="1376" y="794"/>
                  </a:cubicBezTo>
                  <a:cubicBezTo>
                    <a:pt x="1" y="1988"/>
                    <a:pt x="29" y="3953"/>
                    <a:pt x="1769" y="4697"/>
                  </a:cubicBezTo>
                  <a:cubicBezTo>
                    <a:pt x="2183" y="4873"/>
                    <a:pt x="2593" y="4961"/>
                    <a:pt x="2986" y="4961"/>
                  </a:cubicBezTo>
                  <a:cubicBezTo>
                    <a:pt x="3755" y="4961"/>
                    <a:pt x="4459" y="4621"/>
                    <a:pt x="4998" y="3925"/>
                  </a:cubicBezTo>
                  <a:cubicBezTo>
                    <a:pt x="5475" y="3293"/>
                    <a:pt x="5854" y="2605"/>
                    <a:pt x="6149" y="1861"/>
                  </a:cubicBezTo>
                  <a:cubicBezTo>
                    <a:pt x="6542" y="907"/>
                    <a:pt x="6233" y="486"/>
                    <a:pt x="5251" y="191"/>
                  </a:cubicBezTo>
                  <a:cubicBezTo>
                    <a:pt x="4742" y="78"/>
                    <a:pt x="4216" y="0"/>
                    <a:pt x="3700" y="0"/>
                  </a:cubicBezTo>
                  <a:close/>
                </a:path>
              </a:pathLst>
            </a:custGeom>
            <a:solidFill>
              <a:srgbClr val="FD9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728;p37">
              <a:extLst>
                <a:ext uri="{FF2B5EF4-FFF2-40B4-BE49-F238E27FC236}">
                  <a16:creationId xmlns:a16="http://schemas.microsoft.com/office/drawing/2014/main" id="{49494870-6040-4BF3-8F31-B98FA29D08D4}"/>
                </a:ext>
              </a:extLst>
            </p:cNvPr>
            <p:cNvSpPr/>
            <p:nvPr/>
          </p:nvSpPr>
          <p:spPr>
            <a:xfrm>
              <a:off x="2235325" y="2957850"/>
              <a:ext cx="183925" cy="117675"/>
            </a:xfrm>
            <a:custGeom>
              <a:avLst/>
              <a:gdLst/>
              <a:ahLst/>
              <a:cxnLst/>
              <a:rect l="l" t="t" r="r" b="b"/>
              <a:pathLst>
                <a:path w="7357" h="4707" extrusionOk="0">
                  <a:moveTo>
                    <a:pt x="6047" y="2471"/>
                  </a:moveTo>
                  <a:cubicBezTo>
                    <a:pt x="6221" y="2471"/>
                    <a:pt x="6258" y="2808"/>
                    <a:pt x="6079" y="2822"/>
                  </a:cubicBezTo>
                  <a:lnTo>
                    <a:pt x="6065" y="2822"/>
                  </a:lnTo>
                  <a:cubicBezTo>
                    <a:pt x="6061" y="2822"/>
                    <a:pt x="6058" y="2823"/>
                    <a:pt x="6054" y="2823"/>
                  </a:cubicBezTo>
                  <a:cubicBezTo>
                    <a:pt x="5881" y="2823"/>
                    <a:pt x="5858" y="2485"/>
                    <a:pt x="6037" y="2471"/>
                  </a:cubicBezTo>
                  <a:cubicBezTo>
                    <a:pt x="6040" y="2471"/>
                    <a:pt x="6044" y="2471"/>
                    <a:pt x="6047" y="2471"/>
                  </a:cubicBezTo>
                  <a:close/>
                  <a:moveTo>
                    <a:pt x="3176" y="649"/>
                  </a:moveTo>
                  <a:cubicBezTo>
                    <a:pt x="4128" y="649"/>
                    <a:pt x="4913" y="1139"/>
                    <a:pt x="5616" y="1896"/>
                  </a:cubicBezTo>
                  <a:cubicBezTo>
                    <a:pt x="5715" y="1984"/>
                    <a:pt x="5650" y="2185"/>
                    <a:pt x="5542" y="2185"/>
                  </a:cubicBezTo>
                  <a:cubicBezTo>
                    <a:pt x="5513" y="2185"/>
                    <a:pt x="5480" y="2170"/>
                    <a:pt x="5447" y="2134"/>
                  </a:cubicBezTo>
                  <a:cubicBezTo>
                    <a:pt x="4830" y="1489"/>
                    <a:pt x="4268" y="1039"/>
                    <a:pt x="3356" y="1025"/>
                  </a:cubicBezTo>
                  <a:cubicBezTo>
                    <a:pt x="3296" y="1022"/>
                    <a:pt x="3235" y="1020"/>
                    <a:pt x="3175" y="1020"/>
                  </a:cubicBezTo>
                  <a:cubicBezTo>
                    <a:pt x="3011" y="1020"/>
                    <a:pt x="2846" y="1033"/>
                    <a:pt x="2682" y="1053"/>
                  </a:cubicBezTo>
                  <a:cubicBezTo>
                    <a:pt x="2177" y="1124"/>
                    <a:pt x="857" y="1966"/>
                    <a:pt x="1573" y="2640"/>
                  </a:cubicBezTo>
                  <a:cubicBezTo>
                    <a:pt x="1685" y="2730"/>
                    <a:pt x="1609" y="2936"/>
                    <a:pt x="1495" y="2936"/>
                  </a:cubicBezTo>
                  <a:cubicBezTo>
                    <a:pt x="1466" y="2936"/>
                    <a:pt x="1435" y="2923"/>
                    <a:pt x="1405" y="2892"/>
                  </a:cubicBezTo>
                  <a:cubicBezTo>
                    <a:pt x="689" y="2233"/>
                    <a:pt x="1559" y="997"/>
                    <a:pt x="2275" y="787"/>
                  </a:cubicBezTo>
                  <a:cubicBezTo>
                    <a:pt x="2592" y="693"/>
                    <a:pt x="2891" y="649"/>
                    <a:pt x="3176" y="649"/>
                  </a:cubicBezTo>
                  <a:close/>
                  <a:moveTo>
                    <a:pt x="2159" y="3257"/>
                  </a:moveTo>
                  <a:cubicBezTo>
                    <a:pt x="2333" y="3257"/>
                    <a:pt x="2370" y="3595"/>
                    <a:pt x="2191" y="3608"/>
                  </a:cubicBezTo>
                  <a:lnTo>
                    <a:pt x="2177" y="3608"/>
                  </a:lnTo>
                  <a:cubicBezTo>
                    <a:pt x="2173" y="3609"/>
                    <a:pt x="2170" y="3609"/>
                    <a:pt x="2167" y="3609"/>
                  </a:cubicBezTo>
                  <a:cubicBezTo>
                    <a:pt x="2007" y="3609"/>
                    <a:pt x="1970" y="3271"/>
                    <a:pt x="2149" y="3257"/>
                  </a:cubicBezTo>
                  <a:cubicBezTo>
                    <a:pt x="2152" y="3257"/>
                    <a:pt x="2156" y="3257"/>
                    <a:pt x="2159" y="3257"/>
                  </a:cubicBezTo>
                  <a:close/>
                  <a:moveTo>
                    <a:pt x="3514" y="1"/>
                  </a:moveTo>
                  <a:cubicBezTo>
                    <a:pt x="3503" y="1"/>
                    <a:pt x="3493" y="1"/>
                    <a:pt x="3482" y="1"/>
                  </a:cubicBezTo>
                  <a:cubicBezTo>
                    <a:pt x="1699" y="1"/>
                    <a:pt x="1" y="1573"/>
                    <a:pt x="1026" y="3356"/>
                  </a:cubicBezTo>
                  <a:cubicBezTo>
                    <a:pt x="1571" y="4286"/>
                    <a:pt x="2343" y="4706"/>
                    <a:pt x="3240" y="4706"/>
                  </a:cubicBezTo>
                  <a:cubicBezTo>
                    <a:pt x="3589" y="4706"/>
                    <a:pt x="3957" y="4643"/>
                    <a:pt x="4338" y="4521"/>
                  </a:cubicBezTo>
                  <a:cubicBezTo>
                    <a:pt x="4984" y="4310"/>
                    <a:pt x="5630" y="4015"/>
                    <a:pt x="6219" y="3664"/>
                  </a:cubicBezTo>
                  <a:cubicBezTo>
                    <a:pt x="7062" y="3187"/>
                    <a:pt x="7356" y="2724"/>
                    <a:pt x="6739" y="1868"/>
                  </a:cubicBezTo>
                  <a:cubicBezTo>
                    <a:pt x="5903" y="893"/>
                    <a:pt x="4874" y="1"/>
                    <a:pt x="3514" y="1"/>
                  </a:cubicBezTo>
                  <a:close/>
                </a:path>
              </a:pathLst>
            </a:custGeom>
            <a:solidFill>
              <a:srgbClr val="FD9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729;p37">
              <a:extLst>
                <a:ext uri="{FF2B5EF4-FFF2-40B4-BE49-F238E27FC236}">
                  <a16:creationId xmlns:a16="http://schemas.microsoft.com/office/drawing/2014/main" id="{2D3DECA4-8EB0-4C02-B9DB-BFE5D8EFDF00}"/>
                </a:ext>
              </a:extLst>
            </p:cNvPr>
            <p:cNvSpPr/>
            <p:nvPr/>
          </p:nvSpPr>
          <p:spPr>
            <a:xfrm>
              <a:off x="2452550" y="3180350"/>
              <a:ext cx="150575" cy="132800"/>
            </a:xfrm>
            <a:custGeom>
              <a:avLst/>
              <a:gdLst/>
              <a:ahLst/>
              <a:cxnLst/>
              <a:rect l="l" t="t" r="r" b="b"/>
              <a:pathLst>
                <a:path w="6023" h="5312" extrusionOk="0">
                  <a:moveTo>
                    <a:pt x="4531" y="758"/>
                  </a:moveTo>
                  <a:cubicBezTo>
                    <a:pt x="4704" y="758"/>
                    <a:pt x="4714" y="1109"/>
                    <a:pt x="4535" y="1109"/>
                  </a:cubicBezTo>
                  <a:cubicBezTo>
                    <a:pt x="4532" y="1110"/>
                    <a:pt x="4528" y="1110"/>
                    <a:pt x="4525" y="1110"/>
                  </a:cubicBezTo>
                  <a:cubicBezTo>
                    <a:pt x="4366" y="1110"/>
                    <a:pt x="4342" y="772"/>
                    <a:pt x="4521" y="758"/>
                  </a:cubicBezTo>
                  <a:cubicBezTo>
                    <a:pt x="4524" y="758"/>
                    <a:pt x="4528" y="758"/>
                    <a:pt x="4531" y="758"/>
                  </a:cubicBezTo>
                  <a:close/>
                  <a:moveTo>
                    <a:pt x="3231" y="1962"/>
                  </a:moveTo>
                  <a:cubicBezTo>
                    <a:pt x="3385" y="1962"/>
                    <a:pt x="3388" y="2277"/>
                    <a:pt x="3216" y="2317"/>
                  </a:cubicBezTo>
                  <a:lnTo>
                    <a:pt x="3230" y="2317"/>
                  </a:lnTo>
                  <a:cubicBezTo>
                    <a:pt x="2724" y="2387"/>
                    <a:pt x="2345" y="2794"/>
                    <a:pt x="2303" y="3299"/>
                  </a:cubicBezTo>
                  <a:cubicBezTo>
                    <a:pt x="2297" y="3397"/>
                    <a:pt x="2247" y="3438"/>
                    <a:pt x="2190" y="3438"/>
                  </a:cubicBezTo>
                  <a:cubicBezTo>
                    <a:pt x="2108" y="3438"/>
                    <a:pt x="2014" y="3353"/>
                    <a:pt x="2022" y="3229"/>
                  </a:cubicBezTo>
                  <a:cubicBezTo>
                    <a:pt x="2078" y="2583"/>
                    <a:pt x="2570" y="2064"/>
                    <a:pt x="3201" y="1966"/>
                  </a:cubicBezTo>
                  <a:cubicBezTo>
                    <a:pt x="3212" y="1963"/>
                    <a:pt x="3222" y="1962"/>
                    <a:pt x="3231" y="1962"/>
                  </a:cubicBezTo>
                  <a:close/>
                  <a:moveTo>
                    <a:pt x="3710" y="855"/>
                  </a:moveTo>
                  <a:cubicBezTo>
                    <a:pt x="3742" y="855"/>
                    <a:pt x="3773" y="855"/>
                    <a:pt x="3805" y="857"/>
                  </a:cubicBezTo>
                  <a:cubicBezTo>
                    <a:pt x="3971" y="857"/>
                    <a:pt x="4001" y="1197"/>
                    <a:pt x="3827" y="1207"/>
                  </a:cubicBezTo>
                  <a:lnTo>
                    <a:pt x="3827" y="1207"/>
                  </a:lnTo>
                  <a:cubicBezTo>
                    <a:pt x="3797" y="1206"/>
                    <a:pt x="3766" y="1205"/>
                    <a:pt x="3736" y="1205"/>
                  </a:cubicBezTo>
                  <a:cubicBezTo>
                    <a:pt x="2238" y="1205"/>
                    <a:pt x="768" y="2768"/>
                    <a:pt x="1826" y="4184"/>
                  </a:cubicBezTo>
                  <a:cubicBezTo>
                    <a:pt x="1903" y="4294"/>
                    <a:pt x="1832" y="4501"/>
                    <a:pt x="1737" y="4501"/>
                  </a:cubicBezTo>
                  <a:cubicBezTo>
                    <a:pt x="1711" y="4501"/>
                    <a:pt x="1684" y="4486"/>
                    <a:pt x="1657" y="4450"/>
                  </a:cubicBezTo>
                  <a:cubicBezTo>
                    <a:pt x="457" y="2863"/>
                    <a:pt x="1861" y="855"/>
                    <a:pt x="3710" y="855"/>
                  </a:cubicBezTo>
                  <a:close/>
                  <a:moveTo>
                    <a:pt x="2398" y="4520"/>
                  </a:moveTo>
                  <a:cubicBezTo>
                    <a:pt x="2570" y="4520"/>
                    <a:pt x="2581" y="4858"/>
                    <a:pt x="2415" y="4871"/>
                  </a:cubicBezTo>
                  <a:cubicBezTo>
                    <a:pt x="2219" y="4871"/>
                    <a:pt x="2191" y="4520"/>
                    <a:pt x="2387" y="4520"/>
                  </a:cubicBezTo>
                  <a:cubicBezTo>
                    <a:pt x="2391" y="4520"/>
                    <a:pt x="2394" y="4520"/>
                    <a:pt x="2398" y="4520"/>
                  </a:cubicBezTo>
                  <a:close/>
                  <a:moveTo>
                    <a:pt x="4451" y="0"/>
                  </a:moveTo>
                  <a:cubicBezTo>
                    <a:pt x="3187" y="99"/>
                    <a:pt x="1854" y="407"/>
                    <a:pt x="1054" y="1474"/>
                  </a:cubicBezTo>
                  <a:cubicBezTo>
                    <a:pt x="1" y="2878"/>
                    <a:pt x="380" y="4829"/>
                    <a:pt x="2191" y="5236"/>
                  </a:cubicBezTo>
                  <a:cubicBezTo>
                    <a:pt x="2419" y="5286"/>
                    <a:pt x="2659" y="5311"/>
                    <a:pt x="2900" y="5311"/>
                  </a:cubicBezTo>
                  <a:cubicBezTo>
                    <a:pt x="3757" y="5311"/>
                    <a:pt x="4636" y="4988"/>
                    <a:pt x="5097" y="4254"/>
                  </a:cubicBezTo>
                  <a:cubicBezTo>
                    <a:pt x="5546" y="3524"/>
                    <a:pt x="5714" y="2555"/>
                    <a:pt x="5826" y="1727"/>
                  </a:cubicBezTo>
                  <a:cubicBezTo>
                    <a:pt x="5897" y="1208"/>
                    <a:pt x="6023" y="843"/>
                    <a:pt x="5672" y="436"/>
                  </a:cubicBezTo>
                  <a:cubicBezTo>
                    <a:pt x="5349" y="57"/>
                    <a:pt x="4928" y="0"/>
                    <a:pt x="4451" y="0"/>
                  </a:cubicBezTo>
                  <a:close/>
                </a:path>
              </a:pathLst>
            </a:custGeom>
            <a:solidFill>
              <a:srgbClr val="FD9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730;p37">
              <a:extLst>
                <a:ext uri="{FF2B5EF4-FFF2-40B4-BE49-F238E27FC236}">
                  <a16:creationId xmlns:a16="http://schemas.microsoft.com/office/drawing/2014/main" id="{1EA77260-00CF-485A-8366-B54DEEF73105}"/>
                </a:ext>
              </a:extLst>
            </p:cNvPr>
            <p:cNvSpPr/>
            <p:nvPr/>
          </p:nvSpPr>
          <p:spPr>
            <a:xfrm>
              <a:off x="2827000" y="2706425"/>
              <a:ext cx="144625" cy="123325"/>
            </a:xfrm>
            <a:custGeom>
              <a:avLst/>
              <a:gdLst/>
              <a:ahLst/>
              <a:cxnLst/>
              <a:rect l="l" t="t" r="r" b="b"/>
              <a:pathLst>
                <a:path w="5785" h="4933" extrusionOk="0">
                  <a:moveTo>
                    <a:pt x="1387" y="3011"/>
                  </a:moveTo>
                  <a:cubicBezTo>
                    <a:pt x="1560" y="3011"/>
                    <a:pt x="1583" y="3348"/>
                    <a:pt x="1405" y="3362"/>
                  </a:cubicBezTo>
                  <a:cubicBezTo>
                    <a:pt x="1401" y="3362"/>
                    <a:pt x="1397" y="3362"/>
                    <a:pt x="1394" y="3362"/>
                  </a:cubicBezTo>
                  <a:cubicBezTo>
                    <a:pt x="1221" y="3362"/>
                    <a:pt x="1198" y="3025"/>
                    <a:pt x="1376" y="3011"/>
                  </a:cubicBezTo>
                  <a:cubicBezTo>
                    <a:pt x="1380" y="3011"/>
                    <a:pt x="1384" y="3011"/>
                    <a:pt x="1387" y="3011"/>
                  </a:cubicBezTo>
                  <a:close/>
                  <a:moveTo>
                    <a:pt x="2896" y="1680"/>
                  </a:moveTo>
                  <a:cubicBezTo>
                    <a:pt x="3742" y="1680"/>
                    <a:pt x="4638" y="2564"/>
                    <a:pt x="4282" y="3418"/>
                  </a:cubicBezTo>
                  <a:cubicBezTo>
                    <a:pt x="4255" y="3485"/>
                    <a:pt x="4213" y="3512"/>
                    <a:pt x="4170" y="3512"/>
                  </a:cubicBezTo>
                  <a:cubicBezTo>
                    <a:pt x="4077" y="3512"/>
                    <a:pt x="3982" y="3388"/>
                    <a:pt x="4030" y="3264"/>
                  </a:cubicBezTo>
                  <a:cubicBezTo>
                    <a:pt x="4299" y="2618"/>
                    <a:pt x="3520" y="2042"/>
                    <a:pt x="2888" y="2042"/>
                  </a:cubicBezTo>
                  <a:cubicBezTo>
                    <a:pt x="2764" y="2042"/>
                    <a:pt x="2645" y="2064"/>
                    <a:pt x="2542" y="2113"/>
                  </a:cubicBezTo>
                  <a:cubicBezTo>
                    <a:pt x="2522" y="2121"/>
                    <a:pt x="2504" y="2126"/>
                    <a:pt x="2487" y="2126"/>
                  </a:cubicBezTo>
                  <a:cubicBezTo>
                    <a:pt x="2344" y="2126"/>
                    <a:pt x="2293" y="1838"/>
                    <a:pt x="2443" y="1776"/>
                  </a:cubicBezTo>
                  <a:cubicBezTo>
                    <a:pt x="2587" y="1710"/>
                    <a:pt x="2741" y="1680"/>
                    <a:pt x="2896" y="1680"/>
                  </a:cubicBezTo>
                  <a:close/>
                  <a:moveTo>
                    <a:pt x="2755" y="832"/>
                  </a:moveTo>
                  <a:cubicBezTo>
                    <a:pt x="2917" y="832"/>
                    <a:pt x="3073" y="851"/>
                    <a:pt x="3215" y="891"/>
                  </a:cubicBezTo>
                  <a:cubicBezTo>
                    <a:pt x="4240" y="1186"/>
                    <a:pt x="5630" y="2814"/>
                    <a:pt x="5040" y="3895"/>
                  </a:cubicBezTo>
                  <a:lnTo>
                    <a:pt x="5040" y="3909"/>
                  </a:lnTo>
                  <a:cubicBezTo>
                    <a:pt x="5013" y="3954"/>
                    <a:pt x="4981" y="3973"/>
                    <a:pt x="4950" y="3973"/>
                  </a:cubicBezTo>
                  <a:cubicBezTo>
                    <a:pt x="4854" y="3973"/>
                    <a:pt x="4766" y="3798"/>
                    <a:pt x="4830" y="3671"/>
                  </a:cubicBezTo>
                  <a:cubicBezTo>
                    <a:pt x="5237" y="2913"/>
                    <a:pt x="4142" y="1790"/>
                    <a:pt x="3580" y="1439"/>
                  </a:cubicBezTo>
                  <a:cubicBezTo>
                    <a:pt x="3346" y="1282"/>
                    <a:pt x="3067" y="1197"/>
                    <a:pt x="2786" y="1197"/>
                  </a:cubicBezTo>
                  <a:cubicBezTo>
                    <a:pt x="2714" y="1197"/>
                    <a:pt x="2641" y="1203"/>
                    <a:pt x="2570" y="1214"/>
                  </a:cubicBezTo>
                  <a:cubicBezTo>
                    <a:pt x="2064" y="1256"/>
                    <a:pt x="801" y="1635"/>
                    <a:pt x="1194" y="2506"/>
                  </a:cubicBezTo>
                  <a:cubicBezTo>
                    <a:pt x="1254" y="2625"/>
                    <a:pt x="1165" y="2773"/>
                    <a:pt x="1073" y="2773"/>
                  </a:cubicBezTo>
                  <a:cubicBezTo>
                    <a:pt x="1036" y="2773"/>
                    <a:pt x="998" y="2749"/>
                    <a:pt x="969" y="2688"/>
                  </a:cubicBezTo>
                  <a:cubicBezTo>
                    <a:pt x="473" y="1598"/>
                    <a:pt x="1732" y="832"/>
                    <a:pt x="2755" y="832"/>
                  </a:cubicBezTo>
                  <a:close/>
                  <a:moveTo>
                    <a:pt x="4405" y="3965"/>
                  </a:moveTo>
                  <a:cubicBezTo>
                    <a:pt x="4578" y="3965"/>
                    <a:pt x="4602" y="4303"/>
                    <a:pt x="4423" y="4316"/>
                  </a:cubicBezTo>
                  <a:lnTo>
                    <a:pt x="4409" y="4316"/>
                  </a:lnTo>
                  <a:cubicBezTo>
                    <a:pt x="4405" y="4317"/>
                    <a:pt x="4401" y="4317"/>
                    <a:pt x="4398" y="4317"/>
                  </a:cubicBezTo>
                  <a:cubicBezTo>
                    <a:pt x="4225" y="4317"/>
                    <a:pt x="4202" y="3979"/>
                    <a:pt x="4395" y="3965"/>
                  </a:cubicBezTo>
                  <a:cubicBezTo>
                    <a:pt x="4398" y="3965"/>
                    <a:pt x="4402" y="3965"/>
                    <a:pt x="4405" y="3965"/>
                  </a:cubicBezTo>
                  <a:close/>
                  <a:moveTo>
                    <a:pt x="2441" y="1"/>
                  </a:moveTo>
                  <a:cubicBezTo>
                    <a:pt x="1587" y="1"/>
                    <a:pt x="773" y="388"/>
                    <a:pt x="380" y="1270"/>
                  </a:cubicBezTo>
                  <a:cubicBezTo>
                    <a:pt x="1" y="2155"/>
                    <a:pt x="113" y="3502"/>
                    <a:pt x="899" y="4134"/>
                  </a:cubicBezTo>
                  <a:cubicBezTo>
                    <a:pt x="1329" y="4492"/>
                    <a:pt x="2961" y="4933"/>
                    <a:pt x="4221" y="4933"/>
                  </a:cubicBezTo>
                  <a:cubicBezTo>
                    <a:pt x="4689" y="4933"/>
                    <a:pt x="5106" y="4872"/>
                    <a:pt x="5391" y="4723"/>
                  </a:cubicBezTo>
                  <a:cubicBezTo>
                    <a:pt x="5518" y="4527"/>
                    <a:pt x="5658" y="4330"/>
                    <a:pt x="5784" y="4120"/>
                  </a:cubicBezTo>
                  <a:cubicBezTo>
                    <a:pt x="5686" y="2828"/>
                    <a:pt x="5363" y="1439"/>
                    <a:pt x="4268" y="611"/>
                  </a:cubicBezTo>
                  <a:cubicBezTo>
                    <a:pt x="3744" y="219"/>
                    <a:pt x="3081" y="1"/>
                    <a:pt x="2441" y="1"/>
                  </a:cubicBezTo>
                  <a:close/>
                </a:path>
              </a:pathLst>
            </a:custGeom>
            <a:solidFill>
              <a:srgbClr val="FD9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731;p37">
              <a:extLst>
                <a:ext uri="{FF2B5EF4-FFF2-40B4-BE49-F238E27FC236}">
                  <a16:creationId xmlns:a16="http://schemas.microsoft.com/office/drawing/2014/main" id="{8D9B9DBA-60B1-4704-967F-87E3F52D39FD}"/>
                </a:ext>
              </a:extLst>
            </p:cNvPr>
            <p:cNvSpPr/>
            <p:nvPr/>
          </p:nvSpPr>
          <p:spPr>
            <a:xfrm>
              <a:off x="2143025" y="2400575"/>
              <a:ext cx="1828750" cy="1303400"/>
            </a:xfrm>
            <a:custGeom>
              <a:avLst/>
              <a:gdLst/>
              <a:ahLst/>
              <a:cxnLst/>
              <a:rect l="l" t="t" r="r" b="b"/>
              <a:pathLst>
                <a:path w="73150" h="52136" extrusionOk="0">
                  <a:moveTo>
                    <a:pt x="8115" y="0"/>
                  </a:moveTo>
                  <a:cubicBezTo>
                    <a:pt x="8016" y="17"/>
                    <a:pt x="7922" y="24"/>
                    <a:pt x="7830" y="24"/>
                  </a:cubicBezTo>
                  <a:cubicBezTo>
                    <a:pt x="7765" y="24"/>
                    <a:pt x="7701" y="20"/>
                    <a:pt x="7637" y="14"/>
                  </a:cubicBezTo>
                  <a:lnTo>
                    <a:pt x="7637" y="14"/>
                  </a:lnTo>
                  <a:cubicBezTo>
                    <a:pt x="7679" y="155"/>
                    <a:pt x="7722" y="337"/>
                    <a:pt x="7736" y="534"/>
                  </a:cubicBezTo>
                  <a:cubicBezTo>
                    <a:pt x="7862" y="1348"/>
                    <a:pt x="8030" y="2148"/>
                    <a:pt x="8241" y="2934"/>
                  </a:cubicBezTo>
                  <a:cubicBezTo>
                    <a:pt x="8788" y="4970"/>
                    <a:pt x="10122" y="6766"/>
                    <a:pt x="10627" y="8760"/>
                  </a:cubicBezTo>
                  <a:cubicBezTo>
                    <a:pt x="10682" y="8978"/>
                    <a:pt x="10617" y="9463"/>
                    <a:pt x="10303" y="9463"/>
                  </a:cubicBezTo>
                  <a:cubicBezTo>
                    <a:pt x="10294" y="9463"/>
                    <a:pt x="10285" y="9462"/>
                    <a:pt x="10276" y="9462"/>
                  </a:cubicBezTo>
                  <a:cubicBezTo>
                    <a:pt x="9195" y="9363"/>
                    <a:pt x="7946" y="8325"/>
                    <a:pt x="7076" y="7735"/>
                  </a:cubicBezTo>
                  <a:cubicBezTo>
                    <a:pt x="5855" y="6935"/>
                    <a:pt x="4689" y="6064"/>
                    <a:pt x="3581" y="5138"/>
                  </a:cubicBezTo>
                  <a:cubicBezTo>
                    <a:pt x="2766" y="4478"/>
                    <a:pt x="1994" y="3776"/>
                    <a:pt x="1264" y="3032"/>
                  </a:cubicBezTo>
                  <a:cubicBezTo>
                    <a:pt x="1054" y="2822"/>
                    <a:pt x="815" y="2471"/>
                    <a:pt x="577" y="2162"/>
                  </a:cubicBezTo>
                  <a:cubicBezTo>
                    <a:pt x="520" y="2232"/>
                    <a:pt x="464" y="2288"/>
                    <a:pt x="422" y="2359"/>
                  </a:cubicBezTo>
                  <a:cubicBezTo>
                    <a:pt x="436" y="2415"/>
                    <a:pt x="450" y="2457"/>
                    <a:pt x="478" y="2527"/>
                  </a:cubicBezTo>
                  <a:cubicBezTo>
                    <a:pt x="745" y="3271"/>
                    <a:pt x="1896" y="4183"/>
                    <a:pt x="2443" y="4731"/>
                  </a:cubicBezTo>
                  <a:cubicBezTo>
                    <a:pt x="3861" y="6093"/>
                    <a:pt x="5405" y="7328"/>
                    <a:pt x="7048" y="8409"/>
                  </a:cubicBezTo>
                  <a:cubicBezTo>
                    <a:pt x="7637" y="8802"/>
                    <a:pt x="10094" y="10234"/>
                    <a:pt x="8241" y="10879"/>
                  </a:cubicBezTo>
                  <a:cubicBezTo>
                    <a:pt x="8055" y="10942"/>
                    <a:pt x="7836" y="10969"/>
                    <a:pt x="7597" y="10969"/>
                  </a:cubicBezTo>
                  <a:cubicBezTo>
                    <a:pt x="6610" y="10969"/>
                    <a:pt x="5278" y="10516"/>
                    <a:pt x="4465" y="10290"/>
                  </a:cubicBezTo>
                  <a:cubicBezTo>
                    <a:pt x="2991" y="9855"/>
                    <a:pt x="1517" y="9349"/>
                    <a:pt x="43" y="8858"/>
                  </a:cubicBezTo>
                  <a:cubicBezTo>
                    <a:pt x="43" y="8956"/>
                    <a:pt x="29" y="9068"/>
                    <a:pt x="1" y="9167"/>
                  </a:cubicBezTo>
                  <a:cubicBezTo>
                    <a:pt x="113" y="9293"/>
                    <a:pt x="212" y="9181"/>
                    <a:pt x="605" y="9377"/>
                  </a:cubicBezTo>
                  <a:cubicBezTo>
                    <a:pt x="1615" y="9911"/>
                    <a:pt x="3117" y="10641"/>
                    <a:pt x="4254" y="10767"/>
                  </a:cubicBezTo>
                  <a:cubicBezTo>
                    <a:pt x="4689" y="10809"/>
                    <a:pt x="4647" y="11483"/>
                    <a:pt x="4423" y="11708"/>
                  </a:cubicBezTo>
                  <a:cubicBezTo>
                    <a:pt x="4128" y="11974"/>
                    <a:pt x="3791" y="12227"/>
                    <a:pt x="3454" y="12451"/>
                  </a:cubicBezTo>
                  <a:cubicBezTo>
                    <a:pt x="3328" y="12536"/>
                    <a:pt x="3089" y="12732"/>
                    <a:pt x="2879" y="12915"/>
                  </a:cubicBezTo>
                  <a:cubicBezTo>
                    <a:pt x="2935" y="12971"/>
                    <a:pt x="2977" y="13027"/>
                    <a:pt x="3033" y="13097"/>
                  </a:cubicBezTo>
                  <a:cubicBezTo>
                    <a:pt x="4128" y="12816"/>
                    <a:pt x="5279" y="11792"/>
                    <a:pt x="6290" y="11483"/>
                  </a:cubicBezTo>
                  <a:cubicBezTo>
                    <a:pt x="6722" y="11353"/>
                    <a:pt x="7186" y="11300"/>
                    <a:pt x="7665" y="11300"/>
                  </a:cubicBezTo>
                  <a:cubicBezTo>
                    <a:pt x="9053" y="11300"/>
                    <a:pt x="10564" y="11745"/>
                    <a:pt x="11764" y="12058"/>
                  </a:cubicBezTo>
                  <a:cubicBezTo>
                    <a:pt x="13715" y="12564"/>
                    <a:pt x="15232" y="13715"/>
                    <a:pt x="16930" y="14782"/>
                  </a:cubicBezTo>
                  <a:cubicBezTo>
                    <a:pt x="20271" y="16859"/>
                    <a:pt x="23612" y="18951"/>
                    <a:pt x="26953" y="21056"/>
                  </a:cubicBezTo>
                  <a:cubicBezTo>
                    <a:pt x="28300" y="21885"/>
                    <a:pt x="31304" y="22980"/>
                    <a:pt x="31922" y="24566"/>
                  </a:cubicBezTo>
                  <a:cubicBezTo>
                    <a:pt x="31978" y="24776"/>
                    <a:pt x="31922" y="25015"/>
                    <a:pt x="31768" y="25169"/>
                  </a:cubicBezTo>
                  <a:cubicBezTo>
                    <a:pt x="31259" y="25549"/>
                    <a:pt x="30450" y="25656"/>
                    <a:pt x="29588" y="25656"/>
                  </a:cubicBezTo>
                  <a:cubicBezTo>
                    <a:pt x="28474" y="25656"/>
                    <a:pt x="27271" y="25478"/>
                    <a:pt x="26504" y="25478"/>
                  </a:cubicBezTo>
                  <a:lnTo>
                    <a:pt x="16369" y="25492"/>
                  </a:lnTo>
                  <a:lnTo>
                    <a:pt x="11961" y="25492"/>
                  </a:lnTo>
                  <a:cubicBezTo>
                    <a:pt x="11947" y="25534"/>
                    <a:pt x="11933" y="25590"/>
                    <a:pt x="11933" y="25647"/>
                  </a:cubicBezTo>
                  <a:cubicBezTo>
                    <a:pt x="11933" y="25647"/>
                    <a:pt x="11947" y="25647"/>
                    <a:pt x="11961" y="25661"/>
                  </a:cubicBezTo>
                  <a:cubicBezTo>
                    <a:pt x="13238" y="26012"/>
                    <a:pt x="14895" y="25871"/>
                    <a:pt x="16214" y="25984"/>
                  </a:cubicBezTo>
                  <a:cubicBezTo>
                    <a:pt x="17056" y="26040"/>
                    <a:pt x="18306" y="25871"/>
                    <a:pt x="19036" y="26377"/>
                  </a:cubicBezTo>
                  <a:cubicBezTo>
                    <a:pt x="19218" y="26517"/>
                    <a:pt x="19302" y="26728"/>
                    <a:pt x="19274" y="26952"/>
                  </a:cubicBezTo>
                  <a:cubicBezTo>
                    <a:pt x="19162" y="27991"/>
                    <a:pt x="18067" y="29030"/>
                    <a:pt x="17449" y="29858"/>
                  </a:cubicBezTo>
                  <a:cubicBezTo>
                    <a:pt x="17646" y="29900"/>
                    <a:pt x="17828" y="29942"/>
                    <a:pt x="18025" y="30012"/>
                  </a:cubicBezTo>
                  <a:lnTo>
                    <a:pt x="18123" y="29998"/>
                  </a:lnTo>
                  <a:cubicBezTo>
                    <a:pt x="18853" y="29732"/>
                    <a:pt x="19078" y="28931"/>
                    <a:pt x="19555" y="28272"/>
                  </a:cubicBezTo>
                  <a:cubicBezTo>
                    <a:pt x="20425" y="27022"/>
                    <a:pt x="21296" y="26152"/>
                    <a:pt x="22840" y="26096"/>
                  </a:cubicBezTo>
                  <a:cubicBezTo>
                    <a:pt x="23536" y="26069"/>
                    <a:pt x="24235" y="26061"/>
                    <a:pt x="24934" y="26061"/>
                  </a:cubicBezTo>
                  <a:cubicBezTo>
                    <a:pt x="26052" y="26061"/>
                    <a:pt x="27172" y="26082"/>
                    <a:pt x="28286" y="26082"/>
                  </a:cubicBezTo>
                  <a:cubicBezTo>
                    <a:pt x="29360" y="26082"/>
                    <a:pt x="30578" y="26002"/>
                    <a:pt x="31801" y="26002"/>
                  </a:cubicBezTo>
                  <a:cubicBezTo>
                    <a:pt x="33392" y="26002"/>
                    <a:pt x="34992" y="26137"/>
                    <a:pt x="36302" y="26756"/>
                  </a:cubicBezTo>
                  <a:cubicBezTo>
                    <a:pt x="38098" y="27584"/>
                    <a:pt x="39769" y="28917"/>
                    <a:pt x="41411" y="30012"/>
                  </a:cubicBezTo>
                  <a:cubicBezTo>
                    <a:pt x="51532" y="36778"/>
                    <a:pt x="61485" y="43839"/>
                    <a:pt x="71423" y="50900"/>
                  </a:cubicBezTo>
                  <a:cubicBezTo>
                    <a:pt x="71971" y="51293"/>
                    <a:pt x="72518" y="51756"/>
                    <a:pt x="73108" y="52107"/>
                  </a:cubicBezTo>
                  <a:cubicBezTo>
                    <a:pt x="73122" y="52107"/>
                    <a:pt x="73136" y="52135"/>
                    <a:pt x="73150" y="52135"/>
                  </a:cubicBezTo>
                  <a:cubicBezTo>
                    <a:pt x="73122" y="52079"/>
                    <a:pt x="73108" y="52023"/>
                    <a:pt x="73094" y="51967"/>
                  </a:cubicBezTo>
                  <a:cubicBezTo>
                    <a:pt x="72953" y="51475"/>
                    <a:pt x="72967" y="50619"/>
                    <a:pt x="72687" y="50212"/>
                  </a:cubicBezTo>
                  <a:cubicBezTo>
                    <a:pt x="72336" y="49693"/>
                    <a:pt x="71100" y="49187"/>
                    <a:pt x="70595" y="48850"/>
                  </a:cubicBezTo>
                  <a:cubicBezTo>
                    <a:pt x="69837" y="48359"/>
                    <a:pt x="69079" y="47854"/>
                    <a:pt x="68321" y="47348"/>
                  </a:cubicBezTo>
                  <a:cubicBezTo>
                    <a:pt x="66468" y="46113"/>
                    <a:pt x="64629" y="44836"/>
                    <a:pt x="62790" y="43558"/>
                  </a:cubicBezTo>
                  <a:cubicBezTo>
                    <a:pt x="58298" y="40400"/>
                    <a:pt x="53862" y="37157"/>
                    <a:pt x="49553" y="33732"/>
                  </a:cubicBezTo>
                  <a:cubicBezTo>
                    <a:pt x="45524" y="30518"/>
                    <a:pt x="43376" y="25801"/>
                    <a:pt x="39811" y="22123"/>
                  </a:cubicBezTo>
                  <a:cubicBezTo>
                    <a:pt x="38435" y="20677"/>
                    <a:pt x="36933" y="19372"/>
                    <a:pt x="35305" y="18221"/>
                  </a:cubicBezTo>
                  <a:cubicBezTo>
                    <a:pt x="35024" y="18024"/>
                    <a:pt x="34589" y="17856"/>
                    <a:pt x="34350" y="17603"/>
                  </a:cubicBezTo>
                  <a:cubicBezTo>
                    <a:pt x="34266" y="17519"/>
                    <a:pt x="34182" y="17407"/>
                    <a:pt x="34112" y="17294"/>
                  </a:cubicBezTo>
                  <a:cubicBezTo>
                    <a:pt x="34070" y="17435"/>
                    <a:pt x="34014" y="17575"/>
                    <a:pt x="33943" y="17687"/>
                  </a:cubicBezTo>
                  <a:cubicBezTo>
                    <a:pt x="34617" y="17870"/>
                    <a:pt x="35740" y="19049"/>
                    <a:pt x="36203" y="19428"/>
                  </a:cubicBezTo>
                  <a:cubicBezTo>
                    <a:pt x="37944" y="20930"/>
                    <a:pt x="39558" y="22586"/>
                    <a:pt x="41018" y="24383"/>
                  </a:cubicBezTo>
                  <a:cubicBezTo>
                    <a:pt x="41453" y="24917"/>
                    <a:pt x="45622" y="29282"/>
                    <a:pt x="43727" y="29816"/>
                  </a:cubicBezTo>
                  <a:cubicBezTo>
                    <a:pt x="43676" y="29831"/>
                    <a:pt x="43620" y="29838"/>
                    <a:pt x="43560" y="29838"/>
                  </a:cubicBezTo>
                  <a:cubicBezTo>
                    <a:pt x="42837" y="29838"/>
                    <a:pt x="41554" y="28811"/>
                    <a:pt x="41074" y="28538"/>
                  </a:cubicBezTo>
                  <a:cubicBezTo>
                    <a:pt x="39769" y="27808"/>
                    <a:pt x="38463" y="27078"/>
                    <a:pt x="37172" y="26348"/>
                  </a:cubicBezTo>
                  <a:cubicBezTo>
                    <a:pt x="30673" y="22671"/>
                    <a:pt x="24131" y="18979"/>
                    <a:pt x="17955" y="14796"/>
                  </a:cubicBezTo>
                  <a:cubicBezTo>
                    <a:pt x="15667" y="13252"/>
                    <a:pt x="13575" y="11679"/>
                    <a:pt x="11975" y="9405"/>
                  </a:cubicBezTo>
                  <a:cubicBezTo>
                    <a:pt x="10655" y="7538"/>
                    <a:pt x="9687" y="5447"/>
                    <a:pt x="8943" y="3299"/>
                  </a:cubicBezTo>
                  <a:cubicBezTo>
                    <a:pt x="8690" y="2541"/>
                    <a:pt x="8522" y="927"/>
                    <a:pt x="8115" y="0"/>
                  </a:cubicBezTo>
                  <a:close/>
                </a:path>
              </a:pathLst>
            </a:custGeom>
            <a:solidFill>
              <a:srgbClr val="F19D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732;p37">
              <a:extLst>
                <a:ext uri="{FF2B5EF4-FFF2-40B4-BE49-F238E27FC236}">
                  <a16:creationId xmlns:a16="http://schemas.microsoft.com/office/drawing/2014/main" id="{287C7151-0E47-4AD5-AE6F-AB3564BFD42F}"/>
                </a:ext>
              </a:extLst>
            </p:cNvPr>
            <p:cNvSpPr/>
            <p:nvPr/>
          </p:nvSpPr>
          <p:spPr>
            <a:xfrm>
              <a:off x="1915625" y="2178900"/>
              <a:ext cx="2083175" cy="1553500"/>
            </a:xfrm>
            <a:custGeom>
              <a:avLst/>
              <a:gdLst/>
              <a:ahLst/>
              <a:cxnLst/>
              <a:rect l="l" t="t" r="r" b="b"/>
              <a:pathLst>
                <a:path w="83327" h="62140" extrusionOk="0">
                  <a:moveTo>
                    <a:pt x="16325" y="1387"/>
                  </a:moveTo>
                  <a:cubicBezTo>
                    <a:pt x="17444" y="1387"/>
                    <a:pt x="18449" y="2248"/>
                    <a:pt x="18741" y="3505"/>
                  </a:cubicBezTo>
                  <a:cubicBezTo>
                    <a:pt x="19064" y="4923"/>
                    <a:pt x="18404" y="6242"/>
                    <a:pt x="17519" y="7281"/>
                  </a:cubicBezTo>
                  <a:cubicBezTo>
                    <a:pt x="17393" y="7379"/>
                    <a:pt x="17253" y="7450"/>
                    <a:pt x="17084" y="7478"/>
                  </a:cubicBezTo>
                  <a:cubicBezTo>
                    <a:pt x="16979" y="7446"/>
                    <a:pt x="16858" y="7430"/>
                    <a:pt x="16739" y="7430"/>
                  </a:cubicBezTo>
                  <a:cubicBezTo>
                    <a:pt x="16699" y="7430"/>
                    <a:pt x="16660" y="7432"/>
                    <a:pt x="16621" y="7436"/>
                  </a:cubicBezTo>
                  <a:cubicBezTo>
                    <a:pt x="15624" y="7155"/>
                    <a:pt x="14600" y="5611"/>
                    <a:pt x="14207" y="4993"/>
                  </a:cubicBezTo>
                  <a:cubicBezTo>
                    <a:pt x="13449" y="3800"/>
                    <a:pt x="13800" y="2621"/>
                    <a:pt x="14979" y="1821"/>
                  </a:cubicBezTo>
                  <a:cubicBezTo>
                    <a:pt x="15420" y="1522"/>
                    <a:pt x="15882" y="1387"/>
                    <a:pt x="16325" y="1387"/>
                  </a:cubicBezTo>
                  <a:close/>
                  <a:moveTo>
                    <a:pt x="6478" y="4646"/>
                  </a:moveTo>
                  <a:cubicBezTo>
                    <a:pt x="7183" y="4646"/>
                    <a:pt x="7913" y="4945"/>
                    <a:pt x="8465" y="5484"/>
                  </a:cubicBezTo>
                  <a:cubicBezTo>
                    <a:pt x="9518" y="6481"/>
                    <a:pt x="9504" y="7871"/>
                    <a:pt x="9265" y="9190"/>
                  </a:cubicBezTo>
                  <a:cubicBezTo>
                    <a:pt x="9029" y="9920"/>
                    <a:pt x="8642" y="10296"/>
                    <a:pt x="8054" y="10296"/>
                  </a:cubicBezTo>
                  <a:cubicBezTo>
                    <a:pt x="7840" y="10296"/>
                    <a:pt x="7599" y="10246"/>
                    <a:pt x="7328" y="10145"/>
                  </a:cubicBezTo>
                  <a:cubicBezTo>
                    <a:pt x="6570" y="9864"/>
                    <a:pt x="5868" y="9485"/>
                    <a:pt x="5209" y="9022"/>
                  </a:cubicBezTo>
                  <a:cubicBezTo>
                    <a:pt x="4114" y="8222"/>
                    <a:pt x="3847" y="6986"/>
                    <a:pt x="4535" y="5779"/>
                  </a:cubicBezTo>
                  <a:cubicBezTo>
                    <a:pt x="4980" y="4998"/>
                    <a:pt x="5714" y="4646"/>
                    <a:pt x="6478" y="4646"/>
                  </a:cubicBezTo>
                  <a:close/>
                  <a:moveTo>
                    <a:pt x="4396" y="14230"/>
                  </a:moveTo>
                  <a:cubicBezTo>
                    <a:pt x="4494" y="14230"/>
                    <a:pt x="4592" y="14235"/>
                    <a:pt x="4689" y="14244"/>
                  </a:cubicBezTo>
                  <a:cubicBezTo>
                    <a:pt x="6051" y="14370"/>
                    <a:pt x="7005" y="15353"/>
                    <a:pt x="7721" y="16448"/>
                  </a:cubicBezTo>
                  <a:cubicBezTo>
                    <a:pt x="7946" y="16855"/>
                    <a:pt x="8185" y="17430"/>
                    <a:pt x="7806" y="17851"/>
                  </a:cubicBezTo>
                  <a:cubicBezTo>
                    <a:pt x="7651" y="18020"/>
                    <a:pt x="7230" y="18132"/>
                    <a:pt x="7005" y="18230"/>
                  </a:cubicBezTo>
                  <a:cubicBezTo>
                    <a:pt x="6261" y="18567"/>
                    <a:pt x="5475" y="18792"/>
                    <a:pt x="4661" y="18904"/>
                  </a:cubicBezTo>
                  <a:cubicBezTo>
                    <a:pt x="4525" y="18921"/>
                    <a:pt x="4392" y="18930"/>
                    <a:pt x="4262" y="18930"/>
                  </a:cubicBezTo>
                  <a:cubicBezTo>
                    <a:pt x="3126" y="18930"/>
                    <a:pt x="2216" y="18278"/>
                    <a:pt x="1826" y="17107"/>
                  </a:cubicBezTo>
                  <a:cubicBezTo>
                    <a:pt x="1257" y="15376"/>
                    <a:pt x="2828" y="14230"/>
                    <a:pt x="4396" y="14230"/>
                  </a:cubicBezTo>
                  <a:close/>
                  <a:moveTo>
                    <a:pt x="38896" y="21102"/>
                  </a:moveTo>
                  <a:cubicBezTo>
                    <a:pt x="39536" y="21102"/>
                    <a:pt x="40199" y="21320"/>
                    <a:pt x="40723" y="21712"/>
                  </a:cubicBezTo>
                  <a:cubicBezTo>
                    <a:pt x="41818" y="22540"/>
                    <a:pt x="42141" y="23929"/>
                    <a:pt x="42239" y="25221"/>
                  </a:cubicBezTo>
                  <a:cubicBezTo>
                    <a:pt x="42113" y="25431"/>
                    <a:pt x="41973" y="25628"/>
                    <a:pt x="41846" y="25824"/>
                  </a:cubicBezTo>
                  <a:cubicBezTo>
                    <a:pt x="41561" y="25973"/>
                    <a:pt x="41144" y="26034"/>
                    <a:pt x="40676" y="26034"/>
                  </a:cubicBezTo>
                  <a:cubicBezTo>
                    <a:pt x="39416" y="26034"/>
                    <a:pt x="37784" y="25593"/>
                    <a:pt x="37354" y="25235"/>
                  </a:cubicBezTo>
                  <a:cubicBezTo>
                    <a:pt x="36568" y="24603"/>
                    <a:pt x="36456" y="23242"/>
                    <a:pt x="36835" y="22371"/>
                  </a:cubicBezTo>
                  <a:cubicBezTo>
                    <a:pt x="37228" y="21489"/>
                    <a:pt x="38042" y="21102"/>
                    <a:pt x="38896" y="21102"/>
                  </a:cubicBezTo>
                  <a:close/>
                  <a:moveTo>
                    <a:pt x="8585" y="21984"/>
                  </a:moveTo>
                  <a:cubicBezTo>
                    <a:pt x="9101" y="21984"/>
                    <a:pt x="9627" y="22062"/>
                    <a:pt x="10136" y="22175"/>
                  </a:cubicBezTo>
                  <a:cubicBezTo>
                    <a:pt x="11118" y="22470"/>
                    <a:pt x="11427" y="22891"/>
                    <a:pt x="11034" y="23845"/>
                  </a:cubicBezTo>
                  <a:cubicBezTo>
                    <a:pt x="10739" y="24589"/>
                    <a:pt x="10360" y="25277"/>
                    <a:pt x="9883" y="25909"/>
                  </a:cubicBezTo>
                  <a:cubicBezTo>
                    <a:pt x="9344" y="26605"/>
                    <a:pt x="8640" y="26945"/>
                    <a:pt x="7871" y="26945"/>
                  </a:cubicBezTo>
                  <a:cubicBezTo>
                    <a:pt x="7478" y="26945"/>
                    <a:pt x="7068" y="26857"/>
                    <a:pt x="6654" y="26681"/>
                  </a:cubicBezTo>
                  <a:cubicBezTo>
                    <a:pt x="4914" y="25937"/>
                    <a:pt x="4886" y="23972"/>
                    <a:pt x="6261" y="22778"/>
                  </a:cubicBezTo>
                  <a:cubicBezTo>
                    <a:pt x="6938" y="22188"/>
                    <a:pt x="7749" y="21984"/>
                    <a:pt x="8585" y="21984"/>
                  </a:cubicBezTo>
                  <a:close/>
                  <a:moveTo>
                    <a:pt x="16316" y="31159"/>
                  </a:moveTo>
                  <a:cubicBezTo>
                    <a:pt x="17662" y="31159"/>
                    <a:pt x="18691" y="32037"/>
                    <a:pt x="19541" y="33026"/>
                  </a:cubicBezTo>
                  <a:cubicBezTo>
                    <a:pt x="20144" y="33882"/>
                    <a:pt x="19850" y="34345"/>
                    <a:pt x="19021" y="34822"/>
                  </a:cubicBezTo>
                  <a:cubicBezTo>
                    <a:pt x="18418" y="35173"/>
                    <a:pt x="17786" y="35468"/>
                    <a:pt x="17126" y="35679"/>
                  </a:cubicBezTo>
                  <a:cubicBezTo>
                    <a:pt x="16745" y="35801"/>
                    <a:pt x="16377" y="35864"/>
                    <a:pt x="16029" y="35864"/>
                  </a:cubicBezTo>
                  <a:cubicBezTo>
                    <a:pt x="15132" y="35864"/>
                    <a:pt x="14363" y="35444"/>
                    <a:pt x="13828" y="34514"/>
                  </a:cubicBezTo>
                  <a:cubicBezTo>
                    <a:pt x="12789" y="32731"/>
                    <a:pt x="14487" y="31159"/>
                    <a:pt x="16284" y="31159"/>
                  </a:cubicBezTo>
                  <a:cubicBezTo>
                    <a:pt x="16295" y="31159"/>
                    <a:pt x="16305" y="31159"/>
                    <a:pt x="16316" y="31159"/>
                  </a:cubicBezTo>
                  <a:close/>
                  <a:moveTo>
                    <a:pt x="25928" y="40058"/>
                  </a:moveTo>
                  <a:cubicBezTo>
                    <a:pt x="26419" y="40058"/>
                    <a:pt x="26826" y="40115"/>
                    <a:pt x="27149" y="40494"/>
                  </a:cubicBezTo>
                  <a:cubicBezTo>
                    <a:pt x="27500" y="40901"/>
                    <a:pt x="27374" y="41266"/>
                    <a:pt x="27303" y="41785"/>
                  </a:cubicBezTo>
                  <a:cubicBezTo>
                    <a:pt x="27191" y="42613"/>
                    <a:pt x="27023" y="43582"/>
                    <a:pt x="26574" y="44312"/>
                  </a:cubicBezTo>
                  <a:cubicBezTo>
                    <a:pt x="26124" y="45046"/>
                    <a:pt x="25239" y="45369"/>
                    <a:pt x="24385" y="45369"/>
                  </a:cubicBezTo>
                  <a:cubicBezTo>
                    <a:pt x="24145" y="45369"/>
                    <a:pt x="23907" y="45344"/>
                    <a:pt x="23682" y="45294"/>
                  </a:cubicBezTo>
                  <a:cubicBezTo>
                    <a:pt x="21871" y="44887"/>
                    <a:pt x="21478" y="42936"/>
                    <a:pt x="22531" y="41532"/>
                  </a:cubicBezTo>
                  <a:cubicBezTo>
                    <a:pt x="23331" y="40451"/>
                    <a:pt x="24664" y="40157"/>
                    <a:pt x="25928" y="40058"/>
                  </a:cubicBezTo>
                  <a:close/>
                  <a:moveTo>
                    <a:pt x="17211" y="8867"/>
                  </a:moveTo>
                  <a:cubicBezTo>
                    <a:pt x="17618" y="9794"/>
                    <a:pt x="17786" y="11408"/>
                    <a:pt x="18039" y="12166"/>
                  </a:cubicBezTo>
                  <a:cubicBezTo>
                    <a:pt x="18783" y="14314"/>
                    <a:pt x="19751" y="16405"/>
                    <a:pt x="21071" y="18272"/>
                  </a:cubicBezTo>
                  <a:cubicBezTo>
                    <a:pt x="22671" y="20546"/>
                    <a:pt x="24763" y="22119"/>
                    <a:pt x="27051" y="23663"/>
                  </a:cubicBezTo>
                  <a:cubicBezTo>
                    <a:pt x="33227" y="27846"/>
                    <a:pt x="39769" y="31538"/>
                    <a:pt x="46268" y="35215"/>
                  </a:cubicBezTo>
                  <a:cubicBezTo>
                    <a:pt x="47559" y="35945"/>
                    <a:pt x="48865" y="36675"/>
                    <a:pt x="50170" y="37405"/>
                  </a:cubicBezTo>
                  <a:cubicBezTo>
                    <a:pt x="50650" y="37678"/>
                    <a:pt x="51933" y="38705"/>
                    <a:pt x="52656" y="38705"/>
                  </a:cubicBezTo>
                  <a:cubicBezTo>
                    <a:pt x="52716" y="38705"/>
                    <a:pt x="52772" y="38698"/>
                    <a:pt x="52823" y="38683"/>
                  </a:cubicBezTo>
                  <a:cubicBezTo>
                    <a:pt x="54718" y="38149"/>
                    <a:pt x="50549" y="33784"/>
                    <a:pt x="50114" y="33250"/>
                  </a:cubicBezTo>
                  <a:cubicBezTo>
                    <a:pt x="48654" y="31453"/>
                    <a:pt x="47040" y="29797"/>
                    <a:pt x="45299" y="28295"/>
                  </a:cubicBezTo>
                  <a:cubicBezTo>
                    <a:pt x="44836" y="27916"/>
                    <a:pt x="43713" y="26737"/>
                    <a:pt x="43039" y="26554"/>
                  </a:cubicBezTo>
                  <a:cubicBezTo>
                    <a:pt x="43110" y="26442"/>
                    <a:pt x="43166" y="26302"/>
                    <a:pt x="43208" y="26161"/>
                  </a:cubicBezTo>
                  <a:cubicBezTo>
                    <a:pt x="43278" y="26274"/>
                    <a:pt x="43362" y="26386"/>
                    <a:pt x="43446" y="26470"/>
                  </a:cubicBezTo>
                  <a:cubicBezTo>
                    <a:pt x="43685" y="26723"/>
                    <a:pt x="44120" y="26891"/>
                    <a:pt x="44401" y="27088"/>
                  </a:cubicBezTo>
                  <a:cubicBezTo>
                    <a:pt x="46029" y="28239"/>
                    <a:pt x="47531" y="29544"/>
                    <a:pt x="48907" y="30990"/>
                  </a:cubicBezTo>
                  <a:cubicBezTo>
                    <a:pt x="52472" y="34668"/>
                    <a:pt x="54620" y="39385"/>
                    <a:pt x="58649" y="42599"/>
                  </a:cubicBezTo>
                  <a:cubicBezTo>
                    <a:pt x="62958" y="46024"/>
                    <a:pt x="67394" y="49267"/>
                    <a:pt x="71886" y="52425"/>
                  </a:cubicBezTo>
                  <a:cubicBezTo>
                    <a:pt x="73725" y="53703"/>
                    <a:pt x="75564" y="54980"/>
                    <a:pt x="77417" y="56215"/>
                  </a:cubicBezTo>
                  <a:cubicBezTo>
                    <a:pt x="78175" y="56721"/>
                    <a:pt x="78933" y="57226"/>
                    <a:pt x="79691" y="57717"/>
                  </a:cubicBezTo>
                  <a:cubicBezTo>
                    <a:pt x="80196" y="58054"/>
                    <a:pt x="81432" y="58560"/>
                    <a:pt x="81783" y="59079"/>
                  </a:cubicBezTo>
                  <a:cubicBezTo>
                    <a:pt x="82063" y="59486"/>
                    <a:pt x="82049" y="60342"/>
                    <a:pt x="82190" y="60834"/>
                  </a:cubicBezTo>
                  <a:cubicBezTo>
                    <a:pt x="82204" y="60904"/>
                    <a:pt x="82232" y="60960"/>
                    <a:pt x="82246" y="61016"/>
                  </a:cubicBezTo>
                  <a:cubicBezTo>
                    <a:pt x="82232" y="60988"/>
                    <a:pt x="82218" y="60974"/>
                    <a:pt x="82204" y="60974"/>
                  </a:cubicBezTo>
                  <a:cubicBezTo>
                    <a:pt x="81614" y="60623"/>
                    <a:pt x="81067" y="60160"/>
                    <a:pt x="80519" y="59767"/>
                  </a:cubicBezTo>
                  <a:cubicBezTo>
                    <a:pt x="70581" y="52706"/>
                    <a:pt x="60628" y="45645"/>
                    <a:pt x="50507" y="38879"/>
                  </a:cubicBezTo>
                  <a:cubicBezTo>
                    <a:pt x="48865" y="37784"/>
                    <a:pt x="47194" y="36451"/>
                    <a:pt x="45398" y="35623"/>
                  </a:cubicBezTo>
                  <a:cubicBezTo>
                    <a:pt x="44088" y="35004"/>
                    <a:pt x="42488" y="34869"/>
                    <a:pt x="40897" y="34869"/>
                  </a:cubicBezTo>
                  <a:cubicBezTo>
                    <a:pt x="39674" y="34869"/>
                    <a:pt x="38456" y="34949"/>
                    <a:pt x="37382" y="34949"/>
                  </a:cubicBezTo>
                  <a:cubicBezTo>
                    <a:pt x="36268" y="34949"/>
                    <a:pt x="35148" y="34928"/>
                    <a:pt x="34030" y="34928"/>
                  </a:cubicBezTo>
                  <a:cubicBezTo>
                    <a:pt x="33331" y="34928"/>
                    <a:pt x="32632" y="34936"/>
                    <a:pt x="31936" y="34963"/>
                  </a:cubicBezTo>
                  <a:cubicBezTo>
                    <a:pt x="30392" y="35019"/>
                    <a:pt x="29521" y="35889"/>
                    <a:pt x="28651" y="37139"/>
                  </a:cubicBezTo>
                  <a:cubicBezTo>
                    <a:pt x="28174" y="37798"/>
                    <a:pt x="27949" y="38599"/>
                    <a:pt x="27219" y="38865"/>
                  </a:cubicBezTo>
                  <a:lnTo>
                    <a:pt x="27121" y="38879"/>
                  </a:lnTo>
                  <a:cubicBezTo>
                    <a:pt x="26924" y="38809"/>
                    <a:pt x="26742" y="38767"/>
                    <a:pt x="26545" y="38725"/>
                  </a:cubicBezTo>
                  <a:cubicBezTo>
                    <a:pt x="27163" y="37897"/>
                    <a:pt x="28258" y="36858"/>
                    <a:pt x="28370" y="35819"/>
                  </a:cubicBezTo>
                  <a:cubicBezTo>
                    <a:pt x="28398" y="35595"/>
                    <a:pt x="28314" y="35384"/>
                    <a:pt x="28132" y="35244"/>
                  </a:cubicBezTo>
                  <a:cubicBezTo>
                    <a:pt x="27402" y="34738"/>
                    <a:pt x="26152" y="34907"/>
                    <a:pt x="25310" y="34851"/>
                  </a:cubicBezTo>
                  <a:cubicBezTo>
                    <a:pt x="23991" y="34738"/>
                    <a:pt x="22334" y="34879"/>
                    <a:pt x="21057" y="34528"/>
                  </a:cubicBezTo>
                  <a:cubicBezTo>
                    <a:pt x="21043" y="34514"/>
                    <a:pt x="21029" y="34514"/>
                    <a:pt x="21029" y="34514"/>
                  </a:cubicBezTo>
                  <a:cubicBezTo>
                    <a:pt x="21029" y="34457"/>
                    <a:pt x="21043" y="34401"/>
                    <a:pt x="21057" y="34359"/>
                  </a:cubicBezTo>
                  <a:lnTo>
                    <a:pt x="25465" y="34359"/>
                  </a:lnTo>
                  <a:lnTo>
                    <a:pt x="35600" y="34345"/>
                  </a:lnTo>
                  <a:cubicBezTo>
                    <a:pt x="36367" y="34345"/>
                    <a:pt x="37570" y="34523"/>
                    <a:pt x="38684" y="34523"/>
                  </a:cubicBezTo>
                  <a:cubicBezTo>
                    <a:pt x="39546" y="34523"/>
                    <a:pt x="40355" y="34416"/>
                    <a:pt x="40864" y="34036"/>
                  </a:cubicBezTo>
                  <a:cubicBezTo>
                    <a:pt x="41018" y="33882"/>
                    <a:pt x="41074" y="33643"/>
                    <a:pt x="41018" y="33433"/>
                  </a:cubicBezTo>
                  <a:cubicBezTo>
                    <a:pt x="40400" y="31847"/>
                    <a:pt x="37396" y="30752"/>
                    <a:pt x="36049" y="29923"/>
                  </a:cubicBezTo>
                  <a:cubicBezTo>
                    <a:pt x="32708" y="27818"/>
                    <a:pt x="29367" y="25726"/>
                    <a:pt x="26026" y="23649"/>
                  </a:cubicBezTo>
                  <a:cubicBezTo>
                    <a:pt x="24328" y="22582"/>
                    <a:pt x="22811" y="21431"/>
                    <a:pt x="20860" y="20925"/>
                  </a:cubicBezTo>
                  <a:cubicBezTo>
                    <a:pt x="19660" y="20612"/>
                    <a:pt x="18149" y="20167"/>
                    <a:pt x="16761" y="20167"/>
                  </a:cubicBezTo>
                  <a:cubicBezTo>
                    <a:pt x="16282" y="20167"/>
                    <a:pt x="15818" y="20220"/>
                    <a:pt x="15386" y="20350"/>
                  </a:cubicBezTo>
                  <a:cubicBezTo>
                    <a:pt x="14375" y="20659"/>
                    <a:pt x="13224" y="21683"/>
                    <a:pt x="12129" y="21964"/>
                  </a:cubicBezTo>
                  <a:cubicBezTo>
                    <a:pt x="12073" y="21894"/>
                    <a:pt x="12031" y="21838"/>
                    <a:pt x="11975" y="21782"/>
                  </a:cubicBezTo>
                  <a:cubicBezTo>
                    <a:pt x="12185" y="21599"/>
                    <a:pt x="12424" y="21403"/>
                    <a:pt x="12550" y="21318"/>
                  </a:cubicBezTo>
                  <a:cubicBezTo>
                    <a:pt x="12887" y="21094"/>
                    <a:pt x="13224" y="20841"/>
                    <a:pt x="13519" y="20575"/>
                  </a:cubicBezTo>
                  <a:cubicBezTo>
                    <a:pt x="13743" y="20350"/>
                    <a:pt x="13785" y="19676"/>
                    <a:pt x="13350" y="19634"/>
                  </a:cubicBezTo>
                  <a:cubicBezTo>
                    <a:pt x="12213" y="19508"/>
                    <a:pt x="10711" y="18778"/>
                    <a:pt x="9701" y="18244"/>
                  </a:cubicBezTo>
                  <a:cubicBezTo>
                    <a:pt x="9308" y="18048"/>
                    <a:pt x="9209" y="18160"/>
                    <a:pt x="9097" y="18034"/>
                  </a:cubicBezTo>
                  <a:cubicBezTo>
                    <a:pt x="9125" y="17935"/>
                    <a:pt x="9139" y="17823"/>
                    <a:pt x="9139" y="17725"/>
                  </a:cubicBezTo>
                  <a:cubicBezTo>
                    <a:pt x="10613" y="18216"/>
                    <a:pt x="12087" y="18722"/>
                    <a:pt x="13561" y="19157"/>
                  </a:cubicBezTo>
                  <a:cubicBezTo>
                    <a:pt x="14374" y="19383"/>
                    <a:pt x="15706" y="19836"/>
                    <a:pt x="16693" y="19836"/>
                  </a:cubicBezTo>
                  <a:cubicBezTo>
                    <a:pt x="16932" y="19836"/>
                    <a:pt x="17151" y="19809"/>
                    <a:pt x="17337" y="19746"/>
                  </a:cubicBezTo>
                  <a:cubicBezTo>
                    <a:pt x="19190" y="19101"/>
                    <a:pt x="16733" y="17669"/>
                    <a:pt x="16144" y="17276"/>
                  </a:cubicBezTo>
                  <a:cubicBezTo>
                    <a:pt x="14501" y="16195"/>
                    <a:pt x="12957" y="14960"/>
                    <a:pt x="11539" y="13598"/>
                  </a:cubicBezTo>
                  <a:cubicBezTo>
                    <a:pt x="10992" y="13050"/>
                    <a:pt x="9841" y="12138"/>
                    <a:pt x="9574" y="11394"/>
                  </a:cubicBezTo>
                  <a:cubicBezTo>
                    <a:pt x="9546" y="11324"/>
                    <a:pt x="9532" y="11282"/>
                    <a:pt x="9518" y="11226"/>
                  </a:cubicBezTo>
                  <a:cubicBezTo>
                    <a:pt x="9560" y="11155"/>
                    <a:pt x="9616" y="11099"/>
                    <a:pt x="9673" y="11029"/>
                  </a:cubicBezTo>
                  <a:cubicBezTo>
                    <a:pt x="9911" y="11338"/>
                    <a:pt x="10150" y="11689"/>
                    <a:pt x="10360" y="11899"/>
                  </a:cubicBezTo>
                  <a:cubicBezTo>
                    <a:pt x="11090" y="12643"/>
                    <a:pt x="11862" y="13345"/>
                    <a:pt x="12677" y="14005"/>
                  </a:cubicBezTo>
                  <a:cubicBezTo>
                    <a:pt x="13785" y="14931"/>
                    <a:pt x="14951" y="15802"/>
                    <a:pt x="16172" y="16602"/>
                  </a:cubicBezTo>
                  <a:cubicBezTo>
                    <a:pt x="17042" y="17192"/>
                    <a:pt x="18291" y="18230"/>
                    <a:pt x="19372" y="18329"/>
                  </a:cubicBezTo>
                  <a:cubicBezTo>
                    <a:pt x="19381" y="18329"/>
                    <a:pt x="19390" y="18330"/>
                    <a:pt x="19399" y="18330"/>
                  </a:cubicBezTo>
                  <a:cubicBezTo>
                    <a:pt x="19713" y="18330"/>
                    <a:pt x="19778" y="17845"/>
                    <a:pt x="19723" y="17627"/>
                  </a:cubicBezTo>
                  <a:cubicBezTo>
                    <a:pt x="19218" y="15633"/>
                    <a:pt x="17884" y="13837"/>
                    <a:pt x="17337" y="11801"/>
                  </a:cubicBezTo>
                  <a:cubicBezTo>
                    <a:pt x="17126" y="11015"/>
                    <a:pt x="16958" y="10215"/>
                    <a:pt x="16832" y="9401"/>
                  </a:cubicBezTo>
                  <a:cubicBezTo>
                    <a:pt x="16818" y="9204"/>
                    <a:pt x="16775" y="9022"/>
                    <a:pt x="16733" y="8881"/>
                  </a:cubicBezTo>
                  <a:lnTo>
                    <a:pt x="16733" y="8881"/>
                  </a:lnTo>
                  <a:cubicBezTo>
                    <a:pt x="16797" y="8887"/>
                    <a:pt x="16861" y="8891"/>
                    <a:pt x="16926" y="8891"/>
                  </a:cubicBezTo>
                  <a:cubicBezTo>
                    <a:pt x="17018" y="8891"/>
                    <a:pt x="17112" y="8884"/>
                    <a:pt x="17211" y="8867"/>
                  </a:cubicBezTo>
                  <a:close/>
                  <a:moveTo>
                    <a:pt x="16304" y="0"/>
                  </a:moveTo>
                  <a:cubicBezTo>
                    <a:pt x="15549" y="0"/>
                    <a:pt x="14776" y="266"/>
                    <a:pt x="14094" y="838"/>
                  </a:cubicBezTo>
                  <a:cubicBezTo>
                    <a:pt x="12438" y="2228"/>
                    <a:pt x="12241" y="4179"/>
                    <a:pt x="13392" y="5919"/>
                  </a:cubicBezTo>
                  <a:cubicBezTo>
                    <a:pt x="13954" y="6776"/>
                    <a:pt x="14880" y="8053"/>
                    <a:pt x="15961" y="8615"/>
                  </a:cubicBezTo>
                  <a:cubicBezTo>
                    <a:pt x="15947" y="10748"/>
                    <a:pt x="17786" y="15156"/>
                    <a:pt x="18572" y="17065"/>
                  </a:cubicBezTo>
                  <a:cubicBezTo>
                    <a:pt x="17519" y="16616"/>
                    <a:pt x="16298" y="15535"/>
                    <a:pt x="15554" y="15016"/>
                  </a:cubicBezTo>
                  <a:cubicBezTo>
                    <a:pt x="14375" y="14188"/>
                    <a:pt x="13252" y="13289"/>
                    <a:pt x="12185" y="12335"/>
                  </a:cubicBezTo>
                  <a:cubicBezTo>
                    <a:pt x="11483" y="11717"/>
                    <a:pt x="10852" y="10819"/>
                    <a:pt x="10164" y="10131"/>
                  </a:cubicBezTo>
                  <a:cubicBezTo>
                    <a:pt x="10220" y="9990"/>
                    <a:pt x="10262" y="9864"/>
                    <a:pt x="10304" y="9738"/>
                  </a:cubicBezTo>
                  <a:cubicBezTo>
                    <a:pt x="10304" y="9724"/>
                    <a:pt x="10304" y="9710"/>
                    <a:pt x="10304" y="9696"/>
                  </a:cubicBezTo>
                  <a:cubicBezTo>
                    <a:pt x="10318" y="9653"/>
                    <a:pt x="10332" y="9611"/>
                    <a:pt x="10332" y="9569"/>
                  </a:cubicBezTo>
                  <a:cubicBezTo>
                    <a:pt x="10753" y="7407"/>
                    <a:pt x="10416" y="5147"/>
                    <a:pt x="8451" y="3856"/>
                  </a:cubicBezTo>
                  <a:cubicBezTo>
                    <a:pt x="7828" y="3445"/>
                    <a:pt x="7151" y="3251"/>
                    <a:pt x="6494" y="3251"/>
                  </a:cubicBezTo>
                  <a:cubicBezTo>
                    <a:pt x="5155" y="3251"/>
                    <a:pt x="3897" y="4057"/>
                    <a:pt x="3342" y="5470"/>
                  </a:cubicBezTo>
                  <a:cubicBezTo>
                    <a:pt x="2584" y="7407"/>
                    <a:pt x="3187" y="9232"/>
                    <a:pt x="4872" y="10369"/>
                  </a:cubicBezTo>
                  <a:cubicBezTo>
                    <a:pt x="5728" y="10945"/>
                    <a:pt x="7202" y="11829"/>
                    <a:pt x="8269" y="11829"/>
                  </a:cubicBezTo>
                  <a:cubicBezTo>
                    <a:pt x="8395" y="11829"/>
                    <a:pt x="8521" y="11815"/>
                    <a:pt x="8648" y="11773"/>
                  </a:cubicBezTo>
                  <a:cubicBezTo>
                    <a:pt x="9167" y="12826"/>
                    <a:pt x="10571" y="13977"/>
                    <a:pt x="11245" y="14637"/>
                  </a:cubicBezTo>
                  <a:cubicBezTo>
                    <a:pt x="12283" y="15605"/>
                    <a:pt x="13378" y="16504"/>
                    <a:pt x="14529" y="17332"/>
                  </a:cubicBezTo>
                  <a:cubicBezTo>
                    <a:pt x="15007" y="17683"/>
                    <a:pt x="15512" y="18034"/>
                    <a:pt x="16003" y="18357"/>
                  </a:cubicBezTo>
                  <a:cubicBezTo>
                    <a:pt x="16102" y="18427"/>
                    <a:pt x="16200" y="18483"/>
                    <a:pt x="16284" y="18539"/>
                  </a:cubicBezTo>
                  <a:cubicBezTo>
                    <a:pt x="15316" y="18385"/>
                    <a:pt x="14361" y="18329"/>
                    <a:pt x="13406" y="18006"/>
                  </a:cubicBezTo>
                  <a:lnTo>
                    <a:pt x="9013" y="16602"/>
                  </a:lnTo>
                  <a:cubicBezTo>
                    <a:pt x="8929" y="16321"/>
                    <a:pt x="8830" y="16069"/>
                    <a:pt x="8704" y="15816"/>
                  </a:cubicBezTo>
                  <a:cubicBezTo>
                    <a:pt x="8676" y="15760"/>
                    <a:pt x="8662" y="15718"/>
                    <a:pt x="8634" y="15675"/>
                  </a:cubicBezTo>
                  <a:cubicBezTo>
                    <a:pt x="8606" y="15619"/>
                    <a:pt x="8564" y="15577"/>
                    <a:pt x="8535" y="15535"/>
                  </a:cubicBezTo>
                  <a:cubicBezTo>
                    <a:pt x="7515" y="14017"/>
                    <a:pt x="6117" y="12835"/>
                    <a:pt x="4303" y="12835"/>
                  </a:cubicBezTo>
                  <a:cubicBezTo>
                    <a:pt x="4021" y="12835"/>
                    <a:pt x="3729" y="12864"/>
                    <a:pt x="3426" y="12924"/>
                  </a:cubicBezTo>
                  <a:cubicBezTo>
                    <a:pt x="1096" y="13401"/>
                    <a:pt x="1" y="15844"/>
                    <a:pt x="941" y="17978"/>
                  </a:cubicBezTo>
                  <a:cubicBezTo>
                    <a:pt x="1652" y="19582"/>
                    <a:pt x="2875" y="20286"/>
                    <a:pt x="4357" y="20286"/>
                  </a:cubicBezTo>
                  <a:cubicBezTo>
                    <a:pt x="4806" y="20286"/>
                    <a:pt x="5280" y="20221"/>
                    <a:pt x="5770" y="20097"/>
                  </a:cubicBezTo>
                  <a:cubicBezTo>
                    <a:pt x="6598" y="19887"/>
                    <a:pt x="7932" y="19578"/>
                    <a:pt x="8634" y="18904"/>
                  </a:cubicBezTo>
                  <a:cubicBezTo>
                    <a:pt x="8690" y="18960"/>
                    <a:pt x="8760" y="19002"/>
                    <a:pt x="8830" y="19044"/>
                  </a:cubicBezTo>
                  <a:cubicBezTo>
                    <a:pt x="9574" y="19522"/>
                    <a:pt x="10894" y="20083"/>
                    <a:pt x="12017" y="20406"/>
                  </a:cubicBezTo>
                  <a:cubicBezTo>
                    <a:pt x="11666" y="20589"/>
                    <a:pt x="11329" y="20813"/>
                    <a:pt x="11020" y="21080"/>
                  </a:cubicBezTo>
                  <a:cubicBezTo>
                    <a:pt x="10838" y="20996"/>
                    <a:pt x="10641" y="20911"/>
                    <a:pt x="10459" y="20841"/>
                  </a:cubicBezTo>
                  <a:cubicBezTo>
                    <a:pt x="10416" y="20827"/>
                    <a:pt x="10374" y="20813"/>
                    <a:pt x="10332" y="20799"/>
                  </a:cubicBezTo>
                  <a:cubicBezTo>
                    <a:pt x="10290" y="20785"/>
                    <a:pt x="10234" y="20785"/>
                    <a:pt x="10192" y="20785"/>
                  </a:cubicBezTo>
                  <a:cubicBezTo>
                    <a:pt x="9689" y="20683"/>
                    <a:pt x="9185" y="20627"/>
                    <a:pt x="8692" y="20627"/>
                  </a:cubicBezTo>
                  <a:cubicBezTo>
                    <a:pt x="6890" y="20627"/>
                    <a:pt x="5246" y="21367"/>
                    <a:pt x="4409" y="23242"/>
                  </a:cubicBezTo>
                  <a:cubicBezTo>
                    <a:pt x="3580" y="25081"/>
                    <a:pt x="4507" y="27228"/>
                    <a:pt x="6332" y="28000"/>
                  </a:cubicBezTo>
                  <a:cubicBezTo>
                    <a:pt x="6874" y="28229"/>
                    <a:pt x="7391" y="28336"/>
                    <a:pt x="7879" y="28336"/>
                  </a:cubicBezTo>
                  <a:cubicBezTo>
                    <a:pt x="9248" y="28336"/>
                    <a:pt x="10389" y="27496"/>
                    <a:pt x="11217" y="26161"/>
                  </a:cubicBezTo>
                  <a:cubicBezTo>
                    <a:pt x="11736" y="25305"/>
                    <a:pt x="12522" y="24000"/>
                    <a:pt x="12480" y="22933"/>
                  </a:cubicBezTo>
                  <a:cubicBezTo>
                    <a:pt x="13224" y="22666"/>
                    <a:pt x="13996" y="22133"/>
                    <a:pt x="14614" y="21852"/>
                  </a:cubicBezTo>
                  <a:cubicBezTo>
                    <a:pt x="15456" y="21462"/>
                    <a:pt x="16199" y="21310"/>
                    <a:pt x="16981" y="21310"/>
                  </a:cubicBezTo>
                  <a:cubicBezTo>
                    <a:pt x="17607" y="21310"/>
                    <a:pt x="18259" y="21407"/>
                    <a:pt x="19007" y="21557"/>
                  </a:cubicBezTo>
                  <a:cubicBezTo>
                    <a:pt x="20846" y="21922"/>
                    <a:pt x="22068" y="22343"/>
                    <a:pt x="23598" y="23284"/>
                  </a:cubicBezTo>
                  <a:cubicBezTo>
                    <a:pt x="28455" y="26316"/>
                    <a:pt x="33297" y="29348"/>
                    <a:pt x="38154" y="32380"/>
                  </a:cubicBezTo>
                  <a:cubicBezTo>
                    <a:pt x="38491" y="32591"/>
                    <a:pt x="38898" y="32955"/>
                    <a:pt x="39319" y="33222"/>
                  </a:cubicBezTo>
                  <a:cubicBezTo>
                    <a:pt x="39148" y="33200"/>
                    <a:pt x="38966" y="33191"/>
                    <a:pt x="38779" y="33191"/>
                  </a:cubicBezTo>
                  <a:cubicBezTo>
                    <a:pt x="38136" y="33191"/>
                    <a:pt x="37428" y="33292"/>
                    <a:pt x="36863" y="33292"/>
                  </a:cubicBezTo>
                  <a:lnTo>
                    <a:pt x="23359" y="33292"/>
                  </a:lnTo>
                  <a:cubicBezTo>
                    <a:pt x="22964" y="33292"/>
                    <a:pt x="22313" y="33202"/>
                    <a:pt x="21683" y="33202"/>
                  </a:cubicBezTo>
                  <a:cubicBezTo>
                    <a:pt x="21417" y="33202"/>
                    <a:pt x="21154" y="33218"/>
                    <a:pt x="20916" y="33264"/>
                  </a:cubicBezTo>
                  <a:cubicBezTo>
                    <a:pt x="20776" y="32843"/>
                    <a:pt x="20580" y="32450"/>
                    <a:pt x="20313" y="32085"/>
                  </a:cubicBezTo>
                  <a:cubicBezTo>
                    <a:pt x="20299" y="32057"/>
                    <a:pt x="20271" y="32015"/>
                    <a:pt x="20243" y="31987"/>
                  </a:cubicBezTo>
                  <a:cubicBezTo>
                    <a:pt x="20215" y="31945"/>
                    <a:pt x="20172" y="31903"/>
                    <a:pt x="20144" y="31875"/>
                  </a:cubicBezTo>
                  <a:cubicBezTo>
                    <a:pt x="19065" y="30641"/>
                    <a:pt x="17693" y="29777"/>
                    <a:pt x="16164" y="29777"/>
                  </a:cubicBezTo>
                  <a:cubicBezTo>
                    <a:pt x="15605" y="29777"/>
                    <a:pt x="15025" y="29892"/>
                    <a:pt x="14431" y="30148"/>
                  </a:cubicBezTo>
                  <a:cubicBezTo>
                    <a:pt x="12227" y="31103"/>
                    <a:pt x="11834" y="33868"/>
                    <a:pt x="13182" y="35693"/>
                  </a:cubicBezTo>
                  <a:cubicBezTo>
                    <a:pt x="13994" y="36797"/>
                    <a:pt x="14979" y="37232"/>
                    <a:pt x="16045" y="37232"/>
                  </a:cubicBezTo>
                  <a:cubicBezTo>
                    <a:pt x="16876" y="37232"/>
                    <a:pt x="17757" y="36967"/>
                    <a:pt x="18642" y="36549"/>
                  </a:cubicBezTo>
                  <a:cubicBezTo>
                    <a:pt x="19232" y="36268"/>
                    <a:pt x="20060" y="35903"/>
                    <a:pt x="20566" y="35370"/>
                  </a:cubicBezTo>
                  <a:cubicBezTo>
                    <a:pt x="21478" y="35811"/>
                    <a:pt x="23079" y="35840"/>
                    <a:pt x="24112" y="35840"/>
                  </a:cubicBezTo>
                  <a:cubicBezTo>
                    <a:pt x="24268" y="35840"/>
                    <a:pt x="24412" y="35839"/>
                    <a:pt x="24537" y="35839"/>
                  </a:cubicBezTo>
                  <a:cubicBezTo>
                    <a:pt x="24718" y="35839"/>
                    <a:pt x="24863" y="35840"/>
                    <a:pt x="24959" y="35847"/>
                  </a:cubicBezTo>
                  <a:cubicBezTo>
                    <a:pt x="25651" y="35900"/>
                    <a:pt x="26381" y="36017"/>
                    <a:pt x="27077" y="36017"/>
                  </a:cubicBezTo>
                  <a:cubicBezTo>
                    <a:pt x="27115" y="36017"/>
                    <a:pt x="27153" y="36016"/>
                    <a:pt x="27191" y="36016"/>
                  </a:cubicBezTo>
                  <a:cubicBezTo>
                    <a:pt x="27261" y="36016"/>
                    <a:pt x="27346" y="36002"/>
                    <a:pt x="27430" y="35988"/>
                  </a:cubicBezTo>
                  <a:lnTo>
                    <a:pt x="27430" y="35988"/>
                  </a:lnTo>
                  <a:cubicBezTo>
                    <a:pt x="27388" y="36016"/>
                    <a:pt x="27332" y="36058"/>
                    <a:pt x="27275" y="36114"/>
                  </a:cubicBezTo>
                  <a:cubicBezTo>
                    <a:pt x="26700" y="36619"/>
                    <a:pt x="25759" y="37770"/>
                    <a:pt x="25465" y="38697"/>
                  </a:cubicBezTo>
                  <a:cubicBezTo>
                    <a:pt x="23289" y="38949"/>
                    <a:pt x="21478" y="40030"/>
                    <a:pt x="20902" y="42304"/>
                  </a:cubicBezTo>
                  <a:cubicBezTo>
                    <a:pt x="20355" y="44396"/>
                    <a:pt x="21773" y="46488"/>
                    <a:pt x="23920" y="46726"/>
                  </a:cubicBezTo>
                  <a:cubicBezTo>
                    <a:pt x="24101" y="46746"/>
                    <a:pt x="24276" y="46756"/>
                    <a:pt x="24445" y="46756"/>
                  </a:cubicBezTo>
                  <a:cubicBezTo>
                    <a:pt x="26406" y="46756"/>
                    <a:pt x="27601" y="45438"/>
                    <a:pt x="28118" y="43526"/>
                  </a:cubicBezTo>
                  <a:cubicBezTo>
                    <a:pt x="28384" y="42529"/>
                    <a:pt x="28791" y="40985"/>
                    <a:pt x="28412" y="39960"/>
                  </a:cubicBezTo>
                  <a:cubicBezTo>
                    <a:pt x="28342" y="39778"/>
                    <a:pt x="28230" y="39595"/>
                    <a:pt x="28090" y="39455"/>
                  </a:cubicBezTo>
                  <a:cubicBezTo>
                    <a:pt x="28539" y="38992"/>
                    <a:pt x="28904" y="38374"/>
                    <a:pt x="29297" y="37812"/>
                  </a:cubicBezTo>
                  <a:cubicBezTo>
                    <a:pt x="30462" y="36184"/>
                    <a:pt x="32175" y="35881"/>
                    <a:pt x="33995" y="35881"/>
                  </a:cubicBezTo>
                  <a:cubicBezTo>
                    <a:pt x="35046" y="35881"/>
                    <a:pt x="36133" y="35982"/>
                    <a:pt x="37172" y="35988"/>
                  </a:cubicBezTo>
                  <a:cubicBezTo>
                    <a:pt x="38309" y="35988"/>
                    <a:pt x="39625" y="35896"/>
                    <a:pt x="40933" y="35896"/>
                  </a:cubicBezTo>
                  <a:cubicBezTo>
                    <a:pt x="42289" y="35896"/>
                    <a:pt x="43637" y="35994"/>
                    <a:pt x="44766" y="36395"/>
                  </a:cubicBezTo>
                  <a:cubicBezTo>
                    <a:pt x="45805" y="36774"/>
                    <a:pt x="46787" y="37588"/>
                    <a:pt x="47714" y="38191"/>
                  </a:cubicBezTo>
                  <a:cubicBezTo>
                    <a:pt x="56515" y="43905"/>
                    <a:pt x="65064" y="50039"/>
                    <a:pt x="73641" y="56089"/>
                  </a:cubicBezTo>
                  <a:cubicBezTo>
                    <a:pt x="75606" y="57465"/>
                    <a:pt x="77557" y="58854"/>
                    <a:pt x="79508" y="60230"/>
                  </a:cubicBezTo>
                  <a:cubicBezTo>
                    <a:pt x="80365" y="60834"/>
                    <a:pt x="81572" y="62111"/>
                    <a:pt x="82653" y="62139"/>
                  </a:cubicBezTo>
                  <a:cubicBezTo>
                    <a:pt x="82807" y="62139"/>
                    <a:pt x="82948" y="61985"/>
                    <a:pt x="83004" y="61844"/>
                  </a:cubicBezTo>
                  <a:cubicBezTo>
                    <a:pt x="83327" y="61030"/>
                    <a:pt x="82962" y="59388"/>
                    <a:pt x="82541" y="58644"/>
                  </a:cubicBezTo>
                  <a:cubicBezTo>
                    <a:pt x="81937" y="57563"/>
                    <a:pt x="80196" y="56889"/>
                    <a:pt x="79186" y="56215"/>
                  </a:cubicBezTo>
                  <a:cubicBezTo>
                    <a:pt x="74146" y="52889"/>
                    <a:pt x="69205" y="49407"/>
                    <a:pt x="64362" y="45786"/>
                  </a:cubicBezTo>
                  <a:cubicBezTo>
                    <a:pt x="61695" y="43778"/>
                    <a:pt x="58565" y="41813"/>
                    <a:pt x="56389" y="39258"/>
                  </a:cubicBezTo>
                  <a:cubicBezTo>
                    <a:pt x="54480" y="36998"/>
                    <a:pt x="53076" y="34359"/>
                    <a:pt x="51153" y="32085"/>
                  </a:cubicBezTo>
                  <a:cubicBezTo>
                    <a:pt x="49609" y="30246"/>
                    <a:pt x="47882" y="28562"/>
                    <a:pt x="46001" y="27074"/>
                  </a:cubicBezTo>
                  <a:cubicBezTo>
                    <a:pt x="45229" y="26470"/>
                    <a:pt x="44218" y="25502"/>
                    <a:pt x="43348" y="24940"/>
                  </a:cubicBezTo>
                  <a:cubicBezTo>
                    <a:pt x="43152" y="22919"/>
                    <a:pt x="42380" y="20869"/>
                    <a:pt x="40386" y="20013"/>
                  </a:cubicBezTo>
                  <a:cubicBezTo>
                    <a:pt x="39905" y="19810"/>
                    <a:pt x="39414" y="19714"/>
                    <a:pt x="38937" y="19714"/>
                  </a:cubicBezTo>
                  <a:cubicBezTo>
                    <a:pt x="37368" y="19714"/>
                    <a:pt x="35958" y="20755"/>
                    <a:pt x="35614" y="22456"/>
                  </a:cubicBezTo>
                  <a:cubicBezTo>
                    <a:pt x="35263" y="24196"/>
                    <a:pt x="35880" y="26189"/>
                    <a:pt x="37635" y="26849"/>
                  </a:cubicBezTo>
                  <a:cubicBezTo>
                    <a:pt x="38613" y="27229"/>
                    <a:pt x="39808" y="27392"/>
                    <a:pt x="40910" y="27392"/>
                  </a:cubicBezTo>
                  <a:cubicBezTo>
                    <a:pt x="41153" y="27392"/>
                    <a:pt x="41391" y="27384"/>
                    <a:pt x="41622" y="27369"/>
                  </a:cubicBezTo>
                  <a:cubicBezTo>
                    <a:pt x="41776" y="27355"/>
                    <a:pt x="41944" y="27341"/>
                    <a:pt x="42099" y="27284"/>
                  </a:cubicBezTo>
                  <a:cubicBezTo>
                    <a:pt x="42197" y="27326"/>
                    <a:pt x="42281" y="27369"/>
                    <a:pt x="42380" y="27425"/>
                  </a:cubicBezTo>
                  <a:cubicBezTo>
                    <a:pt x="43404" y="28028"/>
                    <a:pt x="44387" y="28744"/>
                    <a:pt x="45299" y="29530"/>
                  </a:cubicBezTo>
                  <a:cubicBezTo>
                    <a:pt x="46675" y="30780"/>
                    <a:pt x="47966" y="32113"/>
                    <a:pt x="49160" y="33531"/>
                  </a:cubicBezTo>
                  <a:cubicBezTo>
                    <a:pt x="50184" y="34766"/>
                    <a:pt x="51251" y="36030"/>
                    <a:pt x="52122" y="37363"/>
                  </a:cubicBezTo>
                  <a:cubicBezTo>
                    <a:pt x="52093" y="37349"/>
                    <a:pt x="52079" y="37335"/>
                    <a:pt x="52051" y="37321"/>
                  </a:cubicBezTo>
                  <a:cubicBezTo>
                    <a:pt x="51700" y="37125"/>
                    <a:pt x="51335" y="36928"/>
                    <a:pt x="50985" y="36732"/>
                  </a:cubicBezTo>
                  <a:cubicBezTo>
                    <a:pt x="46521" y="34247"/>
                    <a:pt x="42085" y="31720"/>
                    <a:pt x="37691" y="29137"/>
                  </a:cubicBezTo>
                  <a:cubicBezTo>
                    <a:pt x="33340" y="26568"/>
                    <a:pt x="28862" y="24014"/>
                    <a:pt x="24861" y="20911"/>
                  </a:cubicBezTo>
                  <a:cubicBezTo>
                    <a:pt x="22292" y="18918"/>
                    <a:pt x="20551" y="16167"/>
                    <a:pt x="19330" y="13177"/>
                  </a:cubicBezTo>
                  <a:cubicBezTo>
                    <a:pt x="18825" y="11942"/>
                    <a:pt x="18418" y="10664"/>
                    <a:pt x="18081" y="9359"/>
                  </a:cubicBezTo>
                  <a:cubicBezTo>
                    <a:pt x="18025" y="9106"/>
                    <a:pt x="17983" y="8853"/>
                    <a:pt x="17926" y="8615"/>
                  </a:cubicBezTo>
                  <a:cubicBezTo>
                    <a:pt x="18011" y="8559"/>
                    <a:pt x="18095" y="8502"/>
                    <a:pt x="18179" y="8432"/>
                  </a:cubicBezTo>
                  <a:cubicBezTo>
                    <a:pt x="18221" y="8390"/>
                    <a:pt x="18263" y="8348"/>
                    <a:pt x="18291" y="8306"/>
                  </a:cubicBezTo>
                  <a:cubicBezTo>
                    <a:pt x="19793" y="6607"/>
                    <a:pt x="20453" y="4235"/>
                    <a:pt x="19443" y="2101"/>
                  </a:cubicBezTo>
                  <a:cubicBezTo>
                    <a:pt x="18815" y="767"/>
                    <a:pt x="17587" y="0"/>
                    <a:pt x="16304"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733;p37">
              <a:extLst>
                <a:ext uri="{FF2B5EF4-FFF2-40B4-BE49-F238E27FC236}">
                  <a16:creationId xmlns:a16="http://schemas.microsoft.com/office/drawing/2014/main" id="{DC01772F-44DB-467E-9F8B-D1C2A9F0D69A}"/>
                </a:ext>
              </a:extLst>
            </p:cNvPr>
            <p:cNvSpPr/>
            <p:nvPr/>
          </p:nvSpPr>
          <p:spPr>
            <a:xfrm>
              <a:off x="2298325" y="2233450"/>
              <a:ext cx="69150" cy="110050"/>
            </a:xfrm>
            <a:custGeom>
              <a:avLst/>
              <a:gdLst/>
              <a:ahLst/>
              <a:cxnLst/>
              <a:rect l="l" t="t" r="r" b="b"/>
              <a:pathLst>
                <a:path w="2766" h="4402" extrusionOk="0">
                  <a:moveTo>
                    <a:pt x="910" y="1"/>
                  </a:moveTo>
                  <a:cubicBezTo>
                    <a:pt x="675" y="1"/>
                    <a:pt x="420" y="66"/>
                    <a:pt x="148" y="214"/>
                  </a:cubicBezTo>
                  <a:cubicBezTo>
                    <a:pt x="1" y="288"/>
                    <a:pt x="47" y="555"/>
                    <a:pt x="183" y="555"/>
                  </a:cubicBezTo>
                  <a:cubicBezTo>
                    <a:pt x="202" y="555"/>
                    <a:pt x="223" y="549"/>
                    <a:pt x="246" y="537"/>
                  </a:cubicBezTo>
                  <a:cubicBezTo>
                    <a:pt x="480" y="408"/>
                    <a:pt x="697" y="352"/>
                    <a:pt x="897" y="352"/>
                  </a:cubicBezTo>
                  <a:cubicBezTo>
                    <a:pt x="1637" y="352"/>
                    <a:pt x="2142" y="1122"/>
                    <a:pt x="2352" y="1885"/>
                  </a:cubicBezTo>
                  <a:cubicBezTo>
                    <a:pt x="2492" y="2362"/>
                    <a:pt x="2478" y="2867"/>
                    <a:pt x="2324" y="3344"/>
                  </a:cubicBezTo>
                  <a:cubicBezTo>
                    <a:pt x="2160" y="3780"/>
                    <a:pt x="1842" y="3968"/>
                    <a:pt x="1505" y="3968"/>
                  </a:cubicBezTo>
                  <a:cubicBezTo>
                    <a:pt x="1146" y="3968"/>
                    <a:pt x="766" y="3755"/>
                    <a:pt x="527" y="3401"/>
                  </a:cubicBezTo>
                  <a:cubicBezTo>
                    <a:pt x="492" y="3351"/>
                    <a:pt x="451" y="3330"/>
                    <a:pt x="413" y="3330"/>
                  </a:cubicBezTo>
                  <a:cubicBezTo>
                    <a:pt x="310" y="3330"/>
                    <a:pt x="221" y="3475"/>
                    <a:pt x="302" y="3597"/>
                  </a:cubicBezTo>
                  <a:cubicBezTo>
                    <a:pt x="546" y="3962"/>
                    <a:pt x="1096" y="4402"/>
                    <a:pt x="1595" y="4402"/>
                  </a:cubicBezTo>
                  <a:cubicBezTo>
                    <a:pt x="1671" y="4402"/>
                    <a:pt x="1746" y="4391"/>
                    <a:pt x="1818" y="4369"/>
                  </a:cubicBezTo>
                  <a:cubicBezTo>
                    <a:pt x="2450" y="4187"/>
                    <a:pt x="2703" y="3330"/>
                    <a:pt x="2731" y="2755"/>
                  </a:cubicBezTo>
                  <a:cubicBezTo>
                    <a:pt x="2766" y="1621"/>
                    <a:pt x="2081" y="1"/>
                    <a:pt x="910"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734;p37">
              <a:extLst>
                <a:ext uri="{FF2B5EF4-FFF2-40B4-BE49-F238E27FC236}">
                  <a16:creationId xmlns:a16="http://schemas.microsoft.com/office/drawing/2014/main" id="{2BB2E008-4DBE-499C-A6A0-852447B0DE59}"/>
                </a:ext>
              </a:extLst>
            </p:cNvPr>
            <p:cNvSpPr/>
            <p:nvPr/>
          </p:nvSpPr>
          <p:spPr>
            <a:xfrm>
              <a:off x="2281400" y="2257725"/>
              <a:ext cx="9675" cy="8825"/>
            </a:xfrm>
            <a:custGeom>
              <a:avLst/>
              <a:gdLst/>
              <a:ahLst/>
              <a:cxnLst/>
              <a:rect l="l" t="t" r="r" b="b"/>
              <a:pathLst>
                <a:path w="387" h="353" extrusionOk="0">
                  <a:moveTo>
                    <a:pt x="203" y="1"/>
                  </a:moveTo>
                  <a:cubicBezTo>
                    <a:pt x="200" y="1"/>
                    <a:pt x="197" y="1"/>
                    <a:pt x="193" y="1"/>
                  </a:cubicBezTo>
                  <a:cubicBezTo>
                    <a:pt x="1" y="15"/>
                    <a:pt x="24" y="352"/>
                    <a:pt x="210" y="352"/>
                  </a:cubicBezTo>
                  <a:cubicBezTo>
                    <a:pt x="214" y="352"/>
                    <a:pt x="217" y="352"/>
                    <a:pt x="221" y="352"/>
                  </a:cubicBezTo>
                  <a:cubicBezTo>
                    <a:pt x="387" y="352"/>
                    <a:pt x="376" y="1"/>
                    <a:pt x="203"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735;p37">
              <a:extLst>
                <a:ext uri="{FF2B5EF4-FFF2-40B4-BE49-F238E27FC236}">
                  <a16:creationId xmlns:a16="http://schemas.microsoft.com/office/drawing/2014/main" id="{B9DF97D0-A378-4B76-82C6-D837B1259382}"/>
                </a:ext>
              </a:extLst>
            </p:cNvPr>
            <p:cNvSpPr/>
            <p:nvPr/>
          </p:nvSpPr>
          <p:spPr>
            <a:xfrm>
              <a:off x="2317100" y="2255275"/>
              <a:ext cx="47050" cy="58175"/>
            </a:xfrm>
            <a:custGeom>
              <a:avLst/>
              <a:gdLst/>
              <a:ahLst/>
              <a:cxnLst/>
              <a:rect l="l" t="t" r="r" b="b"/>
              <a:pathLst>
                <a:path w="1882" h="2327" extrusionOk="0">
                  <a:moveTo>
                    <a:pt x="183" y="1"/>
                  </a:moveTo>
                  <a:cubicBezTo>
                    <a:pt x="1" y="1"/>
                    <a:pt x="29" y="352"/>
                    <a:pt x="211" y="352"/>
                  </a:cubicBezTo>
                  <a:cubicBezTo>
                    <a:pt x="815" y="366"/>
                    <a:pt x="1460" y="1657"/>
                    <a:pt x="773" y="1980"/>
                  </a:cubicBezTo>
                  <a:cubicBezTo>
                    <a:pt x="633" y="2044"/>
                    <a:pt x="689" y="2327"/>
                    <a:pt x="826" y="2327"/>
                  </a:cubicBezTo>
                  <a:cubicBezTo>
                    <a:pt x="840" y="2327"/>
                    <a:pt x="855" y="2324"/>
                    <a:pt x="871" y="2317"/>
                  </a:cubicBezTo>
                  <a:cubicBezTo>
                    <a:pt x="1882" y="1854"/>
                    <a:pt x="1138" y="29"/>
                    <a:pt x="183"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736;p37">
              <a:extLst>
                <a:ext uri="{FF2B5EF4-FFF2-40B4-BE49-F238E27FC236}">
                  <a16:creationId xmlns:a16="http://schemas.microsoft.com/office/drawing/2014/main" id="{672C3FFF-1E00-4AFF-BC46-A29730B4857F}"/>
                </a:ext>
              </a:extLst>
            </p:cNvPr>
            <p:cNvSpPr/>
            <p:nvPr/>
          </p:nvSpPr>
          <p:spPr>
            <a:xfrm>
              <a:off x="2030750" y="2310800"/>
              <a:ext cx="104950" cy="99000"/>
            </a:xfrm>
            <a:custGeom>
              <a:avLst/>
              <a:gdLst/>
              <a:ahLst/>
              <a:cxnLst/>
              <a:rect l="l" t="t" r="r" b="b"/>
              <a:pathLst>
                <a:path w="4198" h="3960" extrusionOk="0">
                  <a:moveTo>
                    <a:pt x="1489" y="0"/>
                  </a:moveTo>
                  <a:cubicBezTo>
                    <a:pt x="1158" y="0"/>
                    <a:pt x="838" y="123"/>
                    <a:pt x="547" y="433"/>
                  </a:cubicBezTo>
                  <a:cubicBezTo>
                    <a:pt x="0" y="1008"/>
                    <a:pt x="14" y="1823"/>
                    <a:pt x="168" y="2553"/>
                  </a:cubicBezTo>
                  <a:cubicBezTo>
                    <a:pt x="189" y="2634"/>
                    <a:pt x="235" y="2668"/>
                    <a:pt x="284" y="2668"/>
                  </a:cubicBezTo>
                  <a:cubicBezTo>
                    <a:pt x="369" y="2668"/>
                    <a:pt x="462" y="2565"/>
                    <a:pt x="435" y="2440"/>
                  </a:cubicBezTo>
                  <a:cubicBezTo>
                    <a:pt x="281" y="1795"/>
                    <a:pt x="295" y="1037"/>
                    <a:pt x="856" y="587"/>
                  </a:cubicBezTo>
                  <a:cubicBezTo>
                    <a:pt x="1074" y="413"/>
                    <a:pt x="1298" y="345"/>
                    <a:pt x="1521" y="345"/>
                  </a:cubicBezTo>
                  <a:cubicBezTo>
                    <a:pt x="1873" y="345"/>
                    <a:pt x="2223" y="516"/>
                    <a:pt x="2541" y="714"/>
                  </a:cubicBezTo>
                  <a:cubicBezTo>
                    <a:pt x="2948" y="966"/>
                    <a:pt x="3355" y="1233"/>
                    <a:pt x="3580" y="1640"/>
                  </a:cubicBezTo>
                  <a:cubicBezTo>
                    <a:pt x="3916" y="2258"/>
                    <a:pt x="4057" y="3381"/>
                    <a:pt x="3187" y="3619"/>
                  </a:cubicBezTo>
                  <a:cubicBezTo>
                    <a:pt x="3028" y="3659"/>
                    <a:pt x="3093" y="3960"/>
                    <a:pt x="3254" y="3960"/>
                  </a:cubicBezTo>
                  <a:cubicBezTo>
                    <a:pt x="3264" y="3960"/>
                    <a:pt x="3274" y="3959"/>
                    <a:pt x="3285" y="3956"/>
                  </a:cubicBezTo>
                  <a:cubicBezTo>
                    <a:pt x="4057" y="3732"/>
                    <a:pt x="4197" y="2960"/>
                    <a:pt x="4085" y="2258"/>
                  </a:cubicBezTo>
                  <a:cubicBezTo>
                    <a:pt x="3916" y="1331"/>
                    <a:pt x="3453" y="896"/>
                    <a:pt x="2667" y="405"/>
                  </a:cubicBezTo>
                  <a:cubicBezTo>
                    <a:pt x="2280" y="170"/>
                    <a:pt x="1877" y="0"/>
                    <a:pt x="1489"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737;p37">
              <a:extLst>
                <a:ext uri="{FF2B5EF4-FFF2-40B4-BE49-F238E27FC236}">
                  <a16:creationId xmlns:a16="http://schemas.microsoft.com/office/drawing/2014/main" id="{B176785D-8509-469D-A9D5-575F7548169D}"/>
                </a:ext>
              </a:extLst>
            </p:cNvPr>
            <p:cNvSpPr/>
            <p:nvPr/>
          </p:nvSpPr>
          <p:spPr>
            <a:xfrm>
              <a:off x="2052275" y="2330375"/>
              <a:ext cx="50150" cy="30775"/>
            </a:xfrm>
            <a:custGeom>
              <a:avLst/>
              <a:gdLst/>
              <a:ahLst/>
              <a:cxnLst/>
              <a:rect l="l" t="t" r="r" b="b"/>
              <a:pathLst>
                <a:path w="2006" h="1231" extrusionOk="0">
                  <a:moveTo>
                    <a:pt x="894" y="1"/>
                  </a:moveTo>
                  <a:cubicBezTo>
                    <a:pt x="304" y="1"/>
                    <a:pt x="51" y="520"/>
                    <a:pt x="9" y="1026"/>
                  </a:cubicBezTo>
                  <a:cubicBezTo>
                    <a:pt x="1" y="1143"/>
                    <a:pt x="93" y="1231"/>
                    <a:pt x="175" y="1231"/>
                  </a:cubicBezTo>
                  <a:cubicBezTo>
                    <a:pt x="229" y="1231"/>
                    <a:pt x="279" y="1192"/>
                    <a:pt x="290" y="1096"/>
                  </a:cubicBezTo>
                  <a:cubicBezTo>
                    <a:pt x="315" y="783"/>
                    <a:pt x="485" y="360"/>
                    <a:pt x="829" y="360"/>
                  </a:cubicBezTo>
                  <a:cubicBezTo>
                    <a:pt x="871" y="360"/>
                    <a:pt x="916" y="366"/>
                    <a:pt x="964" y="380"/>
                  </a:cubicBezTo>
                  <a:cubicBezTo>
                    <a:pt x="1301" y="506"/>
                    <a:pt x="1567" y="773"/>
                    <a:pt x="1708" y="1110"/>
                  </a:cubicBezTo>
                  <a:cubicBezTo>
                    <a:pt x="1733" y="1186"/>
                    <a:pt x="1782" y="1218"/>
                    <a:pt x="1832" y="1218"/>
                  </a:cubicBezTo>
                  <a:cubicBezTo>
                    <a:pt x="1919" y="1218"/>
                    <a:pt x="2005" y="1118"/>
                    <a:pt x="1961" y="983"/>
                  </a:cubicBezTo>
                  <a:cubicBezTo>
                    <a:pt x="1876" y="745"/>
                    <a:pt x="1722" y="520"/>
                    <a:pt x="1525" y="366"/>
                  </a:cubicBezTo>
                  <a:cubicBezTo>
                    <a:pt x="1357" y="211"/>
                    <a:pt x="1132" y="1"/>
                    <a:pt x="894"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738;p37">
              <a:extLst>
                <a:ext uri="{FF2B5EF4-FFF2-40B4-BE49-F238E27FC236}">
                  <a16:creationId xmlns:a16="http://schemas.microsoft.com/office/drawing/2014/main" id="{BF70AFCD-2F9C-4384-A874-01628BE9A082}"/>
                </a:ext>
              </a:extLst>
            </p:cNvPr>
            <p:cNvSpPr/>
            <p:nvPr/>
          </p:nvSpPr>
          <p:spPr>
            <a:xfrm>
              <a:off x="2102775" y="2368975"/>
              <a:ext cx="9675" cy="8825"/>
            </a:xfrm>
            <a:custGeom>
              <a:avLst/>
              <a:gdLst/>
              <a:ahLst/>
              <a:cxnLst/>
              <a:rect l="l" t="t" r="r" b="b"/>
              <a:pathLst>
                <a:path w="387" h="353" extrusionOk="0">
                  <a:moveTo>
                    <a:pt x="190" y="1"/>
                  </a:moveTo>
                  <a:cubicBezTo>
                    <a:pt x="186" y="1"/>
                    <a:pt x="183" y="1"/>
                    <a:pt x="179" y="1"/>
                  </a:cubicBezTo>
                  <a:cubicBezTo>
                    <a:pt x="0" y="15"/>
                    <a:pt x="24" y="352"/>
                    <a:pt x="197" y="352"/>
                  </a:cubicBezTo>
                  <a:cubicBezTo>
                    <a:pt x="200" y="352"/>
                    <a:pt x="204" y="352"/>
                    <a:pt x="207" y="352"/>
                  </a:cubicBezTo>
                  <a:cubicBezTo>
                    <a:pt x="386" y="338"/>
                    <a:pt x="363" y="1"/>
                    <a:pt x="190"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739;p37">
              <a:extLst>
                <a:ext uri="{FF2B5EF4-FFF2-40B4-BE49-F238E27FC236}">
                  <a16:creationId xmlns:a16="http://schemas.microsoft.com/office/drawing/2014/main" id="{69CC2742-DE3D-426D-A7AC-43B2D257B621}"/>
                </a:ext>
              </a:extLst>
            </p:cNvPr>
            <p:cNvSpPr/>
            <p:nvPr/>
          </p:nvSpPr>
          <p:spPr>
            <a:xfrm>
              <a:off x="1962275" y="2547150"/>
              <a:ext cx="131025" cy="90100"/>
            </a:xfrm>
            <a:custGeom>
              <a:avLst/>
              <a:gdLst/>
              <a:ahLst/>
              <a:cxnLst/>
              <a:rect l="l" t="t" r="r" b="b"/>
              <a:pathLst>
                <a:path w="5241" h="3604" extrusionOk="0">
                  <a:moveTo>
                    <a:pt x="2681" y="1"/>
                  </a:moveTo>
                  <a:cubicBezTo>
                    <a:pt x="1986" y="1"/>
                    <a:pt x="1330" y="175"/>
                    <a:pt x="872" y="763"/>
                  </a:cubicBezTo>
                  <a:cubicBezTo>
                    <a:pt x="0" y="1866"/>
                    <a:pt x="569" y="3604"/>
                    <a:pt x="2001" y="3604"/>
                  </a:cubicBezTo>
                  <a:cubicBezTo>
                    <a:pt x="2045" y="3604"/>
                    <a:pt x="2090" y="3602"/>
                    <a:pt x="2135" y="3599"/>
                  </a:cubicBezTo>
                  <a:cubicBezTo>
                    <a:pt x="2328" y="3585"/>
                    <a:pt x="2305" y="3247"/>
                    <a:pt x="2119" y="3247"/>
                  </a:cubicBezTo>
                  <a:cubicBezTo>
                    <a:pt x="2115" y="3247"/>
                    <a:pt x="2111" y="3247"/>
                    <a:pt x="2107" y="3248"/>
                  </a:cubicBezTo>
                  <a:cubicBezTo>
                    <a:pt x="2067" y="3251"/>
                    <a:pt x="2027" y="3252"/>
                    <a:pt x="1988" y="3252"/>
                  </a:cubicBezTo>
                  <a:cubicBezTo>
                    <a:pt x="1124" y="3252"/>
                    <a:pt x="668" y="2522"/>
                    <a:pt x="802" y="1689"/>
                  </a:cubicBezTo>
                  <a:cubicBezTo>
                    <a:pt x="942" y="861"/>
                    <a:pt x="1630" y="412"/>
                    <a:pt x="2430" y="342"/>
                  </a:cubicBezTo>
                  <a:cubicBezTo>
                    <a:pt x="2568" y="330"/>
                    <a:pt x="2721" y="320"/>
                    <a:pt x="2878" y="320"/>
                  </a:cubicBezTo>
                  <a:cubicBezTo>
                    <a:pt x="3283" y="320"/>
                    <a:pt x="3719" y="384"/>
                    <a:pt x="4002" y="637"/>
                  </a:cubicBezTo>
                  <a:cubicBezTo>
                    <a:pt x="4395" y="974"/>
                    <a:pt x="4676" y="1549"/>
                    <a:pt x="4985" y="1956"/>
                  </a:cubicBezTo>
                  <a:cubicBezTo>
                    <a:pt x="5013" y="1997"/>
                    <a:pt x="5043" y="2014"/>
                    <a:pt x="5071" y="2014"/>
                  </a:cubicBezTo>
                  <a:cubicBezTo>
                    <a:pt x="5167" y="2014"/>
                    <a:pt x="5241" y="1812"/>
                    <a:pt x="5153" y="1703"/>
                  </a:cubicBezTo>
                  <a:cubicBezTo>
                    <a:pt x="4508" y="819"/>
                    <a:pt x="4227" y="103"/>
                    <a:pt x="3090" y="19"/>
                  </a:cubicBezTo>
                  <a:cubicBezTo>
                    <a:pt x="2953" y="8"/>
                    <a:pt x="2816" y="1"/>
                    <a:pt x="2681"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740;p37">
              <a:extLst>
                <a:ext uri="{FF2B5EF4-FFF2-40B4-BE49-F238E27FC236}">
                  <a16:creationId xmlns:a16="http://schemas.microsoft.com/office/drawing/2014/main" id="{1A409E71-3BBE-44AD-9424-D7291C50E5C7}"/>
                </a:ext>
              </a:extLst>
            </p:cNvPr>
            <p:cNvSpPr/>
            <p:nvPr/>
          </p:nvSpPr>
          <p:spPr>
            <a:xfrm>
              <a:off x="2091200" y="2604100"/>
              <a:ext cx="9650" cy="8825"/>
            </a:xfrm>
            <a:custGeom>
              <a:avLst/>
              <a:gdLst/>
              <a:ahLst/>
              <a:cxnLst/>
              <a:rect l="l" t="t" r="r" b="b"/>
              <a:pathLst>
                <a:path w="386" h="353" extrusionOk="0">
                  <a:moveTo>
                    <a:pt x="190" y="1"/>
                  </a:moveTo>
                  <a:cubicBezTo>
                    <a:pt x="187" y="1"/>
                    <a:pt x="183" y="1"/>
                    <a:pt x="179" y="1"/>
                  </a:cubicBezTo>
                  <a:cubicBezTo>
                    <a:pt x="0" y="15"/>
                    <a:pt x="24" y="352"/>
                    <a:pt x="196" y="352"/>
                  </a:cubicBezTo>
                  <a:cubicBezTo>
                    <a:pt x="200" y="352"/>
                    <a:pt x="203" y="352"/>
                    <a:pt x="207" y="352"/>
                  </a:cubicBezTo>
                  <a:cubicBezTo>
                    <a:pt x="386" y="338"/>
                    <a:pt x="376" y="1"/>
                    <a:pt x="190"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741;p37">
              <a:extLst>
                <a:ext uri="{FF2B5EF4-FFF2-40B4-BE49-F238E27FC236}">
                  <a16:creationId xmlns:a16="http://schemas.microsoft.com/office/drawing/2014/main" id="{C51F67C1-FE99-4028-933E-7E514573EDA4}"/>
                </a:ext>
              </a:extLst>
            </p:cNvPr>
            <p:cNvSpPr/>
            <p:nvPr/>
          </p:nvSpPr>
          <p:spPr>
            <a:xfrm>
              <a:off x="1988975" y="2561300"/>
              <a:ext cx="72350" cy="53150"/>
            </a:xfrm>
            <a:custGeom>
              <a:avLst/>
              <a:gdLst/>
              <a:ahLst/>
              <a:cxnLst/>
              <a:rect l="l" t="t" r="r" b="b"/>
              <a:pathLst>
                <a:path w="2894" h="2126" extrusionOk="0">
                  <a:moveTo>
                    <a:pt x="1778" y="1"/>
                  </a:moveTo>
                  <a:cubicBezTo>
                    <a:pt x="1301" y="1"/>
                    <a:pt x="801" y="220"/>
                    <a:pt x="492" y="590"/>
                  </a:cubicBezTo>
                  <a:cubicBezTo>
                    <a:pt x="267" y="871"/>
                    <a:pt x="1" y="1250"/>
                    <a:pt x="183" y="1629"/>
                  </a:cubicBezTo>
                  <a:cubicBezTo>
                    <a:pt x="373" y="1937"/>
                    <a:pt x="713" y="2125"/>
                    <a:pt x="1068" y="2125"/>
                  </a:cubicBezTo>
                  <a:cubicBezTo>
                    <a:pt x="1133" y="2125"/>
                    <a:pt x="1199" y="2119"/>
                    <a:pt x="1264" y="2106"/>
                  </a:cubicBezTo>
                  <a:cubicBezTo>
                    <a:pt x="1439" y="2079"/>
                    <a:pt x="1420" y="1754"/>
                    <a:pt x="1256" y="1754"/>
                  </a:cubicBezTo>
                  <a:cubicBezTo>
                    <a:pt x="1250" y="1754"/>
                    <a:pt x="1243" y="1754"/>
                    <a:pt x="1236" y="1755"/>
                  </a:cubicBezTo>
                  <a:cubicBezTo>
                    <a:pt x="1191" y="1763"/>
                    <a:pt x="1137" y="1767"/>
                    <a:pt x="1079" y="1767"/>
                  </a:cubicBezTo>
                  <a:cubicBezTo>
                    <a:pt x="824" y="1767"/>
                    <a:pt x="479" y="1683"/>
                    <a:pt x="422" y="1432"/>
                  </a:cubicBezTo>
                  <a:cubicBezTo>
                    <a:pt x="352" y="1152"/>
                    <a:pt x="787" y="716"/>
                    <a:pt x="969" y="604"/>
                  </a:cubicBezTo>
                  <a:cubicBezTo>
                    <a:pt x="1206" y="451"/>
                    <a:pt x="1522" y="346"/>
                    <a:pt x="1823" y="346"/>
                  </a:cubicBezTo>
                  <a:cubicBezTo>
                    <a:pt x="2130" y="346"/>
                    <a:pt x="2421" y="454"/>
                    <a:pt x="2597" y="730"/>
                  </a:cubicBezTo>
                  <a:cubicBezTo>
                    <a:pt x="2628" y="783"/>
                    <a:pt x="2665" y="805"/>
                    <a:pt x="2702" y="805"/>
                  </a:cubicBezTo>
                  <a:cubicBezTo>
                    <a:pt x="2801" y="805"/>
                    <a:pt x="2894" y="647"/>
                    <a:pt x="2822" y="534"/>
                  </a:cubicBezTo>
                  <a:cubicBezTo>
                    <a:pt x="2582" y="164"/>
                    <a:pt x="2188" y="1"/>
                    <a:pt x="1778"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742;p37">
              <a:extLst>
                <a:ext uri="{FF2B5EF4-FFF2-40B4-BE49-F238E27FC236}">
                  <a16:creationId xmlns:a16="http://schemas.microsoft.com/office/drawing/2014/main" id="{630160F2-FDC5-4A8A-9DFE-DD3455A87EC7}"/>
                </a:ext>
              </a:extLst>
            </p:cNvPr>
            <p:cNvSpPr/>
            <p:nvPr/>
          </p:nvSpPr>
          <p:spPr>
            <a:xfrm>
              <a:off x="2029075" y="2626550"/>
              <a:ext cx="10025" cy="8825"/>
            </a:xfrm>
            <a:custGeom>
              <a:avLst/>
              <a:gdLst/>
              <a:ahLst/>
              <a:cxnLst/>
              <a:rect l="l" t="t" r="r" b="b"/>
              <a:pathLst>
                <a:path w="401" h="353" extrusionOk="0">
                  <a:moveTo>
                    <a:pt x="190" y="1"/>
                  </a:moveTo>
                  <a:cubicBezTo>
                    <a:pt x="186" y="1"/>
                    <a:pt x="183" y="1"/>
                    <a:pt x="179" y="1"/>
                  </a:cubicBezTo>
                  <a:cubicBezTo>
                    <a:pt x="0" y="15"/>
                    <a:pt x="24" y="353"/>
                    <a:pt x="197" y="353"/>
                  </a:cubicBezTo>
                  <a:cubicBezTo>
                    <a:pt x="200" y="353"/>
                    <a:pt x="204" y="353"/>
                    <a:pt x="207" y="352"/>
                  </a:cubicBezTo>
                  <a:cubicBezTo>
                    <a:pt x="400" y="339"/>
                    <a:pt x="363" y="1"/>
                    <a:pt x="190"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743;p37">
              <a:extLst>
                <a:ext uri="{FF2B5EF4-FFF2-40B4-BE49-F238E27FC236}">
                  <a16:creationId xmlns:a16="http://schemas.microsoft.com/office/drawing/2014/main" id="{F49D632E-AD21-4842-B3D4-915F44274202}"/>
                </a:ext>
              </a:extLst>
            </p:cNvPr>
            <p:cNvSpPr/>
            <p:nvPr/>
          </p:nvSpPr>
          <p:spPr>
            <a:xfrm>
              <a:off x="2060925" y="2739900"/>
              <a:ext cx="94425" cy="95150"/>
            </a:xfrm>
            <a:custGeom>
              <a:avLst/>
              <a:gdLst/>
              <a:ahLst/>
              <a:cxnLst/>
              <a:rect l="l" t="t" r="r" b="b"/>
              <a:pathLst>
                <a:path w="3777" h="3806" extrusionOk="0">
                  <a:moveTo>
                    <a:pt x="3502" y="1"/>
                  </a:moveTo>
                  <a:cubicBezTo>
                    <a:pt x="2404" y="1"/>
                    <a:pt x="1026" y="293"/>
                    <a:pt x="463" y="1321"/>
                  </a:cubicBezTo>
                  <a:cubicBezTo>
                    <a:pt x="0" y="2163"/>
                    <a:pt x="169" y="3342"/>
                    <a:pt x="1095" y="3792"/>
                  </a:cubicBezTo>
                  <a:cubicBezTo>
                    <a:pt x="1117" y="3801"/>
                    <a:pt x="1138" y="3805"/>
                    <a:pt x="1158" y="3805"/>
                  </a:cubicBezTo>
                  <a:cubicBezTo>
                    <a:pt x="1308" y="3805"/>
                    <a:pt x="1358" y="3543"/>
                    <a:pt x="1221" y="3469"/>
                  </a:cubicBezTo>
                  <a:cubicBezTo>
                    <a:pt x="183" y="2977"/>
                    <a:pt x="365" y="1602"/>
                    <a:pt x="1165" y="970"/>
                  </a:cubicBezTo>
                  <a:cubicBezTo>
                    <a:pt x="1742" y="500"/>
                    <a:pt x="2755" y="351"/>
                    <a:pt x="3493" y="351"/>
                  </a:cubicBezTo>
                  <a:cubicBezTo>
                    <a:pt x="3527" y="351"/>
                    <a:pt x="3561" y="352"/>
                    <a:pt x="3594" y="352"/>
                  </a:cubicBezTo>
                  <a:cubicBezTo>
                    <a:pt x="3776" y="352"/>
                    <a:pt x="3762" y="1"/>
                    <a:pt x="3580" y="1"/>
                  </a:cubicBezTo>
                  <a:cubicBezTo>
                    <a:pt x="3554" y="1"/>
                    <a:pt x="3528" y="1"/>
                    <a:pt x="3502"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744;p37">
              <a:extLst>
                <a:ext uri="{FF2B5EF4-FFF2-40B4-BE49-F238E27FC236}">
                  <a16:creationId xmlns:a16="http://schemas.microsoft.com/office/drawing/2014/main" id="{A4C06B2C-018D-4189-B653-0FCD4CAD0D12}"/>
                </a:ext>
              </a:extLst>
            </p:cNvPr>
            <p:cNvSpPr/>
            <p:nvPr/>
          </p:nvSpPr>
          <p:spPr>
            <a:xfrm>
              <a:off x="2104000" y="2827675"/>
              <a:ext cx="9050" cy="9325"/>
            </a:xfrm>
            <a:custGeom>
              <a:avLst/>
              <a:gdLst/>
              <a:ahLst/>
              <a:cxnLst/>
              <a:rect l="l" t="t" r="r" b="b"/>
              <a:pathLst>
                <a:path w="362" h="373" extrusionOk="0">
                  <a:moveTo>
                    <a:pt x="169" y="0"/>
                  </a:moveTo>
                  <a:cubicBezTo>
                    <a:pt x="136" y="0"/>
                    <a:pt x="102" y="21"/>
                    <a:pt x="74" y="70"/>
                  </a:cubicBezTo>
                  <a:lnTo>
                    <a:pt x="74" y="84"/>
                  </a:lnTo>
                  <a:cubicBezTo>
                    <a:pt x="0" y="200"/>
                    <a:pt x="93" y="372"/>
                    <a:pt x="198" y="372"/>
                  </a:cubicBezTo>
                  <a:cubicBezTo>
                    <a:pt x="232" y="372"/>
                    <a:pt x="267" y="354"/>
                    <a:pt x="299" y="309"/>
                  </a:cubicBezTo>
                  <a:lnTo>
                    <a:pt x="299" y="295"/>
                  </a:lnTo>
                  <a:cubicBezTo>
                    <a:pt x="362" y="179"/>
                    <a:pt x="267" y="0"/>
                    <a:pt x="169"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745;p37">
              <a:extLst>
                <a:ext uri="{FF2B5EF4-FFF2-40B4-BE49-F238E27FC236}">
                  <a16:creationId xmlns:a16="http://schemas.microsoft.com/office/drawing/2014/main" id="{F2CADE04-3930-4B0D-99BD-1889D89EE9FD}"/>
                </a:ext>
              </a:extLst>
            </p:cNvPr>
            <p:cNvSpPr/>
            <p:nvPr/>
          </p:nvSpPr>
          <p:spPr>
            <a:xfrm>
              <a:off x="2167000" y="2745525"/>
              <a:ext cx="9650" cy="8825"/>
            </a:xfrm>
            <a:custGeom>
              <a:avLst/>
              <a:gdLst/>
              <a:ahLst/>
              <a:cxnLst/>
              <a:rect l="l" t="t" r="r" b="b"/>
              <a:pathLst>
                <a:path w="386" h="353" extrusionOk="0">
                  <a:moveTo>
                    <a:pt x="190" y="1"/>
                  </a:moveTo>
                  <a:cubicBezTo>
                    <a:pt x="186" y="1"/>
                    <a:pt x="183" y="1"/>
                    <a:pt x="179" y="1"/>
                  </a:cubicBezTo>
                  <a:cubicBezTo>
                    <a:pt x="0" y="15"/>
                    <a:pt x="10" y="352"/>
                    <a:pt x="196" y="352"/>
                  </a:cubicBezTo>
                  <a:cubicBezTo>
                    <a:pt x="199" y="352"/>
                    <a:pt x="203" y="352"/>
                    <a:pt x="207" y="352"/>
                  </a:cubicBezTo>
                  <a:cubicBezTo>
                    <a:pt x="386" y="338"/>
                    <a:pt x="363" y="1"/>
                    <a:pt x="190"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746;p37">
              <a:extLst>
                <a:ext uri="{FF2B5EF4-FFF2-40B4-BE49-F238E27FC236}">
                  <a16:creationId xmlns:a16="http://schemas.microsoft.com/office/drawing/2014/main" id="{F7DEF915-D52F-4DE2-9575-67DF9CCD4BEC}"/>
                </a:ext>
              </a:extLst>
            </p:cNvPr>
            <p:cNvSpPr/>
            <p:nvPr/>
          </p:nvSpPr>
          <p:spPr>
            <a:xfrm>
              <a:off x="2084900" y="2765425"/>
              <a:ext cx="55825" cy="39625"/>
            </a:xfrm>
            <a:custGeom>
              <a:avLst/>
              <a:gdLst/>
              <a:ahLst/>
              <a:cxnLst/>
              <a:rect l="l" t="t" r="r" b="b"/>
              <a:pathLst>
                <a:path w="2233" h="1585" extrusionOk="0">
                  <a:moveTo>
                    <a:pt x="1709" y="0"/>
                  </a:moveTo>
                  <a:cubicBezTo>
                    <a:pt x="885" y="0"/>
                    <a:pt x="0" y="484"/>
                    <a:pt x="122" y="1423"/>
                  </a:cubicBezTo>
                  <a:cubicBezTo>
                    <a:pt x="136" y="1532"/>
                    <a:pt x="209" y="1585"/>
                    <a:pt x="277" y="1585"/>
                  </a:cubicBezTo>
                  <a:cubicBezTo>
                    <a:pt x="350" y="1585"/>
                    <a:pt x="417" y="1525"/>
                    <a:pt x="403" y="1409"/>
                  </a:cubicBezTo>
                  <a:cubicBezTo>
                    <a:pt x="306" y="659"/>
                    <a:pt x="1085" y="347"/>
                    <a:pt x="1734" y="347"/>
                  </a:cubicBezTo>
                  <a:cubicBezTo>
                    <a:pt x="1838" y="347"/>
                    <a:pt x="1938" y="355"/>
                    <a:pt x="2031" y="370"/>
                  </a:cubicBezTo>
                  <a:cubicBezTo>
                    <a:pt x="2041" y="373"/>
                    <a:pt x="2050" y="374"/>
                    <a:pt x="2059" y="374"/>
                  </a:cubicBezTo>
                  <a:cubicBezTo>
                    <a:pt x="2204" y="374"/>
                    <a:pt x="2232" y="60"/>
                    <a:pt x="2073" y="33"/>
                  </a:cubicBezTo>
                  <a:cubicBezTo>
                    <a:pt x="1956" y="11"/>
                    <a:pt x="1833" y="0"/>
                    <a:pt x="1709"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747;p37">
              <a:extLst>
                <a:ext uri="{FF2B5EF4-FFF2-40B4-BE49-F238E27FC236}">
                  <a16:creationId xmlns:a16="http://schemas.microsoft.com/office/drawing/2014/main" id="{066873C2-AB6F-45E3-9386-A4BDC62DFBE6}"/>
                </a:ext>
              </a:extLst>
            </p:cNvPr>
            <p:cNvSpPr/>
            <p:nvPr/>
          </p:nvSpPr>
          <p:spPr>
            <a:xfrm>
              <a:off x="2252525" y="2974075"/>
              <a:ext cx="125700" cy="57200"/>
            </a:xfrm>
            <a:custGeom>
              <a:avLst/>
              <a:gdLst/>
              <a:ahLst/>
              <a:cxnLst/>
              <a:rect l="l" t="t" r="r" b="b"/>
              <a:pathLst>
                <a:path w="5028" h="2288" extrusionOk="0">
                  <a:moveTo>
                    <a:pt x="2488" y="0"/>
                  </a:moveTo>
                  <a:cubicBezTo>
                    <a:pt x="2203" y="0"/>
                    <a:pt x="1904" y="44"/>
                    <a:pt x="1587" y="138"/>
                  </a:cubicBezTo>
                  <a:cubicBezTo>
                    <a:pt x="871" y="348"/>
                    <a:pt x="1" y="1584"/>
                    <a:pt x="717" y="2243"/>
                  </a:cubicBezTo>
                  <a:cubicBezTo>
                    <a:pt x="747" y="2274"/>
                    <a:pt x="778" y="2287"/>
                    <a:pt x="807" y="2287"/>
                  </a:cubicBezTo>
                  <a:cubicBezTo>
                    <a:pt x="921" y="2287"/>
                    <a:pt x="997" y="2081"/>
                    <a:pt x="885" y="1991"/>
                  </a:cubicBezTo>
                  <a:cubicBezTo>
                    <a:pt x="169" y="1317"/>
                    <a:pt x="1489" y="475"/>
                    <a:pt x="1994" y="404"/>
                  </a:cubicBezTo>
                  <a:cubicBezTo>
                    <a:pt x="2158" y="384"/>
                    <a:pt x="2323" y="371"/>
                    <a:pt x="2493" y="371"/>
                  </a:cubicBezTo>
                  <a:cubicBezTo>
                    <a:pt x="2555" y="371"/>
                    <a:pt x="2618" y="373"/>
                    <a:pt x="2682" y="376"/>
                  </a:cubicBezTo>
                  <a:cubicBezTo>
                    <a:pt x="3594" y="390"/>
                    <a:pt x="4156" y="840"/>
                    <a:pt x="4759" y="1485"/>
                  </a:cubicBezTo>
                  <a:cubicBezTo>
                    <a:pt x="4792" y="1521"/>
                    <a:pt x="4825" y="1536"/>
                    <a:pt x="4854" y="1536"/>
                  </a:cubicBezTo>
                  <a:cubicBezTo>
                    <a:pt x="4962" y="1536"/>
                    <a:pt x="5027" y="1335"/>
                    <a:pt x="4928" y="1247"/>
                  </a:cubicBezTo>
                  <a:cubicBezTo>
                    <a:pt x="4225" y="490"/>
                    <a:pt x="3440" y="0"/>
                    <a:pt x="2488"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748;p37">
              <a:extLst>
                <a:ext uri="{FF2B5EF4-FFF2-40B4-BE49-F238E27FC236}">
                  <a16:creationId xmlns:a16="http://schemas.microsoft.com/office/drawing/2014/main" id="{CC4194CB-D8EF-4449-AB66-1D5FFC50D847}"/>
                </a:ext>
              </a:extLst>
            </p:cNvPr>
            <p:cNvSpPr/>
            <p:nvPr/>
          </p:nvSpPr>
          <p:spPr>
            <a:xfrm>
              <a:off x="2382125" y="3019600"/>
              <a:ext cx="9650" cy="8825"/>
            </a:xfrm>
            <a:custGeom>
              <a:avLst/>
              <a:gdLst/>
              <a:ahLst/>
              <a:cxnLst/>
              <a:rect l="l" t="t" r="r" b="b"/>
              <a:pathLst>
                <a:path w="386" h="353" extrusionOk="0">
                  <a:moveTo>
                    <a:pt x="189" y="1"/>
                  </a:moveTo>
                  <a:cubicBezTo>
                    <a:pt x="186" y="1"/>
                    <a:pt x="182" y="1"/>
                    <a:pt x="179" y="1"/>
                  </a:cubicBezTo>
                  <a:cubicBezTo>
                    <a:pt x="0" y="15"/>
                    <a:pt x="10" y="353"/>
                    <a:pt x="196" y="353"/>
                  </a:cubicBezTo>
                  <a:cubicBezTo>
                    <a:pt x="199" y="353"/>
                    <a:pt x="203" y="352"/>
                    <a:pt x="207" y="352"/>
                  </a:cubicBezTo>
                  <a:cubicBezTo>
                    <a:pt x="386" y="338"/>
                    <a:pt x="362" y="1"/>
                    <a:pt x="189"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749;p37">
              <a:extLst>
                <a:ext uri="{FF2B5EF4-FFF2-40B4-BE49-F238E27FC236}">
                  <a16:creationId xmlns:a16="http://schemas.microsoft.com/office/drawing/2014/main" id="{780BBB72-B288-469A-92F8-288C225ABA1E}"/>
                </a:ext>
              </a:extLst>
            </p:cNvPr>
            <p:cNvSpPr/>
            <p:nvPr/>
          </p:nvSpPr>
          <p:spPr>
            <a:xfrm>
              <a:off x="2284900" y="3039250"/>
              <a:ext cx="9675" cy="8825"/>
            </a:xfrm>
            <a:custGeom>
              <a:avLst/>
              <a:gdLst/>
              <a:ahLst/>
              <a:cxnLst/>
              <a:rect l="l" t="t" r="r" b="b"/>
              <a:pathLst>
                <a:path w="387" h="353" extrusionOk="0">
                  <a:moveTo>
                    <a:pt x="190" y="1"/>
                  </a:moveTo>
                  <a:cubicBezTo>
                    <a:pt x="187" y="1"/>
                    <a:pt x="183" y="1"/>
                    <a:pt x="180" y="1"/>
                  </a:cubicBezTo>
                  <a:cubicBezTo>
                    <a:pt x="1" y="15"/>
                    <a:pt x="24" y="353"/>
                    <a:pt x="197" y="353"/>
                  </a:cubicBezTo>
                  <a:cubicBezTo>
                    <a:pt x="201" y="353"/>
                    <a:pt x="204" y="353"/>
                    <a:pt x="208" y="352"/>
                  </a:cubicBezTo>
                  <a:cubicBezTo>
                    <a:pt x="387" y="339"/>
                    <a:pt x="363" y="1"/>
                    <a:pt x="190"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750;p37">
              <a:extLst>
                <a:ext uri="{FF2B5EF4-FFF2-40B4-BE49-F238E27FC236}">
                  <a16:creationId xmlns:a16="http://schemas.microsoft.com/office/drawing/2014/main" id="{F9DAC4A5-BA01-4E42-94E8-9D6C177CBC39}"/>
                </a:ext>
              </a:extLst>
            </p:cNvPr>
            <p:cNvSpPr/>
            <p:nvPr/>
          </p:nvSpPr>
          <p:spPr>
            <a:xfrm>
              <a:off x="2838800" y="2727200"/>
              <a:ext cx="128950" cy="78350"/>
            </a:xfrm>
            <a:custGeom>
              <a:avLst/>
              <a:gdLst/>
              <a:ahLst/>
              <a:cxnLst/>
              <a:rect l="l" t="t" r="r" b="b"/>
              <a:pathLst>
                <a:path w="5158" h="3134" extrusionOk="0">
                  <a:moveTo>
                    <a:pt x="2283" y="1"/>
                  </a:moveTo>
                  <a:cubicBezTo>
                    <a:pt x="1260" y="1"/>
                    <a:pt x="1" y="767"/>
                    <a:pt x="497" y="1857"/>
                  </a:cubicBezTo>
                  <a:cubicBezTo>
                    <a:pt x="526" y="1918"/>
                    <a:pt x="563" y="1942"/>
                    <a:pt x="601" y="1942"/>
                  </a:cubicBezTo>
                  <a:cubicBezTo>
                    <a:pt x="693" y="1942"/>
                    <a:pt x="786" y="1791"/>
                    <a:pt x="736" y="1661"/>
                  </a:cubicBezTo>
                  <a:cubicBezTo>
                    <a:pt x="343" y="804"/>
                    <a:pt x="1592" y="425"/>
                    <a:pt x="2098" y="369"/>
                  </a:cubicBezTo>
                  <a:cubicBezTo>
                    <a:pt x="2157" y="362"/>
                    <a:pt x="2217" y="358"/>
                    <a:pt x="2277" y="358"/>
                  </a:cubicBezTo>
                  <a:cubicBezTo>
                    <a:pt x="2571" y="358"/>
                    <a:pt x="2864" y="442"/>
                    <a:pt x="3108" y="594"/>
                  </a:cubicBezTo>
                  <a:cubicBezTo>
                    <a:pt x="3684" y="959"/>
                    <a:pt x="4765" y="2068"/>
                    <a:pt x="4358" y="2840"/>
                  </a:cubicBezTo>
                  <a:cubicBezTo>
                    <a:pt x="4295" y="2955"/>
                    <a:pt x="4389" y="3134"/>
                    <a:pt x="4482" y="3134"/>
                  </a:cubicBezTo>
                  <a:cubicBezTo>
                    <a:pt x="4513" y="3134"/>
                    <a:pt x="4544" y="3114"/>
                    <a:pt x="4568" y="3064"/>
                  </a:cubicBezTo>
                  <a:cubicBezTo>
                    <a:pt x="5158" y="1983"/>
                    <a:pt x="3782" y="355"/>
                    <a:pt x="2743" y="60"/>
                  </a:cubicBezTo>
                  <a:cubicBezTo>
                    <a:pt x="2601" y="20"/>
                    <a:pt x="2445" y="1"/>
                    <a:pt x="2283"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751;p37">
              <a:extLst>
                <a:ext uri="{FF2B5EF4-FFF2-40B4-BE49-F238E27FC236}">
                  <a16:creationId xmlns:a16="http://schemas.microsoft.com/office/drawing/2014/main" id="{CC1D0D6B-354E-41CA-84DB-FE87065C12F4}"/>
                </a:ext>
              </a:extLst>
            </p:cNvPr>
            <p:cNvSpPr/>
            <p:nvPr/>
          </p:nvSpPr>
          <p:spPr>
            <a:xfrm>
              <a:off x="2856925" y="2781675"/>
              <a:ext cx="9675" cy="8825"/>
            </a:xfrm>
            <a:custGeom>
              <a:avLst/>
              <a:gdLst/>
              <a:ahLst/>
              <a:cxnLst/>
              <a:rect l="l" t="t" r="r" b="b"/>
              <a:pathLst>
                <a:path w="387" h="353" extrusionOk="0">
                  <a:moveTo>
                    <a:pt x="190" y="1"/>
                  </a:moveTo>
                  <a:cubicBezTo>
                    <a:pt x="187" y="1"/>
                    <a:pt x="183" y="1"/>
                    <a:pt x="179" y="1"/>
                  </a:cubicBezTo>
                  <a:cubicBezTo>
                    <a:pt x="1" y="15"/>
                    <a:pt x="24" y="352"/>
                    <a:pt x="197" y="352"/>
                  </a:cubicBezTo>
                  <a:cubicBezTo>
                    <a:pt x="200" y="352"/>
                    <a:pt x="204" y="352"/>
                    <a:pt x="208" y="352"/>
                  </a:cubicBezTo>
                  <a:cubicBezTo>
                    <a:pt x="386" y="338"/>
                    <a:pt x="363" y="1"/>
                    <a:pt x="190"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752;p37">
              <a:extLst>
                <a:ext uri="{FF2B5EF4-FFF2-40B4-BE49-F238E27FC236}">
                  <a16:creationId xmlns:a16="http://schemas.microsoft.com/office/drawing/2014/main" id="{75CAAEB9-2DB4-4CE0-98FE-5384CD370EC0}"/>
                </a:ext>
              </a:extLst>
            </p:cNvPr>
            <p:cNvSpPr/>
            <p:nvPr/>
          </p:nvSpPr>
          <p:spPr>
            <a:xfrm>
              <a:off x="2932300" y="2805550"/>
              <a:ext cx="9750" cy="8800"/>
            </a:xfrm>
            <a:custGeom>
              <a:avLst/>
              <a:gdLst/>
              <a:ahLst/>
              <a:cxnLst/>
              <a:rect l="l" t="t" r="r" b="b"/>
              <a:pathLst>
                <a:path w="390" h="352" extrusionOk="0">
                  <a:moveTo>
                    <a:pt x="193" y="0"/>
                  </a:moveTo>
                  <a:cubicBezTo>
                    <a:pt x="190" y="0"/>
                    <a:pt x="186" y="0"/>
                    <a:pt x="183" y="0"/>
                  </a:cubicBezTo>
                  <a:cubicBezTo>
                    <a:pt x="0" y="15"/>
                    <a:pt x="14" y="351"/>
                    <a:pt x="211" y="351"/>
                  </a:cubicBezTo>
                  <a:cubicBezTo>
                    <a:pt x="390" y="338"/>
                    <a:pt x="366" y="0"/>
                    <a:pt x="193"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753;p37">
              <a:extLst>
                <a:ext uri="{FF2B5EF4-FFF2-40B4-BE49-F238E27FC236}">
                  <a16:creationId xmlns:a16="http://schemas.microsoft.com/office/drawing/2014/main" id="{9B023FD4-6D4E-48A7-ACD0-806437A11ECD}"/>
                </a:ext>
              </a:extLst>
            </p:cNvPr>
            <p:cNvSpPr/>
            <p:nvPr/>
          </p:nvSpPr>
          <p:spPr>
            <a:xfrm>
              <a:off x="2884300" y="2748425"/>
              <a:ext cx="59000" cy="45825"/>
            </a:xfrm>
            <a:custGeom>
              <a:avLst/>
              <a:gdLst/>
              <a:ahLst/>
              <a:cxnLst/>
              <a:rect l="l" t="t" r="r" b="b"/>
              <a:pathLst>
                <a:path w="2360" h="1833" extrusionOk="0">
                  <a:moveTo>
                    <a:pt x="605" y="0"/>
                  </a:moveTo>
                  <a:cubicBezTo>
                    <a:pt x="449" y="0"/>
                    <a:pt x="295" y="30"/>
                    <a:pt x="151" y="96"/>
                  </a:cubicBezTo>
                  <a:cubicBezTo>
                    <a:pt x="1" y="158"/>
                    <a:pt x="63" y="446"/>
                    <a:pt x="199" y="446"/>
                  </a:cubicBezTo>
                  <a:cubicBezTo>
                    <a:pt x="215" y="446"/>
                    <a:pt x="232" y="441"/>
                    <a:pt x="250" y="433"/>
                  </a:cubicBezTo>
                  <a:cubicBezTo>
                    <a:pt x="353" y="384"/>
                    <a:pt x="472" y="362"/>
                    <a:pt x="597" y="362"/>
                  </a:cubicBezTo>
                  <a:cubicBezTo>
                    <a:pt x="1232" y="362"/>
                    <a:pt x="2019" y="938"/>
                    <a:pt x="1738" y="1584"/>
                  </a:cubicBezTo>
                  <a:cubicBezTo>
                    <a:pt x="1690" y="1708"/>
                    <a:pt x="1785" y="1832"/>
                    <a:pt x="1882" y="1832"/>
                  </a:cubicBezTo>
                  <a:cubicBezTo>
                    <a:pt x="1927" y="1832"/>
                    <a:pt x="1973" y="1805"/>
                    <a:pt x="2004" y="1738"/>
                  </a:cubicBezTo>
                  <a:cubicBezTo>
                    <a:pt x="2360" y="884"/>
                    <a:pt x="1454" y="0"/>
                    <a:pt x="605"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754;p37">
              <a:extLst>
                <a:ext uri="{FF2B5EF4-FFF2-40B4-BE49-F238E27FC236}">
                  <a16:creationId xmlns:a16="http://schemas.microsoft.com/office/drawing/2014/main" id="{A9B807B7-ADFB-47B8-866C-43102E37D2B1}"/>
                </a:ext>
              </a:extLst>
            </p:cNvPr>
            <p:cNvSpPr/>
            <p:nvPr/>
          </p:nvSpPr>
          <p:spPr>
            <a:xfrm>
              <a:off x="2463600" y="3201700"/>
              <a:ext cx="89000" cy="91175"/>
            </a:xfrm>
            <a:custGeom>
              <a:avLst/>
              <a:gdLst/>
              <a:ahLst/>
              <a:cxnLst/>
              <a:rect l="l" t="t" r="r" b="b"/>
              <a:pathLst>
                <a:path w="3560" h="3647" extrusionOk="0">
                  <a:moveTo>
                    <a:pt x="3254" y="1"/>
                  </a:moveTo>
                  <a:cubicBezTo>
                    <a:pt x="1405" y="1"/>
                    <a:pt x="0" y="2009"/>
                    <a:pt x="1201" y="3596"/>
                  </a:cubicBezTo>
                  <a:cubicBezTo>
                    <a:pt x="1228" y="3632"/>
                    <a:pt x="1255" y="3647"/>
                    <a:pt x="1281" y="3647"/>
                  </a:cubicBezTo>
                  <a:cubicBezTo>
                    <a:pt x="1376" y="3647"/>
                    <a:pt x="1447" y="3440"/>
                    <a:pt x="1370" y="3330"/>
                  </a:cubicBezTo>
                  <a:cubicBezTo>
                    <a:pt x="312" y="1914"/>
                    <a:pt x="1782" y="351"/>
                    <a:pt x="3280" y="351"/>
                  </a:cubicBezTo>
                  <a:cubicBezTo>
                    <a:pt x="3312" y="351"/>
                    <a:pt x="3345" y="352"/>
                    <a:pt x="3377" y="354"/>
                  </a:cubicBezTo>
                  <a:cubicBezTo>
                    <a:pt x="3560" y="354"/>
                    <a:pt x="3532" y="3"/>
                    <a:pt x="3349" y="3"/>
                  </a:cubicBezTo>
                  <a:cubicBezTo>
                    <a:pt x="3317" y="1"/>
                    <a:pt x="3286" y="1"/>
                    <a:pt x="3254"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755;p37">
              <a:extLst>
                <a:ext uri="{FF2B5EF4-FFF2-40B4-BE49-F238E27FC236}">
                  <a16:creationId xmlns:a16="http://schemas.microsoft.com/office/drawing/2014/main" id="{E3486417-0624-46C5-8379-A13D455273A8}"/>
                </a:ext>
              </a:extLst>
            </p:cNvPr>
            <p:cNvSpPr/>
            <p:nvPr/>
          </p:nvSpPr>
          <p:spPr>
            <a:xfrm>
              <a:off x="2507300" y="3293350"/>
              <a:ext cx="9775" cy="8800"/>
            </a:xfrm>
            <a:custGeom>
              <a:avLst/>
              <a:gdLst/>
              <a:ahLst/>
              <a:cxnLst/>
              <a:rect l="l" t="t" r="r" b="b"/>
              <a:pathLst>
                <a:path w="391" h="352" extrusionOk="0">
                  <a:moveTo>
                    <a:pt x="208" y="0"/>
                  </a:moveTo>
                  <a:cubicBezTo>
                    <a:pt x="204" y="0"/>
                    <a:pt x="201" y="0"/>
                    <a:pt x="197" y="0"/>
                  </a:cubicBezTo>
                  <a:cubicBezTo>
                    <a:pt x="1" y="0"/>
                    <a:pt x="29" y="351"/>
                    <a:pt x="225" y="351"/>
                  </a:cubicBezTo>
                  <a:cubicBezTo>
                    <a:pt x="391" y="338"/>
                    <a:pt x="380" y="0"/>
                    <a:pt x="208"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756;p37">
              <a:extLst>
                <a:ext uri="{FF2B5EF4-FFF2-40B4-BE49-F238E27FC236}">
                  <a16:creationId xmlns:a16="http://schemas.microsoft.com/office/drawing/2014/main" id="{6FBA1685-BD9C-4A1E-AA76-F089817E8D09}"/>
                </a:ext>
              </a:extLst>
            </p:cNvPr>
            <p:cNvSpPr/>
            <p:nvPr/>
          </p:nvSpPr>
          <p:spPr>
            <a:xfrm>
              <a:off x="2560750" y="3199300"/>
              <a:ext cx="9675" cy="8800"/>
            </a:xfrm>
            <a:custGeom>
              <a:avLst/>
              <a:gdLst/>
              <a:ahLst/>
              <a:cxnLst/>
              <a:rect l="l" t="t" r="r" b="b"/>
              <a:pathLst>
                <a:path w="387" h="352" extrusionOk="0">
                  <a:moveTo>
                    <a:pt x="189" y="0"/>
                  </a:moveTo>
                  <a:cubicBezTo>
                    <a:pt x="186" y="0"/>
                    <a:pt x="182" y="0"/>
                    <a:pt x="179" y="0"/>
                  </a:cubicBezTo>
                  <a:cubicBezTo>
                    <a:pt x="0" y="14"/>
                    <a:pt x="24" y="352"/>
                    <a:pt x="196" y="352"/>
                  </a:cubicBezTo>
                  <a:cubicBezTo>
                    <a:pt x="200" y="352"/>
                    <a:pt x="203" y="352"/>
                    <a:pt x="207" y="351"/>
                  </a:cubicBezTo>
                  <a:cubicBezTo>
                    <a:pt x="386" y="351"/>
                    <a:pt x="362" y="0"/>
                    <a:pt x="189"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757;p37">
              <a:extLst>
                <a:ext uri="{FF2B5EF4-FFF2-40B4-BE49-F238E27FC236}">
                  <a16:creationId xmlns:a16="http://schemas.microsoft.com/office/drawing/2014/main" id="{7A22E879-972E-46DB-A118-B1F79635956F}"/>
                </a:ext>
              </a:extLst>
            </p:cNvPr>
            <p:cNvSpPr/>
            <p:nvPr/>
          </p:nvSpPr>
          <p:spPr>
            <a:xfrm>
              <a:off x="2502675" y="3229400"/>
              <a:ext cx="34575" cy="36775"/>
            </a:xfrm>
            <a:custGeom>
              <a:avLst/>
              <a:gdLst/>
              <a:ahLst/>
              <a:cxnLst/>
              <a:rect l="l" t="t" r="r" b="b"/>
              <a:pathLst>
                <a:path w="1383" h="1471" extrusionOk="0">
                  <a:moveTo>
                    <a:pt x="1226" y="0"/>
                  </a:moveTo>
                  <a:cubicBezTo>
                    <a:pt x="1217" y="0"/>
                    <a:pt x="1207" y="1"/>
                    <a:pt x="1196" y="4"/>
                  </a:cubicBezTo>
                  <a:cubicBezTo>
                    <a:pt x="551" y="102"/>
                    <a:pt x="73" y="621"/>
                    <a:pt x="17" y="1267"/>
                  </a:cubicBezTo>
                  <a:cubicBezTo>
                    <a:pt x="1" y="1390"/>
                    <a:pt x="90" y="1470"/>
                    <a:pt x="170" y="1470"/>
                  </a:cubicBezTo>
                  <a:cubicBezTo>
                    <a:pt x="227" y="1470"/>
                    <a:pt x="278" y="1430"/>
                    <a:pt x="284" y="1337"/>
                  </a:cubicBezTo>
                  <a:cubicBezTo>
                    <a:pt x="340" y="832"/>
                    <a:pt x="719" y="425"/>
                    <a:pt x="1211" y="355"/>
                  </a:cubicBezTo>
                  <a:cubicBezTo>
                    <a:pt x="1383" y="315"/>
                    <a:pt x="1380" y="0"/>
                    <a:pt x="1226"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roup 257">
            <a:extLst>
              <a:ext uri="{FF2B5EF4-FFF2-40B4-BE49-F238E27FC236}">
                <a16:creationId xmlns:a16="http://schemas.microsoft.com/office/drawing/2014/main" id="{C375BAB5-FD4C-4DBB-B91C-1EA08D67D8AF}"/>
              </a:ext>
            </a:extLst>
          </p:cNvPr>
          <p:cNvGrpSpPr/>
          <p:nvPr/>
        </p:nvGrpSpPr>
        <p:grpSpPr>
          <a:xfrm>
            <a:off x="5586895" y="1545841"/>
            <a:ext cx="6423358" cy="3980589"/>
            <a:chOff x="6457017" y="1713767"/>
            <a:chExt cx="5701715" cy="2478105"/>
          </a:xfrm>
        </p:grpSpPr>
        <p:sp>
          <p:nvSpPr>
            <p:cNvPr id="256" name="TextBox 255">
              <a:extLst>
                <a:ext uri="{FF2B5EF4-FFF2-40B4-BE49-F238E27FC236}">
                  <a16:creationId xmlns:a16="http://schemas.microsoft.com/office/drawing/2014/main" id="{AF0CB589-71D8-4789-811D-9C04F7410E6A}"/>
                </a:ext>
              </a:extLst>
            </p:cNvPr>
            <p:cNvSpPr txBox="1"/>
            <p:nvPr/>
          </p:nvSpPr>
          <p:spPr>
            <a:xfrm>
              <a:off x="6457017" y="1713767"/>
              <a:ext cx="5701715" cy="2471709"/>
            </a:xfrm>
            <a:prstGeom prst="rect">
              <a:avLst/>
            </a:prstGeom>
            <a:noFill/>
          </p:spPr>
          <p:txBody>
            <a:bodyPr wrap="square" rtlCol="0">
              <a:spAutoFit/>
            </a:bodyPr>
            <a:lstStyle/>
            <a:p>
              <a:pPr algn="ctr"/>
              <a:r>
                <a:rPr lang="en-US" sz="3600" b="1" dirty="0">
                  <a:latin typeface="Avenir Next Demi Bold" panose="020B0503020202020204" pitchFamily="34" charset="0"/>
                </a:rPr>
                <a:t>Gene Expression Profiling &amp; Treatment Outcomes in ER+ Breast Cancer Patients: </a:t>
              </a:r>
            </a:p>
            <a:p>
              <a:pPr algn="ctr"/>
              <a:r>
                <a:rPr lang="en-US" sz="3600" b="1" dirty="0">
                  <a:latin typeface="Avenir Next Demi Bold" panose="020B0503020202020204" pitchFamily="34" charset="0"/>
                </a:rPr>
                <a:t>A Comparative Study of Tamoxifen and Adjunct Therapies</a:t>
              </a:r>
            </a:p>
            <a:p>
              <a:pPr algn="ctr"/>
              <a:endParaRPr lang="en-IN" sz="3600" b="1" dirty="0">
                <a:latin typeface="Avenir Next Demi Bold" panose="020B0503020202020204" pitchFamily="34" charset="0"/>
              </a:endParaRPr>
            </a:p>
          </p:txBody>
        </p:sp>
        <p:sp>
          <p:nvSpPr>
            <p:cNvPr id="257" name="TextBox 256">
              <a:extLst>
                <a:ext uri="{FF2B5EF4-FFF2-40B4-BE49-F238E27FC236}">
                  <a16:creationId xmlns:a16="http://schemas.microsoft.com/office/drawing/2014/main" id="{C234AE3F-4F65-4178-B730-DC2C6ED91B16}"/>
                </a:ext>
              </a:extLst>
            </p:cNvPr>
            <p:cNvSpPr txBox="1"/>
            <p:nvPr/>
          </p:nvSpPr>
          <p:spPr>
            <a:xfrm>
              <a:off x="7905194" y="3981106"/>
              <a:ext cx="3422978" cy="210766"/>
            </a:xfrm>
            <a:prstGeom prst="rect">
              <a:avLst/>
            </a:prstGeom>
            <a:noFill/>
          </p:spPr>
          <p:txBody>
            <a:bodyPr wrap="square" rtlCol="0">
              <a:spAutoFit/>
            </a:bodyPr>
            <a:lstStyle/>
            <a:p>
              <a:r>
                <a:rPr lang="en-GB" sz="1600" dirty="0">
                  <a:ea typeface="Roboto" pitchFamily="2" charset="0"/>
                </a:rPr>
                <a:t>Lindsey Tucker, Gayathri </a:t>
              </a:r>
              <a:r>
                <a:rPr lang="en-GB" sz="1600" dirty="0" err="1">
                  <a:ea typeface="Roboto" pitchFamily="2" charset="0"/>
                </a:rPr>
                <a:t>Dhurjati</a:t>
              </a:r>
              <a:endParaRPr lang="en-US" sz="1600" dirty="0">
                <a:ea typeface="Roboto" pitchFamily="2" charset="0"/>
              </a:endParaRPr>
            </a:p>
          </p:txBody>
        </p:sp>
      </p:grpSp>
    </p:spTree>
    <p:extLst>
      <p:ext uri="{BB962C8B-B14F-4D97-AF65-F5344CB8AC3E}">
        <p14:creationId xmlns:p14="http://schemas.microsoft.com/office/powerpoint/2010/main" val="2831414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44C859-4486-7795-0F03-F90E36AB7F6E}"/>
              </a:ext>
            </a:extLst>
          </p:cNvPr>
          <p:cNvSpPr>
            <a:spLocks noGrp="1"/>
          </p:cNvSpPr>
          <p:nvPr>
            <p:ph type="title"/>
          </p:nvPr>
        </p:nvSpPr>
        <p:spPr/>
        <p:txBody>
          <a:bodyPr/>
          <a:lstStyle/>
          <a:p>
            <a:r>
              <a:rPr lang="en-US" dirty="0"/>
              <a:t>2x2 Contingency Tables </a:t>
            </a:r>
          </a:p>
        </p:txBody>
      </p:sp>
      <p:sp>
        <p:nvSpPr>
          <p:cNvPr id="5" name="Content Placeholder 4">
            <a:extLst>
              <a:ext uri="{FF2B5EF4-FFF2-40B4-BE49-F238E27FC236}">
                <a16:creationId xmlns:a16="http://schemas.microsoft.com/office/drawing/2014/main" id="{1B6EF215-2894-F667-3A64-06F237231AB1}"/>
              </a:ext>
            </a:extLst>
          </p:cNvPr>
          <p:cNvSpPr>
            <a:spLocks noGrp="1"/>
          </p:cNvSpPr>
          <p:nvPr>
            <p:ph sz="half" idx="1"/>
          </p:nvPr>
        </p:nvSpPr>
        <p:spPr>
          <a:xfrm>
            <a:off x="838200" y="1825625"/>
            <a:ext cx="5181600" cy="2023361"/>
          </a:xfrm>
        </p:spPr>
        <p:txBody>
          <a:bodyPr>
            <a:normAutofit/>
          </a:bodyPr>
          <a:lstStyle/>
          <a:p>
            <a:r>
              <a:rPr lang="en-US">
                <a:solidFill>
                  <a:srgbClr val="F545FF"/>
                </a:solidFill>
              </a:rPr>
              <a:t>Fisher’s Exact Test (Odds Ratio and Relative Risks): </a:t>
            </a:r>
            <a:r>
              <a:rPr lang="en-US"/>
              <a:t>to measure the strength of these associations, enabling reliable interpretations of the data</a:t>
            </a:r>
          </a:p>
          <a:p>
            <a:pPr marL="0" indent="0">
              <a:buNone/>
            </a:pPr>
            <a:endParaRPr lang="en-US"/>
          </a:p>
        </p:txBody>
      </p:sp>
      <p:sp>
        <p:nvSpPr>
          <p:cNvPr id="8" name="Content Placeholder 7">
            <a:extLst>
              <a:ext uri="{FF2B5EF4-FFF2-40B4-BE49-F238E27FC236}">
                <a16:creationId xmlns:a16="http://schemas.microsoft.com/office/drawing/2014/main" id="{58443273-CEFD-247F-2F14-A2D33F5D6E8E}"/>
              </a:ext>
            </a:extLst>
          </p:cNvPr>
          <p:cNvSpPr>
            <a:spLocks noGrp="1"/>
          </p:cNvSpPr>
          <p:nvPr>
            <p:ph sz="half" idx="2"/>
          </p:nvPr>
        </p:nvSpPr>
        <p:spPr/>
        <p:txBody>
          <a:bodyPr/>
          <a:lstStyle/>
          <a:p>
            <a:r>
              <a:rPr lang="en-US">
                <a:solidFill>
                  <a:srgbClr val="F545FF"/>
                </a:solidFill>
              </a:rPr>
              <a:t>Chi-square test</a:t>
            </a:r>
            <a:r>
              <a:rPr lang="en-US">
                <a:solidFill>
                  <a:srgbClr val="FF0000"/>
                </a:solidFill>
              </a:rPr>
              <a:t>: </a:t>
            </a:r>
            <a:r>
              <a:rPr lang="en-US"/>
              <a:t>to evaluate the association between two categorical variables</a:t>
            </a:r>
          </a:p>
          <a:p>
            <a:endParaRPr lang="en-US"/>
          </a:p>
        </p:txBody>
      </p:sp>
      <p:sp>
        <p:nvSpPr>
          <p:cNvPr id="10" name="TextBox 9">
            <a:extLst>
              <a:ext uri="{FF2B5EF4-FFF2-40B4-BE49-F238E27FC236}">
                <a16:creationId xmlns:a16="http://schemas.microsoft.com/office/drawing/2014/main" id="{90115A94-A608-5601-3C74-061FBF43EF50}"/>
              </a:ext>
            </a:extLst>
          </p:cNvPr>
          <p:cNvSpPr txBox="1"/>
          <p:nvPr/>
        </p:nvSpPr>
        <p:spPr>
          <a:xfrm>
            <a:off x="2945219" y="4106524"/>
            <a:ext cx="6251944" cy="2092881"/>
          </a:xfrm>
          <a:prstGeom prst="rect">
            <a:avLst/>
          </a:prstGeom>
          <a:noFill/>
        </p:spPr>
        <p:txBody>
          <a:bodyPr wrap="square" rtlCol="0">
            <a:spAutoFit/>
          </a:bodyPr>
          <a:lstStyle/>
          <a:p>
            <a:pPr marL="457200" indent="-457200">
              <a:buFont typeface="Arial" panose="020B0604020202020204" pitchFamily="34" charset="0"/>
              <a:buChar char="•"/>
            </a:pPr>
            <a:r>
              <a:rPr lang="en-US" sz="2800">
                <a:solidFill>
                  <a:srgbClr val="F545FF"/>
                </a:solidFill>
              </a:rPr>
              <a:t>P-Values</a:t>
            </a:r>
            <a:r>
              <a:rPr lang="en-US" sz="2800"/>
              <a:t>: Calculated for both OR and Chi-squared values to tell us whether our results are statistically significant.  </a:t>
            </a:r>
          </a:p>
          <a:p>
            <a:endParaRPr lang="en-US"/>
          </a:p>
        </p:txBody>
      </p:sp>
    </p:spTree>
    <p:extLst>
      <p:ext uri="{BB962C8B-B14F-4D97-AF65-F5344CB8AC3E}">
        <p14:creationId xmlns:p14="http://schemas.microsoft.com/office/powerpoint/2010/main" val="2751758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AE229-A9C1-676F-178E-8F0820EBC22E}"/>
              </a:ext>
            </a:extLst>
          </p:cNvPr>
          <p:cNvSpPr>
            <a:spLocks noGrp="1"/>
          </p:cNvSpPr>
          <p:nvPr>
            <p:ph type="title"/>
          </p:nvPr>
        </p:nvSpPr>
        <p:spPr/>
        <p:txBody>
          <a:bodyPr/>
          <a:lstStyle/>
          <a:p>
            <a:r>
              <a:rPr lang="en-US"/>
              <a:t>Regression Analysis</a:t>
            </a:r>
          </a:p>
        </p:txBody>
      </p:sp>
      <p:sp>
        <p:nvSpPr>
          <p:cNvPr id="5" name="Content Placeholder 5">
            <a:extLst>
              <a:ext uri="{FF2B5EF4-FFF2-40B4-BE49-F238E27FC236}">
                <a16:creationId xmlns:a16="http://schemas.microsoft.com/office/drawing/2014/main" id="{5C6EEC78-2218-3249-FF2C-DDD95478E86F}"/>
              </a:ext>
            </a:extLst>
          </p:cNvPr>
          <p:cNvSpPr txBox="1">
            <a:spLocks/>
          </p:cNvSpPr>
          <p:nvPr/>
        </p:nvSpPr>
        <p:spPr>
          <a:xfrm>
            <a:off x="510438" y="1339702"/>
            <a:ext cx="11476970" cy="4014157"/>
          </a:xfrm>
          <a:prstGeom prst="rect">
            <a:avLst/>
          </a:prstGeom>
        </p:spPr>
        <p:txBody>
          <a:bodyPr vert="horz" lIns="91440" tIns="45720" rIns="91440" bIns="45720"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a:t>We use Logistic regression to model with a binary outcome variable, the probability of dying from cancer. The predictor variables are the features we select because they are thought to be associated with the outcome.</a:t>
            </a:r>
          </a:p>
          <a:p>
            <a:r>
              <a:rPr lang="en-US" sz="2000" b="1">
                <a:solidFill>
                  <a:srgbClr val="0D0D0D"/>
                </a:solidFill>
                <a:highlight>
                  <a:srgbClr val="FFFFFF"/>
                </a:highlight>
              </a:rPr>
              <a:t>Key Features </a:t>
            </a:r>
            <a:endParaRPr lang="en-US" sz="2000">
              <a:solidFill>
                <a:srgbClr val="0D0D0D"/>
              </a:solidFill>
              <a:highlight>
                <a:srgbClr val="FFFFFF"/>
              </a:highlight>
            </a:endParaRPr>
          </a:p>
          <a:p>
            <a:pPr marL="742950" lvl="1" indent="-285750"/>
            <a:r>
              <a:rPr lang="en-US" sz="1800">
                <a:solidFill>
                  <a:srgbClr val="0D0D0D"/>
                </a:solidFill>
                <a:highlight>
                  <a:srgbClr val="FFFFFF"/>
                </a:highlight>
              </a:rPr>
              <a:t>Age</a:t>
            </a:r>
          </a:p>
          <a:p>
            <a:pPr marL="742950" lvl="1" indent="-285750"/>
            <a:r>
              <a:rPr lang="en-US" sz="1800">
                <a:solidFill>
                  <a:srgbClr val="0D0D0D"/>
                </a:solidFill>
                <a:highlight>
                  <a:srgbClr val="FFFFFF"/>
                </a:highlight>
              </a:rPr>
              <a:t>Histology Grade</a:t>
            </a:r>
          </a:p>
          <a:p>
            <a:pPr marL="742950" lvl="1" indent="-285750"/>
            <a:r>
              <a:rPr lang="en-US" sz="1800">
                <a:solidFill>
                  <a:srgbClr val="0D0D0D"/>
                </a:solidFill>
                <a:highlight>
                  <a:srgbClr val="FFFFFF"/>
                </a:highlight>
              </a:rPr>
              <a:t>Estrogen Receptor Status (Pre-Treatment)</a:t>
            </a:r>
          </a:p>
          <a:p>
            <a:pPr marL="742950" lvl="1" indent="-285750"/>
            <a:r>
              <a:rPr lang="en-US" sz="1800">
                <a:solidFill>
                  <a:srgbClr val="F545FF"/>
                </a:solidFill>
                <a:highlight>
                  <a:srgbClr val="FFFFFF"/>
                </a:highlight>
              </a:rPr>
              <a:t>Radiotherapy</a:t>
            </a:r>
          </a:p>
          <a:p>
            <a:pPr marL="742950" lvl="1" indent="-285750"/>
            <a:r>
              <a:rPr lang="en-US" sz="1800">
                <a:solidFill>
                  <a:srgbClr val="F545FF"/>
                </a:solidFill>
                <a:highlight>
                  <a:srgbClr val="FFFFFF"/>
                </a:highlight>
              </a:rPr>
              <a:t>Chemotherapy</a:t>
            </a:r>
          </a:p>
          <a:p>
            <a:pPr marL="742950" lvl="1" indent="-285750"/>
            <a:r>
              <a:rPr lang="en-US" sz="1800">
                <a:solidFill>
                  <a:srgbClr val="F545FF"/>
                </a:solidFill>
                <a:highlight>
                  <a:srgbClr val="FFFFFF"/>
                </a:highlight>
              </a:rPr>
              <a:t>Tamoxifen</a:t>
            </a:r>
          </a:p>
          <a:p>
            <a:pPr marL="742950" lvl="1" indent="-285750"/>
            <a:r>
              <a:rPr lang="en-US" sz="1800">
                <a:solidFill>
                  <a:srgbClr val="F545FF"/>
                </a:solidFill>
                <a:highlight>
                  <a:srgbClr val="FFFFFF"/>
                </a:highlight>
              </a:rPr>
              <a:t>Hormonal Therapy (Aromatase Inhibitor)</a:t>
            </a:r>
          </a:p>
          <a:p>
            <a:pPr marL="742950" lvl="1" indent="-285750"/>
            <a:r>
              <a:rPr lang="en-US" sz="1800">
                <a:solidFill>
                  <a:srgbClr val="0D0D0D"/>
                </a:solidFill>
                <a:highlight>
                  <a:srgbClr val="FFFFFF"/>
                </a:highlight>
              </a:rPr>
              <a:t>Interaction between Histology Grade and Estrogen Receptor Status</a:t>
            </a:r>
          </a:p>
          <a:p>
            <a:pPr marL="742950" lvl="1" indent="-285750"/>
            <a:endParaRPr lang="en-US" sz="1800">
              <a:solidFill>
                <a:srgbClr val="0D0D0D"/>
              </a:solidFill>
              <a:highlight>
                <a:srgbClr val="FFFFFF"/>
              </a:highlight>
              <a:latin typeface="Söhne"/>
            </a:endParaRPr>
          </a:p>
        </p:txBody>
      </p:sp>
      <p:sp>
        <p:nvSpPr>
          <p:cNvPr id="7" name="TextBox 6">
            <a:extLst>
              <a:ext uri="{FF2B5EF4-FFF2-40B4-BE49-F238E27FC236}">
                <a16:creationId xmlns:a16="http://schemas.microsoft.com/office/drawing/2014/main" id="{AC025714-C855-116E-85C4-73E85C84E83D}"/>
              </a:ext>
            </a:extLst>
          </p:cNvPr>
          <p:cNvSpPr txBox="1"/>
          <p:nvPr/>
        </p:nvSpPr>
        <p:spPr>
          <a:xfrm>
            <a:off x="510438" y="5353859"/>
            <a:ext cx="11264028" cy="707886"/>
          </a:xfrm>
          <a:prstGeom prst="rect">
            <a:avLst/>
          </a:prstGeom>
          <a:noFill/>
        </p:spPr>
        <p:txBody>
          <a:bodyPr wrap="square" rtlCol="0">
            <a:spAutoFit/>
          </a:bodyPr>
          <a:lstStyle/>
          <a:p>
            <a:r>
              <a:rPr lang="en-US" sz="2000"/>
              <a:t>We will create three data visuals. </a:t>
            </a:r>
            <a:r>
              <a:rPr lang="en-US" sz="2000">
                <a:solidFill>
                  <a:srgbClr val="F545FF"/>
                </a:solidFill>
              </a:rPr>
              <a:t>Logistic Regression Coefficients</a:t>
            </a:r>
            <a:r>
              <a:rPr lang="en-US" sz="2000"/>
              <a:t>, </a:t>
            </a:r>
            <a:r>
              <a:rPr lang="en-US" sz="2000">
                <a:solidFill>
                  <a:srgbClr val="F545FF"/>
                </a:solidFill>
              </a:rPr>
              <a:t>ROC Curve and AUC Score</a:t>
            </a:r>
            <a:r>
              <a:rPr lang="en-US" sz="2000"/>
              <a:t>, and </a:t>
            </a:r>
            <a:r>
              <a:rPr lang="en-US" sz="2000">
                <a:solidFill>
                  <a:srgbClr val="F545FF"/>
                </a:solidFill>
              </a:rPr>
              <a:t>Histogram of Predicted Probabilities</a:t>
            </a:r>
          </a:p>
        </p:txBody>
      </p:sp>
    </p:spTree>
    <p:extLst>
      <p:ext uri="{BB962C8B-B14F-4D97-AF65-F5344CB8AC3E}">
        <p14:creationId xmlns:p14="http://schemas.microsoft.com/office/powerpoint/2010/main" val="3080928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45BC98-5400-E112-A699-A58C12ACB2E9}"/>
              </a:ext>
            </a:extLst>
          </p:cNvPr>
          <p:cNvSpPr>
            <a:spLocks noGrp="1"/>
          </p:cNvSpPr>
          <p:nvPr>
            <p:ph type="title"/>
          </p:nvPr>
        </p:nvSpPr>
        <p:spPr/>
        <p:txBody>
          <a:bodyPr/>
          <a:lstStyle/>
          <a:p>
            <a:r>
              <a:rPr lang="en-US"/>
              <a:t>Microarray, False Discovery Rate </a:t>
            </a:r>
          </a:p>
        </p:txBody>
      </p:sp>
      <p:sp>
        <p:nvSpPr>
          <p:cNvPr id="5" name="Content Placeholder 4">
            <a:extLst>
              <a:ext uri="{FF2B5EF4-FFF2-40B4-BE49-F238E27FC236}">
                <a16:creationId xmlns:a16="http://schemas.microsoft.com/office/drawing/2014/main" id="{DBEF7875-7419-838A-F97D-B9BA4B87AAE9}"/>
              </a:ext>
            </a:extLst>
          </p:cNvPr>
          <p:cNvSpPr>
            <a:spLocks noGrp="1"/>
          </p:cNvSpPr>
          <p:nvPr>
            <p:ph sz="half" idx="1"/>
          </p:nvPr>
        </p:nvSpPr>
        <p:spPr/>
        <p:txBody>
          <a:bodyPr/>
          <a:lstStyle/>
          <a:p>
            <a:r>
              <a:rPr lang="en-US" dirty="0"/>
              <a:t>Split the patients into groups</a:t>
            </a:r>
          </a:p>
          <a:p>
            <a:pPr lvl="1"/>
            <a:r>
              <a:rPr lang="en-US" dirty="0"/>
              <a:t>RFS – 1, RFS – 0</a:t>
            </a:r>
          </a:p>
          <a:p>
            <a:r>
              <a:rPr lang="en-US" dirty="0"/>
              <a:t>Then further subset patients into groups depending on treatment status</a:t>
            </a:r>
          </a:p>
          <a:p>
            <a:pPr lvl="1"/>
            <a:r>
              <a:rPr lang="en-US" dirty="0"/>
              <a:t>Tamoxifen</a:t>
            </a:r>
          </a:p>
          <a:p>
            <a:pPr lvl="1"/>
            <a:r>
              <a:rPr lang="en-US" dirty="0"/>
              <a:t>Radiotherapy</a:t>
            </a:r>
          </a:p>
          <a:p>
            <a:pPr lvl="1"/>
            <a:r>
              <a:rPr lang="en-US" dirty="0"/>
              <a:t>Hormonal therapy</a:t>
            </a:r>
          </a:p>
        </p:txBody>
      </p:sp>
      <p:sp>
        <p:nvSpPr>
          <p:cNvPr id="6" name="Content Placeholder 5">
            <a:extLst>
              <a:ext uri="{FF2B5EF4-FFF2-40B4-BE49-F238E27FC236}">
                <a16:creationId xmlns:a16="http://schemas.microsoft.com/office/drawing/2014/main" id="{87A52905-AC78-2E62-3E1E-5759826C31CF}"/>
              </a:ext>
            </a:extLst>
          </p:cNvPr>
          <p:cNvSpPr>
            <a:spLocks noGrp="1"/>
          </p:cNvSpPr>
          <p:nvPr>
            <p:ph sz="half" idx="2"/>
          </p:nvPr>
        </p:nvSpPr>
        <p:spPr/>
        <p:txBody>
          <a:bodyPr/>
          <a:lstStyle/>
          <a:p>
            <a:r>
              <a:rPr lang="en-US" dirty="0"/>
              <a:t>Performed a t-test to compare the microarray expression between patients with good and bad outcomes</a:t>
            </a:r>
          </a:p>
          <a:p>
            <a:r>
              <a:rPr lang="en-US" dirty="0"/>
              <a:t>FDR correction of p-values with cutoff of 0.05</a:t>
            </a:r>
          </a:p>
        </p:txBody>
      </p:sp>
    </p:spTree>
    <p:extLst>
      <p:ext uri="{BB962C8B-B14F-4D97-AF65-F5344CB8AC3E}">
        <p14:creationId xmlns:p14="http://schemas.microsoft.com/office/powerpoint/2010/main" val="2497553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C7E71-FB89-A1E6-253A-15CFA93BC8F4}"/>
              </a:ext>
            </a:extLst>
          </p:cNvPr>
          <p:cNvSpPr>
            <a:spLocks noGrp="1"/>
          </p:cNvSpPr>
          <p:nvPr>
            <p:ph type="title"/>
          </p:nvPr>
        </p:nvSpPr>
        <p:spPr/>
        <p:txBody>
          <a:bodyPr/>
          <a:lstStyle/>
          <a:p>
            <a:r>
              <a:rPr lang="en-US" dirty="0"/>
              <a:t>Results</a:t>
            </a:r>
          </a:p>
        </p:txBody>
      </p:sp>
      <p:sp>
        <p:nvSpPr>
          <p:cNvPr id="4" name="Text Placeholder 3">
            <a:extLst>
              <a:ext uri="{FF2B5EF4-FFF2-40B4-BE49-F238E27FC236}">
                <a16:creationId xmlns:a16="http://schemas.microsoft.com/office/drawing/2014/main" id="{3C1F2331-8920-E4E8-3DF1-D7B067AAA5B6}"/>
              </a:ext>
            </a:extLst>
          </p:cNvPr>
          <p:cNvSpPr>
            <a:spLocks noGrp="1"/>
          </p:cNvSpPr>
          <p:nvPr>
            <p:ph type="body" idx="1"/>
          </p:nvPr>
        </p:nvSpPr>
        <p:spPr/>
        <p:txBody>
          <a:bodyPr/>
          <a:lstStyle/>
          <a:p>
            <a:r>
              <a:rPr lang="en-US" dirty="0"/>
              <a:t>2x2 tables and Logistic Regression</a:t>
            </a:r>
          </a:p>
        </p:txBody>
      </p:sp>
    </p:spTree>
    <p:extLst>
      <p:ext uri="{BB962C8B-B14F-4D97-AF65-F5344CB8AC3E}">
        <p14:creationId xmlns:p14="http://schemas.microsoft.com/office/powerpoint/2010/main" val="1635985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45BC98-5400-E112-A699-A58C12ACB2E9}"/>
              </a:ext>
            </a:extLst>
          </p:cNvPr>
          <p:cNvSpPr>
            <a:spLocks noGrp="1"/>
          </p:cNvSpPr>
          <p:nvPr>
            <p:ph type="title"/>
          </p:nvPr>
        </p:nvSpPr>
        <p:spPr/>
        <p:txBody>
          <a:bodyPr/>
          <a:lstStyle/>
          <a:p>
            <a:r>
              <a:rPr lang="en-US"/>
              <a:t>2x2 Tables</a:t>
            </a:r>
          </a:p>
        </p:txBody>
      </p:sp>
      <p:graphicFrame>
        <p:nvGraphicFramePr>
          <p:cNvPr id="10" name="Table 9">
            <a:extLst>
              <a:ext uri="{FF2B5EF4-FFF2-40B4-BE49-F238E27FC236}">
                <a16:creationId xmlns:a16="http://schemas.microsoft.com/office/drawing/2014/main" id="{DAC16CE4-C7C1-BB59-E919-50CD9468E699}"/>
              </a:ext>
            </a:extLst>
          </p:cNvPr>
          <p:cNvGraphicFramePr>
            <a:graphicFrameLocks noGrp="1"/>
          </p:cNvGraphicFramePr>
          <p:nvPr>
            <p:extLst>
              <p:ext uri="{D42A27DB-BD31-4B8C-83A1-F6EECF244321}">
                <p14:modId xmlns:p14="http://schemas.microsoft.com/office/powerpoint/2010/main" val="1703812268"/>
              </p:ext>
            </p:extLst>
          </p:nvPr>
        </p:nvGraphicFramePr>
        <p:xfrm>
          <a:off x="268257" y="1686548"/>
          <a:ext cx="5542772" cy="1555100"/>
        </p:xfrm>
        <a:graphic>
          <a:graphicData uri="http://schemas.openxmlformats.org/drawingml/2006/table">
            <a:tbl>
              <a:tblPr firstRow="1" bandRow="1">
                <a:tableStyleId>{5C22544A-7EE6-4342-B048-85BDC9FD1C3A}</a:tableStyleId>
              </a:tblPr>
              <a:tblGrid>
                <a:gridCol w="1385693">
                  <a:extLst>
                    <a:ext uri="{9D8B030D-6E8A-4147-A177-3AD203B41FA5}">
                      <a16:colId xmlns:a16="http://schemas.microsoft.com/office/drawing/2014/main" val="1254708755"/>
                    </a:ext>
                  </a:extLst>
                </a:gridCol>
                <a:gridCol w="1385693">
                  <a:extLst>
                    <a:ext uri="{9D8B030D-6E8A-4147-A177-3AD203B41FA5}">
                      <a16:colId xmlns:a16="http://schemas.microsoft.com/office/drawing/2014/main" val="730066980"/>
                    </a:ext>
                  </a:extLst>
                </a:gridCol>
                <a:gridCol w="1385693">
                  <a:extLst>
                    <a:ext uri="{9D8B030D-6E8A-4147-A177-3AD203B41FA5}">
                      <a16:colId xmlns:a16="http://schemas.microsoft.com/office/drawing/2014/main" val="1415135287"/>
                    </a:ext>
                  </a:extLst>
                </a:gridCol>
                <a:gridCol w="1385693">
                  <a:extLst>
                    <a:ext uri="{9D8B030D-6E8A-4147-A177-3AD203B41FA5}">
                      <a16:colId xmlns:a16="http://schemas.microsoft.com/office/drawing/2014/main" val="52410768"/>
                    </a:ext>
                  </a:extLst>
                </a:gridCol>
              </a:tblGrid>
              <a:tr h="388775">
                <a:tc>
                  <a:txBody>
                    <a:bodyPr/>
                    <a:lstStyle/>
                    <a:p>
                      <a:pPr algn="l" fontAlgn="b"/>
                      <a:r>
                        <a:rPr lang="en-US" sz="1600" u="none" strike="noStrike">
                          <a:effectLst/>
                        </a:rPr>
                        <a:t>Tamoxifen</a:t>
                      </a:r>
                      <a:endParaRPr lang="en-US" sz="1600" b="1" i="0" u="none" strike="noStrike">
                        <a:solidFill>
                          <a:srgbClr val="FFFFFF"/>
                        </a:solidFill>
                        <a:effectLst/>
                        <a:latin typeface="Aptos Narrow" panose="020B0004020202020204" pitchFamily="34" charset="0"/>
                      </a:endParaRPr>
                    </a:p>
                  </a:txBody>
                  <a:tcPr marL="9525" marR="9525" marT="9525" marB="0" anchor="b"/>
                </a:tc>
                <a:tc>
                  <a:txBody>
                    <a:bodyPr/>
                    <a:lstStyle/>
                    <a:p>
                      <a:pPr algn="l" fontAlgn="b"/>
                      <a:r>
                        <a:rPr lang="en-US" sz="1600" u="none" strike="noStrike">
                          <a:effectLst/>
                        </a:rPr>
                        <a:t>Died </a:t>
                      </a:r>
                      <a:endParaRPr lang="en-US" sz="1600" b="1" i="0" u="none" strike="noStrike">
                        <a:solidFill>
                          <a:srgbClr val="FFFFFF"/>
                        </a:solidFill>
                        <a:effectLst/>
                        <a:latin typeface="Aptos Narrow" panose="020B0004020202020204" pitchFamily="34" charset="0"/>
                      </a:endParaRPr>
                    </a:p>
                  </a:txBody>
                  <a:tcPr marL="9525" marR="9525" marT="9525" marB="0" anchor="b"/>
                </a:tc>
                <a:tc>
                  <a:txBody>
                    <a:bodyPr/>
                    <a:lstStyle/>
                    <a:p>
                      <a:pPr algn="l" fontAlgn="b"/>
                      <a:r>
                        <a:rPr lang="en-US" sz="1600" u="none" strike="noStrike">
                          <a:effectLst/>
                        </a:rPr>
                        <a:t>Alive</a:t>
                      </a:r>
                      <a:endParaRPr lang="en-US" sz="1600" b="1" i="0" u="none" strike="noStrike">
                        <a:solidFill>
                          <a:srgbClr val="FFFFFF"/>
                        </a:solidFill>
                        <a:effectLst/>
                        <a:latin typeface="Aptos Narrow" panose="020B0004020202020204" pitchFamily="34" charset="0"/>
                      </a:endParaRPr>
                    </a:p>
                  </a:txBody>
                  <a:tcPr marL="9525" marR="9525" marT="9525" marB="0" anchor="b"/>
                </a:tc>
                <a:tc>
                  <a:txBody>
                    <a:bodyPr/>
                    <a:lstStyle/>
                    <a:p>
                      <a:pPr algn="l" fontAlgn="b"/>
                      <a:r>
                        <a:rPr lang="en-US" sz="1600" u="none" strike="noStrike">
                          <a:effectLst/>
                        </a:rPr>
                        <a:t>Total </a:t>
                      </a:r>
                      <a:endParaRPr lang="en-US" sz="1600" b="1" i="0" u="none" strike="noStrike">
                        <a:solidFill>
                          <a:srgbClr val="FFFFFF"/>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416446024"/>
                  </a:ext>
                </a:extLst>
              </a:tr>
              <a:tr h="388775">
                <a:tc>
                  <a:txBody>
                    <a:bodyPr/>
                    <a:lstStyle/>
                    <a:p>
                      <a:pPr algn="l" fontAlgn="b"/>
                      <a:r>
                        <a:rPr lang="en-US" sz="1600" u="none" strike="noStrike" dirty="0">
                          <a:effectLst/>
                        </a:rPr>
                        <a:t>-</a:t>
                      </a:r>
                      <a:endParaRPr lang="en-US" sz="16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US" sz="1600" u="none" strike="noStrike">
                          <a:effectLst/>
                        </a:rPr>
                        <a:t>106</a:t>
                      </a:r>
                      <a:endParaRPr lang="en-US" sz="16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600" u="none" strike="noStrike">
                          <a:effectLst/>
                        </a:rPr>
                        <a:t>42</a:t>
                      </a:r>
                      <a:endParaRPr lang="en-US" sz="16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600" u="none" strike="noStrike">
                          <a:effectLst/>
                        </a:rPr>
                        <a:t>161</a:t>
                      </a:r>
                      <a:endParaRPr lang="en-US" sz="16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051949442"/>
                  </a:ext>
                </a:extLst>
              </a:tr>
              <a:tr h="388775">
                <a:tc>
                  <a:txBody>
                    <a:bodyPr/>
                    <a:lstStyle/>
                    <a:p>
                      <a:pPr algn="l" fontAlgn="b"/>
                      <a:r>
                        <a:rPr lang="en-US" sz="1600" u="none" strike="noStrike" dirty="0">
                          <a:effectLst/>
                        </a:rPr>
                        <a:t>+</a:t>
                      </a:r>
                      <a:endParaRPr lang="en-US" sz="16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US" sz="1600" u="none" strike="noStrike">
                          <a:effectLst/>
                        </a:rPr>
                        <a:t>7</a:t>
                      </a:r>
                      <a:endParaRPr lang="en-US" sz="16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600" u="none" strike="noStrike">
                          <a:effectLst/>
                        </a:rPr>
                        <a:t>0</a:t>
                      </a:r>
                      <a:endParaRPr lang="en-US" sz="16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600" u="none" strike="noStrike">
                          <a:effectLst/>
                        </a:rPr>
                        <a:t>7</a:t>
                      </a:r>
                      <a:endParaRPr lang="en-US" sz="16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962464788"/>
                  </a:ext>
                </a:extLst>
              </a:tr>
              <a:tr h="388775">
                <a:tc>
                  <a:txBody>
                    <a:bodyPr/>
                    <a:lstStyle/>
                    <a:p>
                      <a:pPr algn="l" fontAlgn="b"/>
                      <a:r>
                        <a:rPr lang="en-US" sz="1600" u="none" strike="noStrike">
                          <a:effectLst/>
                        </a:rPr>
                        <a:t>total </a:t>
                      </a:r>
                      <a:endParaRPr lang="en-US" sz="16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600" u="none" strike="noStrike">
                          <a:effectLst/>
                        </a:rPr>
                        <a:t>113</a:t>
                      </a:r>
                      <a:endParaRPr lang="en-US" sz="16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600" u="none" strike="noStrike">
                          <a:effectLst/>
                        </a:rPr>
                        <a:t>42</a:t>
                      </a:r>
                      <a:endParaRPr lang="en-US" sz="16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600" u="none" strike="noStrike" dirty="0">
                          <a:effectLst/>
                        </a:rPr>
                        <a:t>155</a:t>
                      </a:r>
                      <a:endParaRPr lang="en-US" sz="16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232654709"/>
                  </a:ext>
                </a:extLst>
              </a:tr>
            </a:tbl>
          </a:graphicData>
        </a:graphic>
      </p:graphicFrame>
      <p:graphicFrame>
        <p:nvGraphicFramePr>
          <p:cNvPr id="16" name="Table 15">
            <a:extLst>
              <a:ext uri="{FF2B5EF4-FFF2-40B4-BE49-F238E27FC236}">
                <a16:creationId xmlns:a16="http://schemas.microsoft.com/office/drawing/2014/main" id="{9E8CB803-3A6F-F43A-3A11-D0420D9522D9}"/>
              </a:ext>
            </a:extLst>
          </p:cNvPr>
          <p:cNvGraphicFramePr>
            <a:graphicFrameLocks noGrp="1"/>
          </p:cNvGraphicFramePr>
          <p:nvPr>
            <p:extLst>
              <p:ext uri="{D42A27DB-BD31-4B8C-83A1-F6EECF244321}">
                <p14:modId xmlns:p14="http://schemas.microsoft.com/office/powerpoint/2010/main" val="1229748133"/>
              </p:ext>
            </p:extLst>
          </p:nvPr>
        </p:nvGraphicFramePr>
        <p:xfrm>
          <a:off x="6221259" y="1691094"/>
          <a:ext cx="5702484" cy="1550554"/>
        </p:xfrm>
        <a:graphic>
          <a:graphicData uri="http://schemas.openxmlformats.org/drawingml/2006/table">
            <a:tbl>
              <a:tblPr firstRow="1" bandRow="1">
                <a:tableStyleId>{5C22544A-7EE6-4342-B048-85BDC9FD1C3A}</a:tableStyleId>
              </a:tblPr>
              <a:tblGrid>
                <a:gridCol w="1425621">
                  <a:extLst>
                    <a:ext uri="{9D8B030D-6E8A-4147-A177-3AD203B41FA5}">
                      <a16:colId xmlns:a16="http://schemas.microsoft.com/office/drawing/2014/main" val="1254708755"/>
                    </a:ext>
                  </a:extLst>
                </a:gridCol>
                <a:gridCol w="1425621">
                  <a:extLst>
                    <a:ext uri="{9D8B030D-6E8A-4147-A177-3AD203B41FA5}">
                      <a16:colId xmlns:a16="http://schemas.microsoft.com/office/drawing/2014/main" val="730066980"/>
                    </a:ext>
                  </a:extLst>
                </a:gridCol>
                <a:gridCol w="1425621">
                  <a:extLst>
                    <a:ext uri="{9D8B030D-6E8A-4147-A177-3AD203B41FA5}">
                      <a16:colId xmlns:a16="http://schemas.microsoft.com/office/drawing/2014/main" val="1415135287"/>
                    </a:ext>
                  </a:extLst>
                </a:gridCol>
                <a:gridCol w="1425621">
                  <a:extLst>
                    <a:ext uri="{9D8B030D-6E8A-4147-A177-3AD203B41FA5}">
                      <a16:colId xmlns:a16="http://schemas.microsoft.com/office/drawing/2014/main" val="52410768"/>
                    </a:ext>
                  </a:extLst>
                </a:gridCol>
              </a:tblGrid>
              <a:tr h="540415">
                <a:tc>
                  <a:txBody>
                    <a:bodyPr/>
                    <a:lstStyle/>
                    <a:p>
                      <a:pPr algn="l" fontAlgn="b"/>
                      <a:r>
                        <a:rPr lang="en-US" sz="1600" u="none" strike="noStrike">
                          <a:effectLst/>
                        </a:rPr>
                        <a:t>Tamoxifen/</a:t>
                      </a:r>
                    </a:p>
                    <a:p>
                      <a:pPr algn="l" fontAlgn="b"/>
                      <a:r>
                        <a:rPr lang="en-US" sz="1600" u="none" strike="noStrike">
                          <a:effectLst/>
                        </a:rPr>
                        <a:t>Chemo</a:t>
                      </a:r>
                      <a:endParaRPr lang="en-US" sz="1600" b="1" i="0" u="none" strike="noStrike">
                        <a:solidFill>
                          <a:srgbClr val="FFFFFF"/>
                        </a:solidFill>
                        <a:effectLst/>
                        <a:latin typeface="Aptos Narrow" panose="020B0004020202020204" pitchFamily="34" charset="0"/>
                      </a:endParaRPr>
                    </a:p>
                  </a:txBody>
                  <a:tcPr marL="9525" marR="9525" marT="9525" marB="0" anchor="b"/>
                </a:tc>
                <a:tc>
                  <a:txBody>
                    <a:bodyPr/>
                    <a:lstStyle/>
                    <a:p>
                      <a:pPr algn="l" fontAlgn="b"/>
                      <a:r>
                        <a:rPr lang="en-US" sz="1600" u="none" strike="noStrike">
                          <a:effectLst/>
                        </a:rPr>
                        <a:t>Died </a:t>
                      </a:r>
                      <a:endParaRPr lang="en-US" sz="1600" b="1" i="0" u="none" strike="noStrike">
                        <a:solidFill>
                          <a:srgbClr val="FFFFFF"/>
                        </a:solidFill>
                        <a:effectLst/>
                        <a:latin typeface="Aptos Narrow" panose="020B0004020202020204" pitchFamily="34" charset="0"/>
                      </a:endParaRPr>
                    </a:p>
                  </a:txBody>
                  <a:tcPr marL="9525" marR="9525" marT="9525" marB="0" anchor="b"/>
                </a:tc>
                <a:tc>
                  <a:txBody>
                    <a:bodyPr/>
                    <a:lstStyle/>
                    <a:p>
                      <a:pPr algn="l" fontAlgn="b"/>
                      <a:r>
                        <a:rPr lang="en-US" sz="1600" u="none" strike="noStrike">
                          <a:effectLst/>
                        </a:rPr>
                        <a:t>Alive</a:t>
                      </a:r>
                      <a:endParaRPr lang="en-US" sz="1600" b="1" i="0" u="none" strike="noStrike">
                        <a:solidFill>
                          <a:srgbClr val="FFFFFF"/>
                        </a:solidFill>
                        <a:effectLst/>
                        <a:latin typeface="Aptos Narrow" panose="020B0004020202020204" pitchFamily="34" charset="0"/>
                      </a:endParaRPr>
                    </a:p>
                  </a:txBody>
                  <a:tcPr marL="9525" marR="9525" marT="9525" marB="0" anchor="b"/>
                </a:tc>
                <a:tc>
                  <a:txBody>
                    <a:bodyPr/>
                    <a:lstStyle/>
                    <a:p>
                      <a:pPr algn="l" fontAlgn="b"/>
                      <a:r>
                        <a:rPr lang="en-US" sz="1600" u="none" strike="noStrike">
                          <a:effectLst/>
                        </a:rPr>
                        <a:t>total </a:t>
                      </a:r>
                      <a:endParaRPr lang="en-US" sz="1600" b="1" i="0" u="none" strike="noStrike">
                        <a:solidFill>
                          <a:srgbClr val="FFFFFF"/>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416446024"/>
                  </a:ext>
                </a:extLst>
              </a:tr>
              <a:tr h="336713">
                <a:tc>
                  <a:txBody>
                    <a:bodyPr/>
                    <a:lstStyle/>
                    <a:p>
                      <a:pPr algn="l" fontAlgn="b"/>
                      <a:r>
                        <a:rPr lang="en-US" sz="1600" u="none" strike="noStrike">
                          <a:effectLst/>
                        </a:rPr>
                        <a:t>-</a:t>
                      </a:r>
                      <a:endParaRPr lang="en-US" sz="16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600" u="none" strike="noStrike">
                          <a:effectLst/>
                        </a:rPr>
                        <a:t>89</a:t>
                      </a:r>
                      <a:endParaRPr lang="en-US" sz="16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600" u="none" strike="noStrike">
                          <a:effectLst/>
                        </a:rPr>
                        <a:t>113</a:t>
                      </a:r>
                      <a:endParaRPr lang="en-US" sz="16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600" u="none" strike="noStrike">
                          <a:effectLst/>
                        </a:rPr>
                        <a:t>161</a:t>
                      </a:r>
                      <a:endParaRPr lang="en-US" sz="16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051949442"/>
                  </a:ext>
                </a:extLst>
              </a:tr>
              <a:tr h="336713">
                <a:tc>
                  <a:txBody>
                    <a:bodyPr/>
                    <a:lstStyle/>
                    <a:p>
                      <a:pPr algn="l" fontAlgn="b"/>
                      <a:r>
                        <a:rPr lang="en-US" sz="1600" u="none" strike="noStrike">
                          <a:effectLst/>
                        </a:rPr>
                        <a:t>+</a:t>
                      </a:r>
                      <a:endParaRPr lang="en-US" sz="16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600" u="none" strike="noStrike">
                          <a:effectLst/>
                        </a:rPr>
                        <a:t>1</a:t>
                      </a:r>
                      <a:endParaRPr lang="en-US" sz="16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600" u="none" strike="noStrike">
                          <a:effectLst/>
                        </a:rPr>
                        <a:t>0</a:t>
                      </a:r>
                      <a:endParaRPr lang="en-US" sz="16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600" u="none" strike="noStrike">
                          <a:effectLst/>
                        </a:rPr>
                        <a:t>1</a:t>
                      </a:r>
                      <a:endParaRPr lang="en-US" sz="16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962464788"/>
                  </a:ext>
                </a:extLst>
              </a:tr>
              <a:tr h="336713">
                <a:tc>
                  <a:txBody>
                    <a:bodyPr/>
                    <a:lstStyle/>
                    <a:p>
                      <a:pPr algn="l" fontAlgn="b"/>
                      <a:r>
                        <a:rPr lang="en-US" sz="1600" u="none" strike="noStrike">
                          <a:effectLst/>
                        </a:rPr>
                        <a:t>total </a:t>
                      </a:r>
                      <a:endParaRPr lang="en-US" sz="16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600" u="none" strike="noStrike">
                          <a:effectLst/>
                        </a:rPr>
                        <a:t>90</a:t>
                      </a:r>
                      <a:endParaRPr lang="en-US" sz="16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600" u="none" strike="noStrike">
                          <a:effectLst/>
                        </a:rPr>
                        <a:t>113</a:t>
                      </a:r>
                      <a:endParaRPr lang="en-US" sz="16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600" u="none" strike="noStrike">
                          <a:effectLst/>
                        </a:rPr>
                        <a:t>203</a:t>
                      </a:r>
                      <a:endParaRPr lang="en-US" sz="16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232654709"/>
                  </a:ext>
                </a:extLst>
              </a:tr>
            </a:tbl>
          </a:graphicData>
        </a:graphic>
      </p:graphicFrame>
      <p:graphicFrame>
        <p:nvGraphicFramePr>
          <p:cNvPr id="21" name="Table 20">
            <a:extLst>
              <a:ext uri="{FF2B5EF4-FFF2-40B4-BE49-F238E27FC236}">
                <a16:creationId xmlns:a16="http://schemas.microsoft.com/office/drawing/2014/main" id="{217007BA-8177-0962-7E4B-73328E7C2751}"/>
              </a:ext>
            </a:extLst>
          </p:cNvPr>
          <p:cNvGraphicFramePr>
            <a:graphicFrameLocks noGrp="1"/>
          </p:cNvGraphicFramePr>
          <p:nvPr>
            <p:extLst>
              <p:ext uri="{D42A27DB-BD31-4B8C-83A1-F6EECF244321}">
                <p14:modId xmlns:p14="http://schemas.microsoft.com/office/powerpoint/2010/main" val="2408851798"/>
              </p:ext>
            </p:extLst>
          </p:nvPr>
        </p:nvGraphicFramePr>
        <p:xfrm>
          <a:off x="268257" y="4168041"/>
          <a:ext cx="5542772" cy="1550553"/>
        </p:xfrm>
        <a:graphic>
          <a:graphicData uri="http://schemas.openxmlformats.org/drawingml/2006/table">
            <a:tbl>
              <a:tblPr firstRow="1" bandRow="1">
                <a:tableStyleId>{5C22544A-7EE6-4342-B048-85BDC9FD1C3A}</a:tableStyleId>
              </a:tblPr>
              <a:tblGrid>
                <a:gridCol w="1385693">
                  <a:extLst>
                    <a:ext uri="{9D8B030D-6E8A-4147-A177-3AD203B41FA5}">
                      <a16:colId xmlns:a16="http://schemas.microsoft.com/office/drawing/2014/main" val="3726832402"/>
                    </a:ext>
                  </a:extLst>
                </a:gridCol>
                <a:gridCol w="1385693">
                  <a:extLst>
                    <a:ext uri="{9D8B030D-6E8A-4147-A177-3AD203B41FA5}">
                      <a16:colId xmlns:a16="http://schemas.microsoft.com/office/drawing/2014/main" val="557633690"/>
                    </a:ext>
                  </a:extLst>
                </a:gridCol>
                <a:gridCol w="1385693">
                  <a:extLst>
                    <a:ext uri="{9D8B030D-6E8A-4147-A177-3AD203B41FA5}">
                      <a16:colId xmlns:a16="http://schemas.microsoft.com/office/drawing/2014/main" val="4154215340"/>
                    </a:ext>
                  </a:extLst>
                </a:gridCol>
                <a:gridCol w="1385693">
                  <a:extLst>
                    <a:ext uri="{9D8B030D-6E8A-4147-A177-3AD203B41FA5}">
                      <a16:colId xmlns:a16="http://schemas.microsoft.com/office/drawing/2014/main" val="98975837"/>
                    </a:ext>
                  </a:extLst>
                </a:gridCol>
              </a:tblGrid>
              <a:tr h="506901">
                <a:tc>
                  <a:txBody>
                    <a:bodyPr/>
                    <a:lstStyle/>
                    <a:p>
                      <a:pPr algn="l" fontAlgn="b"/>
                      <a:r>
                        <a:rPr lang="en-US" sz="1600" u="none" strike="noStrike" dirty="0">
                          <a:effectLst/>
                        </a:rPr>
                        <a:t>Tamoxifen/</a:t>
                      </a:r>
                    </a:p>
                    <a:p>
                      <a:pPr algn="l" fontAlgn="b"/>
                      <a:r>
                        <a:rPr lang="en-US" sz="1600" u="none" strike="noStrike" dirty="0">
                          <a:effectLst/>
                        </a:rPr>
                        <a:t>Hormonal</a:t>
                      </a:r>
                      <a:endParaRPr lang="en-US" sz="1600" b="1" i="0" u="none" strike="noStrike" dirty="0">
                        <a:solidFill>
                          <a:srgbClr val="FFFFFF"/>
                        </a:solidFill>
                        <a:effectLst/>
                        <a:latin typeface="Aptos Narrow" panose="020B0004020202020204" pitchFamily="34" charset="0"/>
                      </a:endParaRPr>
                    </a:p>
                  </a:txBody>
                  <a:tcPr marL="9525" marR="9525" marT="9525" marB="0" anchor="b"/>
                </a:tc>
                <a:tc>
                  <a:txBody>
                    <a:bodyPr/>
                    <a:lstStyle/>
                    <a:p>
                      <a:pPr algn="l" fontAlgn="b"/>
                      <a:r>
                        <a:rPr lang="en-US" sz="1600" u="none" strike="noStrike">
                          <a:effectLst/>
                        </a:rPr>
                        <a:t>Died</a:t>
                      </a:r>
                      <a:endParaRPr lang="en-US" sz="1600" b="1" i="0" u="none" strike="noStrike">
                        <a:solidFill>
                          <a:srgbClr val="FFFFFF"/>
                        </a:solidFill>
                        <a:effectLst/>
                        <a:latin typeface="Aptos Narrow" panose="020B0004020202020204" pitchFamily="34" charset="0"/>
                      </a:endParaRPr>
                    </a:p>
                  </a:txBody>
                  <a:tcPr marL="9525" marR="9525" marT="9525" marB="0" anchor="b"/>
                </a:tc>
                <a:tc>
                  <a:txBody>
                    <a:bodyPr/>
                    <a:lstStyle/>
                    <a:p>
                      <a:pPr algn="l" fontAlgn="b"/>
                      <a:r>
                        <a:rPr lang="en-US" sz="1600" u="none" strike="noStrike">
                          <a:effectLst/>
                        </a:rPr>
                        <a:t>Alive</a:t>
                      </a:r>
                      <a:endParaRPr lang="en-US" sz="1600" b="1" i="0" u="none" strike="noStrike">
                        <a:solidFill>
                          <a:srgbClr val="FFFFFF"/>
                        </a:solidFill>
                        <a:effectLst/>
                        <a:latin typeface="Aptos Narrow" panose="020B0004020202020204" pitchFamily="34" charset="0"/>
                      </a:endParaRPr>
                    </a:p>
                  </a:txBody>
                  <a:tcPr marL="9525" marR="9525" marT="9525" marB="0" anchor="b"/>
                </a:tc>
                <a:tc>
                  <a:txBody>
                    <a:bodyPr/>
                    <a:lstStyle/>
                    <a:p>
                      <a:pPr algn="l" fontAlgn="b"/>
                      <a:r>
                        <a:rPr lang="en-US" sz="1600" u="none" strike="noStrike">
                          <a:effectLst/>
                        </a:rPr>
                        <a:t>total </a:t>
                      </a:r>
                      <a:endParaRPr lang="en-US" sz="1600" b="1" i="0" u="none" strike="noStrike">
                        <a:solidFill>
                          <a:srgbClr val="FFFFFF"/>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036394784"/>
                  </a:ext>
                </a:extLst>
              </a:tr>
              <a:tr h="347884">
                <a:tc>
                  <a:txBody>
                    <a:bodyPr/>
                    <a:lstStyle/>
                    <a:p>
                      <a:pPr algn="l" fontAlgn="b"/>
                      <a:r>
                        <a:rPr lang="en-US" sz="1600" u="none" strike="noStrike" dirty="0">
                          <a:effectLst/>
                        </a:rPr>
                        <a:t>-</a:t>
                      </a:r>
                      <a:endParaRPr lang="en-US" sz="16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US" sz="1600" u="none" strike="noStrike">
                          <a:effectLst/>
                        </a:rPr>
                        <a:t>35</a:t>
                      </a:r>
                      <a:endParaRPr lang="en-US" sz="16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600" u="none" strike="noStrike">
                          <a:effectLst/>
                        </a:rPr>
                        <a:t>7</a:t>
                      </a:r>
                      <a:endParaRPr lang="en-US" sz="16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600" u="none" strike="noStrike">
                          <a:effectLst/>
                        </a:rPr>
                        <a:t>42</a:t>
                      </a:r>
                      <a:endParaRPr lang="en-US" sz="16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926674082"/>
                  </a:ext>
                </a:extLst>
              </a:tr>
              <a:tr h="347884">
                <a:tc>
                  <a:txBody>
                    <a:bodyPr/>
                    <a:lstStyle/>
                    <a:p>
                      <a:pPr algn="l" fontAlgn="b"/>
                      <a:r>
                        <a:rPr lang="en-US" sz="1600" u="none" strike="noStrike" dirty="0">
                          <a:effectLst/>
                        </a:rPr>
                        <a:t>+</a:t>
                      </a:r>
                      <a:endParaRPr lang="en-US" sz="16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US" sz="1600" u="none" strike="noStrike">
                          <a:effectLst/>
                        </a:rPr>
                        <a:t>55</a:t>
                      </a:r>
                      <a:endParaRPr lang="en-US" sz="16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600" u="none" strike="noStrike">
                          <a:effectLst/>
                        </a:rPr>
                        <a:t>106</a:t>
                      </a:r>
                      <a:endParaRPr lang="en-US" sz="16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600" u="none" strike="noStrike">
                          <a:effectLst/>
                        </a:rPr>
                        <a:t>161</a:t>
                      </a:r>
                      <a:endParaRPr lang="en-US" sz="16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4028343665"/>
                  </a:ext>
                </a:extLst>
              </a:tr>
              <a:tr h="347884">
                <a:tc>
                  <a:txBody>
                    <a:bodyPr/>
                    <a:lstStyle/>
                    <a:p>
                      <a:pPr algn="l" fontAlgn="b"/>
                      <a:r>
                        <a:rPr lang="en-US" sz="1600" u="none" strike="noStrike">
                          <a:effectLst/>
                        </a:rPr>
                        <a:t>total </a:t>
                      </a:r>
                      <a:endParaRPr lang="en-US" sz="16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600" u="none" strike="noStrike">
                          <a:effectLst/>
                        </a:rPr>
                        <a:t>90</a:t>
                      </a:r>
                      <a:endParaRPr lang="en-US" sz="16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600" u="none" strike="noStrike">
                          <a:effectLst/>
                        </a:rPr>
                        <a:t>113</a:t>
                      </a:r>
                      <a:endParaRPr lang="en-US" sz="16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600" u="none" strike="noStrike" dirty="0">
                          <a:effectLst/>
                        </a:rPr>
                        <a:t>203</a:t>
                      </a:r>
                      <a:endParaRPr lang="en-US" sz="16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704657011"/>
                  </a:ext>
                </a:extLst>
              </a:tr>
            </a:tbl>
          </a:graphicData>
        </a:graphic>
      </p:graphicFrame>
      <p:graphicFrame>
        <p:nvGraphicFramePr>
          <p:cNvPr id="22" name="Table 21">
            <a:extLst>
              <a:ext uri="{FF2B5EF4-FFF2-40B4-BE49-F238E27FC236}">
                <a16:creationId xmlns:a16="http://schemas.microsoft.com/office/drawing/2014/main" id="{A0BD595E-3E01-9897-D727-B6F810FDFC53}"/>
              </a:ext>
            </a:extLst>
          </p:cNvPr>
          <p:cNvGraphicFramePr>
            <a:graphicFrameLocks noGrp="1"/>
          </p:cNvGraphicFramePr>
          <p:nvPr>
            <p:extLst>
              <p:ext uri="{D42A27DB-BD31-4B8C-83A1-F6EECF244321}">
                <p14:modId xmlns:p14="http://schemas.microsoft.com/office/powerpoint/2010/main" val="138587846"/>
              </p:ext>
            </p:extLst>
          </p:nvPr>
        </p:nvGraphicFramePr>
        <p:xfrm>
          <a:off x="6221259" y="4168040"/>
          <a:ext cx="5702484" cy="1550553"/>
        </p:xfrm>
        <a:graphic>
          <a:graphicData uri="http://schemas.openxmlformats.org/drawingml/2006/table">
            <a:tbl>
              <a:tblPr firstRow="1" bandRow="1">
                <a:tableStyleId>{5C22544A-7EE6-4342-B048-85BDC9FD1C3A}</a:tableStyleId>
              </a:tblPr>
              <a:tblGrid>
                <a:gridCol w="1425621">
                  <a:extLst>
                    <a:ext uri="{9D8B030D-6E8A-4147-A177-3AD203B41FA5}">
                      <a16:colId xmlns:a16="http://schemas.microsoft.com/office/drawing/2014/main" val="3124049569"/>
                    </a:ext>
                  </a:extLst>
                </a:gridCol>
                <a:gridCol w="1425621">
                  <a:extLst>
                    <a:ext uri="{9D8B030D-6E8A-4147-A177-3AD203B41FA5}">
                      <a16:colId xmlns:a16="http://schemas.microsoft.com/office/drawing/2014/main" val="573706744"/>
                    </a:ext>
                  </a:extLst>
                </a:gridCol>
                <a:gridCol w="1425621">
                  <a:extLst>
                    <a:ext uri="{9D8B030D-6E8A-4147-A177-3AD203B41FA5}">
                      <a16:colId xmlns:a16="http://schemas.microsoft.com/office/drawing/2014/main" val="615436653"/>
                    </a:ext>
                  </a:extLst>
                </a:gridCol>
                <a:gridCol w="1425621">
                  <a:extLst>
                    <a:ext uri="{9D8B030D-6E8A-4147-A177-3AD203B41FA5}">
                      <a16:colId xmlns:a16="http://schemas.microsoft.com/office/drawing/2014/main" val="2704900909"/>
                    </a:ext>
                  </a:extLst>
                </a:gridCol>
              </a:tblGrid>
              <a:tr h="560337">
                <a:tc>
                  <a:txBody>
                    <a:bodyPr/>
                    <a:lstStyle/>
                    <a:p>
                      <a:pPr algn="l" fontAlgn="b"/>
                      <a:r>
                        <a:rPr lang="en-US" sz="1600" u="none" strike="noStrike">
                          <a:effectLst/>
                        </a:rPr>
                        <a:t>Tamoxifen/</a:t>
                      </a:r>
                    </a:p>
                    <a:p>
                      <a:pPr algn="l" fontAlgn="b"/>
                      <a:r>
                        <a:rPr lang="en-US" sz="1600" u="none" strike="noStrike">
                          <a:effectLst/>
                        </a:rPr>
                        <a:t>Radio</a:t>
                      </a:r>
                      <a:endParaRPr lang="en-US" sz="1600" b="1" i="0" u="none" strike="noStrike">
                        <a:solidFill>
                          <a:srgbClr val="FFFFFF"/>
                        </a:solidFill>
                        <a:effectLst/>
                        <a:latin typeface="Aptos Narrow" panose="020B0004020202020204" pitchFamily="34" charset="0"/>
                      </a:endParaRPr>
                    </a:p>
                  </a:txBody>
                  <a:tcPr marL="9525" marR="9525" marT="9525" marB="0" anchor="b"/>
                </a:tc>
                <a:tc>
                  <a:txBody>
                    <a:bodyPr/>
                    <a:lstStyle/>
                    <a:p>
                      <a:pPr algn="l" fontAlgn="b"/>
                      <a:r>
                        <a:rPr lang="en-US" sz="1600" u="none" strike="noStrike">
                          <a:effectLst/>
                        </a:rPr>
                        <a:t>Died </a:t>
                      </a:r>
                      <a:endParaRPr lang="en-US" sz="1600" b="1" i="0" u="none" strike="noStrike">
                        <a:solidFill>
                          <a:srgbClr val="FFFFFF"/>
                        </a:solidFill>
                        <a:effectLst/>
                        <a:latin typeface="Aptos Narrow" panose="020B0004020202020204" pitchFamily="34" charset="0"/>
                      </a:endParaRPr>
                    </a:p>
                  </a:txBody>
                  <a:tcPr marL="9525" marR="9525" marT="9525" marB="0" anchor="b"/>
                </a:tc>
                <a:tc>
                  <a:txBody>
                    <a:bodyPr/>
                    <a:lstStyle/>
                    <a:p>
                      <a:pPr algn="l" fontAlgn="b"/>
                      <a:r>
                        <a:rPr lang="en-US" sz="1600" u="none" strike="noStrike">
                          <a:effectLst/>
                        </a:rPr>
                        <a:t>Alive</a:t>
                      </a:r>
                      <a:endParaRPr lang="en-US" sz="1600" b="1" i="0" u="none" strike="noStrike">
                        <a:solidFill>
                          <a:srgbClr val="FFFFFF"/>
                        </a:solidFill>
                        <a:effectLst/>
                        <a:latin typeface="Aptos Narrow" panose="020B0004020202020204" pitchFamily="34" charset="0"/>
                      </a:endParaRPr>
                    </a:p>
                  </a:txBody>
                  <a:tcPr marL="9525" marR="9525" marT="9525" marB="0" anchor="b"/>
                </a:tc>
                <a:tc>
                  <a:txBody>
                    <a:bodyPr/>
                    <a:lstStyle/>
                    <a:p>
                      <a:pPr algn="l" fontAlgn="b"/>
                      <a:r>
                        <a:rPr lang="en-US" sz="1600" u="none" strike="noStrike">
                          <a:effectLst/>
                        </a:rPr>
                        <a:t>total </a:t>
                      </a:r>
                      <a:endParaRPr lang="en-US" sz="1600" b="1" i="0" u="none" strike="noStrike">
                        <a:solidFill>
                          <a:srgbClr val="FFFFFF"/>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538861059"/>
                  </a:ext>
                </a:extLst>
              </a:tr>
              <a:tr h="330072">
                <a:tc>
                  <a:txBody>
                    <a:bodyPr/>
                    <a:lstStyle/>
                    <a:p>
                      <a:pPr algn="l" fontAlgn="b"/>
                      <a:r>
                        <a:rPr lang="en-US" sz="1600" u="none" strike="noStrike">
                          <a:effectLst/>
                        </a:rPr>
                        <a:t>-</a:t>
                      </a:r>
                      <a:endParaRPr lang="en-US" sz="16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600" u="none" strike="noStrike" dirty="0">
                          <a:effectLst/>
                        </a:rPr>
                        <a:t>50</a:t>
                      </a:r>
                      <a:endParaRPr lang="en-US" sz="16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US" sz="1600" u="none" strike="noStrike">
                          <a:effectLst/>
                        </a:rPr>
                        <a:t>30</a:t>
                      </a:r>
                      <a:endParaRPr lang="en-US" sz="16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600" u="none" strike="noStrike">
                          <a:effectLst/>
                        </a:rPr>
                        <a:t>80</a:t>
                      </a:r>
                      <a:endParaRPr lang="en-US" sz="16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064993545"/>
                  </a:ext>
                </a:extLst>
              </a:tr>
              <a:tr h="330072">
                <a:tc>
                  <a:txBody>
                    <a:bodyPr/>
                    <a:lstStyle/>
                    <a:p>
                      <a:pPr algn="l" fontAlgn="b"/>
                      <a:r>
                        <a:rPr lang="en-US" sz="1600" u="none" strike="noStrike">
                          <a:effectLst/>
                        </a:rPr>
                        <a:t>+</a:t>
                      </a:r>
                      <a:endParaRPr lang="en-US" sz="16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600" u="none" strike="noStrike">
                          <a:effectLst/>
                        </a:rPr>
                        <a:t>40</a:t>
                      </a:r>
                      <a:endParaRPr lang="en-US" sz="16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600" u="none" strike="noStrike">
                          <a:effectLst/>
                        </a:rPr>
                        <a:t>83</a:t>
                      </a:r>
                      <a:endParaRPr lang="en-US" sz="16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600" u="none" strike="noStrike">
                          <a:effectLst/>
                        </a:rPr>
                        <a:t>123</a:t>
                      </a:r>
                      <a:endParaRPr lang="en-US" sz="16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189488904"/>
                  </a:ext>
                </a:extLst>
              </a:tr>
              <a:tr h="330072">
                <a:tc>
                  <a:txBody>
                    <a:bodyPr/>
                    <a:lstStyle/>
                    <a:p>
                      <a:pPr algn="l" fontAlgn="b"/>
                      <a:r>
                        <a:rPr lang="en-US" sz="1600" u="none" strike="noStrike">
                          <a:effectLst/>
                        </a:rPr>
                        <a:t>total </a:t>
                      </a:r>
                      <a:endParaRPr lang="en-US" sz="16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600" u="none" strike="noStrike">
                          <a:effectLst/>
                        </a:rPr>
                        <a:t>90</a:t>
                      </a:r>
                      <a:endParaRPr lang="en-US" sz="16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600" u="none" strike="noStrike">
                          <a:effectLst/>
                        </a:rPr>
                        <a:t>113</a:t>
                      </a:r>
                      <a:endParaRPr lang="en-US" sz="16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600" u="none" strike="noStrike" dirty="0">
                          <a:effectLst/>
                        </a:rPr>
                        <a:t>203</a:t>
                      </a:r>
                      <a:endParaRPr lang="en-US" sz="16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4034011145"/>
                  </a:ext>
                </a:extLst>
              </a:tr>
            </a:tbl>
          </a:graphicData>
        </a:graphic>
      </p:graphicFrame>
      <p:sp>
        <p:nvSpPr>
          <p:cNvPr id="23" name="TextBox 22">
            <a:extLst>
              <a:ext uri="{FF2B5EF4-FFF2-40B4-BE49-F238E27FC236}">
                <a16:creationId xmlns:a16="http://schemas.microsoft.com/office/drawing/2014/main" id="{8C9629C4-B230-4148-587B-E8BFD42F9559}"/>
              </a:ext>
            </a:extLst>
          </p:cNvPr>
          <p:cNvSpPr txBox="1"/>
          <p:nvPr/>
        </p:nvSpPr>
        <p:spPr>
          <a:xfrm>
            <a:off x="268258" y="3429000"/>
            <a:ext cx="5379508" cy="369332"/>
          </a:xfrm>
          <a:prstGeom prst="rect">
            <a:avLst/>
          </a:prstGeom>
          <a:noFill/>
        </p:spPr>
        <p:txBody>
          <a:bodyPr wrap="square" rtlCol="0">
            <a:spAutoFit/>
          </a:bodyPr>
          <a:lstStyle/>
          <a:p>
            <a:r>
              <a:rPr lang="en-US"/>
              <a:t>OR: </a:t>
            </a:r>
            <a:r>
              <a:rPr lang="en-US" b="0" i="0">
                <a:solidFill>
                  <a:srgbClr val="0D0D0D"/>
                </a:solidFill>
                <a:effectLst/>
                <a:highlight>
                  <a:srgbClr val="FFFFFF"/>
                </a:highlight>
                <a:latin typeface="Söhne"/>
              </a:rPr>
              <a:t>0.0 (p=0.1905), RR: 0.7162, CHI</a:t>
            </a:r>
            <a:r>
              <a:rPr lang="en-US" b="0" i="0" baseline="30000">
                <a:solidFill>
                  <a:srgbClr val="0D0D0D"/>
                </a:solidFill>
                <a:effectLst/>
                <a:highlight>
                  <a:srgbClr val="FFFFFF"/>
                </a:highlight>
                <a:latin typeface="Söhne"/>
              </a:rPr>
              <a:t>2</a:t>
            </a:r>
            <a:r>
              <a:rPr lang="en-US">
                <a:solidFill>
                  <a:srgbClr val="0D0D0D"/>
                </a:solidFill>
                <a:highlight>
                  <a:srgbClr val="FFFFFF"/>
                </a:highlight>
                <a:latin typeface="Söhne"/>
              </a:rPr>
              <a:t>:</a:t>
            </a:r>
            <a:r>
              <a:rPr lang="en-US" b="0" i="0">
                <a:solidFill>
                  <a:srgbClr val="0D0D0D"/>
                </a:solidFill>
                <a:effectLst/>
                <a:highlight>
                  <a:srgbClr val="FFFFFF"/>
                </a:highlight>
                <a:latin typeface="Söhne"/>
              </a:rPr>
              <a:t> 1.4776 (p=0.2241)</a:t>
            </a:r>
            <a:endParaRPr lang="en-US"/>
          </a:p>
        </p:txBody>
      </p:sp>
      <p:sp>
        <p:nvSpPr>
          <p:cNvPr id="24" name="TextBox 23">
            <a:extLst>
              <a:ext uri="{FF2B5EF4-FFF2-40B4-BE49-F238E27FC236}">
                <a16:creationId xmlns:a16="http://schemas.microsoft.com/office/drawing/2014/main" id="{91C7C6CE-A183-5F53-B20A-64E09C4D5F8E}"/>
              </a:ext>
            </a:extLst>
          </p:cNvPr>
          <p:cNvSpPr txBox="1"/>
          <p:nvPr/>
        </p:nvSpPr>
        <p:spPr>
          <a:xfrm>
            <a:off x="6265864" y="3429000"/>
            <a:ext cx="5379507" cy="369332"/>
          </a:xfrm>
          <a:prstGeom prst="rect">
            <a:avLst/>
          </a:prstGeom>
          <a:noFill/>
        </p:spPr>
        <p:txBody>
          <a:bodyPr wrap="square" rtlCol="0">
            <a:spAutoFit/>
          </a:bodyPr>
          <a:lstStyle/>
          <a:p>
            <a:r>
              <a:rPr lang="en-US" dirty="0"/>
              <a:t>OR: </a:t>
            </a:r>
            <a:r>
              <a:rPr lang="en-US">
                <a:solidFill>
                  <a:srgbClr val="0D0D0D"/>
                </a:solidFill>
                <a:highlight>
                  <a:srgbClr val="FFFFFF"/>
                </a:highlight>
                <a:latin typeface="Söhne"/>
              </a:rPr>
              <a:t>Inf (p=</a:t>
            </a:r>
            <a:r>
              <a:rPr lang="en-US" b="0" i="0">
                <a:solidFill>
                  <a:srgbClr val="0D0D0D"/>
                </a:solidFill>
                <a:effectLst/>
                <a:highlight>
                  <a:srgbClr val="FFFFFF"/>
                </a:highlight>
                <a:latin typeface="Söhne"/>
              </a:rPr>
              <a:t>0.4461),</a:t>
            </a:r>
            <a:r>
              <a:rPr lang="en-US" b="0" i="0" dirty="0">
                <a:solidFill>
                  <a:srgbClr val="0D0D0D"/>
                </a:solidFill>
                <a:effectLst/>
                <a:highlight>
                  <a:srgbClr val="FFFFFF"/>
                </a:highlight>
                <a:latin typeface="Söhne"/>
              </a:rPr>
              <a:t> RR: 2.2556, CHI</a:t>
            </a:r>
            <a:r>
              <a:rPr lang="en-US" b="0" i="0" baseline="30000" dirty="0">
                <a:solidFill>
                  <a:srgbClr val="0D0D0D"/>
                </a:solidFill>
                <a:effectLst/>
                <a:highlight>
                  <a:srgbClr val="FFFFFF"/>
                </a:highlight>
                <a:latin typeface="Söhne"/>
              </a:rPr>
              <a:t>2</a:t>
            </a:r>
            <a:r>
              <a:rPr lang="en-US" dirty="0">
                <a:solidFill>
                  <a:srgbClr val="0D0D0D"/>
                </a:solidFill>
                <a:highlight>
                  <a:srgbClr val="FFFFFF"/>
                </a:highlight>
                <a:latin typeface="Söhne"/>
              </a:rPr>
              <a:t>:</a:t>
            </a:r>
            <a:r>
              <a:rPr lang="en-US" b="0" i="0" dirty="0">
                <a:solidFill>
                  <a:srgbClr val="0D0D0D"/>
                </a:solidFill>
                <a:effectLst/>
                <a:highlight>
                  <a:srgbClr val="FFFFFF"/>
                </a:highlight>
                <a:latin typeface="Söhne"/>
              </a:rPr>
              <a:t> 0.0118</a:t>
            </a:r>
            <a:r>
              <a:rPr lang="en-US" b="0" i="0">
                <a:solidFill>
                  <a:srgbClr val="0D0D0D"/>
                </a:solidFill>
                <a:effectLst/>
                <a:highlight>
                  <a:srgbClr val="FFFFFF"/>
                </a:highlight>
                <a:latin typeface="Söhne"/>
              </a:rPr>
              <a:t> (p=0.9134)</a:t>
            </a:r>
            <a:endParaRPr lang="en-US" dirty="0"/>
          </a:p>
        </p:txBody>
      </p:sp>
      <p:sp>
        <p:nvSpPr>
          <p:cNvPr id="25" name="TextBox 24">
            <a:extLst>
              <a:ext uri="{FF2B5EF4-FFF2-40B4-BE49-F238E27FC236}">
                <a16:creationId xmlns:a16="http://schemas.microsoft.com/office/drawing/2014/main" id="{77C6A7ED-6D69-7B37-6839-774E742229FE}"/>
              </a:ext>
            </a:extLst>
          </p:cNvPr>
          <p:cNvSpPr txBox="1"/>
          <p:nvPr/>
        </p:nvSpPr>
        <p:spPr>
          <a:xfrm>
            <a:off x="268258" y="5903635"/>
            <a:ext cx="5827742" cy="369332"/>
          </a:xfrm>
          <a:prstGeom prst="rect">
            <a:avLst/>
          </a:prstGeom>
          <a:noFill/>
        </p:spPr>
        <p:txBody>
          <a:bodyPr wrap="square" rtlCol="0">
            <a:spAutoFit/>
          </a:bodyPr>
          <a:lstStyle/>
          <a:p>
            <a:r>
              <a:rPr lang="en-US"/>
              <a:t>OR: </a:t>
            </a:r>
            <a:r>
              <a:rPr lang="en-US" b="0" i="0">
                <a:solidFill>
                  <a:srgbClr val="0D0D0D"/>
                </a:solidFill>
                <a:effectLst/>
                <a:highlight>
                  <a:srgbClr val="FFFFFF"/>
                </a:highlight>
                <a:latin typeface="Söhne"/>
              </a:rPr>
              <a:t>0.6515 (p=0.0529), RR: 0.7705, CHI</a:t>
            </a:r>
            <a:r>
              <a:rPr lang="en-US" b="0" i="0" baseline="30000">
                <a:solidFill>
                  <a:srgbClr val="0D0D0D"/>
                </a:solidFill>
                <a:effectLst/>
                <a:highlight>
                  <a:srgbClr val="FFFFFF"/>
                </a:highlight>
                <a:latin typeface="Söhne"/>
              </a:rPr>
              <a:t>2</a:t>
            </a:r>
            <a:r>
              <a:rPr lang="en-US">
                <a:solidFill>
                  <a:srgbClr val="0D0D0D"/>
                </a:solidFill>
                <a:highlight>
                  <a:srgbClr val="FFFFFF"/>
                </a:highlight>
                <a:latin typeface="Söhne"/>
              </a:rPr>
              <a:t>:</a:t>
            </a:r>
            <a:r>
              <a:rPr lang="en-US" b="0" i="0">
                <a:solidFill>
                  <a:srgbClr val="0D0D0D"/>
                </a:solidFill>
                <a:effectLst/>
                <a:highlight>
                  <a:srgbClr val="FFFFFF"/>
                </a:highlight>
                <a:latin typeface="Söhne"/>
              </a:rPr>
              <a:t> 3.4646 (p=0.0627)</a:t>
            </a:r>
            <a:endParaRPr lang="en-US"/>
          </a:p>
        </p:txBody>
      </p:sp>
      <p:sp>
        <p:nvSpPr>
          <p:cNvPr id="26" name="TextBox 25">
            <a:extLst>
              <a:ext uri="{FF2B5EF4-FFF2-40B4-BE49-F238E27FC236}">
                <a16:creationId xmlns:a16="http://schemas.microsoft.com/office/drawing/2014/main" id="{D8D75AC0-7DC7-AEAF-8FF2-15916A26D7BC}"/>
              </a:ext>
            </a:extLst>
          </p:cNvPr>
          <p:cNvSpPr txBox="1"/>
          <p:nvPr/>
        </p:nvSpPr>
        <p:spPr>
          <a:xfrm>
            <a:off x="6221259" y="5903635"/>
            <a:ext cx="5970741" cy="369332"/>
          </a:xfrm>
          <a:prstGeom prst="rect">
            <a:avLst/>
          </a:prstGeom>
          <a:noFill/>
        </p:spPr>
        <p:txBody>
          <a:bodyPr wrap="square" rtlCol="0">
            <a:spAutoFit/>
          </a:bodyPr>
          <a:lstStyle/>
          <a:p>
            <a:r>
              <a:rPr lang="en-US"/>
              <a:t>OR: </a:t>
            </a:r>
            <a:r>
              <a:rPr lang="en-US" b="0" i="0">
                <a:solidFill>
                  <a:srgbClr val="0D0D0D"/>
                </a:solidFill>
                <a:effectLst/>
                <a:highlight>
                  <a:srgbClr val="FFFFFF"/>
                </a:highlight>
                <a:latin typeface="Söhne"/>
              </a:rPr>
              <a:t>0.6051 (p=0.0364), RR: 0.7335, CHI</a:t>
            </a:r>
            <a:r>
              <a:rPr lang="en-US" b="0" i="0" baseline="30000">
                <a:solidFill>
                  <a:srgbClr val="0D0D0D"/>
                </a:solidFill>
                <a:effectLst/>
                <a:highlight>
                  <a:srgbClr val="FFFFFF"/>
                </a:highlight>
                <a:latin typeface="Söhne"/>
              </a:rPr>
              <a:t>2</a:t>
            </a:r>
            <a:r>
              <a:rPr lang="en-US">
                <a:solidFill>
                  <a:srgbClr val="0D0D0D"/>
                </a:solidFill>
                <a:highlight>
                  <a:srgbClr val="FFFFFF"/>
                </a:highlight>
                <a:latin typeface="Söhne"/>
              </a:rPr>
              <a:t>:</a:t>
            </a:r>
            <a:r>
              <a:rPr lang="en-US" b="0" i="0">
                <a:solidFill>
                  <a:srgbClr val="0D0D0D"/>
                </a:solidFill>
                <a:effectLst/>
                <a:highlight>
                  <a:srgbClr val="FFFFFF"/>
                </a:highlight>
                <a:latin typeface="Söhne"/>
              </a:rPr>
              <a:t> 3.9801 (p=0.0460)</a:t>
            </a:r>
            <a:endParaRPr lang="en-US"/>
          </a:p>
        </p:txBody>
      </p:sp>
    </p:spTree>
    <p:extLst>
      <p:ext uri="{BB962C8B-B14F-4D97-AF65-F5344CB8AC3E}">
        <p14:creationId xmlns:p14="http://schemas.microsoft.com/office/powerpoint/2010/main" val="2513871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B45BC98-5400-E112-A699-A58C12ACB2E9}"/>
              </a:ext>
            </a:extLst>
          </p:cNvPr>
          <p:cNvSpPr>
            <a:spLocks noGrp="1"/>
          </p:cNvSpPr>
          <p:nvPr>
            <p:ph type="title"/>
          </p:nvPr>
        </p:nvSpPr>
        <p:spPr>
          <a:xfrm>
            <a:off x="3989116" y="-203557"/>
            <a:ext cx="9795637" cy="1104857"/>
          </a:xfrm>
        </p:spPr>
        <p:txBody>
          <a:bodyPr vert="horz" lIns="91440" tIns="45720" rIns="91440" bIns="45720" rtlCol="0" anchor="b">
            <a:normAutofit/>
          </a:bodyPr>
          <a:lstStyle/>
          <a:p>
            <a:pPr algn="ctr" defTabSz="914400"/>
            <a:r>
              <a:rPr lang="en-US" sz="3600"/>
              <a:t>Logistic Regression</a:t>
            </a:r>
          </a:p>
        </p:txBody>
      </p:sp>
      <p:pic>
        <p:nvPicPr>
          <p:cNvPr id="8" name="Picture 7" descr="A graph with a line and a blue line&#10;&#10;Description automatically generated">
            <a:extLst>
              <a:ext uri="{FF2B5EF4-FFF2-40B4-BE49-F238E27FC236}">
                <a16:creationId xmlns:a16="http://schemas.microsoft.com/office/drawing/2014/main" id="{3390518C-D219-95D5-7E1E-CE68254709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6386" y="1171554"/>
            <a:ext cx="4854591" cy="4842455"/>
          </a:xfrm>
          <a:prstGeom prst="rect">
            <a:avLst/>
          </a:prstGeom>
        </p:spPr>
      </p:pic>
      <p:pic>
        <p:nvPicPr>
          <p:cNvPr id="18" name="Picture 17" descr="A graph with blue dots and white text&#10;&#10;Description automatically generated">
            <a:extLst>
              <a:ext uri="{FF2B5EF4-FFF2-40B4-BE49-F238E27FC236}">
                <a16:creationId xmlns:a16="http://schemas.microsoft.com/office/drawing/2014/main" id="{C0EFAFE9-5A06-73AE-1DFC-3A2FF8BEC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910" y="80161"/>
            <a:ext cx="5852565" cy="3706371"/>
          </a:xfrm>
          <a:prstGeom prst="rect">
            <a:avLst/>
          </a:prstGeom>
        </p:spPr>
      </p:pic>
      <p:pic>
        <p:nvPicPr>
          <p:cNvPr id="20" name="Picture 19" descr="A graph of a diagram&#10;&#10;Description automatically generated">
            <a:extLst>
              <a:ext uri="{FF2B5EF4-FFF2-40B4-BE49-F238E27FC236}">
                <a16:creationId xmlns:a16="http://schemas.microsoft.com/office/drawing/2014/main" id="{113E0B0A-CBFE-50AB-1652-327E7194E7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778" y="3592782"/>
            <a:ext cx="4854591" cy="3178136"/>
          </a:xfrm>
          <a:prstGeom prst="rect">
            <a:avLst/>
          </a:prstGeom>
        </p:spPr>
      </p:pic>
    </p:spTree>
    <p:extLst>
      <p:ext uri="{BB962C8B-B14F-4D97-AF65-F5344CB8AC3E}">
        <p14:creationId xmlns:p14="http://schemas.microsoft.com/office/powerpoint/2010/main" val="4036303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65CA6-1316-A111-F531-B929363F0C74}"/>
              </a:ext>
            </a:extLst>
          </p:cNvPr>
          <p:cNvSpPr>
            <a:spLocks noGrp="1"/>
          </p:cNvSpPr>
          <p:nvPr>
            <p:ph type="title"/>
          </p:nvPr>
        </p:nvSpPr>
        <p:spPr/>
        <p:txBody>
          <a:bodyPr/>
          <a:lstStyle/>
          <a:p>
            <a:r>
              <a:rPr lang="en-US" dirty="0"/>
              <a:t>Discussion</a:t>
            </a:r>
          </a:p>
        </p:txBody>
      </p:sp>
      <p:sp>
        <p:nvSpPr>
          <p:cNvPr id="4" name="Text Placeholder 3">
            <a:extLst>
              <a:ext uri="{FF2B5EF4-FFF2-40B4-BE49-F238E27FC236}">
                <a16:creationId xmlns:a16="http://schemas.microsoft.com/office/drawing/2014/main" id="{2E9D7E2B-DA31-EB74-E0EE-6344D7725CF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90072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A9F19-A03F-D9C9-0540-80A338066689}"/>
              </a:ext>
            </a:extLst>
          </p:cNvPr>
          <p:cNvSpPr>
            <a:spLocks noGrp="1"/>
          </p:cNvSpPr>
          <p:nvPr>
            <p:ph type="title"/>
          </p:nvPr>
        </p:nvSpPr>
        <p:spPr/>
        <p:txBody>
          <a:bodyPr/>
          <a:lstStyle/>
          <a:p>
            <a:r>
              <a:rPr lang="en-US"/>
              <a:t>2x2 Tables </a:t>
            </a:r>
          </a:p>
        </p:txBody>
      </p:sp>
      <p:sp>
        <p:nvSpPr>
          <p:cNvPr id="3" name="Content Placeholder 2">
            <a:extLst>
              <a:ext uri="{FF2B5EF4-FFF2-40B4-BE49-F238E27FC236}">
                <a16:creationId xmlns:a16="http://schemas.microsoft.com/office/drawing/2014/main" id="{47AD2F9F-2A79-E6D2-7DA9-D3FD7A8FABED}"/>
              </a:ext>
            </a:extLst>
          </p:cNvPr>
          <p:cNvSpPr>
            <a:spLocks noGrp="1"/>
          </p:cNvSpPr>
          <p:nvPr>
            <p:ph sz="half" idx="1"/>
          </p:nvPr>
        </p:nvSpPr>
        <p:spPr>
          <a:xfrm>
            <a:off x="838200" y="1840379"/>
            <a:ext cx="5181600" cy="2118846"/>
          </a:xfrm>
        </p:spPr>
        <p:txBody>
          <a:bodyPr>
            <a:normAutofit fontScale="77500" lnSpcReduction="20000"/>
          </a:bodyPr>
          <a:lstStyle/>
          <a:p>
            <a:pPr marL="0" indent="0">
              <a:buNone/>
            </a:pPr>
            <a:r>
              <a:rPr lang="en-US" sz="3500" b="1"/>
              <a:t>Tamoxifen: </a:t>
            </a:r>
          </a:p>
          <a:p>
            <a:pPr marL="0" indent="0">
              <a:buNone/>
            </a:pPr>
            <a:r>
              <a:rPr lang="en-US"/>
              <a:t>The analysis suggests that Tamoxifen alone does not significantly reduce mortality compared to no treatment, as indicated by the non-significant odds ratio and chi-square test.</a:t>
            </a:r>
          </a:p>
          <a:p>
            <a:pPr marL="0" indent="0">
              <a:buNone/>
            </a:pPr>
            <a:endParaRPr lang="en-US"/>
          </a:p>
        </p:txBody>
      </p:sp>
      <p:sp>
        <p:nvSpPr>
          <p:cNvPr id="4" name="Content Placeholder 3">
            <a:extLst>
              <a:ext uri="{FF2B5EF4-FFF2-40B4-BE49-F238E27FC236}">
                <a16:creationId xmlns:a16="http://schemas.microsoft.com/office/drawing/2014/main" id="{26898976-B28A-3A41-5510-F845DF4D66F9}"/>
              </a:ext>
            </a:extLst>
          </p:cNvPr>
          <p:cNvSpPr>
            <a:spLocks noGrp="1"/>
          </p:cNvSpPr>
          <p:nvPr>
            <p:ph sz="half" idx="2"/>
          </p:nvPr>
        </p:nvSpPr>
        <p:spPr>
          <a:xfrm>
            <a:off x="6172200" y="1825625"/>
            <a:ext cx="5181600" cy="2118846"/>
          </a:xfrm>
        </p:spPr>
        <p:txBody>
          <a:bodyPr>
            <a:normAutofit fontScale="77500" lnSpcReduction="20000"/>
          </a:bodyPr>
          <a:lstStyle/>
          <a:p>
            <a:pPr marL="0" indent="0">
              <a:buNone/>
            </a:pPr>
            <a:r>
              <a:rPr lang="en-US" sz="3100" b="1"/>
              <a:t>Tamoxifen with Chemotherapy:</a:t>
            </a:r>
          </a:p>
          <a:p>
            <a:pPr marL="0" indent="0">
              <a:buNone/>
            </a:pPr>
            <a:r>
              <a:rPr lang="en-US"/>
              <a:t>Despite the infinite odds ratio suggesting an extreme effect, the high p-values indicate that this combination does not provide statistically significant evidence of mortality reduction, likely affected by small sample sizes.</a:t>
            </a:r>
          </a:p>
          <a:p>
            <a:pPr marL="0" indent="0">
              <a:buNone/>
            </a:pPr>
            <a:endParaRPr lang="en-US"/>
          </a:p>
        </p:txBody>
      </p:sp>
      <p:sp>
        <p:nvSpPr>
          <p:cNvPr id="5" name="Content Placeholder 2">
            <a:extLst>
              <a:ext uri="{FF2B5EF4-FFF2-40B4-BE49-F238E27FC236}">
                <a16:creationId xmlns:a16="http://schemas.microsoft.com/office/drawing/2014/main" id="{199DA6A4-B08C-D447-E153-7C9915A5008F}"/>
              </a:ext>
            </a:extLst>
          </p:cNvPr>
          <p:cNvSpPr txBox="1">
            <a:spLocks/>
          </p:cNvSpPr>
          <p:nvPr/>
        </p:nvSpPr>
        <p:spPr>
          <a:xfrm>
            <a:off x="838200" y="3944470"/>
            <a:ext cx="5181600" cy="2277035"/>
          </a:xfrm>
          <a:prstGeom prst="rect">
            <a:avLst/>
          </a:prstGeom>
        </p:spPr>
        <p:txBody>
          <a:bodyPr vert="horz" lIns="91440" tIns="45720" rIns="91440" bIns="45720" rtlCol="0">
            <a:normAutofit fontScale="85000" lnSpcReduction="10000"/>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a:t>Tamoxifen with Hormonal Therapy: </a:t>
            </a:r>
          </a:p>
          <a:p>
            <a:pPr marL="0" indent="0">
              <a:buFont typeface="Arial" panose="020B0604020202020204" pitchFamily="34" charset="0"/>
              <a:buNone/>
            </a:pPr>
            <a:r>
              <a:rPr lang="en-US" sz="2600" b="0" i="0">
                <a:solidFill>
                  <a:srgbClr val="0D0D0D"/>
                </a:solidFill>
                <a:effectLst/>
                <a:highlight>
                  <a:srgbClr val="FFFFFF"/>
                </a:highlight>
                <a:latin typeface="Söhne"/>
              </a:rPr>
              <a:t>This combination shows a trend towards effectiveness with a lower risk of dying for the treated group, though the results are not conclusively significant. This suggests potential benefits that warrant further investigation.</a:t>
            </a:r>
            <a:endParaRPr lang="en-US" sz="2600"/>
          </a:p>
        </p:txBody>
      </p:sp>
      <p:sp>
        <p:nvSpPr>
          <p:cNvPr id="6" name="Content Placeholder 2">
            <a:extLst>
              <a:ext uri="{FF2B5EF4-FFF2-40B4-BE49-F238E27FC236}">
                <a16:creationId xmlns:a16="http://schemas.microsoft.com/office/drawing/2014/main" id="{8E357884-4E0D-BF34-1260-FC07E430EBE5}"/>
              </a:ext>
            </a:extLst>
          </p:cNvPr>
          <p:cNvSpPr txBox="1">
            <a:spLocks/>
          </p:cNvSpPr>
          <p:nvPr/>
        </p:nvSpPr>
        <p:spPr>
          <a:xfrm>
            <a:off x="6172200" y="3944471"/>
            <a:ext cx="5181600" cy="2277034"/>
          </a:xfrm>
          <a:prstGeom prst="rect">
            <a:avLst/>
          </a:prstGeom>
        </p:spPr>
        <p:txBody>
          <a:bodyPr vert="horz" lIns="91440" tIns="45720" rIns="91440" bIns="45720" rtlCol="0">
            <a:normAutofit fontScale="92500" lnSpcReduction="20000"/>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a:solidFill>
                  <a:srgbClr val="F545FF"/>
                </a:solidFill>
              </a:rPr>
              <a:t>Tamoxifen with Radiotherapy: </a:t>
            </a:r>
          </a:p>
          <a:p>
            <a:pPr marL="0" indent="0" algn="l">
              <a:buNone/>
            </a:pPr>
            <a:r>
              <a:rPr lang="en-US" sz="2600" b="0" i="0">
                <a:solidFill>
                  <a:srgbClr val="0D0D0D"/>
                </a:solidFill>
                <a:effectLst/>
                <a:highlight>
                  <a:srgbClr val="FFFFFF"/>
                </a:highlight>
                <a:latin typeface="Söhne"/>
              </a:rPr>
              <a:t>Combining Tamoxifen with Radiotherapy significantly reduces mortality, as shown by significant values in both odds ratio and chi-square tests. This indicates that this combination is effective in reducing the risk of death.</a:t>
            </a:r>
          </a:p>
          <a:p>
            <a:endParaRPr lang="en-US"/>
          </a:p>
        </p:txBody>
      </p:sp>
    </p:spTree>
    <p:extLst>
      <p:ext uri="{BB962C8B-B14F-4D97-AF65-F5344CB8AC3E}">
        <p14:creationId xmlns:p14="http://schemas.microsoft.com/office/powerpoint/2010/main" val="2881674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3F5F3-FD06-07D7-521D-181E24D80271}"/>
              </a:ext>
            </a:extLst>
          </p:cNvPr>
          <p:cNvSpPr>
            <a:spLocks noGrp="1"/>
          </p:cNvSpPr>
          <p:nvPr>
            <p:ph type="title"/>
          </p:nvPr>
        </p:nvSpPr>
        <p:spPr/>
        <p:txBody>
          <a:bodyPr/>
          <a:lstStyle/>
          <a:p>
            <a:r>
              <a:rPr lang="en-US"/>
              <a:t>Logistic Regression</a:t>
            </a:r>
          </a:p>
        </p:txBody>
      </p:sp>
      <p:sp>
        <p:nvSpPr>
          <p:cNvPr id="3" name="Content Placeholder 2">
            <a:extLst>
              <a:ext uri="{FF2B5EF4-FFF2-40B4-BE49-F238E27FC236}">
                <a16:creationId xmlns:a16="http://schemas.microsoft.com/office/drawing/2014/main" id="{6179559D-71D3-3E26-ECE6-68FB3DD1A9D9}"/>
              </a:ext>
            </a:extLst>
          </p:cNvPr>
          <p:cNvSpPr>
            <a:spLocks noGrp="1"/>
          </p:cNvSpPr>
          <p:nvPr>
            <p:ph sz="half" idx="1"/>
          </p:nvPr>
        </p:nvSpPr>
        <p:spPr>
          <a:xfrm>
            <a:off x="838199" y="1562986"/>
            <a:ext cx="10773427" cy="5029200"/>
          </a:xfrm>
        </p:spPr>
        <p:txBody>
          <a:bodyPr>
            <a:normAutofit/>
          </a:bodyPr>
          <a:lstStyle/>
          <a:p>
            <a:pPr marL="0" indent="0">
              <a:buNone/>
            </a:pPr>
            <a:r>
              <a:rPr lang="en-US" sz="2000" b="1"/>
              <a:t>Coefficients</a:t>
            </a:r>
            <a:r>
              <a:rPr lang="en-US" sz="2000"/>
              <a:t>: A higher histology grade significantly increased the odds of dying from cancer, while older age was associated with a decreased risk. Treatments like </a:t>
            </a:r>
            <a:r>
              <a:rPr lang="en-US" sz="2000">
                <a:highlight>
                  <a:srgbClr val="FF00FF"/>
                </a:highlight>
              </a:rPr>
              <a:t>radiotherapy</a:t>
            </a:r>
            <a:r>
              <a:rPr lang="en-US" sz="2000"/>
              <a:t> appeared to reduce the likelihood of death, while chemotherapy and hormonal therapy appeared as 0, indicating no independent effect on the odds of death from cancer</a:t>
            </a:r>
          </a:p>
          <a:p>
            <a:pPr marL="0" indent="0">
              <a:buNone/>
            </a:pPr>
            <a:r>
              <a:rPr lang="en-US" sz="2000" b="1"/>
              <a:t>ROC/AUC Curve</a:t>
            </a:r>
            <a:r>
              <a:rPr lang="en-US" sz="2000"/>
              <a:t>: The AUC score was 0.74, which suggests that the model has a good level of discrimination. It is good at distinguishing between patients who died and those who survived based on the predictors used in the model.</a:t>
            </a:r>
          </a:p>
          <a:p>
            <a:pPr marL="0" indent="0">
              <a:buNone/>
            </a:pPr>
            <a:r>
              <a:rPr lang="en-US" sz="2000" b="1"/>
              <a:t>Predicted Probability Histogram: </a:t>
            </a:r>
            <a:r>
              <a:rPr lang="en-US" sz="2000"/>
              <a:t>The histogram reveals significant overlap in the predicted probabilities for patients who died and those who survived, suggesting the model struggles to differentiate effectively between outcomes. This indicates room for improvement which might involve adding more predictors, feature engineering, or considering different techniques to improve the model's predictive power.</a:t>
            </a:r>
          </a:p>
          <a:p>
            <a:pPr marL="0" indent="0">
              <a:buNone/>
            </a:pPr>
            <a:endParaRPr lang="en-US" sz="2400"/>
          </a:p>
          <a:p>
            <a:pPr marL="0" indent="0">
              <a:buNone/>
            </a:pPr>
            <a:endParaRPr lang="en-US" sz="2400"/>
          </a:p>
          <a:p>
            <a:pPr marL="0" indent="0">
              <a:buNone/>
            </a:pPr>
            <a:endParaRPr lang="en-US" sz="2400"/>
          </a:p>
          <a:p>
            <a:pPr marL="0" indent="0">
              <a:buNone/>
            </a:pPr>
            <a:endParaRPr lang="en-US" sz="2400"/>
          </a:p>
        </p:txBody>
      </p:sp>
    </p:spTree>
    <p:extLst>
      <p:ext uri="{BB962C8B-B14F-4D97-AF65-F5344CB8AC3E}">
        <p14:creationId xmlns:p14="http://schemas.microsoft.com/office/powerpoint/2010/main" val="2345252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C7E71-FB89-A1E6-253A-15CFA93BC8F4}"/>
              </a:ext>
            </a:extLst>
          </p:cNvPr>
          <p:cNvSpPr>
            <a:spLocks noGrp="1"/>
          </p:cNvSpPr>
          <p:nvPr>
            <p:ph type="title"/>
          </p:nvPr>
        </p:nvSpPr>
        <p:spPr/>
        <p:txBody>
          <a:bodyPr/>
          <a:lstStyle/>
          <a:p>
            <a:r>
              <a:rPr lang="en-US" dirty="0"/>
              <a:t>Microarray Results &amp; Discussion</a:t>
            </a:r>
          </a:p>
        </p:txBody>
      </p:sp>
      <p:sp>
        <p:nvSpPr>
          <p:cNvPr id="4" name="Text Placeholder 3">
            <a:extLst>
              <a:ext uri="{FF2B5EF4-FFF2-40B4-BE49-F238E27FC236}">
                <a16:creationId xmlns:a16="http://schemas.microsoft.com/office/drawing/2014/main" id="{3C1F2331-8920-E4E8-3DF1-D7B067AAA5B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03320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E030F-7628-B29A-FC90-D56C96408C7A}"/>
              </a:ext>
            </a:extLst>
          </p:cNvPr>
          <p:cNvSpPr>
            <a:spLocks noGrp="1"/>
          </p:cNvSpPr>
          <p:nvPr>
            <p:ph type="title"/>
          </p:nvPr>
        </p:nvSpPr>
        <p:spPr/>
        <p:txBody>
          <a:bodyPr/>
          <a:lstStyle/>
          <a:p>
            <a:r>
              <a:rPr lang="en-US" dirty="0"/>
              <a:t>Background</a:t>
            </a:r>
          </a:p>
        </p:txBody>
      </p:sp>
      <p:sp>
        <p:nvSpPr>
          <p:cNvPr id="3" name="Text Placeholder 2">
            <a:extLst>
              <a:ext uri="{FF2B5EF4-FFF2-40B4-BE49-F238E27FC236}">
                <a16:creationId xmlns:a16="http://schemas.microsoft.com/office/drawing/2014/main" id="{84D6999C-15EB-9CF4-D24E-13BAB353F8BB}"/>
              </a:ext>
            </a:extLst>
          </p:cNvPr>
          <p:cNvSpPr>
            <a:spLocks noGrp="1"/>
          </p:cNvSpPr>
          <p:nvPr>
            <p:ph type="body" idx="1"/>
          </p:nvPr>
        </p:nvSpPr>
        <p:spPr/>
        <p:txBody>
          <a:bodyPr/>
          <a:lstStyle/>
          <a:p>
            <a:r>
              <a:rPr lang="en-US" dirty="0"/>
              <a:t>ER+ Breast Cancer and Cancer Therapeutics</a:t>
            </a:r>
          </a:p>
        </p:txBody>
      </p:sp>
    </p:spTree>
    <p:extLst>
      <p:ext uri="{BB962C8B-B14F-4D97-AF65-F5344CB8AC3E}">
        <p14:creationId xmlns:p14="http://schemas.microsoft.com/office/powerpoint/2010/main" val="2926234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66E774-F016-B0C7-3E4E-F59AAB8DF875}"/>
              </a:ext>
            </a:extLst>
          </p:cNvPr>
          <p:cNvSpPr>
            <a:spLocks noGrp="1"/>
          </p:cNvSpPr>
          <p:nvPr>
            <p:ph type="title"/>
          </p:nvPr>
        </p:nvSpPr>
        <p:spPr>
          <a:xfrm>
            <a:off x="839787" y="152241"/>
            <a:ext cx="10515600" cy="1325563"/>
          </a:xfrm>
        </p:spPr>
        <p:txBody>
          <a:bodyPr/>
          <a:lstStyle/>
          <a:p>
            <a:r>
              <a:rPr lang="en-US" dirty="0"/>
              <a:t>Microarray Results: Relapse DEGs</a:t>
            </a:r>
          </a:p>
        </p:txBody>
      </p:sp>
      <p:sp>
        <p:nvSpPr>
          <p:cNvPr id="6" name="Text Placeholder 5">
            <a:extLst>
              <a:ext uri="{FF2B5EF4-FFF2-40B4-BE49-F238E27FC236}">
                <a16:creationId xmlns:a16="http://schemas.microsoft.com/office/drawing/2014/main" id="{CB66B5A9-60D7-A97F-B6AE-B581A95709F1}"/>
              </a:ext>
            </a:extLst>
          </p:cNvPr>
          <p:cNvSpPr>
            <a:spLocks noGrp="1"/>
          </p:cNvSpPr>
          <p:nvPr>
            <p:ph type="body" idx="1"/>
          </p:nvPr>
        </p:nvSpPr>
        <p:spPr>
          <a:xfrm>
            <a:off x="142651" y="946943"/>
            <a:ext cx="5157787" cy="823912"/>
          </a:xfrm>
        </p:spPr>
        <p:txBody>
          <a:bodyPr/>
          <a:lstStyle/>
          <a:p>
            <a:r>
              <a:rPr lang="en-US" dirty="0"/>
              <a:t>GSE16391 - TOP 5 GENES</a:t>
            </a:r>
          </a:p>
        </p:txBody>
      </p:sp>
      <p:graphicFrame>
        <p:nvGraphicFramePr>
          <p:cNvPr id="9" name="Content Placeholder 8">
            <a:extLst>
              <a:ext uri="{FF2B5EF4-FFF2-40B4-BE49-F238E27FC236}">
                <a16:creationId xmlns:a16="http://schemas.microsoft.com/office/drawing/2014/main" id="{B7DD923F-61CE-3AAD-335E-E220DEA87E7F}"/>
              </a:ext>
            </a:extLst>
          </p:cNvPr>
          <p:cNvGraphicFramePr>
            <a:graphicFrameLocks noGrp="1"/>
          </p:cNvGraphicFramePr>
          <p:nvPr>
            <p:ph sz="half" idx="2"/>
            <p:extLst>
              <p:ext uri="{D42A27DB-BD31-4B8C-83A1-F6EECF244321}">
                <p14:modId xmlns:p14="http://schemas.microsoft.com/office/powerpoint/2010/main" val="4287876981"/>
              </p:ext>
            </p:extLst>
          </p:nvPr>
        </p:nvGraphicFramePr>
        <p:xfrm>
          <a:off x="152967" y="1757056"/>
          <a:ext cx="3622199" cy="2225040"/>
        </p:xfrm>
        <a:graphic>
          <a:graphicData uri="http://schemas.openxmlformats.org/drawingml/2006/table">
            <a:tbl>
              <a:tblPr firstRow="1" bandRow="1">
                <a:tableStyleId>{073A0DAA-6AF3-43AB-8588-CEC1D06C72B9}</a:tableStyleId>
              </a:tblPr>
              <a:tblGrid>
                <a:gridCol w="1647309">
                  <a:extLst>
                    <a:ext uri="{9D8B030D-6E8A-4147-A177-3AD203B41FA5}">
                      <a16:colId xmlns:a16="http://schemas.microsoft.com/office/drawing/2014/main" val="4072139235"/>
                    </a:ext>
                  </a:extLst>
                </a:gridCol>
                <a:gridCol w="1974890">
                  <a:extLst>
                    <a:ext uri="{9D8B030D-6E8A-4147-A177-3AD203B41FA5}">
                      <a16:colId xmlns:a16="http://schemas.microsoft.com/office/drawing/2014/main" val="2043563256"/>
                    </a:ext>
                  </a:extLst>
                </a:gridCol>
              </a:tblGrid>
              <a:tr h="370840">
                <a:tc>
                  <a:txBody>
                    <a:bodyPr/>
                    <a:lstStyle/>
                    <a:p>
                      <a:r>
                        <a:rPr lang="en-US" dirty="0"/>
                        <a:t>GENE NAME</a:t>
                      </a:r>
                    </a:p>
                  </a:txBody>
                  <a:tcPr/>
                </a:tc>
                <a:tc>
                  <a:txBody>
                    <a:bodyPr/>
                    <a:lstStyle/>
                    <a:p>
                      <a:r>
                        <a:rPr lang="en-US" dirty="0"/>
                        <a:t>FDR p-value</a:t>
                      </a:r>
                    </a:p>
                  </a:txBody>
                  <a:tcPr/>
                </a:tc>
                <a:extLst>
                  <a:ext uri="{0D108BD9-81ED-4DB2-BD59-A6C34878D82A}">
                    <a16:rowId xmlns:a16="http://schemas.microsoft.com/office/drawing/2014/main" val="318934074"/>
                  </a:ext>
                </a:extLst>
              </a:tr>
              <a:tr h="370840">
                <a:tc>
                  <a:txBody>
                    <a:bodyPr/>
                    <a:lstStyle/>
                    <a:p>
                      <a:r>
                        <a:rPr lang="en-US" dirty="0"/>
                        <a:t>CENPBD1</a:t>
                      </a:r>
                    </a:p>
                  </a:txBody>
                  <a:tcPr/>
                </a:tc>
                <a:tc>
                  <a:txBody>
                    <a:bodyPr/>
                    <a:lstStyle/>
                    <a:p>
                      <a:pPr algn="r"/>
                      <a:r>
                        <a:rPr lang="en-US" dirty="0"/>
                        <a:t>0.0042</a:t>
                      </a:r>
                    </a:p>
                  </a:txBody>
                  <a:tcPr/>
                </a:tc>
                <a:extLst>
                  <a:ext uri="{0D108BD9-81ED-4DB2-BD59-A6C34878D82A}">
                    <a16:rowId xmlns:a16="http://schemas.microsoft.com/office/drawing/2014/main" val="3473232638"/>
                  </a:ext>
                </a:extLst>
              </a:tr>
              <a:tr h="370840">
                <a:tc>
                  <a:txBody>
                    <a:bodyPr/>
                    <a:lstStyle/>
                    <a:p>
                      <a:r>
                        <a:rPr lang="en-US">
                          <a:highlight>
                            <a:srgbClr val="FF00FF"/>
                          </a:highlight>
                        </a:rPr>
                        <a:t>PAFAH2</a:t>
                      </a:r>
                    </a:p>
                  </a:txBody>
                  <a:tcPr/>
                </a:tc>
                <a:tc>
                  <a:txBody>
                    <a:bodyPr/>
                    <a:lstStyle/>
                    <a:p>
                      <a:pPr algn="r"/>
                      <a:r>
                        <a:rPr lang="en-US" dirty="0"/>
                        <a:t>0.0081</a:t>
                      </a:r>
                    </a:p>
                  </a:txBody>
                  <a:tcPr/>
                </a:tc>
                <a:extLst>
                  <a:ext uri="{0D108BD9-81ED-4DB2-BD59-A6C34878D82A}">
                    <a16:rowId xmlns:a16="http://schemas.microsoft.com/office/drawing/2014/main" val="3663766293"/>
                  </a:ext>
                </a:extLst>
              </a:tr>
              <a:tr h="370840">
                <a:tc>
                  <a:txBody>
                    <a:bodyPr/>
                    <a:lstStyle/>
                    <a:p>
                      <a:r>
                        <a:rPr lang="en-US" dirty="0"/>
                        <a:t>DUSP19</a:t>
                      </a:r>
                    </a:p>
                  </a:txBody>
                  <a:tcPr/>
                </a:tc>
                <a:tc>
                  <a:txBody>
                    <a:bodyPr/>
                    <a:lstStyle/>
                    <a:p>
                      <a:pPr algn="r"/>
                      <a:r>
                        <a:rPr lang="en-US" dirty="0"/>
                        <a:t>0.0087</a:t>
                      </a:r>
                    </a:p>
                  </a:txBody>
                  <a:tcPr/>
                </a:tc>
                <a:extLst>
                  <a:ext uri="{0D108BD9-81ED-4DB2-BD59-A6C34878D82A}">
                    <a16:rowId xmlns:a16="http://schemas.microsoft.com/office/drawing/2014/main" val="78740954"/>
                  </a:ext>
                </a:extLst>
              </a:tr>
              <a:tr h="370840">
                <a:tc>
                  <a:txBody>
                    <a:bodyPr/>
                    <a:lstStyle/>
                    <a:p>
                      <a:r>
                        <a:rPr lang="en-US">
                          <a:highlight>
                            <a:srgbClr val="FF00FF"/>
                          </a:highlight>
                        </a:rPr>
                        <a:t>ADORA3</a:t>
                      </a:r>
                    </a:p>
                  </a:txBody>
                  <a:tcPr/>
                </a:tc>
                <a:tc>
                  <a:txBody>
                    <a:bodyPr/>
                    <a:lstStyle/>
                    <a:p>
                      <a:pPr algn="r"/>
                      <a:r>
                        <a:rPr lang="en-US" dirty="0"/>
                        <a:t>0.0095</a:t>
                      </a:r>
                    </a:p>
                  </a:txBody>
                  <a:tcPr/>
                </a:tc>
                <a:extLst>
                  <a:ext uri="{0D108BD9-81ED-4DB2-BD59-A6C34878D82A}">
                    <a16:rowId xmlns:a16="http://schemas.microsoft.com/office/drawing/2014/main" val="1531156747"/>
                  </a:ext>
                </a:extLst>
              </a:tr>
              <a:tr h="370840">
                <a:tc>
                  <a:txBody>
                    <a:bodyPr/>
                    <a:lstStyle/>
                    <a:p>
                      <a:r>
                        <a:rPr lang="en-US">
                          <a:highlight>
                            <a:srgbClr val="FF00FF"/>
                          </a:highlight>
                        </a:rPr>
                        <a:t>MTAP</a:t>
                      </a:r>
                    </a:p>
                  </a:txBody>
                  <a:tcPr/>
                </a:tc>
                <a:tc>
                  <a:txBody>
                    <a:bodyPr/>
                    <a:lstStyle/>
                    <a:p>
                      <a:pPr algn="r"/>
                      <a:r>
                        <a:rPr lang="en-US" dirty="0"/>
                        <a:t>0.0096</a:t>
                      </a:r>
                    </a:p>
                  </a:txBody>
                  <a:tcPr/>
                </a:tc>
                <a:extLst>
                  <a:ext uri="{0D108BD9-81ED-4DB2-BD59-A6C34878D82A}">
                    <a16:rowId xmlns:a16="http://schemas.microsoft.com/office/drawing/2014/main" val="2210207428"/>
                  </a:ext>
                </a:extLst>
              </a:tr>
            </a:tbl>
          </a:graphicData>
        </a:graphic>
      </p:graphicFrame>
      <p:sp>
        <p:nvSpPr>
          <p:cNvPr id="7" name="Text Placeholder 6">
            <a:extLst>
              <a:ext uri="{FF2B5EF4-FFF2-40B4-BE49-F238E27FC236}">
                <a16:creationId xmlns:a16="http://schemas.microsoft.com/office/drawing/2014/main" id="{789EC6FA-9B50-10C9-22B1-629E84D0DB83}"/>
              </a:ext>
            </a:extLst>
          </p:cNvPr>
          <p:cNvSpPr>
            <a:spLocks noGrp="1"/>
          </p:cNvSpPr>
          <p:nvPr>
            <p:ph type="body" sz="quarter" idx="3"/>
          </p:nvPr>
        </p:nvSpPr>
        <p:spPr>
          <a:xfrm>
            <a:off x="4192136" y="946943"/>
            <a:ext cx="5183188" cy="823912"/>
          </a:xfrm>
        </p:spPr>
        <p:txBody>
          <a:bodyPr/>
          <a:lstStyle/>
          <a:p>
            <a:r>
              <a:rPr lang="en-US" dirty="0"/>
              <a:t>GSE9893 – TOP 5 GENES</a:t>
            </a:r>
          </a:p>
        </p:txBody>
      </p:sp>
      <p:graphicFrame>
        <p:nvGraphicFramePr>
          <p:cNvPr id="10" name="Content Placeholder 9">
            <a:extLst>
              <a:ext uri="{FF2B5EF4-FFF2-40B4-BE49-F238E27FC236}">
                <a16:creationId xmlns:a16="http://schemas.microsoft.com/office/drawing/2014/main" id="{08067323-0E02-2C95-04C0-225FF024E5C5}"/>
              </a:ext>
            </a:extLst>
          </p:cNvPr>
          <p:cNvGraphicFramePr>
            <a:graphicFrameLocks noGrp="1"/>
          </p:cNvGraphicFramePr>
          <p:nvPr>
            <p:ph sz="quarter" idx="4"/>
            <p:extLst>
              <p:ext uri="{D42A27DB-BD31-4B8C-83A1-F6EECF244321}">
                <p14:modId xmlns:p14="http://schemas.microsoft.com/office/powerpoint/2010/main" val="1756322060"/>
              </p:ext>
            </p:extLst>
          </p:nvPr>
        </p:nvGraphicFramePr>
        <p:xfrm>
          <a:off x="4192136" y="1757056"/>
          <a:ext cx="3632516" cy="2225040"/>
        </p:xfrm>
        <a:graphic>
          <a:graphicData uri="http://schemas.openxmlformats.org/drawingml/2006/table">
            <a:tbl>
              <a:tblPr firstRow="1" bandRow="1">
                <a:tableStyleId>{073A0DAA-6AF3-43AB-8588-CEC1D06C72B9}</a:tableStyleId>
              </a:tblPr>
              <a:tblGrid>
                <a:gridCol w="1713481">
                  <a:extLst>
                    <a:ext uri="{9D8B030D-6E8A-4147-A177-3AD203B41FA5}">
                      <a16:colId xmlns:a16="http://schemas.microsoft.com/office/drawing/2014/main" val="3850904929"/>
                    </a:ext>
                  </a:extLst>
                </a:gridCol>
                <a:gridCol w="1919035">
                  <a:extLst>
                    <a:ext uri="{9D8B030D-6E8A-4147-A177-3AD203B41FA5}">
                      <a16:colId xmlns:a16="http://schemas.microsoft.com/office/drawing/2014/main" val="241037857"/>
                    </a:ext>
                  </a:extLst>
                </a:gridCol>
              </a:tblGrid>
              <a:tr h="370840">
                <a:tc>
                  <a:txBody>
                    <a:bodyPr/>
                    <a:lstStyle/>
                    <a:p>
                      <a:r>
                        <a:rPr lang="en-US" dirty="0"/>
                        <a:t>GENE NAME</a:t>
                      </a:r>
                    </a:p>
                  </a:txBody>
                  <a:tcPr/>
                </a:tc>
                <a:tc>
                  <a:txBody>
                    <a:bodyPr/>
                    <a:lstStyle/>
                    <a:p>
                      <a:r>
                        <a:rPr lang="en-US" dirty="0"/>
                        <a:t>FDR p-value</a:t>
                      </a:r>
                    </a:p>
                  </a:txBody>
                  <a:tcPr/>
                </a:tc>
                <a:extLst>
                  <a:ext uri="{0D108BD9-81ED-4DB2-BD59-A6C34878D82A}">
                    <a16:rowId xmlns:a16="http://schemas.microsoft.com/office/drawing/2014/main" val="3788661209"/>
                  </a:ext>
                </a:extLst>
              </a:tr>
              <a:tr h="370840">
                <a:tc>
                  <a:txBody>
                    <a:bodyPr/>
                    <a:lstStyle/>
                    <a:p>
                      <a:r>
                        <a:rPr lang="en-US" dirty="0"/>
                        <a:t>NKIRAS1</a:t>
                      </a:r>
                    </a:p>
                  </a:txBody>
                  <a:tcPr/>
                </a:tc>
                <a:tc>
                  <a:txBody>
                    <a:bodyPr/>
                    <a:lstStyle/>
                    <a:p>
                      <a:pPr algn="r"/>
                      <a:r>
                        <a:rPr lang="en-US" dirty="0"/>
                        <a:t>2.09*10</a:t>
                      </a:r>
                      <a:r>
                        <a:rPr lang="en-US" baseline="30000" dirty="0"/>
                        <a:t>-8</a:t>
                      </a:r>
                    </a:p>
                  </a:txBody>
                  <a:tcPr/>
                </a:tc>
                <a:extLst>
                  <a:ext uri="{0D108BD9-81ED-4DB2-BD59-A6C34878D82A}">
                    <a16:rowId xmlns:a16="http://schemas.microsoft.com/office/drawing/2014/main" val="25643744"/>
                  </a:ext>
                </a:extLst>
              </a:tr>
              <a:tr h="370840">
                <a:tc>
                  <a:txBody>
                    <a:bodyPr/>
                    <a:lstStyle/>
                    <a:p>
                      <a:r>
                        <a:rPr lang="en-US" dirty="0"/>
                        <a:t>YRDC</a:t>
                      </a:r>
                    </a:p>
                  </a:txBody>
                  <a:tcPr/>
                </a:tc>
                <a:tc>
                  <a:txBody>
                    <a:bodyPr/>
                    <a:lstStyle/>
                    <a:p>
                      <a:pPr algn="r"/>
                      <a:r>
                        <a:rPr lang="en-US" dirty="0"/>
                        <a:t>2.768*10</a:t>
                      </a:r>
                      <a:r>
                        <a:rPr lang="en-US" baseline="30000" dirty="0"/>
                        <a:t>-8</a:t>
                      </a:r>
                    </a:p>
                  </a:txBody>
                  <a:tcPr/>
                </a:tc>
                <a:extLst>
                  <a:ext uri="{0D108BD9-81ED-4DB2-BD59-A6C34878D82A}">
                    <a16:rowId xmlns:a16="http://schemas.microsoft.com/office/drawing/2014/main" val="1712626778"/>
                  </a:ext>
                </a:extLst>
              </a:tr>
              <a:tr h="370840">
                <a:tc>
                  <a:txBody>
                    <a:bodyPr/>
                    <a:lstStyle/>
                    <a:p>
                      <a:r>
                        <a:rPr lang="en-US" dirty="0"/>
                        <a:t>CADPS</a:t>
                      </a:r>
                    </a:p>
                  </a:txBody>
                  <a:tcPr/>
                </a:tc>
                <a:tc>
                  <a:txBody>
                    <a:bodyPr/>
                    <a:lstStyle/>
                    <a:p>
                      <a:pPr algn="r"/>
                      <a:r>
                        <a:rPr lang="en-US" dirty="0"/>
                        <a:t>2.767*10</a:t>
                      </a:r>
                      <a:r>
                        <a:rPr lang="en-US" baseline="30000" dirty="0"/>
                        <a:t>-8</a:t>
                      </a:r>
                      <a:endParaRPr lang="en-US" dirty="0"/>
                    </a:p>
                  </a:txBody>
                  <a:tcPr/>
                </a:tc>
                <a:extLst>
                  <a:ext uri="{0D108BD9-81ED-4DB2-BD59-A6C34878D82A}">
                    <a16:rowId xmlns:a16="http://schemas.microsoft.com/office/drawing/2014/main" val="2697474449"/>
                  </a:ext>
                </a:extLst>
              </a:tr>
              <a:tr h="370840">
                <a:tc>
                  <a:txBody>
                    <a:bodyPr/>
                    <a:lstStyle/>
                    <a:p>
                      <a:r>
                        <a:rPr lang="en-US" dirty="0"/>
                        <a:t>CACNB2</a:t>
                      </a:r>
                    </a:p>
                  </a:txBody>
                  <a:tcPr/>
                </a:tc>
                <a:tc>
                  <a:txBody>
                    <a:bodyPr/>
                    <a:lstStyle/>
                    <a:p>
                      <a:pPr algn="r"/>
                      <a:r>
                        <a:rPr lang="en-US" dirty="0"/>
                        <a:t>4.88*10</a:t>
                      </a:r>
                      <a:r>
                        <a:rPr lang="en-US" baseline="30000" dirty="0"/>
                        <a:t>-8</a:t>
                      </a:r>
                      <a:endParaRPr lang="en-US" dirty="0"/>
                    </a:p>
                  </a:txBody>
                  <a:tcPr/>
                </a:tc>
                <a:extLst>
                  <a:ext uri="{0D108BD9-81ED-4DB2-BD59-A6C34878D82A}">
                    <a16:rowId xmlns:a16="http://schemas.microsoft.com/office/drawing/2014/main" val="2424056093"/>
                  </a:ext>
                </a:extLst>
              </a:tr>
              <a:tr h="370840">
                <a:tc>
                  <a:txBody>
                    <a:bodyPr/>
                    <a:lstStyle/>
                    <a:p>
                      <a:r>
                        <a:rPr lang="en-US" dirty="0"/>
                        <a:t>MYO16</a:t>
                      </a:r>
                    </a:p>
                  </a:txBody>
                  <a:tcPr/>
                </a:tc>
                <a:tc>
                  <a:txBody>
                    <a:bodyPr/>
                    <a:lstStyle/>
                    <a:p>
                      <a:pPr algn="r"/>
                      <a:r>
                        <a:rPr lang="en-US" dirty="0"/>
                        <a:t>5.85*10</a:t>
                      </a:r>
                      <a:r>
                        <a:rPr lang="en-US" baseline="30000" dirty="0"/>
                        <a:t>-18</a:t>
                      </a:r>
                      <a:endParaRPr lang="en-US" dirty="0"/>
                    </a:p>
                  </a:txBody>
                  <a:tcPr/>
                </a:tc>
                <a:extLst>
                  <a:ext uri="{0D108BD9-81ED-4DB2-BD59-A6C34878D82A}">
                    <a16:rowId xmlns:a16="http://schemas.microsoft.com/office/drawing/2014/main" val="1393802374"/>
                  </a:ext>
                </a:extLst>
              </a:tr>
            </a:tbl>
          </a:graphicData>
        </a:graphic>
      </p:graphicFrame>
      <p:sp>
        <p:nvSpPr>
          <p:cNvPr id="11" name="Text Placeholder 5">
            <a:extLst>
              <a:ext uri="{FF2B5EF4-FFF2-40B4-BE49-F238E27FC236}">
                <a16:creationId xmlns:a16="http://schemas.microsoft.com/office/drawing/2014/main" id="{5F212462-6DBF-A8E8-A82D-71F74032399B}"/>
              </a:ext>
            </a:extLst>
          </p:cNvPr>
          <p:cNvSpPr txBox="1">
            <a:spLocks/>
          </p:cNvSpPr>
          <p:nvPr/>
        </p:nvSpPr>
        <p:spPr>
          <a:xfrm>
            <a:off x="303522" y="3656807"/>
            <a:ext cx="5157787" cy="823912"/>
          </a:xfrm>
          <a:prstGeom prst="rect">
            <a:avLst/>
          </a:prstGeom>
        </p:spPr>
        <p:txBody>
          <a:bodyPr vert="horz" lIns="91440" tIns="45720" rIns="91440" bIns="45720" rtlCol="0" anchor="b">
            <a:normAutofit/>
          </a:bodyPr>
          <a:lstStyle>
            <a:lvl1pPr marL="0" indent="0" algn="l" defTabSz="914377"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5943" indent="0" algn="l" defTabSz="914377"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131" indent="0" algn="l" defTabSz="914377"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320" indent="0" algn="l" defTabSz="914377"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509" indent="0" algn="l" defTabSz="914377"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TOP 5 COMMON GENES</a:t>
            </a:r>
          </a:p>
        </p:txBody>
      </p:sp>
      <p:graphicFrame>
        <p:nvGraphicFramePr>
          <p:cNvPr id="12" name="Content Placeholder 8">
            <a:extLst>
              <a:ext uri="{FF2B5EF4-FFF2-40B4-BE49-F238E27FC236}">
                <a16:creationId xmlns:a16="http://schemas.microsoft.com/office/drawing/2014/main" id="{C4D15D98-0E05-BCDB-6530-30B81550205E}"/>
              </a:ext>
            </a:extLst>
          </p:cNvPr>
          <p:cNvGraphicFramePr>
            <a:graphicFrameLocks/>
          </p:cNvGraphicFramePr>
          <p:nvPr>
            <p:extLst>
              <p:ext uri="{D42A27DB-BD31-4B8C-83A1-F6EECF244321}">
                <p14:modId xmlns:p14="http://schemas.microsoft.com/office/powerpoint/2010/main" val="2994952794"/>
              </p:ext>
            </p:extLst>
          </p:nvPr>
        </p:nvGraphicFramePr>
        <p:xfrm>
          <a:off x="326571" y="4480719"/>
          <a:ext cx="5244707" cy="2225040"/>
        </p:xfrm>
        <a:graphic>
          <a:graphicData uri="http://schemas.openxmlformats.org/drawingml/2006/table">
            <a:tbl>
              <a:tblPr firstRow="1" bandRow="1">
                <a:tableStyleId>{073A0DAA-6AF3-43AB-8588-CEC1D06C72B9}</a:tableStyleId>
              </a:tblPr>
              <a:tblGrid>
                <a:gridCol w="1475283">
                  <a:extLst>
                    <a:ext uri="{9D8B030D-6E8A-4147-A177-3AD203B41FA5}">
                      <a16:colId xmlns:a16="http://schemas.microsoft.com/office/drawing/2014/main" val="4072139235"/>
                    </a:ext>
                  </a:extLst>
                </a:gridCol>
                <a:gridCol w="1952181">
                  <a:extLst>
                    <a:ext uri="{9D8B030D-6E8A-4147-A177-3AD203B41FA5}">
                      <a16:colId xmlns:a16="http://schemas.microsoft.com/office/drawing/2014/main" val="2043563256"/>
                    </a:ext>
                  </a:extLst>
                </a:gridCol>
                <a:gridCol w="1817243">
                  <a:extLst>
                    <a:ext uri="{9D8B030D-6E8A-4147-A177-3AD203B41FA5}">
                      <a16:colId xmlns:a16="http://schemas.microsoft.com/office/drawing/2014/main" val="1218897839"/>
                    </a:ext>
                  </a:extLst>
                </a:gridCol>
              </a:tblGrid>
              <a:tr h="370840">
                <a:tc>
                  <a:txBody>
                    <a:bodyPr/>
                    <a:lstStyle/>
                    <a:p>
                      <a:r>
                        <a:rPr lang="en-US" dirty="0"/>
                        <a:t>GENE NAME</a:t>
                      </a:r>
                    </a:p>
                  </a:txBody>
                  <a:tcPr/>
                </a:tc>
                <a:tc>
                  <a:txBody>
                    <a:bodyPr/>
                    <a:lstStyle/>
                    <a:p>
                      <a:r>
                        <a:rPr lang="en-US" dirty="0"/>
                        <a:t>GSE16391 P-VAL</a:t>
                      </a:r>
                    </a:p>
                  </a:txBody>
                  <a:tcPr/>
                </a:tc>
                <a:tc>
                  <a:txBody>
                    <a:bodyPr/>
                    <a:lstStyle/>
                    <a:p>
                      <a:r>
                        <a:rPr lang="en-US" dirty="0"/>
                        <a:t>GSE9893 P-VAL</a:t>
                      </a:r>
                    </a:p>
                  </a:txBody>
                  <a:tcPr/>
                </a:tc>
                <a:extLst>
                  <a:ext uri="{0D108BD9-81ED-4DB2-BD59-A6C34878D82A}">
                    <a16:rowId xmlns:a16="http://schemas.microsoft.com/office/drawing/2014/main" val="318934074"/>
                  </a:ext>
                </a:extLst>
              </a:tr>
              <a:tr h="370840">
                <a:tc>
                  <a:txBody>
                    <a:bodyPr/>
                    <a:lstStyle/>
                    <a:p>
                      <a:r>
                        <a:rPr lang="en-US">
                          <a:highlight>
                            <a:srgbClr val="FF00FF"/>
                          </a:highlight>
                        </a:rPr>
                        <a:t>ADORA3</a:t>
                      </a:r>
                    </a:p>
                  </a:txBody>
                  <a:tcPr/>
                </a:tc>
                <a:tc>
                  <a:txBody>
                    <a:bodyPr/>
                    <a:lstStyle/>
                    <a:p>
                      <a:pPr algn="r"/>
                      <a:r>
                        <a:rPr lang="en-US" dirty="0"/>
                        <a:t>0.0095</a:t>
                      </a:r>
                    </a:p>
                  </a:txBody>
                  <a:tcPr/>
                </a:tc>
                <a:tc>
                  <a:txBody>
                    <a:bodyPr/>
                    <a:lstStyle/>
                    <a:p>
                      <a:pPr algn="r"/>
                      <a:r>
                        <a:rPr lang="en-US" dirty="0"/>
                        <a:t>3.468*10</a:t>
                      </a:r>
                      <a:r>
                        <a:rPr lang="en-US" baseline="30000" dirty="0"/>
                        <a:t>-6</a:t>
                      </a:r>
                      <a:endParaRPr lang="en-US" dirty="0"/>
                    </a:p>
                  </a:txBody>
                  <a:tcPr/>
                </a:tc>
                <a:extLst>
                  <a:ext uri="{0D108BD9-81ED-4DB2-BD59-A6C34878D82A}">
                    <a16:rowId xmlns:a16="http://schemas.microsoft.com/office/drawing/2014/main" val="3473232638"/>
                  </a:ext>
                </a:extLst>
              </a:tr>
              <a:tr h="370840">
                <a:tc>
                  <a:txBody>
                    <a:bodyPr/>
                    <a:lstStyle/>
                    <a:p>
                      <a:r>
                        <a:rPr lang="en-US" dirty="0"/>
                        <a:t>THUMPD3</a:t>
                      </a:r>
                    </a:p>
                  </a:txBody>
                  <a:tcPr/>
                </a:tc>
                <a:tc>
                  <a:txBody>
                    <a:bodyPr/>
                    <a:lstStyle/>
                    <a:p>
                      <a:pPr algn="r"/>
                      <a:r>
                        <a:rPr lang="en-US" dirty="0"/>
                        <a:t>0.0105</a:t>
                      </a:r>
                    </a:p>
                  </a:txBody>
                  <a:tcPr/>
                </a:tc>
                <a:tc>
                  <a:txBody>
                    <a:bodyPr/>
                    <a:lstStyle/>
                    <a:p>
                      <a:pPr algn="r"/>
                      <a:r>
                        <a:rPr lang="en-US" dirty="0"/>
                        <a:t>1.702*10</a:t>
                      </a:r>
                      <a:r>
                        <a:rPr lang="en-US" baseline="30000" dirty="0"/>
                        <a:t>-4</a:t>
                      </a:r>
                      <a:endParaRPr lang="en-US" dirty="0"/>
                    </a:p>
                  </a:txBody>
                  <a:tcPr/>
                </a:tc>
                <a:extLst>
                  <a:ext uri="{0D108BD9-81ED-4DB2-BD59-A6C34878D82A}">
                    <a16:rowId xmlns:a16="http://schemas.microsoft.com/office/drawing/2014/main" val="3663766293"/>
                  </a:ext>
                </a:extLst>
              </a:tr>
              <a:tr h="370840">
                <a:tc>
                  <a:txBody>
                    <a:bodyPr/>
                    <a:lstStyle/>
                    <a:p>
                      <a:r>
                        <a:rPr lang="en-US" dirty="0"/>
                        <a:t>C9orf40</a:t>
                      </a:r>
                    </a:p>
                  </a:txBody>
                  <a:tcPr/>
                </a:tc>
                <a:tc>
                  <a:txBody>
                    <a:bodyPr/>
                    <a:lstStyle/>
                    <a:p>
                      <a:pPr algn="r"/>
                      <a:r>
                        <a:rPr lang="en-US" dirty="0"/>
                        <a:t>0.0113</a:t>
                      </a:r>
                    </a:p>
                  </a:txBody>
                  <a:tcPr/>
                </a:tc>
                <a:tc>
                  <a:txBody>
                    <a:bodyPr/>
                    <a:lstStyle/>
                    <a:p>
                      <a:pPr algn="r"/>
                      <a:r>
                        <a:rPr lang="en-US" dirty="0"/>
                        <a:t>4.660*10</a:t>
                      </a:r>
                      <a:r>
                        <a:rPr lang="en-US" baseline="30000" dirty="0"/>
                        <a:t>-5</a:t>
                      </a:r>
                      <a:endParaRPr lang="en-US" dirty="0"/>
                    </a:p>
                  </a:txBody>
                  <a:tcPr/>
                </a:tc>
                <a:extLst>
                  <a:ext uri="{0D108BD9-81ED-4DB2-BD59-A6C34878D82A}">
                    <a16:rowId xmlns:a16="http://schemas.microsoft.com/office/drawing/2014/main" val="78740954"/>
                  </a:ext>
                </a:extLst>
              </a:tr>
              <a:tr h="370840">
                <a:tc>
                  <a:txBody>
                    <a:bodyPr/>
                    <a:lstStyle/>
                    <a:p>
                      <a:r>
                        <a:rPr lang="en-US">
                          <a:highlight>
                            <a:srgbClr val="FF00FF"/>
                          </a:highlight>
                        </a:rPr>
                        <a:t>MTAP</a:t>
                      </a:r>
                    </a:p>
                  </a:txBody>
                  <a:tcPr/>
                </a:tc>
                <a:tc>
                  <a:txBody>
                    <a:bodyPr/>
                    <a:lstStyle/>
                    <a:p>
                      <a:pPr algn="r"/>
                      <a:r>
                        <a:rPr lang="en-US" dirty="0"/>
                        <a:t>0.0095</a:t>
                      </a:r>
                    </a:p>
                  </a:txBody>
                  <a:tcPr/>
                </a:tc>
                <a:tc>
                  <a:txBody>
                    <a:bodyPr/>
                    <a:lstStyle/>
                    <a:p>
                      <a:pPr algn="r"/>
                      <a:r>
                        <a:rPr lang="en-US" dirty="0"/>
                        <a:t>5.901*10</a:t>
                      </a:r>
                      <a:r>
                        <a:rPr lang="en-US" baseline="30000" dirty="0"/>
                        <a:t>-3</a:t>
                      </a:r>
                      <a:endParaRPr lang="en-US" dirty="0"/>
                    </a:p>
                  </a:txBody>
                  <a:tcPr/>
                </a:tc>
                <a:extLst>
                  <a:ext uri="{0D108BD9-81ED-4DB2-BD59-A6C34878D82A}">
                    <a16:rowId xmlns:a16="http://schemas.microsoft.com/office/drawing/2014/main" val="1531156747"/>
                  </a:ext>
                </a:extLst>
              </a:tr>
              <a:tr h="370840">
                <a:tc>
                  <a:txBody>
                    <a:bodyPr/>
                    <a:lstStyle/>
                    <a:p>
                      <a:r>
                        <a:rPr lang="en-US">
                          <a:highlight>
                            <a:srgbClr val="FF00FF"/>
                          </a:highlight>
                        </a:rPr>
                        <a:t>PAFAH2</a:t>
                      </a:r>
                    </a:p>
                  </a:txBody>
                  <a:tcPr/>
                </a:tc>
                <a:tc>
                  <a:txBody>
                    <a:bodyPr/>
                    <a:lstStyle/>
                    <a:p>
                      <a:pPr algn="r"/>
                      <a:r>
                        <a:rPr lang="en-US" dirty="0"/>
                        <a:t>0.0081</a:t>
                      </a:r>
                    </a:p>
                  </a:txBody>
                  <a:tcPr/>
                </a:tc>
                <a:tc>
                  <a:txBody>
                    <a:bodyPr/>
                    <a:lstStyle/>
                    <a:p>
                      <a:pPr algn="r"/>
                      <a:r>
                        <a:rPr lang="en-US" dirty="0"/>
                        <a:t>1.010*10</a:t>
                      </a:r>
                      <a:r>
                        <a:rPr lang="en-US" baseline="30000" dirty="0"/>
                        <a:t>-2</a:t>
                      </a:r>
                      <a:endParaRPr lang="en-US" dirty="0"/>
                    </a:p>
                  </a:txBody>
                  <a:tcPr/>
                </a:tc>
                <a:extLst>
                  <a:ext uri="{0D108BD9-81ED-4DB2-BD59-A6C34878D82A}">
                    <a16:rowId xmlns:a16="http://schemas.microsoft.com/office/drawing/2014/main" val="2210207428"/>
                  </a:ext>
                </a:extLst>
              </a:tr>
            </a:tbl>
          </a:graphicData>
        </a:graphic>
      </p:graphicFrame>
      <p:sp>
        <p:nvSpPr>
          <p:cNvPr id="13" name="Content Placeholder 7">
            <a:extLst>
              <a:ext uri="{FF2B5EF4-FFF2-40B4-BE49-F238E27FC236}">
                <a16:creationId xmlns:a16="http://schemas.microsoft.com/office/drawing/2014/main" id="{B96E6C29-E6CE-1527-7E14-988C883D42EB}"/>
              </a:ext>
            </a:extLst>
          </p:cNvPr>
          <p:cNvSpPr txBox="1">
            <a:spLocks/>
          </p:cNvSpPr>
          <p:nvPr/>
        </p:nvSpPr>
        <p:spPr>
          <a:xfrm>
            <a:off x="8062530" y="1358899"/>
            <a:ext cx="4129470" cy="5094152"/>
          </a:xfrm>
          <a:prstGeom prst="rect">
            <a:avLst/>
          </a:prstGeom>
        </p:spPr>
        <p:txBody>
          <a:bodyPr vert="horz" lIns="91440" tIns="45720" rIns="91440" bIns="45720"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RFS 0 vs. RFS 1</a:t>
            </a:r>
          </a:p>
          <a:p>
            <a:r>
              <a:rPr lang="en-US" dirty="0"/>
              <a:t>P&lt;0.05: </a:t>
            </a:r>
          </a:p>
          <a:p>
            <a:pPr lvl="1"/>
            <a:r>
              <a:rPr lang="en-US" dirty="0"/>
              <a:t>GSE16391: 5808 genes</a:t>
            </a:r>
          </a:p>
          <a:p>
            <a:pPr lvl="1"/>
            <a:r>
              <a:rPr lang="en-US" dirty="0"/>
              <a:t>GSE9893: 14,045 genes</a:t>
            </a:r>
          </a:p>
          <a:p>
            <a:r>
              <a:rPr lang="en-US" dirty="0"/>
              <a:t>After FDR correction, p&lt;0.05:</a:t>
            </a:r>
          </a:p>
          <a:p>
            <a:pPr lvl="1"/>
            <a:r>
              <a:rPr lang="en-US" dirty="0"/>
              <a:t>GSE16391: 134 genes</a:t>
            </a:r>
          </a:p>
          <a:p>
            <a:pPr lvl="1"/>
            <a:r>
              <a:rPr lang="en-US" dirty="0"/>
              <a:t>GSE9893: 13,082 genes</a:t>
            </a:r>
          </a:p>
          <a:p>
            <a:r>
              <a:rPr lang="en-US" dirty="0"/>
              <a:t>Common genes with FDR p&lt;0.05:</a:t>
            </a:r>
          </a:p>
          <a:p>
            <a:pPr lvl="1"/>
            <a:r>
              <a:rPr lang="en-US">
                <a:highlight>
                  <a:srgbClr val="FF00FF"/>
                </a:highlight>
              </a:rPr>
              <a:t>40 genes</a:t>
            </a:r>
          </a:p>
          <a:p>
            <a:pPr lvl="1"/>
            <a:endParaRPr lang="en-US" dirty="0"/>
          </a:p>
        </p:txBody>
      </p:sp>
    </p:spTree>
    <p:extLst>
      <p:ext uri="{BB962C8B-B14F-4D97-AF65-F5344CB8AC3E}">
        <p14:creationId xmlns:p14="http://schemas.microsoft.com/office/powerpoint/2010/main" val="653234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8F72-4E05-949D-B5F4-D99DA26AFD70}"/>
              </a:ext>
            </a:extLst>
          </p:cNvPr>
          <p:cNvSpPr>
            <a:spLocks noGrp="1"/>
          </p:cNvSpPr>
          <p:nvPr>
            <p:ph type="title"/>
          </p:nvPr>
        </p:nvSpPr>
        <p:spPr>
          <a:xfrm>
            <a:off x="839788" y="365127"/>
            <a:ext cx="11352212" cy="1325563"/>
          </a:xfrm>
        </p:spPr>
        <p:txBody>
          <a:bodyPr/>
          <a:lstStyle/>
          <a:p>
            <a:r>
              <a:rPr lang="en-US" dirty="0"/>
              <a:t>Microarray Results: RFS + Tamoxifen</a:t>
            </a:r>
          </a:p>
        </p:txBody>
      </p:sp>
      <p:sp>
        <p:nvSpPr>
          <p:cNvPr id="7" name="Text Placeholder 5">
            <a:extLst>
              <a:ext uri="{FF2B5EF4-FFF2-40B4-BE49-F238E27FC236}">
                <a16:creationId xmlns:a16="http://schemas.microsoft.com/office/drawing/2014/main" id="{A0E7D0CE-FB55-3AE7-F0D1-93E38C10CC80}"/>
              </a:ext>
            </a:extLst>
          </p:cNvPr>
          <p:cNvSpPr>
            <a:spLocks noGrp="1"/>
          </p:cNvSpPr>
          <p:nvPr>
            <p:ph type="body" idx="1"/>
          </p:nvPr>
        </p:nvSpPr>
        <p:spPr>
          <a:xfrm>
            <a:off x="709159" y="1874044"/>
            <a:ext cx="5157787" cy="823912"/>
          </a:xfrm>
        </p:spPr>
        <p:txBody>
          <a:bodyPr/>
          <a:lstStyle/>
          <a:p>
            <a:r>
              <a:rPr lang="en-US" dirty="0"/>
              <a:t>GSE16391 - TOP 5 GENES</a:t>
            </a:r>
          </a:p>
        </p:txBody>
      </p:sp>
      <p:sp>
        <p:nvSpPr>
          <p:cNvPr id="8" name="Content Placeholder 7">
            <a:extLst>
              <a:ext uri="{FF2B5EF4-FFF2-40B4-BE49-F238E27FC236}">
                <a16:creationId xmlns:a16="http://schemas.microsoft.com/office/drawing/2014/main" id="{54646D79-9CF0-28AA-CBA5-8336521CE48F}"/>
              </a:ext>
            </a:extLst>
          </p:cNvPr>
          <p:cNvSpPr txBox="1">
            <a:spLocks/>
          </p:cNvSpPr>
          <p:nvPr/>
        </p:nvSpPr>
        <p:spPr>
          <a:xfrm>
            <a:off x="6096000" y="2286000"/>
            <a:ext cx="6226629" cy="3684588"/>
          </a:xfrm>
          <a:prstGeom prst="rect">
            <a:avLst/>
          </a:prstGeom>
        </p:spPr>
        <p:txBody>
          <a:bodyPr vert="horz" lIns="91440" tIns="45720" rIns="91440" bIns="45720"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Tamoxifen + RFS 0 vs. Tamoxifen + RFS 1</a:t>
            </a:r>
          </a:p>
          <a:p>
            <a:r>
              <a:rPr lang="en-US" dirty="0"/>
              <a:t>P&lt;0.05: </a:t>
            </a:r>
          </a:p>
          <a:p>
            <a:pPr lvl="1"/>
            <a:r>
              <a:rPr lang="en-US" dirty="0"/>
              <a:t>2950 genes</a:t>
            </a:r>
          </a:p>
          <a:p>
            <a:r>
              <a:rPr lang="en-US" dirty="0"/>
              <a:t>After FDR correction, p&lt;0.05:</a:t>
            </a:r>
          </a:p>
          <a:p>
            <a:pPr lvl="1"/>
            <a:r>
              <a:rPr lang="en-US" dirty="0"/>
              <a:t>56 genes</a:t>
            </a:r>
          </a:p>
          <a:p>
            <a:pPr lvl="1"/>
            <a:endParaRPr lang="en-US" dirty="0"/>
          </a:p>
        </p:txBody>
      </p:sp>
      <p:graphicFrame>
        <p:nvGraphicFramePr>
          <p:cNvPr id="9" name="Content Placeholder 8">
            <a:extLst>
              <a:ext uri="{FF2B5EF4-FFF2-40B4-BE49-F238E27FC236}">
                <a16:creationId xmlns:a16="http://schemas.microsoft.com/office/drawing/2014/main" id="{6590FD41-2A8B-74F6-0020-CFB90F3ACBC7}"/>
              </a:ext>
            </a:extLst>
          </p:cNvPr>
          <p:cNvGraphicFramePr>
            <a:graphicFrameLocks/>
          </p:cNvGraphicFramePr>
          <p:nvPr>
            <p:extLst>
              <p:ext uri="{D42A27DB-BD31-4B8C-83A1-F6EECF244321}">
                <p14:modId xmlns:p14="http://schemas.microsoft.com/office/powerpoint/2010/main" val="3492291997"/>
              </p:ext>
            </p:extLst>
          </p:nvPr>
        </p:nvGraphicFramePr>
        <p:xfrm>
          <a:off x="561702" y="2859064"/>
          <a:ext cx="5358039" cy="2225040"/>
        </p:xfrm>
        <a:graphic>
          <a:graphicData uri="http://schemas.openxmlformats.org/drawingml/2006/table">
            <a:tbl>
              <a:tblPr firstRow="1" bandRow="1">
                <a:tableStyleId>{073A0DAA-6AF3-43AB-8588-CEC1D06C72B9}</a:tableStyleId>
              </a:tblPr>
              <a:tblGrid>
                <a:gridCol w="1998617">
                  <a:extLst>
                    <a:ext uri="{9D8B030D-6E8A-4147-A177-3AD203B41FA5}">
                      <a16:colId xmlns:a16="http://schemas.microsoft.com/office/drawing/2014/main" val="4072139235"/>
                    </a:ext>
                  </a:extLst>
                </a:gridCol>
                <a:gridCol w="1360805">
                  <a:extLst>
                    <a:ext uri="{9D8B030D-6E8A-4147-A177-3AD203B41FA5}">
                      <a16:colId xmlns:a16="http://schemas.microsoft.com/office/drawing/2014/main" val="2043563256"/>
                    </a:ext>
                  </a:extLst>
                </a:gridCol>
                <a:gridCol w="1998617">
                  <a:extLst>
                    <a:ext uri="{9D8B030D-6E8A-4147-A177-3AD203B41FA5}">
                      <a16:colId xmlns:a16="http://schemas.microsoft.com/office/drawing/2014/main" val="1218897839"/>
                    </a:ext>
                  </a:extLst>
                </a:gridCol>
              </a:tblGrid>
              <a:tr h="370840">
                <a:tc>
                  <a:txBody>
                    <a:bodyPr/>
                    <a:lstStyle/>
                    <a:p>
                      <a:r>
                        <a:rPr lang="en-US" dirty="0"/>
                        <a:t>GENE NAME</a:t>
                      </a:r>
                    </a:p>
                  </a:txBody>
                  <a:tcPr/>
                </a:tc>
                <a:tc>
                  <a:txBody>
                    <a:bodyPr/>
                    <a:lstStyle/>
                    <a:p>
                      <a:r>
                        <a:rPr lang="en-US" dirty="0"/>
                        <a:t>P-VALUE</a:t>
                      </a:r>
                    </a:p>
                  </a:txBody>
                  <a:tcPr/>
                </a:tc>
                <a:tc>
                  <a:txBody>
                    <a:bodyPr/>
                    <a:lstStyle/>
                    <a:p>
                      <a:r>
                        <a:rPr lang="en-US" dirty="0"/>
                        <a:t>FDR CORRECTED</a:t>
                      </a:r>
                    </a:p>
                  </a:txBody>
                  <a:tcPr/>
                </a:tc>
                <a:extLst>
                  <a:ext uri="{0D108BD9-81ED-4DB2-BD59-A6C34878D82A}">
                    <a16:rowId xmlns:a16="http://schemas.microsoft.com/office/drawing/2014/main" val="318934074"/>
                  </a:ext>
                </a:extLst>
              </a:tr>
              <a:tr h="370840">
                <a:tc>
                  <a:txBody>
                    <a:bodyPr/>
                    <a:lstStyle/>
                    <a:p>
                      <a:r>
                        <a:rPr lang="en-US" dirty="0"/>
                        <a:t>LGI2</a:t>
                      </a:r>
                    </a:p>
                  </a:txBody>
                  <a:tcPr/>
                </a:tc>
                <a:tc>
                  <a:txBody>
                    <a:bodyPr/>
                    <a:lstStyle/>
                    <a:p>
                      <a:pPr algn="r"/>
                      <a:r>
                        <a:rPr lang="en-US" dirty="0"/>
                        <a:t>1.298*10</a:t>
                      </a:r>
                      <a:r>
                        <a:rPr lang="en-US" baseline="30000" dirty="0"/>
                        <a:t>-19</a:t>
                      </a:r>
                      <a:endParaRPr lang="en-US" dirty="0"/>
                    </a:p>
                  </a:txBody>
                  <a:tcPr/>
                </a:tc>
                <a:tc>
                  <a:txBody>
                    <a:bodyPr/>
                    <a:lstStyle/>
                    <a:p>
                      <a:pPr algn="r"/>
                      <a:r>
                        <a:rPr lang="en-US" dirty="0"/>
                        <a:t>7.103*10</a:t>
                      </a:r>
                      <a:r>
                        <a:rPr lang="en-US" baseline="30000" dirty="0"/>
                        <a:t>-15</a:t>
                      </a:r>
                      <a:endParaRPr lang="en-US" dirty="0"/>
                    </a:p>
                  </a:txBody>
                  <a:tcPr/>
                </a:tc>
                <a:extLst>
                  <a:ext uri="{0D108BD9-81ED-4DB2-BD59-A6C34878D82A}">
                    <a16:rowId xmlns:a16="http://schemas.microsoft.com/office/drawing/2014/main" val="3473232638"/>
                  </a:ext>
                </a:extLst>
              </a:tr>
              <a:tr h="370840">
                <a:tc>
                  <a:txBody>
                    <a:bodyPr/>
                    <a:lstStyle/>
                    <a:p>
                      <a:r>
                        <a:rPr lang="en-US" dirty="0"/>
                        <a:t>HIST1H2BJ</a:t>
                      </a:r>
                    </a:p>
                  </a:txBody>
                  <a:tcPr/>
                </a:tc>
                <a:tc>
                  <a:txBody>
                    <a:bodyPr/>
                    <a:lstStyle/>
                    <a:p>
                      <a:pPr algn="r"/>
                      <a:r>
                        <a:rPr lang="en-US" dirty="0"/>
                        <a:t>3.611*10</a:t>
                      </a:r>
                      <a:r>
                        <a:rPr lang="en-US" baseline="30000" dirty="0"/>
                        <a:t>-15</a:t>
                      </a:r>
                      <a:endParaRPr lang="en-US" dirty="0"/>
                    </a:p>
                  </a:txBody>
                  <a:tcPr/>
                </a:tc>
                <a:tc>
                  <a:txBody>
                    <a:bodyPr/>
                    <a:lstStyle/>
                    <a:p>
                      <a:pPr algn="r"/>
                      <a:r>
                        <a:rPr lang="en-US" dirty="0"/>
                        <a:t>9.874*10</a:t>
                      </a:r>
                      <a:r>
                        <a:rPr lang="en-US" baseline="30000" dirty="0"/>
                        <a:t>-11</a:t>
                      </a:r>
                      <a:endParaRPr lang="en-US" dirty="0"/>
                    </a:p>
                  </a:txBody>
                  <a:tcPr/>
                </a:tc>
                <a:extLst>
                  <a:ext uri="{0D108BD9-81ED-4DB2-BD59-A6C34878D82A}">
                    <a16:rowId xmlns:a16="http://schemas.microsoft.com/office/drawing/2014/main" val="3663766293"/>
                  </a:ext>
                </a:extLst>
              </a:tr>
              <a:tr h="370840">
                <a:tc>
                  <a:txBody>
                    <a:bodyPr/>
                    <a:lstStyle/>
                    <a:p>
                      <a:r>
                        <a:rPr lang="en-US" dirty="0"/>
                        <a:t>RANBP3L</a:t>
                      </a:r>
                    </a:p>
                  </a:txBody>
                  <a:tcPr/>
                </a:tc>
                <a:tc>
                  <a:txBody>
                    <a:bodyPr/>
                    <a:lstStyle/>
                    <a:p>
                      <a:pPr algn="r"/>
                      <a:r>
                        <a:rPr lang="en-US" dirty="0"/>
                        <a:t>1.276*10</a:t>
                      </a:r>
                      <a:r>
                        <a:rPr lang="en-US" baseline="30000" dirty="0"/>
                        <a:t>-13</a:t>
                      </a:r>
                      <a:endParaRPr lang="en-US" dirty="0"/>
                    </a:p>
                  </a:txBody>
                  <a:tcPr/>
                </a:tc>
                <a:tc>
                  <a:txBody>
                    <a:bodyPr/>
                    <a:lstStyle/>
                    <a:p>
                      <a:pPr algn="r"/>
                      <a:r>
                        <a:rPr lang="en-US" dirty="0"/>
                        <a:t>2.326*10</a:t>
                      </a:r>
                      <a:r>
                        <a:rPr lang="en-US" baseline="30000" dirty="0"/>
                        <a:t>-9</a:t>
                      </a:r>
                      <a:endParaRPr lang="en-US" dirty="0"/>
                    </a:p>
                  </a:txBody>
                  <a:tcPr/>
                </a:tc>
                <a:extLst>
                  <a:ext uri="{0D108BD9-81ED-4DB2-BD59-A6C34878D82A}">
                    <a16:rowId xmlns:a16="http://schemas.microsoft.com/office/drawing/2014/main" val="78740954"/>
                  </a:ext>
                </a:extLst>
              </a:tr>
              <a:tr h="370840">
                <a:tc>
                  <a:txBody>
                    <a:bodyPr/>
                    <a:lstStyle/>
                    <a:p>
                      <a:r>
                        <a:rPr lang="en-US" dirty="0"/>
                        <a:t>RBP2</a:t>
                      </a:r>
                    </a:p>
                  </a:txBody>
                  <a:tcPr/>
                </a:tc>
                <a:tc>
                  <a:txBody>
                    <a:bodyPr/>
                    <a:lstStyle/>
                    <a:p>
                      <a:pPr algn="r"/>
                      <a:r>
                        <a:rPr lang="en-US" baseline="0" dirty="0"/>
                        <a:t>2.568*10</a:t>
                      </a:r>
                      <a:r>
                        <a:rPr lang="en-US" baseline="30000" dirty="0"/>
                        <a:t>-12</a:t>
                      </a:r>
                    </a:p>
                  </a:txBody>
                  <a:tcPr/>
                </a:tc>
                <a:tc>
                  <a:txBody>
                    <a:bodyPr/>
                    <a:lstStyle/>
                    <a:p>
                      <a:pPr algn="r"/>
                      <a:r>
                        <a:rPr lang="en-US" dirty="0"/>
                        <a:t>2.809*10</a:t>
                      </a:r>
                      <a:r>
                        <a:rPr lang="en-US" baseline="30000" dirty="0"/>
                        <a:t>-8</a:t>
                      </a:r>
                    </a:p>
                  </a:txBody>
                  <a:tcPr/>
                </a:tc>
                <a:extLst>
                  <a:ext uri="{0D108BD9-81ED-4DB2-BD59-A6C34878D82A}">
                    <a16:rowId xmlns:a16="http://schemas.microsoft.com/office/drawing/2014/main" val="1531156747"/>
                  </a:ext>
                </a:extLst>
              </a:tr>
              <a:tr h="370840">
                <a:tc>
                  <a:txBody>
                    <a:bodyPr/>
                    <a:lstStyle/>
                    <a:p>
                      <a:r>
                        <a:rPr lang="en-US" dirty="0"/>
                        <a:t>ACSM3</a:t>
                      </a:r>
                    </a:p>
                  </a:txBody>
                  <a:tcPr/>
                </a:tc>
                <a:tc>
                  <a:txBody>
                    <a:bodyPr/>
                    <a:lstStyle/>
                    <a:p>
                      <a:pPr algn="r"/>
                      <a:r>
                        <a:rPr lang="en-US" dirty="0"/>
                        <a:t>5.373*10</a:t>
                      </a:r>
                      <a:r>
                        <a:rPr lang="en-US" baseline="30000" dirty="0"/>
                        <a:t>-12</a:t>
                      </a:r>
                    </a:p>
                  </a:txBody>
                  <a:tcPr/>
                </a:tc>
                <a:tc>
                  <a:txBody>
                    <a:bodyPr/>
                    <a:lstStyle/>
                    <a:p>
                      <a:pPr algn="r"/>
                      <a:r>
                        <a:rPr lang="en-US" dirty="0"/>
                        <a:t>4.198*10</a:t>
                      </a:r>
                      <a:r>
                        <a:rPr lang="en-US" baseline="30000" dirty="0"/>
                        <a:t>-8</a:t>
                      </a:r>
                    </a:p>
                  </a:txBody>
                  <a:tcPr/>
                </a:tc>
                <a:extLst>
                  <a:ext uri="{0D108BD9-81ED-4DB2-BD59-A6C34878D82A}">
                    <a16:rowId xmlns:a16="http://schemas.microsoft.com/office/drawing/2014/main" val="2210207428"/>
                  </a:ext>
                </a:extLst>
              </a:tr>
            </a:tbl>
          </a:graphicData>
        </a:graphic>
      </p:graphicFrame>
    </p:spTree>
    <p:extLst>
      <p:ext uri="{BB962C8B-B14F-4D97-AF65-F5344CB8AC3E}">
        <p14:creationId xmlns:p14="http://schemas.microsoft.com/office/powerpoint/2010/main" val="225079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8F72-4E05-949D-B5F4-D99DA26AFD70}"/>
              </a:ext>
            </a:extLst>
          </p:cNvPr>
          <p:cNvSpPr>
            <a:spLocks noGrp="1"/>
          </p:cNvSpPr>
          <p:nvPr>
            <p:ph type="title"/>
          </p:nvPr>
        </p:nvSpPr>
        <p:spPr>
          <a:xfrm>
            <a:off x="419894" y="133802"/>
            <a:ext cx="11352212" cy="1325563"/>
          </a:xfrm>
        </p:spPr>
        <p:txBody>
          <a:bodyPr/>
          <a:lstStyle/>
          <a:p>
            <a:r>
              <a:rPr lang="en-US" dirty="0"/>
              <a:t>Microarray Results: RFS - Tamoxifen + radiotherapy</a:t>
            </a:r>
          </a:p>
        </p:txBody>
      </p:sp>
      <p:sp>
        <p:nvSpPr>
          <p:cNvPr id="3" name="Content Placeholder 7">
            <a:extLst>
              <a:ext uri="{FF2B5EF4-FFF2-40B4-BE49-F238E27FC236}">
                <a16:creationId xmlns:a16="http://schemas.microsoft.com/office/drawing/2014/main" id="{68949E80-3378-29AB-E96C-C95F7A82AF8E}"/>
              </a:ext>
            </a:extLst>
          </p:cNvPr>
          <p:cNvSpPr txBox="1">
            <a:spLocks/>
          </p:cNvSpPr>
          <p:nvPr/>
        </p:nvSpPr>
        <p:spPr>
          <a:xfrm>
            <a:off x="656645" y="1630046"/>
            <a:ext cx="6209023" cy="5094152"/>
          </a:xfrm>
          <a:prstGeom prst="rect">
            <a:avLst/>
          </a:prstGeom>
        </p:spPr>
        <p:txBody>
          <a:bodyPr vert="horz" lIns="91440" tIns="45720" rIns="91440" bIns="45720"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Treatment: tamoxifen + radiotherapy, relapse of 0 vs 1.</a:t>
            </a:r>
          </a:p>
          <a:p>
            <a:r>
              <a:rPr lang="en-US" dirty="0"/>
              <a:t>P&lt;0.05: </a:t>
            </a:r>
          </a:p>
          <a:p>
            <a:pPr lvl="1"/>
            <a:r>
              <a:rPr lang="en-US" dirty="0"/>
              <a:t>GSE16391: 3141 genes</a:t>
            </a:r>
          </a:p>
          <a:p>
            <a:pPr lvl="1"/>
            <a:r>
              <a:rPr lang="en-US" dirty="0"/>
              <a:t>GSE9893: 6796 genes</a:t>
            </a:r>
          </a:p>
          <a:p>
            <a:r>
              <a:rPr lang="en-US" dirty="0"/>
              <a:t>After FDR correction, p&lt;0.05:</a:t>
            </a:r>
          </a:p>
          <a:p>
            <a:pPr lvl="1"/>
            <a:r>
              <a:rPr lang="en-US" dirty="0"/>
              <a:t>GSE16391: 806 genes</a:t>
            </a:r>
          </a:p>
          <a:p>
            <a:pPr lvl="1"/>
            <a:r>
              <a:rPr lang="en-US" dirty="0"/>
              <a:t>GSE9893: 67 genes</a:t>
            </a:r>
          </a:p>
          <a:p>
            <a:r>
              <a:rPr lang="en-US" dirty="0"/>
              <a:t>Common genes with FDR p&lt;0.05:</a:t>
            </a:r>
          </a:p>
          <a:p>
            <a:pPr lvl="1"/>
            <a:r>
              <a:rPr lang="en-US" dirty="0"/>
              <a:t>1 gene: ABCC3</a:t>
            </a:r>
          </a:p>
          <a:p>
            <a:pPr lvl="1"/>
            <a:endParaRPr lang="en-US" dirty="0"/>
          </a:p>
        </p:txBody>
      </p:sp>
      <p:sp>
        <p:nvSpPr>
          <p:cNvPr id="6" name="Text Placeholder 5">
            <a:extLst>
              <a:ext uri="{FF2B5EF4-FFF2-40B4-BE49-F238E27FC236}">
                <a16:creationId xmlns:a16="http://schemas.microsoft.com/office/drawing/2014/main" id="{628DEEE7-9B8A-627D-4630-3A760CBCFF51}"/>
              </a:ext>
            </a:extLst>
          </p:cNvPr>
          <p:cNvSpPr>
            <a:spLocks noGrp="1"/>
          </p:cNvSpPr>
          <p:nvPr>
            <p:ph type="body" idx="1"/>
          </p:nvPr>
        </p:nvSpPr>
        <p:spPr>
          <a:xfrm>
            <a:off x="7286582" y="3689045"/>
            <a:ext cx="5157787" cy="823912"/>
          </a:xfrm>
        </p:spPr>
        <p:txBody>
          <a:bodyPr/>
          <a:lstStyle/>
          <a:p>
            <a:r>
              <a:rPr lang="en-US" dirty="0"/>
              <a:t>GSE16391 - TOP 5 GENES</a:t>
            </a:r>
          </a:p>
        </p:txBody>
      </p:sp>
      <p:graphicFrame>
        <p:nvGraphicFramePr>
          <p:cNvPr id="10" name="Content Placeholder 8">
            <a:extLst>
              <a:ext uri="{FF2B5EF4-FFF2-40B4-BE49-F238E27FC236}">
                <a16:creationId xmlns:a16="http://schemas.microsoft.com/office/drawing/2014/main" id="{1B773E7C-5601-4907-ED19-550C26CF74F4}"/>
              </a:ext>
            </a:extLst>
          </p:cNvPr>
          <p:cNvGraphicFramePr>
            <a:graphicFrameLocks noGrp="1"/>
          </p:cNvGraphicFramePr>
          <p:nvPr>
            <p:ph sz="half" idx="2"/>
            <p:extLst>
              <p:ext uri="{D42A27DB-BD31-4B8C-83A1-F6EECF244321}">
                <p14:modId xmlns:p14="http://schemas.microsoft.com/office/powerpoint/2010/main" val="2303366179"/>
              </p:ext>
            </p:extLst>
          </p:nvPr>
        </p:nvGraphicFramePr>
        <p:xfrm>
          <a:off x="7296898" y="4499158"/>
          <a:ext cx="3622199" cy="2225040"/>
        </p:xfrm>
        <a:graphic>
          <a:graphicData uri="http://schemas.openxmlformats.org/drawingml/2006/table">
            <a:tbl>
              <a:tblPr firstRow="1" bandRow="1">
                <a:tableStyleId>{073A0DAA-6AF3-43AB-8588-CEC1D06C72B9}</a:tableStyleId>
              </a:tblPr>
              <a:tblGrid>
                <a:gridCol w="1647309">
                  <a:extLst>
                    <a:ext uri="{9D8B030D-6E8A-4147-A177-3AD203B41FA5}">
                      <a16:colId xmlns:a16="http://schemas.microsoft.com/office/drawing/2014/main" val="4072139235"/>
                    </a:ext>
                  </a:extLst>
                </a:gridCol>
                <a:gridCol w="1974890">
                  <a:extLst>
                    <a:ext uri="{9D8B030D-6E8A-4147-A177-3AD203B41FA5}">
                      <a16:colId xmlns:a16="http://schemas.microsoft.com/office/drawing/2014/main" val="2043563256"/>
                    </a:ext>
                  </a:extLst>
                </a:gridCol>
              </a:tblGrid>
              <a:tr h="370840">
                <a:tc>
                  <a:txBody>
                    <a:bodyPr/>
                    <a:lstStyle/>
                    <a:p>
                      <a:r>
                        <a:rPr lang="en-US" dirty="0"/>
                        <a:t>GENE NAME</a:t>
                      </a:r>
                    </a:p>
                  </a:txBody>
                  <a:tcPr/>
                </a:tc>
                <a:tc>
                  <a:txBody>
                    <a:bodyPr/>
                    <a:lstStyle/>
                    <a:p>
                      <a:r>
                        <a:rPr lang="en-US" dirty="0"/>
                        <a:t>FDR p-value</a:t>
                      </a:r>
                    </a:p>
                  </a:txBody>
                  <a:tcPr/>
                </a:tc>
                <a:extLst>
                  <a:ext uri="{0D108BD9-81ED-4DB2-BD59-A6C34878D82A}">
                    <a16:rowId xmlns:a16="http://schemas.microsoft.com/office/drawing/2014/main" val="318934074"/>
                  </a:ext>
                </a:extLst>
              </a:tr>
              <a:tr h="370840">
                <a:tc>
                  <a:txBody>
                    <a:bodyPr/>
                    <a:lstStyle/>
                    <a:p>
                      <a:r>
                        <a:rPr lang="en-US" dirty="0"/>
                        <a:t>PPARA</a:t>
                      </a:r>
                    </a:p>
                  </a:txBody>
                  <a:tcPr/>
                </a:tc>
                <a:tc>
                  <a:txBody>
                    <a:bodyPr/>
                    <a:lstStyle/>
                    <a:p>
                      <a:pPr algn="r"/>
                      <a:r>
                        <a:rPr lang="en-US" dirty="0"/>
                        <a:t>3.004*10</a:t>
                      </a:r>
                      <a:r>
                        <a:rPr lang="en-US" baseline="30000" dirty="0"/>
                        <a:t>-24</a:t>
                      </a:r>
                    </a:p>
                  </a:txBody>
                  <a:tcPr/>
                </a:tc>
                <a:extLst>
                  <a:ext uri="{0D108BD9-81ED-4DB2-BD59-A6C34878D82A}">
                    <a16:rowId xmlns:a16="http://schemas.microsoft.com/office/drawing/2014/main" val="3473232638"/>
                  </a:ext>
                </a:extLst>
              </a:tr>
              <a:tr h="370840">
                <a:tc>
                  <a:txBody>
                    <a:bodyPr/>
                    <a:lstStyle/>
                    <a:p>
                      <a:r>
                        <a:rPr lang="en-US" dirty="0"/>
                        <a:t>CRB1</a:t>
                      </a:r>
                    </a:p>
                  </a:txBody>
                  <a:tcPr/>
                </a:tc>
                <a:tc>
                  <a:txBody>
                    <a:bodyPr/>
                    <a:lstStyle/>
                    <a:p>
                      <a:pPr algn="r"/>
                      <a:r>
                        <a:rPr lang="en-US" dirty="0"/>
                        <a:t>5.529*10</a:t>
                      </a:r>
                      <a:r>
                        <a:rPr lang="en-US" baseline="30000" dirty="0"/>
                        <a:t>-23</a:t>
                      </a:r>
                    </a:p>
                  </a:txBody>
                  <a:tcPr/>
                </a:tc>
                <a:extLst>
                  <a:ext uri="{0D108BD9-81ED-4DB2-BD59-A6C34878D82A}">
                    <a16:rowId xmlns:a16="http://schemas.microsoft.com/office/drawing/2014/main" val="3663766293"/>
                  </a:ext>
                </a:extLst>
              </a:tr>
              <a:tr h="370840">
                <a:tc>
                  <a:txBody>
                    <a:bodyPr/>
                    <a:lstStyle/>
                    <a:p>
                      <a:r>
                        <a:rPr lang="en-US" dirty="0"/>
                        <a:t>SG3BO2</a:t>
                      </a:r>
                    </a:p>
                  </a:txBody>
                  <a:tcPr/>
                </a:tc>
                <a:tc>
                  <a:txBody>
                    <a:bodyPr/>
                    <a:lstStyle/>
                    <a:p>
                      <a:pPr algn="r"/>
                      <a:r>
                        <a:rPr lang="en-US" dirty="0"/>
                        <a:t>5.287*10</a:t>
                      </a:r>
                      <a:r>
                        <a:rPr lang="en-US" baseline="30000" dirty="0"/>
                        <a:t>-23</a:t>
                      </a:r>
                    </a:p>
                  </a:txBody>
                  <a:tcPr/>
                </a:tc>
                <a:extLst>
                  <a:ext uri="{0D108BD9-81ED-4DB2-BD59-A6C34878D82A}">
                    <a16:rowId xmlns:a16="http://schemas.microsoft.com/office/drawing/2014/main" val="78740954"/>
                  </a:ext>
                </a:extLst>
              </a:tr>
              <a:tr h="370840">
                <a:tc>
                  <a:txBody>
                    <a:bodyPr/>
                    <a:lstStyle/>
                    <a:p>
                      <a:r>
                        <a:rPr lang="en-US" dirty="0"/>
                        <a:t>PRG2</a:t>
                      </a:r>
                    </a:p>
                  </a:txBody>
                  <a:tcPr/>
                </a:tc>
                <a:tc>
                  <a:txBody>
                    <a:bodyPr/>
                    <a:lstStyle/>
                    <a:p>
                      <a:pPr algn="r"/>
                      <a:r>
                        <a:rPr lang="en-US" dirty="0"/>
                        <a:t>7.853*10</a:t>
                      </a:r>
                      <a:r>
                        <a:rPr lang="en-US" baseline="30000" dirty="0"/>
                        <a:t>-21</a:t>
                      </a:r>
                    </a:p>
                  </a:txBody>
                  <a:tcPr/>
                </a:tc>
                <a:extLst>
                  <a:ext uri="{0D108BD9-81ED-4DB2-BD59-A6C34878D82A}">
                    <a16:rowId xmlns:a16="http://schemas.microsoft.com/office/drawing/2014/main" val="1531156747"/>
                  </a:ext>
                </a:extLst>
              </a:tr>
              <a:tr h="370840">
                <a:tc>
                  <a:txBody>
                    <a:bodyPr/>
                    <a:lstStyle/>
                    <a:p>
                      <a:r>
                        <a:rPr lang="en-US" dirty="0"/>
                        <a:t>MYO7A</a:t>
                      </a:r>
                    </a:p>
                  </a:txBody>
                  <a:tcPr/>
                </a:tc>
                <a:tc>
                  <a:txBody>
                    <a:bodyPr/>
                    <a:lstStyle/>
                    <a:p>
                      <a:pPr algn="r"/>
                      <a:r>
                        <a:rPr lang="en-US" dirty="0"/>
                        <a:t>1.871*10</a:t>
                      </a:r>
                      <a:r>
                        <a:rPr lang="en-US" baseline="30000" dirty="0"/>
                        <a:t>-18</a:t>
                      </a:r>
                    </a:p>
                  </a:txBody>
                  <a:tcPr/>
                </a:tc>
                <a:extLst>
                  <a:ext uri="{0D108BD9-81ED-4DB2-BD59-A6C34878D82A}">
                    <a16:rowId xmlns:a16="http://schemas.microsoft.com/office/drawing/2014/main" val="2210207428"/>
                  </a:ext>
                </a:extLst>
              </a:tr>
            </a:tbl>
          </a:graphicData>
        </a:graphic>
      </p:graphicFrame>
      <p:sp>
        <p:nvSpPr>
          <p:cNvPr id="11" name="Text Placeholder 6">
            <a:extLst>
              <a:ext uri="{FF2B5EF4-FFF2-40B4-BE49-F238E27FC236}">
                <a16:creationId xmlns:a16="http://schemas.microsoft.com/office/drawing/2014/main" id="{1DCC7E08-5FC8-0A00-1135-3BBB300E71B4}"/>
              </a:ext>
            </a:extLst>
          </p:cNvPr>
          <p:cNvSpPr>
            <a:spLocks noGrp="1"/>
          </p:cNvSpPr>
          <p:nvPr>
            <p:ph type="body" sz="quarter" idx="3"/>
          </p:nvPr>
        </p:nvSpPr>
        <p:spPr>
          <a:xfrm>
            <a:off x="7312708" y="816432"/>
            <a:ext cx="5183188" cy="823912"/>
          </a:xfrm>
        </p:spPr>
        <p:txBody>
          <a:bodyPr/>
          <a:lstStyle/>
          <a:p>
            <a:r>
              <a:rPr lang="en-US" dirty="0"/>
              <a:t>GSE9893 – TOP 5 GENES</a:t>
            </a:r>
          </a:p>
        </p:txBody>
      </p:sp>
      <p:graphicFrame>
        <p:nvGraphicFramePr>
          <p:cNvPr id="12" name="Content Placeholder 9">
            <a:extLst>
              <a:ext uri="{FF2B5EF4-FFF2-40B4-BE49-F238E27FC236}">
                <a16:creationId xmlns:a16="http://schemas.microsoft.com/office/drawing/2014/main" id="{123145D1-D5E7-ABD1-5635-FE71E4C291B1}"/>
              </a:ext>
            </a:extLst>
          </p:cNvPr>
          <p:cNvGraphicFramePr>
            <a:graphicFrameLocks noGrp="1"/>
          </p:cNvGraphicFramePr>
          <p:nvPr>
            <p:ph sz="quarter" idx="4"/>
            <p:extLst>
              <p:ext uri="{D42A27DB-BD31-4B8C-83A1-F6EECF244321}">
                <p14:modId xmlns:p14="http://schemas.microsoft.com/office/powerpoint/2010/main" val="4160242001"/>
              </p:ext>
            </p:extLst>
          </p:nvPr>
        </p:nvGraphicFramePr>
        <p:xfrm>
          <a:off x="7312708" y="1626545"/>
          <a:ext cx="3632516" cy="2225040"/>
        </p:xfrm>
        <a:graphic>
          <a:graphicData uri="http://schemas.openxmlformats.org/drawingml/2006/table">
            <a:tbl>
              <a:tblPr firstRow="1" bandRow="1">
                <a:tableStyleId>{073A0DAA-6AF3-43AB-8588-CEC1D06C72B9}</a:tableStyleId>
              </a:tblPr>
              <a:tblGrid>
                <a:gridCol w="1713481">
                  <a:extLst>
                    <a:ext uri="{9D8B030D-6E8A-4147-A177-3AD203B41FA5}">
                      <a16:colId xmlns:a16="http://schemas.microsoft.com/office/drawing/2014/main" val="3850904929"/>
                    </a:ext>
                  </a:extLst>
                </a:gridCol>
                <a:gridCol w="1919035">
                  <a:extLst>
                    <a:ext uri="{9D8B030D-6E8A-4147-A177-3AD203B41FA5}">
                      <a16:colId xmlns:a16="http://schemas.microsoft.com/office/drawing/2014/main" val="241037857"/>
                    </a:ext>
                  </a:extLst>
                </a:gridCol>
              </a:tblGrid>
              <a:tr h="370840">
                <a:tc>
                  <a:txBody>
                    <a:bodyPr/>
                    <a:lstStyle/>
                    <a:p>
                      <a:r>
                        <a:rPr lang="en-US" dirty="0"/>
                        <a:t>GENE NAME</a:t>
                      </a:r>
                    </a:p>
                  </a:txBody>
                  <a:tcPr/>
                </a:tc>
                <a:tc>
                  <a:txBody>
                    <a:bodyPr/>
                    <a:lstStyle/>
                    <a:p>
                      <a:r>
                        <a:rPr lang="en-US" dirty="0"/>
                        <a:t>FDR p-value</a:t>
                      </a:r>
                    </a:p>
                  </a:txBody>
                  <a:tcPr/>
                </a:tc>
                <a:extLst>
                  <a:ext uri="{0D108BD9-81ED-4DB2-BD59-A6C34878D82A}">
                    <a16:rowId xmlns:a16="http://schemas.microsoft.com/office/drawing/2014/main" val="3788661209"/>
                  </a:ext>
                </a:extLst>
              </a:tr>
              <a:tr h="370840">
                <a:tc>
                  <a:txBody>
                    <a:bodyPr/>
                    <a:lstStyle/>
                    <a:p>
                      <a:r>
                        <a:rPr lang="en-US" dirty="0"/>
                        <a:t>IGKV1-9</a:t>
                      </a:r>
                    </a:p>
                  </a:txBody>
                  <a:tcPr/>
                </a:tc>
                <a:tc>
                  <a:txBody>
                    <a:bodyPr/>
                    <a:lstStyle/>
                    <a:p>
                      <a:pPr algn="r"/>
                      <a:r>
                        <a:rPr lang="en-US" baseline="0" dirty="0"/>
                        <a:t>1.439*10</a:t>
                      </a:r>
                      <a:r>
                        <a:rPr lang="en-US" baseline="30000" dirty="0"/>
                        <a:t>-9</a:t>
                      </a:r>
                    </a:p>
                  </a:txBody>
                  <a:tcPr/>
                </a:tc>
                <a:extLst>
                  <a:ext uri="{0D108BD9-81ED-4DB2-BD59-A6C34878D82A}">
                    <a16:rowId xmlns:a16="http://schemas.microsoft.com/office/drawing/2014/main" val="25643744"/>
                  </a:ext>
                </a:extLst>
              </a:tr>
              <a:tr h="370840">
                <a:tc>
                  <a:txBody>
                    <a:bodyPr/>
                    <a:lstStyle/>
                    <a:p>
                      <a:r>
                        <a:rPr lang="en-US" dirty="0"/>
                        <a:t>GDPD2</a:t>
                      </a:r>
                    </a:p>
                  </a:txBody>
                  <a:tcPr/>
                </a:tc>
                <a:tc>
                  <a:txBody>
                    <a:bodyPr/>
                    <a:lstStyle/>
                    <a:p>
                      <a:pPr algn="r"/>
                      <a:r>
                        <a:rPr lang="en-US" baseline="0" dirty="0"/>
                        <a:t>2.225*10</a:t>
                      </a:r>
                      <a:r>
                        <a:rPr lang="en-US" baseline="30000" dirty="0"/>
                        <a:t>-4</a:t>
                      </a:r>
                    </a:p>
                  </a:txBody>
                  <a:tcPr/>
                </a:tc>
                <a:extLst>
                  <a:ext uri="{0D108BD9-81ED-4DB2-BD59-A6C34878D82A}">
                    <a16:rowId xmlns:a16="http://schemas.microsoft.com/office/drawing/2014/main" val="1712626778"/>
                  </a:ext>
                </a:extLst>
              </a:tr>
              <a:tr h="370840">
                <a:tc>
                  <a:txBody>
                    <a:bodyPr/>
                    <a:lstStyle/>
                    <a:p>
                      <a:r>
                        <a:rPr lang="en-US" dirty="0"/>
                        <a:t>TRB@</a:t>
                      </a:r>
                    </a:p>
                  </a:txBody>
                  <a:tcPr/>
                </a:tc>
                <a:tc>
                  <a:txBody>
                    <a:bodyPr/>
                    <a:lstStyle/>
                    <a:p>
                      <a:pPr algn="r"/>
                      <a:r>
                        <a:rPr lang="en-US" dirty="0"/>
                        <a:t>1.163*10</a:t>
                      </a:r>
                      <a:r>
                        <a:rPr lang="en-US" baseline="30000" dirty="0"/>
                        <a:t>-3</a:t>
                      </a:r>
                    </a:p>
                  </a:txBody>
                  <a:tcPr/>
                </a:tc>
                <a:extLst>
                  <a:ext uri="{0D108BD9-81ED-4DB2-BD59-A6C34878D82A}">
                    <a16:rowId xmlns:a16="http://schemas.microsoft.com/office/drawing/2014/main" val="2697474449"/>
                  </a:ext>
                </a:extLst>
              </a:tr>
              <a:tr h="370840">
                <a:tc>
                  <a:txBody>
                    <a:bodyPr/>
                    <a:lstStyle/>
                    <a:p>
                      <a:r>
                        <a:rPr lang="en-US" dirty="0"/>
                        <a:t>FCGBP</a:t>
                      </a:r>
                    </a:p>
                  </a:txBody>
                  <a:tcPr/>
                </a:tc>
                <a:tc>
                  <a:txBody>
                    <a:bodyPr/>
                    <a:lstStyle/>
                    <a:p>
                      <a:pPr algn="r"/>
                      <a:r>
                        <a:rPr lang="en-US" dirty="0"/>
                        <a:t>2.000*10</a:t>
                      </a:r>
                      <a:r>
                        <a:rPr lang="en-US" baseline="30000" dirty="0"/>
                        <a:t>-3</a:t>
                      </a:r>
                    </a:p>
                  </a:txBody>
                  <a:tcPr/>
                </a:tc>
                <a:extLst>
                  <a:ext uri="{0D108BD9-81ED-4DB2-BD59-A6C34878D82A}">
                    <a16:rowId xmlns:a16="http://schemas.microsoft.com/office/drawing/2014/main" val="2424056093"/>
                  </a:ext>
                </a:extLst>
              </a:tr>
              <a:tr h="370840">
                <a:tc>
                  <a:txBody>
                    <a:bodyPr/>
                    <a:lstStyle/>
                    <a:p>
                      <a:r>
                        <a:rPr lang="en-US" dirty="0"/>
                        <a:t>B4GALNT1</a:t>
                      </a:r>
                    </a:p>
                  </a:txBody>
                  <a:tcPr/>
                </a:tc>
                <a:tc>
                  <a:txBody>
                    <a:bodyPr/>
                    <a:lstStyle/>
                    <a:p>
                      <a:pPr algn="r"/>
                      <a:r>
                        <a:rPr lang="en-US" dirty="0"/>
                        <a:t>1.498*10</a:t>
                      </a:r>
                      <a:r>
                        <a:rPr lang="en-US" baseline="30000" dirty="0"/>
                        <a:t>-3</a:t>
                      </a:r>
                    </a:p>
                  </a:txBody>
                  <a:tcPr/>
                </a:tc>
                <a:extLst>
                  <a:ext uri="{0D108BD9-81ED-4DB2-BD59-A6C34878D82A}">
                    <a16:rowId xmlns:a16="http://schemas.microsoft.com/office/drawing/2014/main" val="1393802374"/>
                  </a:ext>
                </a:extLst>
              </a:tr>
            </a:tbl>
          </a:graphicData>
        </a:graphic>
      </p:graphicFrame>
    </p:spTree>
    <p:extLst>
      <p:ext uri="{BB962C8B-B14F-4D97-AF65-F5344CB8AC3E}">
        <p14:creationId xmlns:p14="http://schemas.microsoft.com/office/powerpoint/2010/main" val="185998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8F72-4E05-949D-B5F4-D99DA26AFD70}"/>
              </a:ext>
            </a:extLst>
          </p:cNvPr>
          <p:cNvSpPr>
            <a:spLocks noGrp="1"/>
          </p:cNvSpPr>
          <p:nvPr>
            <p:ph type="title"/>
          </p:nvPr>
        </p:nvSpPr>
        <p:spPr>
          <a:xfrm>
            <a:off x="0" y="-50777"/>
            <a:ext cx="12192000" cy="1325563"/>
          </a:xfrm>
        </p:spPr>
        <p:txBody>
          <a:bodyPr>
            <a:normAutofit/>
          </a:bodyPr>
          <a:lstStyle/>
          <a:p>
            <a:r>
              <a:rPr lang="en-US" dirty="0"/>
              <a:t>Microarray Results: RFS - Tamoxifen + hormonal therapy</a:t>
            </a:r>
          </a:p>
        </p:txBody>
      </p:sp>
      <p:sp>
        <p:nvSpPr>
          <p:cNvPr id="3" name="Content Placeholder 7">
            <a:extLst>
              <a:ext uri="{FF2B5EF4-FFF2-40B4-BE49-F238E27FC236}">
                <a16:creationId xmlns:a16="http://schemas.microsoft.com/office/drawing/2014/main" id="{68949E80-3378-29AB-E96C-C95F7A82AF8E}"/>
              </a:ext>
            </a:extLst>
          </p:cNvPr>
          <p:cNvSpPr txBox="1">
            <a:spLocks/>
          </p:cNvSpPr>
          <p:nvPr/>
        </p:nvSpPr>
        <p:spPr>
          <a:xfrm>
            <a:off x="5525128" y="1490360"/>
            <a:ext cx="5949696" cy="5094152"/>
          </a:xfrm>
          <a:prstGeom prst="rect">
            <a:avLst/>
          </a:prstGeom>
        </p:spPr>
        <p:txBody>
          <a:bodyPr vert="horz" lIns="91440" tIns="45720" rIns="91440" bIns="45720"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Treatment: tamoxifen + hormonal therapy, relapse of 0 vs 1.</a:t>
            </a:r>
          </a:p>
          <a:p>
            <a:r>
              <a:rPr lang="en-US" dirty="0"/>
              <a:t>P&lt;0.05: </a:t>
            </a:r>
          </a:p>
          <a:p>
            <a:pPr lvl="1"/>
            <a:r>
              <a:rPr lang="en-US" dirty="0"/>
              <a:t>GSE16391: 2135 genes</a:t>
            </a:r>
          </a:p>
          <a:p>
            <a:pPr lvl="1"/>
            <a:r>
              <a:rPr lang="en-US" dirty="0"/>
              <a:t>GSE9893: 7423 genes</a:t>
            </a:r>
          </a:p>
          <a:p>
            <a:r>
              <a:rPr lang="en-US" dirty="0"/>
              <a:t>After FDR correction, p&lt;0.05:</a:t>
            </a:r>
          </a:p>
          <a:p>
            <a:pPr lvl="1"/>
            <a:r>
              <a:rPr lang="en-US" dirty="0"/>
              <a:t>GSE16391: 645 genes</a:t>
            </a:r>
          </a:p>
          <a:p>
            <a:pPr lvl="1"/>
            <a:r>
              <a:rPr lang="en-US" dirty="0"/>
              <a:t>GSE9893: 315 genes</a:t>
            </a:r>
          </a:p>
          <a:p>
            <a:r>
              <a:rPr lang="en-US" dirty="0"/>
              <a:t>Common genes with FDR p&lt;0.05:</a:t>
            </a:r>
          </a:p>
          <a:p>
            <a:pPr lvl="1"/>
            <a:r>
              <a:rPr lang="en-US" dirty="0"/>
              <a:t> 2 genes: ABCC3, TUSC3</a:t>
            </a:r>
          </a:p>
          <a:p>
            <a:pPr lvl="1"/>
            <a:endParaRPr lang="en-US" dirty="0"/>
          </a:p>
        </p:txBody>
      </p:sp>
      <p:sp>
        <p:nvSpPr>
          <p:cNvPr id="6" name="Text Placeholder 5">
            <a:extLst>
              <a:ext uri="{FF2B5EF4-FFF2-40B4-BE49-F238E27FC236}">
                <a16:creationId xmlns:a16="http://schemas.microsoft.com/office/drawing/2014/main" id="{628DEEE7-9B8A-627D-4630-3A760CBCFF51}"/>
              </a:ext>
            </a:extLst>
          </p:cNvPr>
          <p:cNvSpPr>
            <a:spLocks noGrp="1"/>
          </p:cNvSpPr>
          <p:nvPr>
            <p:ph type="body" idx="1"/>
          </p:nvPr>
        </p:nvSpPr>
        <p:spPr>
          <a:xfrm>
            <a:off x="1097110" y="3625480"/>
            <a:ext cx="5157787" cy="823912"/>
          </a:xfrm>
        </p:spPr>
        <p:txBody>
          <a:bodyPr/>
          <a:lstStyle/>
          <a:p>
            <a:r>
              <a:rPr lang="en-US" dirty="0"/>
              <a:t>GSE16391 - TOP 5 GENES</a:t>
            </a:r>
          </a:p>
        </p:txBody>
      </p:sp>
      <p:graphicFrame>
        <p:nvGraphicFramePr>
          <p:cNvPr id="10" name="Content Placeholder 8">
            <a:extLst>
              <a:ext uri="{FF2B5EF4-FFF2-40B4-BE49-F238E27FC236}">
                <a16:creationId xmlns:a16="http://schemas.microsoft.com/office/drawing/2014/main" id="{1B773E7C-5601-4907-ED19-550C26CF74F4}"/>
              </a:ext>
            </a:extLst>
          </p:cNvPr>
          <p:cNvGraphicFramePr>
            <a:graphicFrameLocks noGrp="1"/>
          </p:cNvGraphicFramePr>
          <p:nvPr>
            <p:ph sz="half" idx="2"/>
            <p:extLst>
              <p:ext uri="{D42A27DB-BD31-4B8C-83A1-F6EECF244321}">
                <p14:modId xmlns:p14="http://schemas.microsoft.com/office/powerpoint/2010/main" val="805080843"/>
              </p:ext>
            </p:extLst>
          </p:nvPr>
        </p:nvGraphicFramePr>
        <p:xfrm>
          <a:off x="1107426" y="4435593"/>
          <a:ext cx="3622199" cy="2225040"/>
        </p:xfrm>
        <a:graphic>
          <a:graphicData uri="http://schemas.openxmlformats.org/drawingml/2006/table">
            <a:tbl>
              <a:tblPr firstRow="1" bandRow="1">
                <a:tableStyleId>{073A0DAA-6AF3-43AB-8588-CEC1D06C72B9}</a:tableStyleId>
              </a:tblPr>
              <a:tblGrid>
                <a:gridCol w="1647309">
                  <a:extLst>
                    <a:ext uri="{9D8B030D-6E8A-4147-A177-3AD203B41FA5}">
                      <a16:colId xmlns:a16="http://schemas.microsoft.com/office/drawing/2014/main" val="4072139235"/>
                    </a:ext>
                  </a:extLst>
                </a:gridCol>
                <a:gridCol w="1974890">
                  <a:extLst>
                    <a:ext uri="{9D8B030D-6E8A-4147-A177-3AD203B41FA5}">
                      <a16:colId xmlns:a16="http://schemas.microsoft.com/office/drawing/2014/main" val="2043563256"/>
                    </a:ext>
                  </a:extLst>
                </a:gridCol>
              </a:tblGrid>
              <a:tr h="370840">
                <a:tc>
                  <a:txBody>
                    <a:bodyPr/>
                    <a:lstStyle/>
                    <a:p>
                      <a:r>
                        <a:rPr lang="en-US" dirty="0"/>
                        <a:t>GENE NAME</a:t>
                      </a:r>
                    </a:p>
                  </a:txBody>
                  <a:tcPr/>
                </a:tc>
                <a:tc>
                  <a:txBody>
                    <a:bodyPr/>
                    <a:lstStyle/>
                    <a:p>
                      <a:r>
                        <a:rPr lang="en-US" dirty="0"/>
                        <a:t>FDR p-value</a:t>
                      </a:r>
                    </a:p>
                  </a:txBody>
                  <a:tcPr/>
                </a:tc>
                <a:extLst>
                  <a:ext uri="{0D108BD9-81ED-4DB2-BD59-A6C34878D82A}">
                    <a16:rowId xmlns:a16="http://schemas.microsoft.com/office/drawing/2014/main" val="318934074"/>
                  </a:ext>
                </a:extLst>
              </a:tr>
              <a:tr h="370840">
                <a:tc>
                  <a:txBody>
                    <a:bodyPr/>
                    <a:lstStyle/>
                    <a:p>
                      <a:r>
                        <a:rPr lang="en-US" dirty="0"/>
                        <a:t>ACADL</a:t>
                      </a:r>
                    </a:p>
                  </a:txBody>
                  <a:tcPr/>
                </a:tc>
                <a:tc>
                  <a:txBody>
                    <a:bodyPr/>
                    <a:lstStyle/>
                    <a:p>
                      <a:pPr algn="r"/>
                      <a:r>
                        <a:rPr lang="en-US" baseline="0" dirty="0"/>
                        <a:t>7.070*10</a:t>
                      </a:r>
                      <a:r>
                        <a:rPr lang="en-US" baseline="30000" dirty="0"/>
                        <a:t>-53</a:t>
                      </a:r>
                    </a:p>
                  </a:txBody>
                  <a:tcPr/>
                </a:tc>
                <a:extLst>
                  <a:ext uri="{0D108BD9-81ED-4DB2-BD59-A6C34878D82A}">
                    <a16:rowId xmlns:a16="http://schemas.microsoft.com/office/drawing/2014/main" val="3473232638"/>
                  </a:ext>
                </a:extLst>
              </a:tr>
              <a:tr h="370840">
                <a:tc>
                  <a:txBody>
                    <a:bodyPr/>
                    <a:lstStyle/>
                    <a:p>
                      <a:r>
                        <a:rPr lang="en-US" dirty="0"/>
                        <a:t>SYNPO2</a:t>
                      </a:r>
                    </a:p>
                  </a:txBody>
                  <a:tcPr/>
                </a:tc>
                <a:tc>
                  <a:txBody>
                    <a:bodyPr/>
                    <a:lstStyle/>
                    <a:p>
                      <a:pPr algn="r"/>
                      <a:r>
                        <a:rPr lang="en-US" baseline="0" dirty="0"/>
                        <a:t>8.418*10</a:t>
                      </a:r>
                      <a:r>
                        <a:rPr lang="en-US" baseline="30000" dirty="0"/>
                        <a:t>-37</a:t>
                      </a:r>
                    </a:p>
                  </a:txBody>
                  <a:tcPr/>
                </a:tc>
                <a:extLst>
                  <a:ext uri="{0D108BD9-81ED-4DB2-BD59-A6C34878D82A}">
                    <a16:rowId xmlns:a16="http://schemas.microsoft.com/office/drawing/2014/main" val="3663766293"/>
                  </a:ext>
                </a:extLst>
              </a:tr>
              <a:tr h="370840">
                <a:tc>
                  <a:txBody>
                    <a:bodyPr/>
                    <a:lstStyle/>
                    <a:p>
                      <a:r>
                        <a:rPr lang="en-US" dirty="0"/>
                        <a:t>SHISA3</a:t>
                      </a:r>
                    </a:p>
                  </a:txBody>
                  <a:tcPr/>
                </a:tc>
                <a:tc>
                  <a:txBody>
                    <a:bodyPr/>
                    <a:lstStyle/>
                    <a:p>
                      <a:pPr algn="r"/>
                      <a:r>
                        <a:rPr lang="en-US" baseline="0" dirty="0"/>
                        <a:t>1.012*10</a:t>
                      </a:r>
                      <a:r>
                        <a:rPr lang="en-US" baseline="30000" dirty="0"/>
                        <a:t>-30</a:t>
                      </a:r>
                    </a:p>
                  </a:txBody>
                  <a:tcPr/>
                </a:tc>
                <a:extLst>
                  <a:ext uri="{0D108BD9-81ED-4DB2-BD59-A6C34878D82A}">
                    <a16:rowId xmlns:a16="http://schemas.microsoft.com/office/drawing/2014/main" val="78740954"/>
                  </a:ext>
                </a:extLst>
              </a:tr>
              <a:tr h="370840">
                <a:tc>
                  <a:txBody>
                    <a:bodyPr/>
                    <a:lstStyle/>
                    <a:p>
                      <a:r>
                        <a:rPr lang="en-US" dirty="0"/>
                        <a:t>FCRLA</a:t>
                      </a:r>
                    </a:p>
                  </a:txBody>
                  <a:tcPr/>
                </a:tc>
                <a:tc>
                  <a:txBody>
                    <a:bodyPr/>
                    <a:lstStyle/>
                    <a:p>
                      <a:pPr algn="r"/>
                      <a:r>
                        <a:rPr lang="en-US" baseline="0" dirty="0"/>
                        <a:t>1.974*10</a:t>
                      </a:r>
                      <a:r>
                        <a:rPr lang="en-US" baseline="30000" dirty="0"/>
                        <a:t>-29</a:t>
                      </a:r>
                    </a:p>
                  </a:txBody>
                  <a:tcPr/>
                </a:tc>
                <a:extLst>
                  <a:ext uri="{0D108BD9-81ED-4DB2-BD59-A6C34878D82A}">
                    <a16:rowId xmlns:a16="http://schemas.microsoft.com/office/drawing/2014/main" val="1531156747"/>
                  </a:ext>
                </a:extLst>
              </a:tr>
              <a:tr h="370840">
                <a:tc>
                  <a:txBody>
                    <a:bodyPr/>
                    <a:lstStyle/>
                    <a:p>
                      <a:r>
                        <a:rPr lang="en-US" dirty="0"/>
                        <a:t>RFXAP</a:t>
                      </a:r>
                    </a:p>
                  </a:txBody>
                  <a:tcPr/>
                </a:tc>
                <a:tc>
                  <a:txBody>
                    <a:bodyPr/>
                    <a:lstStyle/>
                    <a:p>
                      <a:pPr algn="r"/>
                      <a:r>
                        <a:rPr lang="en-US" baseline="0" dirty="0"/>
                        <a:t>2.141*10</a:t>
                      </a:r>
                      <a:r>
                        <a:rPr lang="en-US" baseline="30000" dirty="0"/>
                        <a:t>-26</a:t>
                      </a:r>
                    </a:p>
                  </a:txBody>
                  <a:tcPr/>
                </a:tc>
                <a:extLst>
                  <a:ext uri="{0D108BD9-81ED-4DB2-BD59-A6C34878D82A}">
                    <a16:rowId xmlns:a16="http://schemas.microsoft.com/office/drawing/2014/main" val="2210207428"/>
                  </a:ext>
                </a:extLst>
              </a:tr>
            </a:tbl>
          </a:graphicData>
        </a:graphic>
      </p:graphicFrame>
      <p:sp>
        <p:nvSpPr>
          <p:cNvPr id="11" name="Text Placeholder 6">
            <a:extLst>
              <a:ext uri="{FF2B5EF4-FFF2-40B4-BE49-F238E27FC236}">
                <a16:creationId xmlns:a16="http://schemas.microsoft.com/office/drawing/2014/main" id="{1DCC7E08-5FC8-0A00-1135-3BBB300E71B4}"/>
              </a:ext>
            </a:extLst>
          </p:cNvPr>
          <p:cNvSpPr>
            <a:spLocks noGrp="1"/>
          </p:cNvSpPr>
          <p:nvPr>
            <p:ph type="body" sz="quarter" idx="3"/>
          </p:nvPr>
        </p:nvSpPr>
        <p:spPr>
          <a:xfrm>
            <a:off x="1123236" y="752867"/>
            <a:ext cx="5183188" cy="823912"/>
          </a:xfrm>
        </p:spPr>
        <p:txBody>
          <a:bodyPr/>
          <a:lstStyle/>
          <a:p>
            <a:r>
              <a:rPr lang="en-US" dirty="0"/>
              <a:t>GSE9893 – TOP 5 GENES</a:t>
            </a:r>
          </a:p>
        </p:txBody>
      </p:sp>
      <p:graphicFrame>
        <p:nvGraphicFramePr>
          <p:cNvPr id="12" name="Content Placeholder 9">
            <a:extLst>
              <a:ext uri="{FF2B5EF4-FFF2-40B4-BE49-F238E27FC236}">
                <a16:creationId xmlns:a16="http://schemas.microsoft.com/office/drawing/2014/main" id="{123145D1-D5E7-ABD1-5635-FE71E4C291B1}"/>
              </a:ext>
            </a:extLst>
          </p:cNvPr>
          <p:cNvGraphicFramePr>
            <a:graphicFrameLocks noGrp="1"/>
          </p:cNvGraphicFramePr>
          <p:nvPr>
            <p:ph sz="quarter" idx="4"/>
            <p:extLst>
              <p:ext uri="{D42A27DB-BD31-4B8C-83A1-F6EECF244321}">
                <p14:modId xmlns:p14="http://schemas.microsoft.com/office/powerpoint/2010/main" val="3595281164"/>
              </p:ext>
            </p:extLst>
          </p:nvPr>
        </p:nvGraphicFramePr>
        <p:xfrm>
          <a:off x="1123236" y="1562980"/>
          <a:ext cx="3632516" cy="2225040"/>
        </p:xfrm>
        <a:graphic>
          <a:graphicData uri="http://schemas.openxmlformats.org/drawingml/2006/table">
            <a:tbl>
              <a:tblPr firstRow="1" bandRow="1">
                <a:tableStyleId>{073A0DAA-6AF3-43AB-8588-CEC1D06C72B9}</a:tableStyleId>
              </a:tblPr>
              <a:tblGrid>
                <a:gridCol w="1713481">
                  <a:extLst>
                    <a:ext uri="{9D8B030D-6E8A-4147-A177-3AD203B41FA5}">
                      <a16:colId xmlns:a16="http://schemas.microsoft.com/office/drawing/2014/main" val="3850904929"/>
                    </a:ext>
                  </a:extLst>
                </a:gridCol>
                <a:gridCol w="1919035">
                  <a:extLst>
                    <a:ext uri="{9D8B030D-6E8A-4147-A177-3AD203B41FA5}">
                      <a16:colId xmlns:a16="http://schemas.microsoft.com/office/drawing/2014/main" val="241037857"/>
                    </a:ext>
                  </a:extLst>
                </a:gridCol>
              </a:tblGrid>
              <a:tr h="370840">
                <a:tc>
                  <a:txBody>
                    <a:bodyPr/>
                    <a:lstStyle/>
                    <a:p>
                      <a:r>
                        <a:rPr lang="en-US" dirty="0"/>
                        <a:t>GENE NAME</a:t>
                      </a:r>
                    </a:p>
                  </a:txBody>
                  <a:tcPr/>
                </a:tc>
                <a:tc>
                  <a:txBody>
                    <a:bodyPr/>
                    <a:lstStyle/>
                    <a:p>
                      <a:r>
                        <a:rPr lang="en-US" dirty="0"/>
                        <a:t>FDR p-value</a:t>
                      </a:r>
                    </a:p>
                  </a:txBody>
                  <a:tcPr/>
                </a:tc>
                <a:extLst>
                  <a:ext uri="{0D108BD9-81ED-4DB2-BD59-A6C34878D82A}">
                    <a16:rowId xmlns:a16="http://schemas.microsoft.com/office/drawing/2014/main" val="3788661209"/>
                  </a:ext>
                </a:extLst>
              </a:tr>
              <a:tr h="370840">
                <a:tc>
                  <a:txBody>
                    <a:bodyPr/>
                    <a:lstStyle/>
                    <a:p>
                      <a:r>
                        <a:rPr lang="en-US" dirty="0"/>
                        <a:t>IGKV1-9 </a:t>
                      </a:r>
                    </a:p>
                  </a:txBody>
                  <a:tcPr/>
                </a:tc>
                <a:tc>
                  <a:txBody>
                    <a:bodyPr/>
                    <a:lstStyle/>
                    <a:p>
                      <a:pPr algn="r"/>
                      <a:r>
                        <a:rPr lang="en-US" baseline="0" dirty="0"/>
                        <a:t>1.330*10</a:t>
                      </a:r>
                      <a:r>
                        <a:rPr lang="en-US" baseline="30000" dirty="0"/>
                        <a:t>-11</a:t>
                      </a:r>
                    </a:p>
                  </a:txBody>
                  <a:tcPr/>
                </a:tc>
                <a:extLst>
                  <a:ext uri="{0D108BD9-81ED-4DB2-BD59-A6C34878D82A}">
                    <a16:rowId xmlns:a16="http://schemas.microsoft.com/office/drawing/2014/main" val="25643744"/>
                  </a:ext>
                </a:extLst>
              </a:tr>
              <a:tr h="370840">
                <a:tc>
                  <a:txBody>
                    <a:bodyPr/>
                    <a:lstStyle/>
                    <a:p>
                      <a:r>
                        <a:rPr lang="en-US" dirty="0"/>
                        <a:t>TRB@</a:t>
                      </a:r>
                    </a:p>
                  </a:txBody>
                  <a:tcPr/>
                </a:tc>
                <a:tc>
                  <a:txBody>
                    <a:bodyPr/>
                    <a:lstStyle/>
                    <a:p>
                      <a:pPr algn="r"/>
                      <a:r>
                        <a:rPr lang="en-US" baseline="0" dirty="0"/>
                        <a:t>1.701*10</a:t>
                      </a:r>
                      <a:r>
                        <a:rPr lang="en-US" baseline="30000" dirty="0"/>
                        <a:t>-4</a:t>
                      </a:r>
                    </a:p>
                  </a:txBody>
                  <a:tcPr/>
                </a:tc>
                <a:extLst>
                  <a:ext uri="{0D108BD9-81ED-4DB2-BD59-A6C34878D82A}">
                    <a16:rowId xmlns:a16="http://schemas.microsoft.com/office/drawing/2014/main" val="1712626778"/>
                  </a:ext>
                </a:extLst>
              </a:tr>
              <a:tr h="370840">
                <a:tc>
                  <a:txBody>
                    <a:bodyPr/>
                    <a:lstStyle/>
                    <a:p>
                      <a:r>
                        <a:rPr lang="en-US" dirty="0"/>
                        <a:t>GDPD2</a:t>
                      </a:r>
                    </a:p>
                  </a:txBody>
                  <a:tcPr/>
                </a:tc>
                <a:tc>
                  <a:txBody>
                    <a:bodyPr/>
                    <a:lstStyle/>
                    <a:p>
                      <a:pPr algn="r"/>
                      <a:r>
                        <a:rPr lang="en-US" baseline="0" dirty="0"/>
                        <a:t>2.737*10</a:t>
                      </a:r>
                      <a:r>
                        <a:rPr lang="en-US" baseline="30000" dirty="0"/>
                        <a:t>-4</a:t>
                      </a:r>
                    </a:p>
                  </a:txBody>
                  <a:tcPr/>
                </a:tc>
                <a:extLst>
                  <a:ext uri="{0D108BD9-81ED-4DB2-BD59-A6C34878D82A}">
                    <a16:rowId xmlns:a16="http://schemas.microsoft.com/office/drawing/2014/main" val="2697474449"/>
                  </a:ext>
                </a:extLst>
              </a:tr>
              <a:tr h="370840">
                <a:tc>
                  <a:txBody>
                    <a:bodyPr/>
                    <a:lstStyle/>
                    <a:p>
                      <a:r>
                        <a:rPr lang="en-US" dirty="0"/>
                        <a:t>FCGBP</a:t>
                      </a:r>
                    </a:p>
                  </a:txBody>
                  <a:tcPr/>
                </a:tc>
                <a:tc>
                  <a:txBody>
                    <a:bodyPr/>
                    <a:lstStyle/>
                    <a:p>
                      <a:pPr algn="r"/>
                      <a:r>
                        <a:rPr lang="en-US" baseline="0" dirty="0"/>
                        <a:t>1.502*10</a:t>
                      </a:r>
                      <a:r>
                        <a:rPr lang="en-US" baseline="30000" dirty="0"/>
                        <a:t>-3</a:t>
                      </a:r>
                    </a:p>
                  </a:txBody>
                  <a:tcPr/>
                </a:tc>
                <a:extLst>
                  <a:ext uri="{0D108BD9-81ED-4DB2-BD59-A6C34878D82A}">
                    <a16:rowId xmlns:a16="http://schemas.microsoft.com/office/drawing/2014/main" val="2424056093"/>
                  </a:ext>
                </a:extLst>
              </a:tr>
              <a:tr h="370840">
                <a:tc>
                  <a:txBody>
                    <a:bodyPr/>
                    <a:lstStyle/>
                    <a:p>
                      <a:r>
                        <a:rPr lang="en-US" dirty="0"/>
                        <a:t>TRPV2</a:t>
                      </a:r>
                    </a:p>
                  </a:txBody>
                  <a:tcPr/>
                </a:tc>
                <a:tc>
                  <a:txBody>
                    <a:bodyPr/>
                    <a:lstStyle/>
                    <a:p>
                      <a:pPr algn="r"/>
                      <a:r>
                        <a:rPr lang="en-US" baseline="0" dirty="0"/>
                        <a:t>1.178*10</a:t>
                      </a:r>
                      <a:r>
                        <a:rPr lang="en-US" baseline="30000" dirty="0"/>
                        <a:t>-2</a:t>
                      </a:r>
                    </a:p>
                  </a:txBody>
                  <a:tcPr/>
                </a:tc>
                <a:extLst>
                  <a:ext uri="{0D108BD9-81ED-4DB2-BD59-A6C34878D82A}">
                    <a16:rowId xmlns:a16="http://schemas.microsoft.com/office/drawing/2014/main" val="1393802374"/>
                  </a:ext>
                </a:extLst>
              </a:tr>
            </a:tbl>
          </a:graphicData>
        </a:graphic>
      </p:graphicFrame>
    </p:spTree>
    <p:extLst>
      <p:ext uri="{BB962C8B-B14F-4D97-AF65-F5344CB8AC3E}">
        <p14:creationId xmlns:p14="http://schemas.microsoft.com/office/powerpoint/2010/main" val="2570089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47B5B9-33F8-67DA-66E4-A9398CF95AA4}"/>
              </a:ext>
            </a:extLst>
          </p:cNvPr>
          <p:cNvSpPr>
            <a:spLocks noGrp="1"/>
          </p:cNvSpPr>
          <p:nvPr>
            <p:ph type="title"/>
          </p:nvPr>
        </p:nvSpPr>
        <p:spPr/>
        <p:txBody>
          <a:bodyPr/>
          <a:lstStyle/>
          <a:p>
            <a:r>
              <a:rPr lang="en-US" dirty="0"/>
              <a:t>Microarray: Significant Genes</a:t>
            </a:r>
          </a:p>
        </p:txBody>
      </p:sp>
      <p:sp>
        <p:nvSpPr>
          <p:cNvPr id="5" name="Content Placeholder 4">
            <a:extLst>
              <a:ext uri="{FF2B5EF4-FFF2-40B4-BE49-F238E27FC236}">
                <a16:creationId xmlns:a16="http://schemas.microsoft.com/office/drawing/2014/main" id="{2FBBF0E0-D734-8343-7BF2-C6CC76EF3017}"/>
              </a:ext>
            </a:extLst>
          </p:cNvPr>
          <p:cNvSpPr>
            <a:spLocks noGrp="1"/>
          </p:cNvSpPr>
          <p:nvPr>
            <p:ph idx="1"/>
          </p:nvPr>
        </p:nvSpPr>
        <p:spPr>
          <a:xfrm>
            <a:off x="838200" y="1690689"/>
            <a:ext cx="10515600" cy="4802183"/>
          </a:xfrm>
        </p:spPr>
        <p:txBody>
          <a:bodyPr>
            <a:normAutofit/>
          </a:bodyPr>
          <a:lstStyle/>
          <a:p>
            <a:pPr>
              <a:buFont typeface="Wingdings" pitchFamily="2" charset="2"/>
              <a:buChar char="v"/>
            </a:pPr>
            <a:r>
              <a:rPr lang="en-US">
                <a:solidFill>
                  <a:srgbClr val="F545FF"/>
                </a:solidFill>
              </a:rPr>
              <a:t> Which genes are significantly associated with relapse free survival of breast cancer patients regardless of treatment?</a:t>
            </a:r>
          </a:p>
          <a:p>
            <a:r>
              <a:rPr lang="en-US" dirty="0"/>
              <a:t>Genes involved with DNA damage response and DNA repair</a:t>
            </a:r>
          </a:p>
          <a:p>
            <a:pPr lvl="1"/>
            <a:r>
              <a:rPr lang="en-US" dirty="0"/>
              <a:t>BTG2, PARPBP, USP10, RAD18, SMC6, YRDC</a:t>
            </a:r>
          </a:p>
          <a:p>
            <a:r>
              <a:rPr lang="en-US" dirty="0"/>
              <a:t>NFKB inhibitor interacting Ras like 1 (NKIRAS1)</a:t>
            </a:r>
          </a:p>
          <a:p>
            <a:pPr lvl="1"/>
            <a:r>
              <a:rPr lang="en-US" dirty="0"/>
              <a:t>Tumor-suppressor gene</a:t>
            </a:r>
          </a:p>
          <a:p>
            <a:r>
              <a:rPr lang="en-US" dirty="0"/>
              <a:t>Adenosine A3 receptor (ADORA3)</a:t>
            </a:r>
          </a:p>
          <a:p>
            <a:pPr lvl="1"/>
            <a:r>
              <a:rPr lang="en-US" dirty="0"/>
              <a:t>inflammation and cell proliferation</a:t>
            </a:r>
          </a:p>
          <a:p>
            <a:r>
              <a:rPr lang="en-US" dirty="0"/>
              <a:t>Platelet activating factor </a:t>
            </a:r>
            <a:r>
              <a:rPr lang="en-US" dirty="0" err="1"/>
              <a:t>acetylhydrolase</a:t>
            </a:r>
            <a:r>
              <a:rPr lang="en-US" dirty="0"/>
              <a:t> 2 (PAFAH2)</a:t>
            </a:r>
          </a:p>
          <a:p>
            <a:pPr lvl="1"/>
            <a:r>
              <a:rPr lang="en-US" dirty="0"/>
              <a:t>Inflammation, blood coagulation</a:t>
            </a:r>
          </a:p>
        </p:txBody>
      </p:sp>
    </p:spTree>
    <p:extLst>
      <p:ext uri="{BB962C8B-B14F-4D97-AF65-F5344CB8AC3E}">
        <p14:creationId xmlns:p14="http://schemas.microsoft.com/office/powerpoint/2010/main" val="9420846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47B5B9-33F8-67DA-66E4-A9398CF95AA4}"/>
              </a:ext>
            </a:extLst>
          </p:cNvPr>
          <p:cNvSpPr>
            <a:spLocks noGrp="1"/>
          </p:cNvSpPr>
          <p:nvPr>
            <p:ph type="title"/>
          </p:nvPr>
        </p:nvSpPr>
        <p:spPr/>
        <p:txBody>
          <a:bodyPr/>
          <a:lstStyle/>
          <a:p>
            <a:r>
              <a:rPr lang="en-US" dirty="0"/>
              <a:t>Microarray: Significant Genes</a:t>
            </a:r>
          </a:p>
        </p:txBody>
      </p:sp>
      <p:sp>
        <p:nvSpPr>
          <p:cNvPr id="5" name="Content Placeholder 4">
            <a:extLst>
              <a:ext uri="{FF2B5EF4-FFF2-40B4-BE49-F238E27FC236}">
                <a16:creationId xmlns:a16="http://schemas.microsoft.com/office/drawing/2014/main" id="{2FBBF0E0-D734-8343-7BF2-C6CC76EF3017}"/>
              </a:ext>
            </a:extLst>
          </p:cNvPr>
          <p:cNvSpPr>
            <a:spLocks noGrp="1"/>
          </p:cNvSpPr>
          <p:nvPr>
            <p:ph idx="1"/>
          </p:nvPr>
        </p:nvSpPr>
        <p:spPr>
          <a:xfrm>
            <a:off x="838200" y="1477963"/>
            <a:ext cx="10515600" cy="5014910"/>
          </a:xfrm>
        </p:spPr>
        <p:txBody>
          <a:bodyPr>
            <a:normAutofit/>
          </a:bodyPr>
          <a:lstStyle/>
          <a:p>
            <a:pPr>
              <a:buFont typeface="Wingdings" pitchFamily="2" charset="2"/>
              <a:buChar char="v"/>
            </a:pPr>
            <a:r>
              <a:rPr lang="en-US">
                <a:solidFill>
                  <a:srgbClr val="F545FF"/>
                </a:solidFill>
              </a:rPr>
              <a:t> Which genes are significantly associated with relapse free survival outcomes in ER+ breast cancer patients receiving tamoxifen treatment? </a:t>
            </a:r>
          </a:p>
          <a:p>
            <a:r>
              <a:rPr lang="en-US" dirty="0"/>
              <a:t>Genes involved with cell metabolic processes </a:t>
            </a:r>
          </a:p>
          <a:p>
            <a:pPr lvl="1"/>
            <a:r>
              <a:rPr lang="en-US" dirty="0"/>
              <a:t>Leucine rich repeat LGI family member 2 (LGI2)</a:t>
            </a:r>
          </a:p>
          <a:p>
            <a:pPr lvl="2"/>
            <a:r>
              <a:rPr lang="en-US" dirty="0"/>
              <a:t>Cellular processes, biogenesis</a:t>
            </a:r>
          </a:p>
          <a:p>
            <a:pPr lvl="1"/>
            <a:r>
              <a:rPr lang="en-US" dirty="0"/>
              <a:t>SLC39A8, SLC25A21 - Transporters</a:t>
            </a:r>
          </a:p>
          <a:p>
            <a:r>
              <a:rPr lang="en-US" dirty="0"/>
              <a:t>Tamoxifen acts by competing with the estrogen receptor to slow cell cycle</a:t>
            </a:r>
          </a:p>
          <a:p>
            <a:r>
              <a:rPr lang="en-US" dirty="0"/>
              <a:t>Some tumors may bypass cell cycle through other pathways, or metabolize tamoxifen too quickly for it to be effective</a:t>
            </a:r>
          </a:p>
          <a:p>
            <a:endParaRPr lang="en-US" dirty="0"/>
          </a:p>
        </p:txBody>
      </p:sp>
    </p:spTree>
    <p:extLst>
      <p:ext uri="{BB962C8B-B14F-4D97-AF65-F5344CB8AC3E}">
        <p14:creationId xmlns:p14="http://schemas.microsoft.com/office/powerpoint/2010/main" val="2673671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47B5B9-33F8-67DA-66E4-A9398CF95AA4}"/>
              </a:ext>
            </a:extLst>
          </p:cNvPr>
          <p:cNvSpPr>
            <a:spLocks noGrp="1"/>
          </p:cNvSpPr>
          <p:nvPr>
            <p:ph type="title"/>
          </p:nvPr>
        </p:nvSpPr>
        <p:spPr/>
        <p:txBody>
          <a:bodyPr/>
          <a:lstStyle/>
          <a:p>
            <a:r>
              <a:rPr lang="en-US" dirty="0"/>
              <a:t>Microarray: Significant Genes</a:t>
            </a:r>
          </a:p>
        </p:txBody>
      </p:sp>
      <p:sp>
        <p:nvSpPr>
          <p:cNvPr id="5" name="Content Placeholder 4">
            <a:extLst>
              <a:ext uri="{FF2B5EF4-FFF2-40B4-BE49-F238E27FC236}">
                <a16:creationId xmlns:a16="http://schemas.microsoft.com/office/drawing/2014/main" id="{2FBBF0E0-D734-8343-7BF2-C6CC76EF3017}"/>
              </a:ext>
            </a:extLst>
          </p:cNvPr>
          <p:cNvSpPr>
            <a:spLocks noGrp="1"/>
          </p:cNvSpPr>
          <p:nvPr>
            <p:ph idx="1"/>
          </p:nvPr>
        </p:nvSpPr>
        <p:spPr>
          <a:xfrm>
            <a:off x="838200" y="1477963"/>
            <a:ext cx="10515600" cy="5014910"/>
          </a:xfrm>
        </p:spPr>
        <p:txBody>
          <a:bodyPr>
            <a:normAutofit/>
          </a:bodyPr>
          <a:lstStyle/>
          <a:p>
            <a:pPr>
              <a:buFont typeface="Wingdings" pitchFamily="2" charset="2"/>
              <a:buChar char="v"/>
            </a:pPr>
            <a:r>
              <a:rPr lang="en-US">
                <a:solidFill>
                  <a:srgbClr val="F545FF"/>
                </a:solidFill>
              </a:rPr>
              <a:t> Which genes are significantly associated with relapse free survival outcomes in ER+ breast cancer patients receiving tamoxifen treatment AND radiotherapy?</a:t>
            </a:r>
          </a:p>
          <a:p>
            <a:r>
              <a:rPr lang="en-US" dirty="0"/>
              <a:t>ABCC3 gene identified as significant in both datasets</a:t>
            </a:r>
          </a:p>
          <a:p>
            <a:pPr lvl="1"/>
            <a:r>
              <a:rPr lang="en-US" dirty="0"/>
              <a:t>Organic ion transporter 3</a:t>
            </a:r>
          </a:p>
          <a:p>
            <a:pPr lvl="1"/>
            <a:r>
              <a:rPr lang="en-US" dirty="0"/>
              <a:t>Strongly associated with multidrug resistance in multiple cancers</a:t>
            </a:r>
          </a:p>
          <a:p>
            <a:r>
              <a:rPr lang="en-US" dirty="0"/>
              <a:t>T cell receptor beta locus (TRB@)</a:t>
            </a:r>
          </a:p>
          <a:p>
            <a:pPr lvl="1"/>
            <a:r>
              <a:rPr lang="en-US" dirty="0"/>
              <a:t>Certain T-cell recombinants are associated with T-cell mediated cancer cytotoxicity</a:t>
            </a:r>
          </a:p>
          <a:p>
            <a:pPr lvl="1"/>
            <a:endParaRPr lang="en-US" dirty="0"/>
          </a:p>
        </p:txBody>
      </p:sp>
    </p:spTree>
    <p:extLst>
      <p:ext uri="{BB962C8B-B14F-4D97-AF65-F5344CB8AC3E}">
        <p14:creationId xmlns:p14="http://schemas.microsoft.com/office/powerpoint/2010/main" val="15429737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47B5B9-33F8-67DA-66E4-A9398CF95AA4}"/>
              </a:ext>
            </a:extLst>
          </p:cNvPr>
          <p:cNvSpPr>
            <a:spLocks noGrp="1"/>
          </p:cNvSpPr>
          <p:nvPr>
            <p:ph type="title"/>
          </p:nvPr>
        </p:nvSpPr>
        <p:spPr/>
        <p:txBody>
          <a:bodyPr/>
          <a:lstStyle/>
          <a:p>
            <a:r>
              <a:rPr lang="en-US" dirty="0"/>
              <a:t>Microarray: Significant Genes</a:t>
            </a:r>
          </a:p>
        </p:txBody>
      </p:sp>
      <p:sp>
        <p:nvSpPr>
          <p:cNvPr id="5" name="Content Placeholder 4">
            <a:extLst>
              <a:ext uri="{FF2B5EF4-FFF2-40B4-BE49-F238E27FC236}">
                <a16:creationId xmlns:a16="http://schemas.microsoft.com/office/drawing/2014/main" id="{2FBBF0E0-D734-8343-7BF2-C6CC76EF3017}"/>
              </a:ext>
            </a:extLst>
          </p:cNvPr>
          <p:cNvSpPr>
            <a:spLocks noGrp="1"/>
          </p:cNvSpPr>
          <p:nvPr>
            <p:ph idx="1"/>
          </p:nvPr>
        </p:nvSpPr>
        <p:spPr>
          <a:xfrm>
            <a:off x="838200" y="1477963"/>
            <a:ext cx="10515600" cy="5014910"/>
          </a:xfrm>
        </p:spPr>
        <p:txBody>
          <a:bodyPr>
            <a:normAutofit lnSpcReduction="10000"/>
          </a:bodyPr>
          <a:lstStyle/>
          <a:p>
            <a:pPr>
              <a:buFont typeface="Wingdings" pitchFamily="2" charset="2"/>
              <a:buChar char="v"/>
            </a:pPr>
            <a:r>
              <a:rPr lang="en-US">
                <a:solidFill>
                  <a:srgbClr val="F545FF"/>
                </a:solidFill>
              </a:rPr>
              <a:t> Which genes are significantly associated with relapse free survival outcomes in ER+ breast cancer patients receiving tamoxifen treatment AND hormonal therapy?</a:t>
            </a:r>
          </a:p>
          <a:p>
            <a:r>
              <a:rPr lang="en-US" dirty="0"/>
              <a:t>T cell receptor beta locus (TRB@) again!</a:t>
            </a:r>
          </a:p>
          <a:p>
            <a:r>
              <a:rPr lang="en-US" dirty="0"/>
              <a:t>Tumor suppressor candidate 3 (TUSC3)</a:t>
            </a:r>
          </a:p>
          <a:p>
            <a:pPr lvl="1"/>
            <a:r>
              <a:rPr lang="en-US" dirty="0"/>
              <a:t>Low TUSC3 levels significantly associated with cell proliferation and aggressive phenotype of cervical cancer</a:t>
            </a:r>
          </a:p>
          <a:p>
            <a:pPr lvl="1"/>
            <a:r>
              <a:rPr lang="en-US" dirty="0"/>
              <a:t>Promotes metastasis</a:t>
            </a:r>
          </a:p>
          <a:p>
            <a:pPr lvl="1"/>
            <a:r>
              <a:rPr lang="en-US" dirty="0"/>
              <a:t>Associated with poor prognosis in cancer patients</a:t>
            </a:r>
          </a:p>
          <a:p>
            <a:r>
              <a:rPr lang="en-US" dirty="0"/>
              <a:t>Rho GDP dissociation inhibitor 2 (GDPD2)</a:t>
            </a:r>
          </a:p>
          <a:p>
            <a:pPr lvl="1"/>
            <a:r>
              <a:rPr lang="en-US" dirty="0"/>
              <a:t>Metastasis suppressor in cancer</a:t>
            </a:r>
          </a:p>
          <a:p>
            <a:pPr lvl="1"/>
            <a:r>
              <a:rPr lang="en-US" dirty="0"/>
              <a:t>GDPD2 mutations decrease its ability to inhibit metastasis</a:t>
            </a:r>
          </a:p>
        </p:txBody>
      </p:sp>
    </p:spTree>
    <p:extLst>
      <p:ext uri="{BB962C8B-B14F-4D97-AF65-F5344CB8AC3E}">
        <p14:creationId xmlns:p14="http://schemas.microsoft.com/office/powerpoint/2010/main" val="562105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06031-84A4-0490-3629-B1DEB5524452}"/>
              </a:ext>
            </a:extLst>
          </p:cNvPr>
          <p:cNvSpPr>
            <a:spLocks noGrp="1"/>
          </p:cNvSpPr>
          <p:nvPr>
            <p:ph type="title"/>
          </p:nvPr>
        </p:nvSpPr>
        <p:spPr/>
        <p:txBody>
          <a:bodyPr/>
          <a:lstStyle/>
          <a:p>
            <a:r>
              <a:rPr lang="en-US" dirty="0"/>
              <a:t>Conclusions</a:t>
            </a:r>
          </a:p>
        </p:txBody>
      </p:sp>
      <p:sp>
        <p:nvSpPr>
          <p:cNvPr id="4" name="Text Placeholder 3">
            <a:extLst>
              <a:ext uri="{FF2B5EF4-FFF2-40B4-BE49-F238E27FC236}">
                <a16:creationId xmlns:a16="http://schemas.microsoft.com/office/drawing/2014/main" id="{B3276559-8061-E207-367D-CBE641F376F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51117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D8110F-B181-4AC7-F52A-71F0C5B09B69}"/>
              </a:ext>
            </a:extLst>
          </p:cNvPr>
          <p:cNvSpPr>
            <a:spLocks noGrp="1"/>
          </p:cNvSpPr>
          <p:nvPr>
            <p:ph type="title"/>
          </p:nvPr>
        </p:nvSpPr>
        <p:spPr/>
        <p:txBody>
          <a:bodyPr/>
          <a:lstStyle/>
          <a:p>
            <a:r>
              <a:rPr lang="en-US">
                <a:solidFill>
                  <a:srgbClr val="F545FF"/>
                </a:solidFill>
              </a:rPr>
              <a:t>Conclusion</a:t>
            </a:r>
          </a:p>
        </p:txBody>
      </p:sp>
      <p:sp>
        <p:nvSpPr>
          <p:cNvPr id="5" name="Content Placeholder 4">
            <a:extLst>
              <a:ext uri="{FF2B5EF4-FFF2-40B4-BE49-F238E27FC236}">
                <a16:creationId xmlns:a16="http://schemas.microsoft.com/office/drawing/2014/main" id="{7ED6F533-01E5-7C3C-FE4D-2E7BBED85E72}"/>
              </a:ext>
            </a:extLst>
          </p:cNvPr>
          <p:cNvSpPr>
            <a:spLocks noGrp="1"/>
          </p:cNvSpPr>
          <p:nvPr>
            <p:ph idx="1"/>
          </p:nvPr>
        </p:nvSpPr>
        <p:spPr>
          <a:xfrm>
            <a:off x="838200" y="1538545"/>
            <a:ext cx="10515600" cy="4954327"/>
          </a:xfrm>
        </p:spPr>
        <p:txBody>
          <a:bodyPr>
            <a:normAutofit/>
          </a:bodyPr>
          <a:lstStyle/>
          <a:p>
            <a:r>
              <a:rPr lang="en-US" dirty="0"/>
              <a:t>Tamoxifen is recommended for patients with ER+ breast cancer along with </a:t>
            </a:r>
            <a:r>
              <a:rPr lang="en-US" dirty="0">
                <a:highlight>
                  <a:srgbClr val="FF00FF"/>
                </a:highlight>
              </a:rPr>
              <a:t>radiotherapy</a:t>
            </a:r>
            <a:r>
              <a:rPr lang="en-US" dirty="0"/>
              <a:t>. </a:t>
            </a:r>
          </a:p>
          <a:p>
            <a:r>
              <a:rPr lang="en-US" dirty="0"/>
              <a:t>For patients that are unable to have radiotherapy, other newer drugs have been developed that have similar or better efficacy</a:t>
            </a:r>
          </a:p>
          <a:p>
            <a:pPr lvl="1"/>
            <a:r>
              <a:rPr lang="en-US" dirty="0"/>
              <a:t>Aromatase inhibitors</a:t>
            </a:r>
          </a:p>
          <a:p>
            <a:pPr lvl="1"/>
            <a:r>
              <a:rPr lang="en-US" dirty="0"/>
              <a:t>Toremifene, anastrozole</a:t>
            </a:r>
          </a:p>
          <a:p>
            <a:r>
              <a:rPr lang="en-US" dirty="0"/>
              <a:t>Importance of screening patients for type of cancer prior to prescribing treatment</a:t>
            </a:r>
          </a:p>
          <a:p>
            <a:pPr lvl="1"/>
            <a:r>
              <a:rPr lang="en-US" dirty="0"/>
              <a:t>Measure levels of ABCC3, TUSC3, other genes to identify aggressive cancers that may not respond well to tamoxifen</a:t>
            </a:r>
          </a:p>
          <a:p>
            <a:pPr lvl="1"/>
            <a:r>
              <a:rPr lang="en-US" dirty="0"/>
              <a:t>Screen for cancers at high risk of metastasis</a:t>
            </a:r>
          </a:p>
        </p:txBody>
      </p:sp>
    </p:spTree>
    <p:extLst>
      <p:ext uri="{BB962C8B-B14F-4D97-AF65-F5344CB8AC3E}">
        <p14:creationId xmlns:p14="http://schemas.microsoft.com/office/powerpoint/2010/main" val="915243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1A85F-8D5D-B46D-2AA2-6E14B8147616}"/>
              </a:ext>
            </a:extLst>
          </p:cNvPr>
          <p:cNvSpPr>
            <a:spLocks noGrp="1"/>
          </p:cNvSpPr>
          <p:nvPr>
            <p:ph type="title"/>
          </p:nvPr>
        </p:nvSpPr>
        <p:spPr/>
        <p:txBody>
          <a:bodyPr/>
          <a:lstStyle/>
          <a:p>
            <a:r>
              <a:rPr lang="en-US" dirty="0"/>
              <a:t>Background: Breast Cancer Types</a:t>
            </a:r>
          </a:p>
        </p:txBody>
      </p:sp>
      <p:sp>
        <p:nvSpPr>
          <p:cNvPr id="3" name="Content Placeholder 2">
            <a:extLst>
              <a:ext uri="{FF2B5EF4-FFF2-40B4-BE49-F238E27FC236}">
                <a16:creationId xmlns:a16="http://schemas.microsoft.com/office/drawing/2014/main" id="{B39062CB-FFE3-9AE0-6AB7-1A10C7640E87}"/>
              </a:ext>
            </a:extLst>
          </p:cNvPr>
          <p:cNvSpPr>
            <a:spLocks noGrp="1"/>
          </p:cNvSpPr>
          <p:nvPr>
            <p:ph idx="1"/>
          </p:nvPr>
        </p:nvSpPr>
        <p:spPr/>
        <p:txBody>
          <a:bodyPr/>
          <a:lstStyle/>
          <a:p>
            <a:r>
              <a:rPr lang="en-US" dirty="0"/>
              <a:t>Breast cancer classification based on cancer cell receptors</a:t>
            </a:r>
          </a:p>
          <a:p>
            <a:pPr lvl="1"/>
            <a:r>
              <a:rPr lang="en-US" dirty="0"/>
              <a:t>Estrogen receptor (ER)</a:t>
            </a:r>
          </a:p>
          <a:p>
            <a:pPr lvl="1"/>
            <a:r>
              <a:rPr lang="en-US" dirty="0"/>
              <a:t>Progesterone receptor (PR)</a:t>
            </a:r>
          </a:p>
          <a:p>
            <a:pPr lvl="1"/>
            <a:r>
              <a:rPr lang="en-US" dirty="0"/>
              <a:t>Human epidermal growth factor receptor 2 (HER2)</a:t>
            </a:r>
          </a:p>
          <a:p>
            <a:r>
              <a:rPr lang="en-US" dirty="0"/>
              <a:t>Hormone dependent breast cancer (ER+ and/or PR+)</a:t>
            </a:r>
          </a:p>
          <a:p>
            <a:pPr lvl="1"/>
            <a:r>
              <a:rPr lang="en-US" dirty="0"/>
              <a:t>70%-90% of diagnosed breast cancer</a:t>
            </a:r>
          </a:p>
          <a:p>
            <a:pPr lvl="1"/>
            <a:r>
              <a:rPr lang="en-US" dirty="0"/>
              <a:t>Anti-hormone treatment targets hormone receptors</a:t>
            </a:r>
          </a:p>
          <a:p>
            <a:pPr lvl="1"/>
            <a:r>
              <a:rPr lang="en-US" dirty="0"/>
              <a:t>1 out of 3 patients develop resistance to hormonal therapy</a:t>
            </a:r>
          </a:p>
          <a:p>
            <a:r>
              <a:rPr lang="en-US" dirty="0"/>
              <a:t>Also, HER2+ (ER-/PR-) and triple negative (ER-/PR-/HER2-) tumor types</a:t>
            </a:r>
          </a:p>
        </p:txBody>
      </p:sp>
    </p:spTree>
    <p:extLst>
      <p:ext uri="{BB962C8B-B14F-4D97-AF65-F5344CB8AC3E}">
        <p14:creationId xmlns:p14="http://schemas.microsoft.com/office/powerpoint/2010/main" val="3640157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06031-84A4-0490-3629-B1DEB5524452}"/>
              </a:ext>
            </a:extLst>
          </p:cNvPr>
          <p:cNvSpPr>
            <a:spLocks noGrp="1"/>
          </p:cNvSpPr>
          <p:nvPr>
            <p:ph type="title"/>
          </p:nvPr>
        </p:nvSpPr>
        <p:spPr/>
        <p:txBody>
          <a:bodyPr/>
          <a:lstStyle/>
          <a:p>
            <a:r>
              <a:rPr lang="en-US" dirty="0"/>
              <a:t>Thank you!</a:t>
            </a:r>
          </a:p>
        </p:txBody>
      </p:sp>
      <p:sp>
        <p:nvSpPr>
          <p:cNvPr id="4" name="Text Placeholder 3">
            <a:extLst>
              <a:ext uri="{FF2B5EF4-FFF2-40B4-BE49-F238E27FC236}">
                <a16:creationId xmlns:a16="http://schemas.microsoft.com/office/drawing/2014/main" id="{B3276559-8061-E207-367D-CBE641F376F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266380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973A48-1B10-3AC6-2F94-3B45C090AD2F}"/>
              </a:ext>
            </a:extLst>
          </p:cNvPr>
          <p:cNvSpPr>
            <a:spLocks noGrp="1"/>
          </p:cNvSpPr>
          <p:nvPr>
            <p:ph type="title"/>
          </p:nvPr>
        </p:nvSpPr>
        <p:spPr/>
        <p:txBody>
          <a:bodyPr/>
          <a:lstStyle/>
          <a:p>
            <a:r>
              <a:rPr lang="en-US" dirty="0"/>
              <a:t>References</a:t>
            </a:r>
          </a:p>
        </p:txBody>
      </p:sp>
      <p:sp>
        <p:nvSpPr>
          <p:cNvPr id="5" name="Content Placeholder 4">
            <a:extLst>
              <a:ext uri="{FF2B5EF4-FFF2-40B4-BE49-F238E27FC236}">
                <a16:creationId xmlns:a16="http://schemas.microsoft.com/office/drawing/2014/main" id="{017F00CA-C67F-F769-B7CD-7EDEEC5B742C}"/>
              </a:ext>
            </a:extLst>
          </p:cNvPr>
          <p:cNvSpPr>
            <a:spLocks noGrp="1"/>
          </p:cNvSpPr>
          <p:nvPr>
            <p:ph idx="1"/>
          </p:nvPr>
        </p:nvSpPr>
        <p:spPr/>
        <p:txBody>
          <a:bodyPr>
            <a:normAutofit fontScale="70000" lnSpcReduction="20000"/>
          </a:bodyPr>
          <a:lstStyle/>
          <a:p>
            <a:r>
              <a:rPr lang="en-US" sz="1500" b="0" i="0" dirty="0" err="1">
                <a:solidFill>
                  <a:srgbClr val="000000"/>
                </a:solidFill>
                <a:effectLst/>
                <a:highlight>
                  <a:srgbClr val="FFFFFF"/>
                </a:highlight>
                <a:latin typeface="Times New Roman" panose="02020603050405020304" pitchFamily="18" charset="0"/>
              </a:rPr>
              <a:t>Planey</a:t>
            </a:r>
            <a:r>
              <a:rPr lang="en-US" sz="1500" b="0" i="0" dirty="0">
                <a:solidFill>
                  <a:srgbClr val="000000"/>
                </a:solidFill>
                <a:effectLst/>
                <a:highlight>
                  <a:srgbClr val="FFFFFF"/>
                </a:highlight>
                <a:latin typeface="Times New Roman" panose="02020603050405020304" pitchFamily="18" charset="0"/>
              </a:rPr>
              <a:t> K (2023). </a:t>
            </a:r>
            <a:r>
              <a:rPr lang="en-US" sz="1500" b="0" i="0" dirty="0" err="1">
                <a:solidFill>
                  <a:srgbClr val="000000"/>
                </a:solidFill>
                <a:effectLst/>
                <a:highlight>
                  <a:srgbClr val="FFFFFF"/>
                </a:highlight>
                <a:latin typeface="Times New Roman" panose="02020603050405020304" pitchFamily="18" charset="0"/>
              </a:rPr>
              <a:t>curatedBreastData</a:t>
            </a:r>
            <a:r>
              <a:rPr lang="en-US" sz="1500" b="0" i="0" dirty="0">
                <a:solidFill>
                  <a:srgbClr val="000000"/>
                </a:solidFill>
                <a:effectLst/>
                <a:highlight>
                  <a:srgbClr val="FFFFFF"/>
                </a:highlight>
                <a:latin typeface="Times New Roman" panose="02020603050405020304" pitchFamily="18" charset="0"/>
              </a:rPr>
              <a:t>: Curated breast cancer gene expression data with survival and treatment information. doi:10.18129/B9.bioc.curatedBreastData  </a:t>
            </a:r>
            <a:r>
              <a:rPr lang="en-US" sz="1500" b="0" i="0" u="sng" strike="noStrike" dirty="0">
                <a:solidFill>
                  <a:srgbClr val="1155CC"/>
                </a:solidFill>
                <a:effectLst/>
                <a:highlight>
                  <a:srgbClr val="FFFFFF"/>
                </a:highlight>
                <a:latin typeface="Times New Roman" panose="02020603050405020304" pitchFamily="18" charset="0"/>
                <a:hlinkClick r:id="rId2"/>
              </a:rPr>
              <a:t>https://doi.org/10.18129/B9.bioc.curatedBreastData</a:t>
            </a:r>
            <a:r>
              <a:rPr lang="en-US" sz="1500" b="0" i="0" dirty="0">
                <a:solidFill>
                  <a:srgbClr val="000000"/>
                </a:solidFill>
                <a:effectLst/>
                <a:highlight>
                  <a:srgbClr val="FFFFFF"/>
                </a:highlight>
                <a:latin typeface="Times New Roman" panose="02020603050405020304" pitchFamily="18" charset="0"/>
              </a:rPr>
              <a:t>, R package version 2.30.0, </a:t>
            </a:r>
            <a:r>
              <a:rPr lang="en-US" sz="1500" b="0" i="0" u="sng" strike="noStrike" dirty="0">
                <a:solidFill>
                  <a:srgbClr val="1155CC"/>
                </a:solidFill>
                <a:effectLst/>
                <a:highlight>
                  <a:srgbClr val="FFFFFF"/>
                </a:highlight>
                <a:latin typeface="Times New Roman" panose="02020603050405020304" pitchFamily="18" charset="0"/>
                <a:hlinkClick r:id="rId3"/>
              </a:rPr>
              <a:t>https://bioconductor.org/packages/curatedBreastData</a:t>
            </a:r>
            <a:r>
              <a:rPr lang="en-US" sz="1500" b="0" i="0" dirty="0">
                <a:solidFill>
                  <a:srgbClr val="000000"/>
                </a:solidFill>
                <a:effectLst/>
                <a:highlight>
                  <a:srgbClr val="FFFFFF"/>
                </a:highlight>
                <a:latin typeface="Times New Roman" panose="02020603050405020304" pitchFamily="18" charset="0"/>
              </a:rPr>
              <a:t>.</a:t>
            </a:r>
            <a:r>
              <a:rPr lang="en-US" sz="1500" b="0" i="0" dirty="0">
                <a:solidFill>
                  <a:srgbClr val="000000"/>
                </a:solidFill>
                <a:effectLst/>
                <a:highlight>
                  <a:srgbClr val="FFFFFF"/>
                </a:highlight>
                <a:latin typeface="WordVisiCarriageReturn_MSFontService"/>
              </a:rPr>
              <a:t> </a:t>
            </a:r>
            <a:endParaRPr lang="en-US" sz="1500" b="0" i="0" dirty="0">
              <a:solidFill>
                <a:srgbClr val="000000"/>
              </a:solidFill>
              <a:effectLst/>
              <a:highlight>
                <a:srgbClr val="FFFFFF"/>
              </a:highlight>
              <a:latin typeface="Times New Roman" panose="02020603050405020304" pitchFamily="18" charset="0"/>
            </a:endParaRPr>
          </a:p>
          <a:p>
            <a:r>
              <a:rPr lang="en-US" sz="1500" b="0" i="0" dirty="0" err="1">
                <a:solidFill>
                  <a:srgbClr val="000000"/>
                </a:solidFill>
                <a:effectLst/>
                <a:highlight>
                  <a:srgbClr val="FFFFFF"/>
                </a:highlight>
                <a:latin typeface="Times New Roman" panose="02020603050405020304" pitchFamily="18" charset="0"/>
              </a:rPr>
              <a:t>Desmedt</a:t>
            </a:r>
            <a:r>
              <a:rPr lang="en-US" sz="1500" b="0" i="0" dirty="0">
                <a:solidFill>
                  <a:srgbClr val="000000"/>
                </a:solidFill>
                <a:effectLst/>
                <a:highlight>
                  <a:srgbClr val="FFFFFF"/>
                </a:highlight>
                <a:latin typeface="Times New Roman" panose="02020603050405020304" pitchFamily="18" charset="0"/>
              </a:rPr>
              <a:t>, C., </a:t>
            </a:r>
            <a:r>
              <a:rPr lang="en-US" sz="1500" b="0" i="0" dirty="0" err="1">
                <a:solidFill>
                  <a:srgbClr val="000000"/>
                </a:solidFill>
                <a:effectLst/>
                <a:highlight>
                  <a:srgbClr val="FFFFFF"/>
                </a:highlight>
                <a:latin typeface="Times New Roman" panose="02020603050405020304" pitchFamily="18" charset="0"/>
              </a:rPr>
              <a:t>Giobbie-Hurder</a:t>
            </a:r>
            <a:r>
              <a:rPr lang="en-US" sz="1500" b="0" i="0" dirty="0">
                <a:solidFill>
                  <a:srgbClr val="000000"/>
                </a:solidFill>
                <a:effectLst/>
                <a:highlight>
                  <a:srgbClr val="FFFFFF"/>
                </a:highlight>
                <a:latin typeface="Times New Roman" panose="02020603050405020304" pitchFamily="18" charset="0"/>
              </a:rPr>
              <a:t>, A., Neven, P., </a:t>
            </a:r>
            <a:r>
              <a:rPr lang="en-US" sz="1500" b="0" i="0" dirty="0" err="1">
                <a:solidFill>
                  <a:srgbClr val="000000"/>
                </a:solidFill>
                <a:effectLst/>
                <a:highlight>
                  <a:srgbClr val="FFFFFF"/>
                </a:highlight>
                <a:latin typeface="Times New Roman" panose="02020603050405020304" pitchFamily="18" charset="0"/>
              </a:rPr>
              <a:t>Paridaens</a:t>
            </a:r>
            <a:r>
              <a:rPr lang="en-US" sz="1500" b="0" i="0" dirty="0">
                <a:solidFill>
                  <a:srgbClr val="000000"/>
                </a:solidFill>
                <a:effectLst/>
                <a:highlight>
                  <a:srgbClr val="FFFFFF"/>
                </a:highlight>
                <a:latin typeface="Times New Roman" panose="02020603050405020304" pitchFamily="18" charset="0"/>
              </a:rPr>
              <a:t>, R., </a:t>
            </a:r>
            <a:r>
              <a:rPr lang="en-US" sz="1500" b="0" i="0" dirty="0" err="1">
                <a:solidFill>
                  <a:srgbClr val="000000"/>
                </a:solidFill>
                <a:effectLst/>
                <a:highlight>
                  <a:srgbClr val="FFFFFF"/>
                </a:highlight>
                <a:latin typeface="Times New Roman" panose="02020603050405020304" pitchFamily="18" charset="0"/>
              </a:rPr>
              <a:t>Christiaens</a:t>
            </a:r>
            <a:r>
              <a:rPr lang="en-US" sz="1500" b="0" i="0" dirty="0">
                <a:solidFill>
                  <a:srgbClr val="000000"/>
                </a:solidFill>
                <a:effectLst/>
                <a:highlight>
                  <a:srgbClr val="FFFFFF"/>
                </a:highlight>
                <a:latin typeface="Times New Roman" panose="02020603050405020304" pitchFamily="18" charset="0"/>
              </a:rPr>
              <a:t>, M. R., </a:t>
            </a:r>
            <a:r>
              <a:rPr lang="en-US" sz="1500" b="0" i="0" dirty="0" err="1">
                <a:solidFill>
                  <a:srgbClr val="000000"/>
                </a:solidFill>
                <a:effectLst/>
                <a:highlight>
                  <a:srgbClr val="FFFFFF"/>
                </a:highlight>
                <a:latin typeface="Times New Roman" panose="02020603050405020304" pitchFamily="18" charset="0"/>
              </a:rPr>
              <a:t>Smeets</a:t>
            </a:r>
            <a:r>
              <a:rPr lang="en-US" sz="1500" b="0" i="0" dirty="0">
                <a:solidFill>
                  <a:srgbClr val="000000"/>
                </a:solidFill>
                <a:effectLst/>
                <a:highlight>
                  <a:srgbClr val="FFFFFF"/>
                </a:highlight>
                <a:latin typeface="Times New Roman" panose="02020603050405020304" pitchFamily="18" charset="0"/>
              </a:rPr>
              <a:t>, A., </a:t>
            </a:r>
            <a:r>
              <a:rPr lang="en-US" sz="1500" b="0" i="0" dirty="0" err="1">
                <a:solidFill>
                  <a:srgbClr val="000000"/>
                </a:solidFill>
                <a:effectLst/>
                <a:highlight>
                  <a:srgbClr val="FFFFFF"/>
                </a:highlight>
                <a:latin typeface="Times New Roman" panose="02020603050405020304" pitchFamily="18" charset="0"/>
              </a:rPr>
              <a:t>Lallemand</a:t>
            </a:r>
            <a:r>
              <a:rPr lang="en-US" sz="1500" b="0" i="0" dirty="0">
                <a:solidFill>
                  <a:srgbClr val="000000"/>
                </a:solidFill>
                <a:effectLst/>
                <a:highlight>
                  <a:srgbClr val="FFFFFF"/>
                </a:highlight>
                <a:latin typeface="Times New Roman" panose="02020603050405020304" pitchFamily="18" charset="0"/>
              </a:rPr>
              <a:t>, F., </a:t>
            </a:r>
            <a:r>
              <a:rPr lang="en-US" sz="1500" b="0" i="0" dirty="0" err="1">
                <a:solidFill>
                  <a:srgbClr val="000000"/>
                </a:solidFill>
                <a:effectLst/>
                <a:highlight>
                  <a:srgbClr val="FFFFFF"/>
                </a:highlight>
                <a:latin typeface="Times New Roman" panose="02020603050405020304" pitchFamily="18" charset="0"/>
              </a:rPr>
              <a:t>Haibe-Kains</a:t>
            </a:r>
            <a:r>
              <a:rPr lang="en-US" sz="1500" b="0" i="0" dirty="0">
                <a:solidFill>
                  <a:srgbClr val="000000"/>
                </a:solidFill>
                <a:effectLst/>
                <a:highlight>
                  <a:srgbClr val="FFFFFF"/>
                </a:highlight>
                <a:latin typeface="Times New Roman" panose="02020603050405020304" pitchFamily="18" charset="0"/>
              </a:rPr>
              <a:t>, B., </a:t>
            </a:r>
            <a:r>
              <a:rPr lang="en-US" sz="1500" b="0" i="0" dirty="0" err="1">
                <a:solidFill>
                  <a:srgbClr val="000000"/>
                </a:solidFill>
                <a:effectLst/>
                <a:highlight>
                  <a:srgbClr val="FFFFFF"/>
                </a:highlight>
                <a:latin typeface="Times New Roman" panose="02020603050405020304" pitchFamily="18" charset="0"/>
              </a:rPr>
              <a:t>Viale</a:t>
            </a:r>
            <a:r>
              <a:rPr lang="en-US" sz="1500" b="0" i="0" dirty="0">
                <a:solidFill>
                  <a:srgbClr val="000000"/>
                </a:solidFill>
                <a:effectLst/>
                <a:highlight>
                  <a:srgbClr val="FFFFFF"/>
                </a:highlight>
                <a:latin typeface="Times New Roman" panose="02020603050405020304" pitchFamily="18" charset="0"/>
              </a:rPr>
              <a:t>, G., </a:t>
            </a:r>
            <a:r>
              <a:rPr lang="en-US" sz="1500" b="0" i="0" dirty="0" err="1">
                <a:solidFill>
                  <a:srgbClr val="000000"/>
                </a:solidFill>
                <a:effectLst/>
                <a:highlight>
                  <a:srgbClr val="FFFFFF"/>
                </a:highlight>
                <a:latin typeface="Times New Roman" panose="02020603050405020304" pitchFamily="18" charset="0"/>
              </a:rPr>
              <a:t>Gelber</a:t>
            </a:r>
            <a:r>
              <a:rPr lang="en-US" sz="1500" b="0" i="0" dirty="0">
                <a:solidFill>
                  <a:srgbClr val="000000"/>
                </a:solidFill>
                <a:effectLst/>
                <a:highlight>
                  <a:srgbClr val="FFFFFF"/>
                </a:highlight>
                <a:latin typeface="Times New Roman" panose="02020603050405020304" pitchFamily="18" charset="0"/>
              </a:rPr>
              <a:t>, R. D., </a:t>
            </a:r>
            <a:r>
              <a:rPr lang="en-US" sz="1500" b="0" i="0" dirty="0" err="1">
                <a:solidFill>
                  <a:srgbClr val="000000"/>
                </a:solidFill>
                <a:effectLst/>
                <a:highlight>
                  <a:srgbClr val="FFFFFF"/>
                </a:highlight>
                <a:latin typeface="Times New Roman" panose="02020603050405020304" pitchFamily="18" charset="0"/>
              </a:rPr>
              <a:t>Piccart</a:t>
            </a:r>
            <a:r>
              <a:rPr lang="en-US" sz="1500" b="0" i="0" dirty="0">
                <a:solidFill>
                  <a:srgbClr val="000000"/>
                </a:solidFill>
                <a:effectLst/>
                <a:highlight>
                  <a:srgbClr val="FFFFFF"/>
                </a:highlight>
                <a:latin typeface="Times New Roman" panose="02020603050405020304" pitchFamily="18" charset="0"/>
              </a:rPr>
              <a:t>, M., &amp; </a:t>
            </a:r>
            <a:r>
              <a:rPr lang="en-US" sz="1500" b="0" i="0" dirty="0" err="1">
                <a:solidFill>
                  <a:srgbClr val="000000"/>
                </a:solidFill>
                <a:effectLst/>
                <a:highlight>
                  <a:srgbClr val="FFFFFF"/>
                </a:highlight>
                <a:latin typeface="Times New Roman" panose="02020603050405020304" pitchFamily="18" charset="0"/>
              </a:rPr>
              <a:t>Sotiriou</a:t>
            </a:r>
            <a:r>
              <a:rPr lang="en-US" sz="1500" b="0" i="0" dirty="0">
                <a:solidFill>
                  <a:srgbClr val="000000"/>
                </a:solidFill>
                <a:effectLst/>
                <a:highlight>
                  <a:srgbClr val="FFFFFF"/>
                </a:highlight>
                <a:latin typeface="Times New Roman" panose="02020603050405020304" pitchFamily="18" charset="0"/>
              </a:rPr>
              <a:t>, C. (2009). The Gene expression Grade Index: a potential predictor of relapse for endocrine-treated breast cancer patients in the BIG 1-98 trial. BMC medical genomics, 2, 40. </a:t>
            </a:r>
            <a:r>
              <a:rPr lang="en-US" sz="1500" b="0" i="0" u="sng" strike="noStrike" dirty="0">
                <a:solidFill>
                  <a:srgbClr val="1155CC"/>
                </a:solidFill>
                <a:effectLst/>
                <a:highlight>
                  <a:srgbClr val="FFFFFF"/>
                </a:highlight>
                <a:latin typeface="Times New Roman" panose="02020603050405020304" pitchFamily="18" charset="0"/>
                <a:hlinkClick r:id="rId4"/>
              </a:rPr>
              <a:t>https://doi.org/10.1186/1755-8794-2-40</a:t>
            </a:r>
            <a:r>
              <a:rPr lang="en-US" sz="1500" b="0" i="0" dirty="0">
                <a:solidFill>
                  <a:srgbClr val="000000"/>
                </a:solidFill>
                <a:effectLst/>
                <a:highlight>
                  <a:srgbClr val="FFFFFF"/>
                </a:highlight>
                <a:latin typeface="Times New Roman" panose="02020603050405020304" pitchFamily="18" charset="0"/>
              </a:rPr>
              <a:t> </a:t>
            </a:r>
          </a:p>
          <a:p>
            <a:r>
              <a:rPr lang="en-US" sz="1500" b="0" i="0" dirty="0" err="1">
                <a:solidFill>
                  <a:srgbClr val="000000"/>
                </a:solidFill>
                <a:effectLst/>
                <a:highlight>
                  <a:srgbClr val="FFFFFF"/>
                </a:highlight>
                <a:latin typeface="Times New Roman" panose="02020603050405020304" pitchFamily="18" charset="0"/>
              </a:rPr>
              <a:t>Chanrion</a:t>
            </a:r>
            <a:r>
              <a:rPr lang="en-US" sz="1500" b="0" i="0" dirty="0">
                <a:solidFill>
                  <a:srgbClr val="000000"/>
                </a:solidFill>
                <a:effectLst/>
                <a:highlight>
                  <a:srgbClr val="FFFFFF"/>
                </a:highlight>
                <a:latin typeface="Times New Roman" panose="02020603050405020304" pitchFamily="18" charset="0"/>
              </a:rPr>
              <a:t>, M., </a:t>
            </a:r>
            <a:r>
              <a:rPr lang="en-US" sz="1500" b="0" i="0" dirty="0" err="1">
                <a:solidFill>
                  <a:srgbClr val="000000"/>
                </a:solidFill>
                <a:effectLst/>
                <a:highlight>
                  <a:srgbClr val="FFFFFF"/>
                </a:highlight>
                <a:latin typeface="Times New Roman" panose="02020603050405020304" pitchFamily="18" charset="0"/>
              </a:rPr>
              <a:t>Negre</a:t>
            </a:r>
            <a:r>
              <a:rPr lang="en-US" sz="1500" b="0" i="0" dirty="0">
                <a:solidFill>
                  <a:srgbClr val="000000"/>
                </a:solidFill>
                <a:effectLst/>
                <a:highlight>
                  <a:srgbClr val="FFFFFF"/>
                </a:highlight>
                <a:latin typeface="Times New Roman" panose="02020603050405020304" pitchFamily="18" charset="0"/>
              </a:rPr>
              <a:t>, V., Fontaine, H., </a:t>
            </a:r>
            <a:r>
              <a:rPr lang="en-US" sz="1500" b="0" i="0" dirty="0" err="1">
                <a:solidFill>
                  <a:srgbClr val="000000"/>
                </a:solidFill>
                <a:effectLst/>
                <a:highlight>
                  <a:srgbClr val="FFFFFF"/>
                </a:highlight>
                <a:latin typeface="Times New Roman" panose="02020603050405020304" pitchFamily="18" charset="0"/>
              </a:rPr>
              <a:t>Salvetat</a:t>
            </a:r>
            <a:r>
              <a:rPr lang="en-US" sz="1500" b="0" i="0" dirty="0">
                <a:solidFill>
                  <a:srgbClr val="000000"/>
                </a:solidFill>
                <a:effectLst/>
                <a:highlight>
                  <a:srgbClr val="FFFFFF"/>
                </a:highlight>
                <a:latin typeface="Times New Roman" panose="02020603050405020304" pitchFamily="18" charset="0"/>
              </a:rPr>
              <a:t>, N., Bibeau, F., Mac Grogan, G., Mauriac, L., </a:t>
            </a:r>
            <a:r>
              <a:rPr lang="en-US" sz="1500" b="0" i="0" dirty="0" err="1">
                <a:solidFill>
                  <a:srgbClr val="000000"/>
                </a:solidFill>
                <a:effectLst/>
                <a:highlight>
                  <a:srgbClr val="FFFFFF"/>
                </a:highlight>
                <a:latin typeface="Times New Roman" panose="02020603050405020304" pitchFamily="18" charset="0"/>
              </a:rPr>
              <a:t>Katsaros</a:t>
            </a:r>
            <a:r>
              <a:rPr lang="en-US" sz="1500" b="0" i="0" dirty="0">
                <a:solidFill>
                  <a:srgbClr val="000000"/>
                </a:solidFill>
                <a:effectLst/>
                <a:highlight>
                  <a:srgbClr val="FFFFFF"/>
                </a:highlight>
                <a:latin typeface="Times New Roman" panose="02020603050405020304" pitchFamily="18" charset="0"/>
              </a:rPr>
              <a:t>, D., Molina, F., </a:t>
            </a:r>
            <a:r>
              <a:rPr lang="en-US" sz="1500" b="0" i="0" dirty="0" err="1">
                <a:solidFill>
                  <a:srgbClr val="000000"/>
                </a:solidFill>
                <a:effectLst/>
                <a:highlight>
                  <a:srgbClr val="FFFFFF"/>
                </a:highlight>
                <a:latin typeface="Times New Roman" panose="02020603050405020304" pitchFamily="18" charset="0"/>
              </a:rPr>
              <a:t>Theillet</a:t>
            </a:r>
            <a:r>
              <a:rPr lang="en-US" sz="1500" b="0" i="0" dirty="0">
                <a:solidFill>
                  <a:srgbClr val="000000"/>
                </a:solidFill>
                <a:effectLst/>
                <a:highlight>
                  <a:srgbClr val="FFFFFF"/>
                </a:highlight>
                <a:latin typeface="Times New Roman" panose="02020603050405020304" pitchFamily="18" charset="0"/>
              </a:rPr>
              <a:t>, C., &amp; </a:t>
            </a:r>
            <a:r>
              <a:rPr lang="en-US" sz="1500" b="0" i="0" dirty="0" err="1">
                <a:solidFill>
                  <a:srgbClr val="000000"/>
                </a:solidFill>
                <a:effectLst/>
                <a:highlight>
                  <a:srgbClr val="FFFFFF"/>
                </a:highlight>
                <a:latin typeface="Times New Roman" panose="02020603050405020304" pitchFamily="18" charset="0"/>
              </a:rPr>
              <a:t>Darbon</a:t>
            </a:r>
            <a:r>
              <a:rPr lang="en-US" sz="1500" b="0" i="0" dirty="0">
                <a:solidFill>
                  <a:srgbClr val="000000"/>
                </a:solidFill>
                <a:effectLst/>
                <a:highlight>
                  <a:srgbClr val="FFFFFF"/>
                </a:highlight>
                <a:latin typeface="Times New Roman" panose="02020603050405020304" pitchFamily="18" charset="0"/>
              </a:rPr>
              <a:t>, J. M. (2008). A gene expression signature that can predict the recurrence of tamoxifen-treated primary breast cancer. Clinical cancer research : an official journal of the American Association for Cancer Research, 14(6), 1744–1752. https://</a:t>
            </a:r>
            <a:r>
              <a:rPr lang="en-US" sz="1500" b="0" i="0" dirty="0" err="1">
                <a:solidFill>
                  <a:srgbClr val="000000"/>
                </a:solidFill>
                <a:effectLst/>
                <a:highlight>
                  <a:srgbClr val="FFFFFF"/>
                </a:highlight>
                <a:latin typeface="Times New Roman" panose="02020603050405020304" pitchFamily="18" charset="0"/>
              </a:rPr>
              <a:t>doi.org</a:t>
            </a:r>
            <a:r>
              <a:rPr lang="en-US" sz="1500" b="0" i="0" dirty="0">
                <a:solidFill>
                  <a:srgbClr val="000000"/>
                </a:solidFill>
                <a:effectLst/>
                <a:highlight>
                  <a:srgbClr val="FFFFFF"/>
                </a:highlight>
                <a:latin typeface="Times New Roman" panose="02020603050405020304" pitchFamily="18" charset="0"/>
              </a:rPr>
              <a:t>/10.1158/1078-0432.CCR-07-1833 </a:t>
            </a:r>
          </a:p>
          <a:p>
            <a:r>
              <a:rPr lang="en-US" sz="1500" dirty="0" err="1">
                <a:effectLst/>
              </a:rPr>
              <a:t>Tavčar</a:t>
            </a:r>
            <a:r>
              <a:rPr lang="en-US" sz="1500" dirty="0">
                <a:effectLst/>
              </a:rPr>
              <a:t> </a:t>
            </a:r>
            <a:r>
              <a:rPr lang="en-US" sz="1500" dirty="0" err="1">
                <a:effectLst/>
              </a:rPr>
              <a:t>Kunstič</a:t>
            </a:r>
            <a:r>
              <a:rPr lang="en-US" sz="1500" dirty="0">
                <a:effectLst/>
              </a:rPr>
              <a:t>, T., </a:t>
            </a:r>
            <a:r>
              <a:rPr lang="en-US" sz="1500" dirty="0" err="1">
                <a:effectLst/>
              </a:rPr>
              <a:t>Debeljak</a:t>
            </a:r>
            <a:r>
              <a:rPr lang="en-US" sz="1500" dirty="0">
                <a:effectLst/>
              </a:rPr>
              <a:t>, N., &amp; </a:t>
            </a:r>
            <a:r>
              <a:rPr lang="en-US" sz="1500" dirty="0" err="1">
                <a:effectLst/>
              </a:rPr>
              <a:t>Fon</a:t>
            </a:r>
            <a:r>
              <a:rPr lang="en-US" sz="1500" dirty="0">
                <a:effectLst/>
              </a:rPr>
              <a:t> </a:t>
            </a:r>
            <a:r>
              <a:rPr lang="en-US" sz="1500" dirty="0" err="1">
                <a:effectLst/>
              </a:rPr>
              <a:t>Tacer</a:t>
            </a:r>
            <a:r>
              <a:rPr lang="en-US" sz="1500" dirty="0">
                <a:effectLst/>
              </a:rPr>
              <a:t>, K. (2023). Heterogeneity in hormone-dependent breast cancer and therapy: Steroid hormones, HER2, melanoma antigens, and cannabinoid receptors. </a:t>
            </a:r>
            <a:r>
              <a:rPr lang="en-US" sz="1500" i="1" dirty="0">
                <a:effectLst/>
              </a:rPr>
              <a:t>Advances in Cancer Biology - Metastasis</a:t>
            </a:r>
            <a:r>
              <a:rPr lang="en-US" sz="1500" dirty="0">
                <a:effectLst/>
              </a:rPr>
              <a:t>, </a:t>
            </a:r>
            <a:r>
              <a:rPr lang="en-US" sz="1500" i="1" dirty="0">
                <a:effectLst/>
              </a:rPr>
              <a:t>7</a:t>
            </a:r>
            <a:r>
              <a:rPr lang="en-US" sz="1500" dirty="0">
                <a:effectLst/>
              </a:rPr>
              <a:t>, 100086. </a:t>
            </a:r>
            <a:r>
              <a:rPr lang="en-US" sz="1500" dirty="0">
                <a:effectLst/>
                <a:hlinkClick r:id="rId5"/>
              </a:rPr>
              <a:t>https://doi.org/10.1016/j.adcanc.2022.100086</a:t>
            </a:r>
            <a:endParaRPr lang="en-US" sz="1500" dirty="0">
              <a:effectLst/>
            </a:endParaRPr>
          </a:p>
          <a:p>
            <a:r>
              <a:rPr lang="en-US" sz="1500" dirty="0"/>
              <a:t>B.T. Sherman, M. Hao, J. </a:t>
            </a:r>
            <a:r>
              <a:rPr lang="en-US" sz="1500" dirty="0" err="1"/>
              <a:t>Qiu</a:t>
            </a:r>
            <a:r>
              <a:rPr lang="en-US" sz="1500" dirty="0"/>
              <a:t>, X. Jiao, M.W. </a:t>
            </a:r>
            <a:r>
              <a:rPr lang="en-US" sz="1500" dirty="0" err="1"/>
              <a:t>Baseler</a:t>
            </a:r>
            <a:r>
              <a:rPr lang="en-US" sz="1500" dirty="0"/>
              <a:t>, H.C. Lane, T. </a:t>
            </a:r>
            <a:r>
              <a:rPr lang="en-US" sz="1500" dirty="0" err="1"/>
              <a:t>Imamichi</a:t>
            </a:r>
            <a:r>
              <a:rPr lang="en-US" sz="1500" dirty="0"/>
              <a:t> and W. Chang. DAVID: a web server for functional enrichment analysis and functional annotation of gene lists (2021 update). Nucleic Acids Research. 23 March 2022. doi:10.1093/</a:t>
            </a:r>
            <a:r>
              <a:rPr lang="en-US" sz="1500" dirty="0" err="1"/>
              <a:t>nar</a:t>
            </a:r>
            <a:r>
              <a:rPr lang="en-US" sz="1500" dirty="0"/>
              <a:t>/gkac194.</a:t>
            </a:r>
          </a:p>
          <a:p>
            <a:r>
              <a:rPr lang="en-US" sz="1500" dirty="0"/>
              <a:t>Huang DW, Sherman BT, </a:t>
            </a:r>
            <a:r>
              <a:rPr lang="en-US" sz="1500" dirty="0" err="1"/>
              <a:t>Lempicki</a:t>
            </a:r>
            <a:r>
              <a:rPr lang="en-US" sz="1500" dirty="0"/>
              <a:t> RA. Systematic and integrative analysis of large gene lists using DAVID Bioinformatics Resources. Nature </a:t>
            </a:r>
            <a:r>
              <a:rPr lang="en-US" sz="1500" dirty="0" err="1"/>
              <a:t>Protoc</a:t>
            </a:r>
            <a:r>
              <a:rPr lang="en-US" sz="1500" dirty="0"/>
              <a:t>. 2009;4(1):44-57. </a:t>
            </a:r>
          </a:p>
          <a:p>
            <a:r>
              <a:rPr lang="en-US" sz="1500" dirty="0"/>
              <a:t>Farrar MC, Jacobs TF. Tamoxifen. [Updated 2023 Apr 10]. In: </a:t>
            </a:r>
            <a:r>
              <a:rPr lang="en-US" sz="1500" dirty="0" err="1"/>
              <a:t>StatPearls</a:t>
            </a:r>
            <a:r>
              <a:rPr lang="en-US" sz="1500" dirty="0"/>
              <a:t> [Internet]. Treasure Island (FL): </a:t>
            </a:r>
            <a:r>
              <a:rPr lang="en-US" sz="1500" dirty="0" err="1"/>
              <a:t>StatPearls</a:t>
            </a:r>
            <a:r>
              <a:rPr lang="en-US" sz="1500" dirty="0"/>
              <a:t> Publishing; 2024 Jan-. Available from: </a:t>
            </a:r>
            <a:r>
              <a:rPr lang="en-US" sz="1500" dirty="0">
                <a:hlinkClick r:id="rId6"/>
              </a:rPr>
              <a:t>https://www.ncbi.nlm.nih.gov/books/NBK532905/</a:t>
            </a:r>
            <a:endParaRPr lang="en-US" sz="1500" dirty="0"/>
          </a:p>
          <a:p>
            <a:r>
              <a:rPr lang="en-US" sz="1500" dirty="0"/>
              <a:t>Zhou WB, Ding Q, Chen L, Liu XA, Wang S. Toremifene is an effective and safe alternative to tamoxifen in adjuvant endocrine therapy for breast cancer: results of four randomized trials. Breast Cancer Res Treat. 2011;128(3):625-631. doi:10.1007/s10549-011-1556-5</a:t>
            </a:r>
          </a:p>
          <a:p>
            <a:r>
              <a:rPr lang="en-US" sz="1500" dirty="0"/>
              <a:t>Ramírez-</a:t>
            </a:r>
            <a:r>
              <a:rPr lang="en-US" sz="1500" dirty="0" err="1"/>
              <a:t>Cosmes</a:t>
            </a:r>
            <a:r>
              <a:rPr lang="en-US" sz="1500" dirty="0"/>
              <a:t>, A., Reyes-Jiménez, E., </a:t>
            </a:r>
            <a:r>
              <a:rPr lang="en-US" sz="1500" dirty="0" err="1"/>
              <a:t>Zertuche</a:t>
            </a:r>
            <a:r>
              <a:rPr lang="en-US" sz="1500" dirty="0"/>
              <a:t>-Martínez, C., Hernández-Hernández, C. A., García-Román, R., Romero-Díaz, R. I., Manuel-Martínez, A. E., </a:t>
            </a:r>
            <a:r>
              <a:rPr lang="en-US" sz="1500" dirty="0" err="1"/>
              <a:t>Elizarrarás</a:t>
            </a:r>
            <a:r>
              <a:rPr lang="en-US" sz="1500" dirty="0"/>
              <a:t>-Rivas, J., &amp; Vásquez-Garzón, V. R. (2021). The implications of ABCC3 in cancer drug resistance: can we use it as a therapeutic target?. American journal of cancer research, 11(9), 4127–4140.</a:t>
            </a:r>
          </a:p>
          <a:p>
            <a:r>
              <a:rPr lang="en-US" sz="1500" dirty="0"/>
              <a:t>Crowther MD, Dolton G, </a:t>
            </a:r>
            <a:r>
              <a:rPr lang="en-US" sz="1500" dirty="0" err="1"/>
              <a:t>Legut</a:t>
            </a:r>
            <a:r>
              <a:rPr lang="en-US" sz="1500" dirty="0"/>
              <a:t> M, et al. Genome-wide CRISPR-Cas9 screening reveals ubiquitous T cell cancer targeting via the monomorphic MHC class I-related protein MR1 [published correction appears in Nat Immunol. 2020 Mar 2;:]. Nat Immunol. 2020;21(2):178-185. doi:10.1038/s41590-019-0578-8</a:t>
            </a:r>
          </a:p>
          <a:p>
            <a:r>
              <a:rPr lang="en-US" sz="1500" dirty="0" err="1"/>
              <a:t>Moissoglu</a:t>
            </a:r>
            <a:r>
              <a:rPr lang="en-US" sz="1500" dirty="0"/>
              <a:t> K, McRoberts KS, Meier JA, </a:t>
            </a:r>
            <a:r>
              <a:rPr lang="en-US" sz="1500" dirty="0" err="1"/>
              <a:t>Theodorescu</a:t>
            </a:r>
            <a:r>
              <a:rPr lang="en-US" sz="1500" dirty="0"/>
              <a:t> D, Schwartz MA. Rho GDP dissociation inhibitor 2 suppresses metastasis via unconventional regulation of </a:t>
            </a:r>
            <a:r>
              <a:rPr lang="en-US" sz="1500" dirty="0" err="1"/>
              <a:t>RhoGTPases</a:t>
            </a:r>
            <a:r>
              <a:rPr lang="en-US" sz="1500" dirty="0"/>
              <a:t>. Cancer Res. 2009;69(7):2838-2844. doi:10.1158/0008-5472.CAN-08-1397</a:t>
            </a:r>
          </a:p>
          <a:p>
            <a:endParaRPr lang="en-US" dirty="0"/>
          </a:p>
        </p:txBody>
      </p:sp>
    </p:spTree>
    <p:extLst>
      <p:ext uri="{BB962C8B-B14F-4D97-AF65-F5344CB8AC3E}">
        <p14:creationId xmlns:p14="http://schemas.microsoft.com/office/powerpoint/2010/main" val="3726019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0A755-3523-9896-F373-161152CED09C}"/>
              </a:ext>
            </a:extLst>
          </p:cNvPr>
          <p:cNvSpPr>
            <a:spLocks noGrp="1"/>
          </p:cNvSpPr>
          <p:nvPr>
            <p:ph type="title"/>
          </p:nvPr>
        </p:nvSpPr>
        <p:spPr/>
        <p:txBody>
          <a:bodyPr/>
          <a:lstStyle/>
          <a:p>
            <a:r>
              <a:rPr lang="en-US" dirty="0"/>
              <a:t>Background: Cancer Therapeutics</a:t>
            </a:r>
          </a:p>
        </p:txBody>
      </p:sp>
      <p:sp>
        <p:nvSpPr>
          <p:cNvPr id="3" name="Content Placeholder 2">
            <a:extLst>
              <a:ext uri="{FF2B5EF4-FFF2-40B4-BE49-F238E27FC236}">
                <a16:creationId xmlns:a16="http://schemas.microsoft.com/office/drawing/2014/main" id="{FF4E293E-3CA9-BC74-98BC-594975589A88}"/>
              </a:ext>
            </a:extLst>
          </p:cNvPr>
          <p:cNvSpPr>
            <a:spLocks noGrp="1"/>
          </p:cNvSpPr>
          <p:nvPr>
            <p:ph idx="1"/>
          </p:nvPr>
        </p:nvSpPr>
        <p:spPr>
          <a:xfrm>
            <a:off x="838200" y="1825625"/>
            <a:ext cx="5597635" cy="4351338"/>
          </a:xfrm>
        </p:spPr>
        <p:txBody>
          <a:bodyPr/>
          <a:lstStyle/>
          <a:p>
            <a:r>
              <a:rPr lang="en-US" dirty="0"/>
              <a:t>Chemotherapy</a:t>
            </a:r>
          </a:p>
          <a:p>
            <a:pPr lvl="1"/>
            <a:r>
              <a:rPr lang="en-US" dirty="0"/>
              <a:t>Cytotoxic drugs to arrest cell growth</a:t>
            </a:r>
          </a:p>
          <a:p>
            <a:r>
              <a:rPr lang="en-US" dirty="0"/>
              <a:t>Radiotherapy</a:t>
            </a:r>
          </a:p>
          <a:p>
            <a:pPr lvl="1"/>
            <a:r>
              <a:rPr lang="en-US" dirty="0"/>
              <a:t>Uses radiation to kill cancer cells and shrink tumors</a:t>
            </a:r>
          </a:p>
          <a:p>
            <a:r>
              <a:rPr lang="en-US" dirty="0"/>
              <a:t>Hormone therapy</a:t>
            </a:r>
          </a:p>
          <a:p>
            <a:pPr lvl="1"/>
            <a:r>
              <a:rPr lang="en-US" dirty="0"/>
              <a:t>Targeted therapy</a:t>
            </a:r>
          </a:p>
          <a:p>
            <a:pPr lvl="1"/>
            <a:r>
              <a:rPr lang="en-US" dirty="0"/>
              <a:t>Binds to receptors specific to hormone dependent BC</a:t>
            </a:r>
          </a:p>
          <a:p>
            <a:pPr lvl="1"/>
            <a:r>
              <a:rPr lang="en-US" dirty="0"/>
              <a:t>Tamoxifen</a:t>
            </a:r>
          </a:p>
        </p:txBody>
      </p:sp>
      <p:pic>
        <p:nvPicPr>
          <p:cNvPr id="1026" name="Picture 2" descr="Figure 1">
            <a:extLst>
              <a:ext uri="{FF2B5EF4-FFF2-40B4-BE49-F238E27FC236}">
                <a16:creationId xmlns:a16="http://schemas.microsoft.com/office/drawing/2014/main" id="{1FC9687C-854F-9259-A7E6-28CFA7DEBD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5835" y="1825625"/>
            <a:ext cx="5597635" cy="4162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1646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6777F-7D38-8FCD-D6ED-AB698D9E3BDC}"/>
              </a:ext>
            </a:extLst>
          </p:cNvPr>
          <p:cNvSpPr>
            <a:spLocks noGrp="1"/>
          </p:cNvSpPr>
          <p:nvPr>
            <p:ph type="title"/>
          </p:nvPr>
        </p:nvSpPr>
        <p:spPr/>
        <p:txBody>
          <a:bodyPr/>
          <a:lstStyle/>
          <a:p>
            <a:r>
              <a:rPr lang="en-US" dirty="0"/>
              <a:t>Dataset</a:t>
            </a:r>
          </a:p>
        </p:txBody>
      </p:sp>
      <p:sp>
        <p:nvSpPr>
          <p:cNvPr id="4" name="Text Placeholder 3">
            <a:extLst>
              <a:ext uri="{FF2B5EF4-FFF2-40B4-BE49-F238E27FC236}">
                <a16:creationId xmlns:a16="http://schemas.microsoft.com/office/drawing/2014/main" id="{312FFD21-5EFB-6D11-AC8B-C20D635F93D4}"/>
              </a:ext>
            </a:extLst>
          </p:cNvPr>
          <p:cNvSpPr>
            <a:spLocks noGrp="1"/>
          </p:cNvSpPr>
          <p:nvPr>
            <p:ph type="body" idx="1"/>
          </p:nvPr>
        </p:nvSpPr>
        <p:spPr/>
        <p:txBody>
          <a:bodyPr/>
          <a:lstStyle/>
          <a:p>
            <a:r>
              <a:rPr lang="en-US" dirty="0"/>
              <a:t>Curated datasets from Gene Expression Omnibus (GEO) studies</a:t>
            </a:r>
          </a:p>
        </p:txBody>
      </p:sp>
    </p:spTree>
    <p:extLst>
      <p:ext uri="{BB962C8B-B14F-4D97-AF65-F5344CB8AC3E}">
        <p14:creationId xmlns:p14="http://schemas.microsoft.com/office/powerpoint/2010/main" val="474552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0921C5-7FE8-C45B-E59D-B46336E9509D}"/>
              </a:ext>
            </a:extLst>
          </p:cNvPr>
          <p:cNvSpPr>
            <a:spLocks noGrp="1"/>
          </p:cNvSpPr>
          <p:nvPr>
            <p:ph type="title"/>
          </p:nvPr>
        </p:nvSpPr>
        <p:spPr/>
        <p:txBody>
          <a:bodyPr/>
          <a:lstStyle/>
          <a:p>
            <a:r>
              <a:rPr lang="en-US" dirty="0"/>
              <a:t>Dataset</a:t>
            </a:r>
          </a:p>
        </p:txBody>
      </p:sp>
      <p:sp>
        <p:nvSpPr>
          <p:cNvPr id="5" name="Content Placeholder 4">
            <a:extLst>
              <a:ext uri="{FF2B5EF4-FFF2-40B4-BE49-F238E27FC236}">
                <a16:creationId xmlns:a16="http://schemas.microsoft.com/office/drawing/2014/main" id="{F0704328-36D2-59DF-C5BD-88D4701F6938}"/>
              </a:ext>
            </a:extLst>
          </p:cNvPr>
          <p:cNvSpPr>
            <a:spLocks noGrp="1"/>
          </p:cNvSpPr>
          <p:nvPr>
            <p:ph idx="1"/>
          </p:nvPr>
        </p:nvSpPr>
        <p:spPr/>
        <p:txBody>
          <a:bodyPr/>
          <a:lstStyle/>
          <a:p>
            <a:r>
              <a:rPr lang="en-US" dirty="0"/>
              <a:t>Curated breast cancer dataset from Gene Expression Omnibus (GEO)</a:t>
            </a:r>
          </a:p>
          <a:p>
            <a:r>
              <a:rPr lang="en-US" dirty="0"/>
              <a:t>R package available from Bioconductor: 	</a:t>
            </a:r>
            <a:r>
              <a:rPr lang="en-US" sz="2400" dirty="0">
                <a:latin typeface="Consolas" panose="020B0609020204030204" pitchFamily="49" charset="0"/>
                <a:cs typeface="Consolas" panose="020B0609020204030204" pitchFamily="49" charset="0"/>
              </a:rPr>
              <a:t>library(</a:t>
            </a:r>
            <a:r>
              <a:rPr lang="en-US" sz="2400" dirty="0" err="1">
                <a:latin typeface="Consolas" panose="020B0609020204030204" pitchFamily="49" charset="0"/>
                <a:cs typeface="Consolas" panose="020B0609020204030204" pitchFamily="49" charset="0"/>
              </a:rPr>
              <a:t>curatedBreastData</a:t>
            </a:r>
            <a:r>
              <a:rPr lang="en-US" sz="2400" dirty="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p>
            <a:r>
              <a:rPr lang="en-US" dirty="0"/>
              <a:t>Clinical data table</a:t>
            </a:r>
          </a:p>
          <a:p>
            <a:pPr lvl="1"/>
            <a:r>
              <a:rPr lang="en-US" dirty="0"/>
              <a:t>Study ID, patient ID, relapse free survival, age, tumor histology grade, treatment data</a:t>
            </a:r>
          </a:p>
          <a:p>
            <a:r>
              <a:rPr lang="en-US" dirty="0"/>
              <a:t>Microarray</a:t>
            </a:r>
          </a:p>
          <a:p>
            <a:pPr lvl="1"/>
            <a:r>
              <a:rPr lang="en-US" dirty="0"/>
              <a:t>Patient gene expression levels for each study</a:t>
            </a:r>
          </a:p>
          <a:p>
            <a:pPr marL="457189" lvl="1" indent="0">
              <a:buNone/>
            </a:pPr>
            <a:endParaRPr lang="en-US" dirty="0"/>
          </a:p>
        </p:txBody>
      </p:sp>
    </p:spTree>
    <p:extLst>
      <p:ext uri="{BB962C8B-B14F-4D97-AF65-F5344CB8AC3E}">
        <p14:creationId xmlns:p14="http://schemas.microsoft.com/office/powerpoint/2010/main" val="2063243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08F7-251B-6E9A-6B46-B0FF42327C64}"/>
              </a:ext>
            </a:extLst>
          </p:cNvPr>
          <p:cNvSpPr>
            <a:spLocks noGrp="1"/>
          </p:cNvSpPr>
          <p:nvPr>
            <p:ph type="title"/>
          </p:nvPr>
        </p:nvSpPr>
        <p:spPr/>
        <p:txBody>
          <a:bodyPr/>
          <a:lstStyle/>
          <a:p>
            <a:r>
              <a:rPr lang="en-US" dirty="0"/>
              <a:t>Data Summary: Clinical Table</a:t>
            </a:r>
          </a:p>
        </p:txBody>
      </p:sp>
      <p:graphicFrame>
        <p:nvGraphicFramePr>
          <p:cNvPr id="12" name="Content Placeholder 11">
            <a:extLst>
              <a:ext uri="{FF2B5EF4-FFF2-40B4-BE49-F238E27FC236}">
                <a16:creationId xmlns:a16="http://schemas.microsoft.com/office/drawing/2014/main" id="{859AD22C-4E64-2ACC-A9C0-3F526205A927}"/>
              </a:ext>
            </a:extLst>
          </p:cNvPr>
          <p:cNvGraphicFramePr>
            <a:graphicFrameLocks noGrp="1"/>
          </p:cNvGraphicFramePr>
          <p:nvPr>
            <p:ph idx="1"/>
            <p:extLst>
              <p:ext uri="{D42A27DB-BD31-4B8C-83A1-F6EECF244321}">
                <p14:modId xmlns:p14="http://schemas.microsoft.com/office/powerpoint/2010/main" val="3088349050"/>
              </p:ext>
            </p:extLst>
          </p:nvPr>
        </p:nvGraphicFramePr>
        <p:xfrm>
          <a:off x="471736" y="1662469"/>
          <a:ext cx="6695412" cy="4719320"/>
        </p:xfrm>
        <a:graphic>
          <a:graphicData uri="http://schemas.openxmlformats.org/drawingml/2006/table">
            <a:tbl>
              <a:tblPr firstRow="1" bandRow="1">
                <a:tableStyleId>{073A0DAA-6AF3-43AB-8588-CEC1D06C72B9}</a:tableStyleId>
              </a:tblPr>
              <a:tblGrid>
                <a:gridCol w="1673853">
                  <a:extLst>
                    <a:ext uri="{9D8B030D-6E8A-4147-A177-3AD203B41FA5}">
                      <a16:colId xmlns:a16="http://schemas.microsoft.com/office/drawing/2014/main" val="2228102403"/>
                    </a:ext>
                  </a:extLst>
                </a:gridCol>
                <a:gridCol w="1673853">
                  <a:extLst>
                    <a:ext uri="{9D8B030D-6E8A-4147-A177-3AD203B41FA5}">
                      <a16:colId xmlns:a16="http://schemas.microsoft.com/office/drawing/2014/main" val="571611907"/>
                    </a:ext>
                  </a:extLst>
                </a:gridCol>
                <a:gridCol w="1673853">
                  <a:extLst>
                    <a:ext uri="{9D8B030D-6E8A-4147-A177-3AD203B41FA5}">
                      <a16:colId xmlns:a16="http://schemas.microsoft.com/office/drawing/2014/main" val="3847828758"/>
                    </a:ext>
                  </a:extLst>
                </a:gridCol>
                <a:gridCol w="1673853">
                  <a:extLst>
                    <a:ext uri="{9D8B030D-6E8A-4147-A177-3AD203B41FA5}">
                      <a16:colId xmlns:a16="http://schemas.microsoft.com/office/drawing/2014/main" val="4273272455"/>
                    </a:ext>
                  </a:extLst>
                </a:gridCol>
              </a:tblGrid>
              <a:tr h="370840">
                <a:tc>
                  <a:txBody>
                    <a:bodyPr/>
                    <a:lstStyle/>
                    <a:p>
                      <a:pPr algn="l"/>
                      <a:endParaRPr lang="en-US" dirty="0"/>
                    </a:p>
                  </a:txBody>
                  <a:tcPr/>
                </a:tc>
                <a:tc>
                  <a:txBody>
                    <a:bodyPr/>
                    <a:lstStyle/>
                    <a:p>
                      <a:pPr algn="r"/>
                      <a:r>
                        <a:rPr lang="en-US" dirty="0"/>
                        <a:t>GSE9893</a:t>
                      </a:r>
                    </a:p>
                  </a:txBody>
                  <a:tcPr/>
                </a:tc>
                <a:tc>
                  <a:txBody>
                    <a:bodyPr/>
                    <a:lstStyle/>
                    <a:p>
                      <a:pPr algn="r"/>
                      <a:r>
                        <a:rPr lang="en-US" dirty="0"/>
                        <a:t>GSE16391</a:t>
                      </a:r>
                    </a:p>
                  </a:txBody>
                  <a:tcPr/>
                </a:tc>
                <a:tc>
                  <a:txBody>
                    <a:bodyPr/>
                    <a:lstStyle/>
                    <a:p>
                      <a:pPr algn="r"/>
                      <a:r>
                        <a:rPr lang="en-US" dirty="0"/>
                        <a:t>Both studies</a:t>
                      </a:r>
                    </a:p>
                  </a:txBody>
                  <a:tcPr/>
                </a:tc>
                <a:extLst>
                  <a:ext uri="{0D108BD9-81ED-4DB2-BD59-A6C34878D82A}">
                    <a16:rowId xmlns:a16="http://schemas.microsoft.com/office/drawing/2014/main" val="2309792412"/>
                  </a:ext>
                </a:extLst>
              </a:tr>
              <a:tr h="370840">
                <a:tc>
                  <a:txBody>
                    <a:bodyPr/>
                    <a:lstStyle/>
                    <a:p>
                      <a:pPr algn="l"/>
                      <a:r>
                        <a:rPr lang="en-US" dirty="0"/>
                        <a:t>RFS 1</a:t>
                      </a:r>
                    </a:p>
                  </a:txBody>
                  <a:tcPr/>
                </a:tc>
                <a:tc>
                  <a:txBody>
                    <a:bodyPr/>
                    <a:lstStyle/>
                    <a:p>
                      <a:pPr algn="r"/>
                      <a:r>
                        <a:rPr lang="en-US" dirty="0"/>
                        <a:t>52</a:t>
                      </a:r>
                    </a:p>
                  </a:txBody>
                  <a:tcPr/>
                </a:tc>
                <a:tc>
                  <a:txBody>
                    <a:bodyPr/>
                    <a:lstStyle/>
                    <a:p>
                      <a:pPr algn="r"/>
                      <a:r>
                        <a:rPr lang="en-US" dirty="0"/>
                        <a:t>10</a:t>
                      </a:r>
                    </a:p>
                  </a:txBody>
                  <a:tcPr/>
                </a:tc>
                <a:tc>
                  <a:txBody>
                    <a:bodyPr/>
                    <a:lstStyle/>
                    <a:p>
                      <a:pPr algn="r"/>
                      <a:r>
                        <a:rPr lang="en-US" dirty="0"/>
                        <a:t>62</a:t>
                      </a:r>
                    </a:p>
                  </a:txBody>
                  <a:tcPr/>
                </a:tc>
                <a:extLst>
                  <a:ext uri="{0D108BD9-81ED-4DB2-BD59-A6C34878D82A}">
                    <a16:rowId xmlns:a16="http://schemas.microsoft.com/office/drawing/2014/main" val="1123168549"/>
                  </a:ext>
                </a:extLst>
              </a:tr>
              <a:tr h="370840">
                <a:tc>
                  <a:txBody>
                    <a:bodyPr/>
                    <a:lstStyle/>
                    <a:p>
                      <a:pPr algn="l"/>
                      <a:r>
                        <a:rPr lang="en-US" dirty="0"/>
                        <a:t>RFS 0</a:t>
                      </a:r>
                    </a:p>
                  </a:txBody>
                  <a:tcPr/>
                </a:tc>
                <a:tc>
                  <a:txBody>
                    <a:bodyPr/>
                    <a:lstStyle/>
                    <a:p>
                      <a:pPr algn="r"/>
                      <a:r>
                        <a:rPr lang="en-US" dirty="0"/>
                        <a:t>103</a:t>
                      </a:r>
                    </a:p>
                  </a:txBody>
                  <a:tcPr/>
                </a:tc>
                <a:tc>
                  <a:txBody>
                    <a:bodyPr/>
                    <a:lstStyle/>
                    <a:p>
                      <a:pPr algn="r"/>
                      <a:r>
                        <a:rPr lang="en-US" dirty="0"/>
                        <a:t>38</a:t>
                      </a:r>
                    </a:p>
                  </a:txBody>
                  <a:tcPr/>
                </a:tc>
                <a:tc>
                  <a:txBody>
                    <a:bodyPr/>
                    <a:lstStyle/>
                    <a:p>
                      <a:pPr algn="r"/>
                      <a:r>
                        <a:rPr lang="en-US" dirty="0"/>
                        <a:t>141</a:t>
                      </a:r>
                    </a:p>
                  </a:txBody>
                  <a:tcPr/>
                </a:tc>
                <a:extLst>
                  <a:ext uri="{0D108BD9-81ED-4DB2-BD59-A6C34878D82A}">
                    <a16:rowId xmlns:a16="http://schemas.microsoft.com/office/drawing/2014/main" val="1686352"/>
                  </a:ext>
                </a:extLst>
              </a:tr>
              <a:tr h="370840">
                <a:tc>
                  <a:txBody>
                    <a:bodyPr/>
                    <a:lstStyle/>
                    <a:p>
                      <a:pPr algn="l"/>
                      <a:r>
                        <a:rPr lang="en-US" dirty="0"/>
                        <a:t>No chemo</a:t>
                      </a:r>
                    </a:p>
                  </a:txBody>
                  <a:tcPr/>
                </a:tc>
                <a:tc>
                  <a:txBody>
                    <a:bodyPr/>
                    <a:lstStyle/>
                    <a:p>
                      <a:pPr algn="r"/>
                      <a:r>
                        <a:rPr lang="en-US" dirty="0"/>
                        <a:t>148</a:t>
                      </a:r>
                    </a:p>
                  </a:txBody>
                  <a:tcPr/>
                </a:tc>
                <a:tc>
                  <a:txBody>
                    <a:bodyPr/>
                    <a:lstStyle/>
                    <a:p>
                      <a:pPr algn="r"/>
                      <a:r>
                        <a:rPr lang="en-US" dirty="0"/>
                        <a:t>30</a:t>
                      </a:r>
                    </a:p>
                  </a:txBody>
                  <a:tcPr/>
                </a:tc>
                <a:tc>
                  <a:txBody>
                    <a:bodyPr/>
                    <a:lstStyle/>
                    <a:p>
                      <a:pPr algn="r"/>
                      <a:r>
                        <a:rPr lang="en-US" dirty="0"/>
                        <a:t>178</a:t>
                      </a:r>
                    </a:p>
                  </a:txBody>
                  <a:tcPr/>
                </a:tc>
                <a:extLst>
                  <a:ext uri="{0D108BD9-81ED-4DB2-BD59-A6C34878D82A}">
                    <a16:rowId xmlns:a16="http://schemas.microsoft.com/office/drawing/2014/main" val="1351130103"/>
                  </a:ext>
                </a:extLst>
              </a:tr>
              <a:tr h="370840">
                <a:tc>
                  <a:txBody>
                    <a:bodyPr/>
                    <a:lstStyle/>
                    <a:p>
                      <a:pPr algn="l"/>
                      <a:r>
                        <a:rPr lang="en-US" dirty="0"/>
                        <a:t>Chemotherapy</a:t>
                      </a:r>
                    </a:p>
                  </a:txBody>
                  <a:tcPr/>
                </a:tc>
                <a:tc>
                  <a:txBody>
                    <a:bodyPr/>
                    <a:lstStyle/>
                    <a:p>
                      <a:pPr algn="r"/>
                      <a:r>
                        <a:rPr lang="en-US" dirty="0"/>
                        <a:t>0</a:t>
                      </a:r>
                    </a:p>
                  </a:txBody>
                  <a:tcPr/>
                </a:tc>
                <a:tc>
                  <a:txBody>
                    <a:bodyPr/>
                    <a:lstStyle/>
                    <a:p>
                      <a:pPr algn="r"/>
                      <a:r>
                        <a:rPr lang="en-US" dirty="0"/>
                        <a:t>18</a:t>
                      </a:r>
                    </a:p>
                  </a:txBody>
                  <a:tcPr/>
                </a:tc>
                <a:tc>
                  <a:txBody>
                    <a:bodyPr/>
                    <a:lstStyle/>
                    <a:p>
                      <a:pPr algn="r"/>
                      <a:r>
                        <a:rPr lang="en-US" dirty="0"/>
                        <a:t>18</a:t>
                      </a:r>
                    </a:p>
                  </a:txBody>
                  <a:tcPr/>
                </a:tc>
                <a:extLst>
                  <a:ext uri="{0D108BD9-81ED-4DB2-BD59-A6C34878D82A}">
                    <a16:rowId xmlns:a16="http://schemas.microsoft.com/office/drawing/2014/main" val="878033195"/>
                  </a:ext>
                </a:extLst>
              </a:tr>
              <a:tr h="370840">
                <a:tc>
                  <a:txBody>
                    <a:bodyPr/>
                    <a:lstStyle/>
                    <a:p>
                      <a:pPr algn="l"/>
                      <a:r>
                        <a:rPr lang="en-US" dirty="0"/>
                        <a:t>No radio</a:t>
                      </a:r>
                    </a:p>
                  </a:txBody>
                  <a:tcPr/>
                </a:tc>
                <a:tc>
                  <a:txBody>
                    <a:bodyPr/>
                    <a:lstStyle/>
                    <a:p>
                      <a:pPr algn="r"/>
                      <a:r>
                        <a:rPr lang="en-US" dirty="0"/>
                        <a:t>34</a:t>
                      </a:r>
                    </a:p>
                  </a:txBody>
                  <a:tcPr/>
                </a:tc>
                <a:tc>
                  <a:txBody>
                    <a:bodyPr/>
                    <a:lstStyle/>
                    <a:p>
                      <a:pPr algn="r"/>
                      <a:r>
                        <a:rPr lang="en-US" dirty="0"/>
                        <a:t>6</a:t>
                      </a:r>
                    </a:p>
                  </a:txBody>
                  <a:tcPr/>
                </a:tc>
                <a:tc>
                  <a:txBody>
                    <a:bodyPr/>
                    <a:lstStyle/>
                    <a:p>
                      <a:pPr algn="r"/>
                      <a:r>
                        <a:rPr lang="en-US" dirty="0"/>
                        <a:t>40</a:t>
                      </a:r>
                    </a:p>
                  </a:txBody>
                  <a:tcPr/>
                </a:tc>
                <a:extLst>
                  <a:ext uri="{0D108BD9-81ED-4DB2-BD59-A6C34878D82A}">
                    <a16:rowId xmlns:a16="http://schemas.microsoft.com/office/drawing/2014/main" val="2810622361"/>
                  </a:ext>
                </a:extLst>
              </a:tr>
              <a:tr h="370840">
                <a:tc>
                  <a:txBody>
                    <a:bodyPr/>
                    <a:lstStyle/>
                    <a:p>
                      <a:pPr algn="l"/>
                      <a:r>
                        <a:rPr lang="en-US" dirty="0"/>
                        <a:t>Radiotherapy</a:t>
                      </a:r>
                    </a:p>
                  </a:txBody>
                  <a:tcPr/>
                </a:tc>
                <a:tc>
                  <a:txBody>
                    <a:bodyPr/>
                    <a:lstStyle/>
                    <a:p>
                      <a:pPr algn="r"/>
                      <a:r>
                        <a:rPr lang="en-US" dirty="0"/>
                        <a:t>114</a:t>
                      </a:r>
                    </a:p>
                  </a:txBody>
                  <a:tcPr/>
                </a:tc>
                <a:tc>
                  <a:txBody>
                    <a:bodyPr/>
                    <a:lstStyle/>
                    <a:p>
                      <a:pPr algn="r"/>
                      <a:r>
                        <a:rPr lang="en-US" dirty="0"/>
                        <a:t>42</a:t>
                      </a:r>
                    </a:p>
                  </a:txBody>
                  <a:tcPr/>
                </a:tc>
                <a:tc>
                  <a:txBody>
                    <a:bodyPr/>
                    <a:lstStyle/>
                    <a:p>
                      <a:pPr algn="r"/>
                      <a:r>
                        <a:rPr lang="en-US" dirty="0"/>
                        <a:t>156</a:t>
                      </a:r>
                    </a:p>
                  </a:txBody>
                  <a:tcPr/>
                </a:tc>
                <a:extLst>
                  <a:ext uri="{0D108BD9-81ED-4DB2-BD59-A6C34878D82A}">
                    <a16:rowId xmlns:a16="http://schemas.microsoft.com/office/drawing/2014/main" val="2202576885"/>
                  </a:ext>
                </a:extLst>
              </a:tr>
              <a:tr h="370840">
                <a:tc>
                  <a:txBody>
                    <a:bodyPr/>
                    <a:lstStyle/>
                    <a:p>
                      <a:pPr algn="l"/>
                      <a:r>
                        <a:rPr lang="en-US" dirty="0"/>
                        <a:t>PR-</a:t>
                      </a:r>
                    </a:p>
                  </a:txBody>
                  <a:tcPr/>
                </a:tc>
                <a:tc>
                  <a:txBody>
                    <a:bodyPr/>
                    <a:lstStyle/>
                    <a:p>
                      <a:pPr algn="r"/>
                      <a:r>
                        <a:rPr lang="en-US" dirty="0"/>
                        <a:t>29</a:t>
                      </a:r>
                    </a:p>
                  </a:txBody>
                  <a:tcPr/>
                </a:tc>
                <a:tc>
                  <a:txBody>
                    <a:bodyPr/>
                    <a:lstStyle/>
                    <a:p>
                      <a:pPr algn="r"/>
                      <a:r>
                        <a:rPr lang="en-US" dirty="0"/>
                        <a:t>10</a:t>
                      </a:r>
                    </a:p>
                  </a:txBody>
                  <a:tcPr/>
                </a:tc>
                <a:tc>
                  <a:txBody>
                    <a:bodyPr/>
                    <a:lstStyle/>
                    <a:p>
                      <a:pPr algn="r"/>
                      <a:r>
                        <a:rPr lang="en-US" dirty="0"/>
                        <a:t>39</a:t>
                      </a:r>
                    </a:p>
                  </a:txBody>
                  <a:tcPr/>
                </a:tc>
                <a:extLst>
                  <a:ext uri="{0D108BD9-81ED-4DB2-BD59-A6C34878D82A}">
                    <a16:rowId xmlns:a16="http://schemas.microsoft.com/office/drawing/2014/main" val="1590877834"/>
                  </a:ext>
                </a:extLst>
              </a:tr>
              <a:tr h="370840">
                <a:tc>
                  <a:txBody>
                    <a:bodyPr/>
                    <a:lstStyle/>
                    <a:p>
                      <a:pPr algn="l"/>
                      <a:r>
                        <a:rPr lang="en-US" dirty="0"/>
                        <a:t>PR+</a:t>
                      </a:r>
                    </a:p>
                  </a:txBody>
                  <a:tcPr/>
                </a:tc>
                <a:tc>
                  <a:txBody>
                    <a:bodyPr/>
                    <a:lstStyle/>
                    <a:p>
                      <a:pPr algn="r"/>
                      <a:r>
                        <a:rPr lang="en-US" dirty="0"/>
                        <a:t>126</a:t>
                      </a:r>
                    </a:p>
                  </a:txBody>
                  <a:tcPr/>
                </a:tc>
                <a:tc>
                  <a:txBody>
                    <a:bodyPr/>
                    <a:lstStyle/>
                    <a:p>
                      <a:pPr algn="r"/>
                      <a:r>
                        <a:rPr lang="en-US" dirty="0"/>
                        <a:t>38</a:t>
                      </a:r>
                    </a:p>
                  </a:txBody>
                  <a:tcPr/>
                </a:tc>
                <a:tc>
                  <a:txBody>
                    <a:bodyPr/>
                    <a:lstStyle/>
                    <a:p>
                      <a:pPr algn="r"/>
                      <a:r>
                        <a:rPr lang="en-US" dirty="0"/>
                        <a:t>164</a:t>
                      </a:r>
                    </a:p>
                  </a:txBody>
                  <a:tcPr/>
                </a:tc>
                <a:extLst>
                  <a:ext uri="{0D108BD9-81ED-4DB2-BD59-A6C34878D82A}">
                    <a16:rowId xmlns:a16="http://schemas.microsoft.com/office/drawing/2014/main" val="867519237"/>
                  </a:ext>
                </a:extLst>
              </a:tr>
              <a:tr h="370840">
                <a:tc>
                  <a:txBody>
                    <a:bodyPr/>
                    <a:lstStyle/>
                    <a:p>
                      <a:pPr algn="l"/>
                      <a:r>
                        <a:rPr lang="en-US" dirty="0"/>
                        <a:t>ER-</a:t>
                      </a:r>
                    </a:p>
                  </a:txBody>
                  <a:tcPr/>
                </a:tc>
                <a:tc>
                  <a:txBody>
                    <a:bodyPr/>
                    <a:lstStyle/>
                    <a:p>
                      <a:pPr algn="r"/>
                      <a:r>
                        <a:rPr lang="en-US" dirty="0"/>
                        <a:t>8</a:t>
                      </a:r>
                    </a:p>
                  </a:txBody>
                  <a:tcPr/>
                </a:tc>
                <a:tc>
                  <a:txBody>
                    <a:bodyPr/>
                    <a:lstStyle/>
                    <a:p>
                      <a:pPr algn="r"/>
                      <a:r>
                        <a:rPr lang="en-US" dirty="0"/>
                        <a:t>0</a:t>
                      </a:r>
                    </a:p>
                  </a:txBody>
                  <a:tcPr/>
                </a:tc>
                <a:tc>
                  <a:txBody>
                    <a:bodyPr/>
                    <a:lstStyle/>
                    <a:p>
                      <a:pPr algn="r"/>
                      <a:r>
                        <a:rPr lang="en-US" dirty="0"/>
                        <a:t>8</a:t>
                      </a:r>
                    </a:p>
                  </a:txBody>
                  <a:tcPr/>
                </a:tc>
                <a:extLst>
                  <a:ext uri="{0D108BD9-81ED-4DB2-BD59-A6C34878D82A}">
                    <a16:rowId xmlns:a16="http://schemas.microsoft.com/office/drawing/2014/main" val="3560007979"/>
                  </a:ext>
                </a:extLst>
              </a:tr>
              <a:tr h="370840">
                <a:tc>
                  <a:txBody>
                    <a:bodyPr/>
                    <a:lstStyle/>
                    <a:p>
                      <a:pPr algn="l"/>
                      <a:r>
                        <a:rPr lang="en-US" dirty="0"/>
                        <a:t>ER+</a:t>
                      </a:r>
                    </a:p>
                  </a:txBody>
                  <a:tcPr/>
                </a:tc>
                <a:tc>
                  <a:txBody>
                    <a:bodyPr/>
                    <a:lstStyle/>
                    <a:p>
                      <a:pPr algn="r"/>
                      <a:r>
                        <a:rPr lang="en-US" dirty="0"/>
                        <a:t>147</a:t>
                      </a:r>
                    </a:p>
                  </a:txBody>
                  <a:tcPr/>
                </a:tc>
                <a:tc>
                  <a:txBody>
                    <a:bodyPr/>
                    <a:lstStyle/>
                    <a:p>
                      <a:pPr algn="r"/>
                      <a:r>
                        <a:rPr lang="en-US" dirty="0"/>
                        <a:t>48</a:t>
                      </a:r>
                    </a:p>
                  </a:txBody>
                  <a:tcPr/>
                </a:tc>
                <a:tc>
                  <a:txBody>
                    <a:bodyPr/>
                    <a:lstStyle/>
                    <a:p>
                      <a:pPr algn="r"/>
                      <a:r>
                        <a:rPr lang="en-US" dirty="0"/>
                        <a:t>195</a:t>
                      </a:r>
                    </a:p>
                  </a:txBody>
                  <a:tcPr/>
                </a:tc>
                <a:extLst>
                  <a:ext uri="{0D108BD9-81ED-4DB2-BD59-A6C34878D82A}">
                    <a16:rowId xmlns:a16="http://schemas.microsoft.com/office/drawing/2014/main" val="2833681253"/>
                  </a:ext>
                </a:extLst>
              </a:tr>
              <a:tr h="370840">
                <a:tc>
                  <a:txBody>
                    <a:bodyPr/>
                    <a:lstStyle/>
                    <a:p>
                      <a:pPr algn="l"/>
                      <a:r>
                        <a:rPr lang="en-US" dirty="0"/>
                        <a:t>Total sample size</a:t>
                      </a:r>
                    </a:p>
                  </a:txBody>
                  <a:tcPr/>
                </a:tc>
                <a:tc>
                  <a:txBody>
                    <a:bodyPr/>
                    <a:lstStyle/>
                    <a:p>
                      <a:pPr algn="r"/>
                      <a:r>
                        <a:rPr lang="en-US" dirty="0"/>
                        <a:t>155</a:t>
                      </a:r>
                    </a:p>
                  </a:txBody>
                  <a:tcPr anchor="ctr"/>
                </a:tc>
                <a:tc>
                  <a:txBody>
                    <a:bodyPr/>
                    <a:lstStyle/>
                    <a:p>
                      <a:pPr algn="r"/>
                      <a:r>
                        <a:rPr lang="en-US" dirty="0"/>
                        <a:t>48</a:t>
                      </a:r>
                    </a:p>
                  </a:txBody>
                  <a:tcPr anchor="ctr"/>
                </a:tc>
                <a:tc>
                  <a:txBody>
                    <a:bodyPr/>
                    <a:lstStyle/>
                    <a:p>
                      <a:pPr algn="r"/>
                      <a:r>
                        <a:rPr lang="en-US" dirty="0"/>
                        <a:t>203</a:t>
                      </a:r>
                    </a:p>
                  </a:txBody>
                  <a:tcPr anchor="ctr"/>
                </a:tc>
                <a:extLst>
                  <a:ext uri="{0D108BD9-81ED-4DB2-BD59-A6C34878D82A}">
                    <a16:rowId xmlns:a16="http://schemas.microsoft.com/office/drawing/2014/main" val="3211803425"/>
                  </a:ext>
                </a:extLst>
              </a:tr>
            </a:tbl>
          </a:graphicData>
        </a:graphic>
      </p:graphicFrame>
      <p:pic>
        <p:nvPicPr>
          <p:cNvPr id="6" name="Picture 5">
            <a:extLst>
              <a:ext uri="{FF2B5EF4-FFF2-40B4-BE49-F238E27FC236}">
                <a16:creationId xmlns:a16="http://schemas.microsoft.com/office/drawing/2014/main" id="{C17E4D16-1AE7-A6E2-0B25-F34B288E84F4}"/>
              </a:ext>
            </a:extLst>
          </p:cNvPr>
          <p:cNvPicPr>
            <a:picLocks noChangeAspect="1"/>
          </p:cNvPicPr>
          <p:nvPr/>
        </p:nvPicPr>
        <p:blipFill>
          <a:blip r:embed="rId2"/>
          <a:stretch>
            <a:fillRect/>
          </a:stretch>
        </p:blipFill>
        <p:spPr>
          <a:xfrm>
            <a:off x="7671630" y="3140556"/>
            <a:ext cx="2099134" cy="3628400"/>
          </a:xfrm>
          <a:prstGeom prst="rect">
            <a:avLst/>
          </a:prstGeom>
        </p:spPr>
      </p:pic>
      <p:pic>
        <p:nvPicPr>
          <p:cNvPr id="7" name="Picture 6">
            <a:extLst>
              <a:ext uri="{FF2B5EF4-FFF2-40B4-BE49-F238E27FC236}">
                <a16:creationId xmlns:a16="http://schemas.microsoft.com/office/drawing/2014/main" id="{26C5E621-6A8C-1F44-7D51-9D2DB70950D2}"/>
              </a:ext>
            </a:extLst>
          </p:cNvPr>
          <p:cNvPicPr>
            <a:picLocks noChangeAspect="1"/>
          </p:cNvPicPr>
          <p:nvPr/>
        </p:nvPicPr>
        <p:blipFill>
          <a:blip r:embed="rId3"/>
          <a:stretch>
            <a:fillRect/>
          </a:stretch>
        </p:blipFill>
        <p:spPr>
          <a:xfrm>
            <a:off x="9908783" y="3140556"/>
            <a:ext cx="2099134" cy="3628400"/>
          </a:xfrm>
          <a:prstGeom prst="rect">
            <a:avLst/>
          </a:prstGeom>
        </p:spPr>
      </p:pic>
      <p:pic>
        <p:nvPicPr>
          <p:cNvPr id="9" name="Picture 8">
            <a:extLst>
              <a:ext uri="{FF2B5EF4-FFF2-40B4-BE49-F238E27FC236}">
                <a16:creationId xmlns:a16="http://schemas.microsoft.com/office/drawing/2014/main" id="{0860B14A-B544-1DEB-00BD-CB7E182D9BB7}"/>
              </a:ext>
            </a:extLst>
          </p:cNvPr>
          <p:cNvPicPr>
            <a:picLocks noChangeAspect="1"/>
          </p:cNvPicPr>
          <p:nvPr/>
        </p:nvPicPr>
        <p:blipFill rotWithShape="1">
          <a:blip r:embed="rId4"/>
          <a:srcRect b="10411"/>
          <a:stretch/>
        </p:blipFill>
        <p:spPr>
          <a:xfrm>
            <a:off x="8372559" y="0"/>
            <a:ext cx="2796409" cy="3324938"/>
          </a:xfrm>
          <a:prstGeom prst="rect">
            <a:avLst/>
          </a:prstGeom>
        </p:spPr>
      </p:pic>
    </p:spTree>
    <p:extLst>
      <p:ext uri="{BB962C8B-B14F-4D97-AF65-F5344CB8AC3E}">
        <p14:creationId xmlns:p14="http://schemas.microsoft.com/office/powerpoint/2010/main" val="2433337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0105D-22D8-E318-122B-30186909623D}"/>
              </a:ext>
            </a:extLst>
          </p:cNvPr>
          <p:cNvSpPr>
            <a:spLocks noGrp="1"/>
          </p:cNvSpPr>
          <p:nvPr>
            <p:ph type="title"/>
          </p:nvPr>
        </p:nvSpPr>
        <p:spPr/>
        <p:txBody>
          <a:bodyPr/>
          <a:lstStyle/>
          <a:p>
            <a:r>
              <a:rPr lang="en-US" dirty="0"/>
              <a:t>Data Summary: Microarray Data</a:t>
            </a:r>
          </a:p>
        </p:txBody>
      </p:sp>
      <p:graphicFrame>
        <p:nvGraphicFramePr>
          <p:cNvPr id="4" name="Content Placeholder 3">
            <a:extLst>
              <a:ext uri="{FF2B5EF4-FFF2-40B4-BE49-F238E27FC236}">
                <a16:creationId xmlns:a16="http://schemas.microsoft.com/office/drawing/2014/main" id="{788B68A1-7D69-FFAE-93EB-E1AC2FEBA317}"/>
              </a:ext>
            </a:extLst>
          </p:cNvPr>
          <p:cNvGraphicFramePr>
            <a:graphicFrameLocks noGrp="1"/>
          </p:cNvGraphicFramePr>
          <p:nvPr>
            <p:ph idx="1"/>
            <p:extLst>
              <p:ext uri="{D42A27DB-BD31-4B8C-83A1-F6EECF244321}">
                <p14:modId xmlns:p14="http://schemas.microsoft.com/office/powerpoint/2010/main" val="3001730544"/>
              </p:ext>
            </p:extLst>
          </p:nvPr>
        </p:nvGraphicFramePr>
        <p:xfrm>
          <a:off x="3481753" y="2116288"/>
          <a:ext cx="5228493" cy="1483360"/>
        </p:xfrm>
        <a:graphic>
          <a:graphicData uri="http://schemas.openxmlformats.org/drawingml/2006/table">
            <a:tbl>
              <a:tblPr firstRow="1" bandRow="1">
                <a:tableStyleId>{073A0DAA-6AF3-43AB-8588-CEC1D06C72B9}</a:tableStyleId>
              </a:tblPr>
              <a:tblGrid>
                <a:gridCol w="996462">
                  <a:extLst>
                    <a:ext uri="{9D8B030D-6E8A-4147-A177-3AD203B41FA5}">
                      <a16:colId xmlns:a16="http://schemas.microsoft.com/office/drawing/2014/main" val="885331444"/>
                    </a:ext>
                  </a:extLst>
                </a:gridCol>
                <a:gridCol w="1289539">
                  <a:extLst>
                    <a:ext uri="{9D8B030D-6E8A-4147-A177-3AD203B41FA5}">
                      <a16:colId xmlns:a16="http://schemas.microsoft.com/office/drawing/2014/main" val="4046476533"/>
                    </a:ext>
                  </a:extLst>
                </a:gridCol>
                <a:gridCol w="1207477">
                  <a:extLst>
                    <a:ext uri="{9D8B030D-6E8A-4147-A177-3AD203B41FA5}">
                      <a16:colId xmlns:a16="http://schemas.microsoft.com/office/drawing/2014/main" val="854073853"/>
                    </a:ext>
                  </a:extLst>
                </a:gridCol>
                <a:gridCol w="409893">
                  <a:extLst>
                    <a:ext uri="{9D8B030D-6E8A-4147-A177-3AD203B41FA5}">
                      <a16:colId xmlns:a16="http://schemas.microsoft.com/office/drawing/2014/main" val="1941508418"/>
                    </a:ext>
                  </a:extLst>
                </a:gridCol>
                <a:gridCol w="1325122">
                  <a:extLst>
                    <a:ext uri="{9D8B030D-6E8A-4147-A177-3AD203B41FA5}">
                      <a16:colId xmlns:a16="http://schemas.microsoft.com/office/drawing/2014/main" val="1538269793"/>
                    </a:ext>
                  </a:extLst>
                </a:gridCol>
              </a:tblGrid>
              <a:tr h="370840">
                <a:tc>
                  <a:txBody>
                    <a:bodyPr/>
                    <a:lstStyle/>
                    <a:p>
                      <a:r>
                        <a:rPr lang="en-US" dirty="0"/>
                        <a:t>Genes</a:t>
                      </a:r>
                    </a:p>
                  </a:txBody>
                  <a:tcPr/>
                </a:tc>
                <a:tc>
                  <a:txBody>
                    <a:bodyPr/>
                    <a:lstStyle/>
                    <a:p>
                      <a:r>
                        <a:rPr lang="en-US" dirty="0"/>
                        <a:t>Patient 1</a:t>
                      </a:r>
                    </a:p>
                  </a:txBody>
                  <a:tcPr/>
                </a:tc>
                <a:tc>
                  <a:txBody>
                    <a:bodyPr/>
                    <a:lstStyle/>
                    <a:p>
                      <a:r>
                        <a:rPr lang="en-US" dirty="0"/>
                        <a:t>Patient 2</a:t>
                      </a:r>
                    </a:p>
                  </a:txBody>
                  <a:tcPr/>
                </a:tc>
                <a:tc>
                  <a:txBody>
                    <a:bodyPr/>
                    <a:lstStyle/>
                    <a:p>
                      <a:pPr algn="l"/>
                      <a:r>
                        <a:rPr lang="en-US" dirty="0"/>
                        <a:t>…</a:t>
                      </a:r>
                    </a:p>
                  </a:txBody>
                  <a:tcPr/>
                </a:tc>
                <a:tc>
                  <a:txBody>
                    <a:bodyPr/>
                    <a:lstStyle/>
                    <a:p>
                      <a:r>
                        <a:rPr lang="en-US" dirty="0"/>
                        <a:t>Patient n</a:t>
                      </a:r>
                    </a:p>
                  </a:txBody>
                  <a:tcPr/>
                </a:tc>
                <a:extLst>
                  <a:ext uri="{0D108BD9-81ED-4DB2-BD59-A6C34878D82A}">
                    <a16:rowId xmlns:a16="http://schemas.microsoft.com/office/drawing/2014/main" val="2516152195"/>
                  </a:ext>
                </a:extLst>
              </a:tr>
              <a:tr h="370840">
                <a:tc>
                  <a:txBody>
                    <a:bodyPr/>
                    <a:lstStyle/>
                    <a:p>
                      <a:r>
                        <a:rPr lang="en-US" dirty="0"/>
                        <a:t>DDR1</a:t>
                      </a:r>
                    </a:p>
                  </a:txBody>
                  <a:tcPr/>
                </a:tc>
                <a:tc>
                  <a:txBody>
                    <a:bodyPr/>
                    <a:lstStyle/>
                    <a:p>
                      <a:pPr algn="r"/>
                      <a:r>
                        <a:rPr lang="en-US" dirty="0"/>
                        <a:t>9.327817</a:t>
                      </a:r>
                    </a:p>
                  </a:txBody>
                  <a:tcPr/>
                </a:tc>
                <a:tc>
                  <a:txBody>
                    <a:bodyPr/>
                    <a:lstStyle/>
                    <a:p>
                      <a:pPr algn="r"/>
                      <a:r>
                        <a:rPr lang="en-US" dirty="0"/>
                        <a:t>9.820844</a:t>
                      </a:r>
                    </a:p>
                  </a:txBody>
                  <a:tcPr/>
                </a:tc>
                <a:tc>
                  <a:txBody>
                    <a:bodyPr/>
                    <a:lstStyle/>
                    <a:p>
                      <a:pPr algn="l"/>
                      <a:r>
                        <a:rPr lang="en-US" dirty="0"/>
                        <a:t>…</a:t>
                      </a:r>
                    </a:p>
                  </a:txBody>
                  <a:tcPr/>
                </a:tc>
                <a:tc>
                  <a:txBody>
                    <a:bodyPr/>
                    <a:lstStyle/>
                    <a:p>
                      <a:pPr algn="r"/>
                      <a:r>
                        <a:rPr lang="en-US" dirty="0"/>
                        <a:t>9.481542</a:t>
                      </a:r>
                    </a:p>
                  </a:txBody>
                  <a:tcPr/>
                </a:tc>
                <a:extLst>
                  <a:ext uri="{0D108BD9-81ED-4DB2-BD59-A6C34878D82A}">
                    <a16:rowId xmlns:a16="http://schemas.microsoft.com/office/drawing/2014/main" val="2811872890"/>
                  </a:ext>
                </a:extLst>
              </a:tr>
              <a:tr h="370840">
                <a:tc>
                  <a:txBody>
                    <a:bodyPr/>
                    <a:lstStyle/>
                    <a:p>
                      <a:r>
                        <a:rPr lang="en-US" dirty="0"/>
                        <a:t>RFC2</a:t>
                      </a:r>
                    </a:p>
                  </a:txBody>
                  <a:tcPr/>
                </a:tc>
                <a:tc>
                  <a:txBody>
                    <a:bodyPr/>
                    <a:lstStyle/>
                    <a:p>
                      <a:pPr algn="r"/>
                      <a:r>
                        <a:rPr lang="en-US" dirty="0"/>
                        <a:t>7.691686</a:t>
                      </a:r>
                    </a:p>
                  </a:txBody>
                  <a:tcPr/>
                </a:tc>
                <a:tc>
                  <a:txBody>
                    <a:bodyPr/>
                    <a:lstStyle/>
                    <a:p>
                      <a:pPr algn="r"/>
                      <a:r>
                        <a:rPr lang="en-US" dirty="0"/>
                        <a:t>8.651933</a:t>
                      </a:r>
                    </a:p>
                  </a:txBody>
                  <a:tcPr/>
                </a:tc>
                <a:tc>
                  <a:txBody>
                    <a:bodyPr/>
                    <a:lstStyle/>
                    <a:p>
                      <a:pPr algn="l"/>
                      <a:r>
                        <a:rPr lang="en-US" dirty="0"/>
                        <a:t>…</a:t>
                      </a:r>
                    </a:p>
                  </a:txBody>
                  <a:tcPr/>
                </a:tc>
                <a:tc>
                  <a:txBody>
                    <a:bodyPr/>
                    <a:lstStyle/>
                    <a:p>
                      <a:pPr algn="r"/>
                      <a:r>
                        <a:rPr lang="en-US" dirty="0"/>
                        <a:t>8.030698</a:t>
                      </a:r>
                    </a:p>
                  </a:txBody>
                  <a:tcPr/>
                </a:tc>
                <a:extLst>
                  <a:ext uri="{0D108BD9-81ED-4DB2-BD59-A6C34878D82A}">
                    <a16:rowId xmlns:a16="http://schemas.microsoft.com/office/drawing/2014/main" val="1254808481"/>
                  </a:ext>
                </a:extLst>
              </a:tr>
              <a:tr h="370840">
                <a:tc>
                  <a:txBody>
                    <a:bodyPr/>
                    <a:lstStyle/>
                    <a:p>
                      <a:r>
                        <a:rPr lang="en-US" dirty="0"/>
                        <a:t>…</a:t>
                      </a:r>
                    </a:p>
                  </a:txBody>
                  <a:tcPr/>
                </a:tc>
                <a:tc>
                  <a:txBody>
                    <a:bodyPr/>
                    <a:lstStyle/>
                    <a:p>
                      <a:pPr algn="r"/>
                      <a:r>
                        <a:rPr lang="en-US" dirty="0"/>
                        <a:t>…</a:t>
                      </a:r>
                    </a:p>
                  </a:txBody>
                  <a:tcPr/>
                </a:tc>
                <a:tc>
                  <a:txBody>
                    <a:bodyPr/>
                    <a:lstStyle/>
                    <a:p>
                      <a:pPr algn="r"/>
                      <a:r>
                        <a:rPr lang="en-US" dirty="0"/>
                        <a:t>…</a:t>
                      </a:r>
                    </a:p>
                  </a:txBody>
                  <a:tcPr/>
                </a:tc>
                <a:tc>
                  <a:txBody>
                    <a:bodyPr/>
                    <a:lstStyle/>
                    <a:p>
                      <a:pPr algn="l"/>
                      <a:r>
                        <a:rPr lang="en-US" dirty="0"/>
                        <a:t>…</a:t>
                      </a:r>
                    </a:p>
                  </a:txBody>
                  <a:tcPr/>
                </a:tc>
                <a:tc>
                  <a:txBody>
                    <a:bodyPr/>
                    <a:lstStyle/>
                    <a:p>
                      <a:pPr algn="r"/>
                      <a:r>
                        <a:rPr lang="en-US" dirty="0"/>
                        <a:t>…</a:t>
                      </a:r>
                    </a:p>
                  </a:txBody>
                  <a:tcPr/>
                </a:tc>
                <a:extLst>
                  <a:ext uri="{0D108BD9-81ED-4DB2-BD59-A6C34878D82A}">
                    <a16:rowId xmlns:a16="http://schemas.microsoft.com/office/drawing/2014/main" val="1273188871"/>
                  </a:ext>
                </a:extLst>
              </a:tr>
            </a:tbl>
          </a:graphicData>
        </a:graphic>
      </p:graphicFrame>
      <p:sp>
        <p:nvSpPr>
          <p:cNvPr id="5" name="TextBox 4">
            <a:extLst>
              <a:ext uri="{FF2B5EF4-FFF2-40B4-BE49-F238E27FC236}">
                <a16:creationId xmlns:a16="http://schemas.microsoft.com/office/drawing/2014/main" id="{D7038FC7-C6B4-EFF1-473B-399CD1E279C2}"/>
              </a:ext>
            </a:extLst>
          </p:cNvPr>
          <p:cNvSpPr txBox="1"/>
          <p:nvPr/>
        </p:nvSpPr>
        <p:spPr>
          <a:xfrm>
            <a:off x="3481753" y="1690690"/>
            <a:ext cx="1095236" cy="369332"/>
          </a:xfrm>
          <a:prstGeom prst="rect">
            <a:avLst/>
          </a:prstGeom>
          <a:noFill/>
        </p:spPr>
        <p:txBody>
          <a:bodyPr wrap="none" rtlCol="0">
            <a:spAutoFit/>
          </a:bodyPr>
          <a:lstStyle/>
          <a:p>
            <a:r>
              <a:rPr lang="en-US" dirty="0"/>
              <a:t>Example:</a:t>
            </a:r>
          </a:p>
        </p:txBody>
      </p:sp>
      <p:graphicFrame>
        <p:nvGraphicFramePr>
          <p:cNvPr id="8" name="Table 7">
            <a:extLst>
              <a:ext uri="{FF2B5EF4-FFF2-40B4-BE49-F238E27FC236}">
                <a16:creationId xmlns:a16="http://schemas.microsoft.com/office/drawing/2014/main" id="{20B0AA12-F9BC-3253-B80C-CD4F84DC900A}"/>
              </a:ext>
            </a:extLst>
          </p:cNvPr>
          <p:cNvGraphicFramePr>
            <a:graphicFrameLocks noGrp="1"/>
          </p:cNvGraphicFramePr>
          <p:nvPr>
            <p:extLst>
              <p:ext uri="{D42A27DB-BD31-4B8C-83A1-F6EECF244321}">
                <p14:modId xmlns:p14="http://schemas.microsoft.com/office/powerpoint/2010/main" val="168290343"/>
              </p:ext>
            </p:extLst>
          </p:nvPr>
        </p:nvGraphicFramePr>
        <p:xfrm>
          <a:off x="3712909" y="4025246"/>
          <a:ext cx="4766179" cy="2225040"/>
        </p:xfrm>
        <a:graphic>
          <a:graphicData uri="http://schemas.openxmlformats.org/drawingml/2006/table">
            <a:tbl>
              <a:tblPr firstRow="1" bandRow="1">
                <a:tableStyleId>{073A0DAA-6AF3-43AB-8588-CEC1D06C72B9}</a:tableStyleId>
              </a:tblPr>
              <a:tblGrid>
                <a:gridCol w="1586411">
                  <a:extLst>
                    <a:ext uri="{9D8B030D-6E8A-4147-A177-3AD203B41FA5}">
                      <a16:colId xmlns:a16="http://schemas.microsoft.com/office/drawing/2014/main" val="1590063712"/>
                    </a:ext>
                  </a:extLst>
                </a:gridCol>
                <a:gridCol w="1515292">
                  <a:extLst>
                    <a:ext uri="{9D8B030D-6E8A-4147-A177-3AD203B41FA5}">
                      <a16:colId xmlns:a16="http://schemas.microsoft.com/office/drawing/2014/main" val="2598406211"/>
                    </a:ext>
                  </a:extLst>
                </a:gridCol>
                <a:gridCol w="1664476">
                  <a:extLst>
                    <a:ext uri="{9D8B030D-6E8A-4147-A177-3AD203B41FA5}">
                      <a16:colId xmlns:a16="http://schemas.microsoft.com/office/drawing/2014/main" val="3762142643"/>
                    </a:ext>
                  </a:extLst>
                </a:gridCol>
              </a:tblGrid>
              <a:tr h="370840">
                <a:tc>
                  <a:txBody>
                    <a:bodyPr/>
                    <a:lstStyle/>
                    <a:p>
                      <a:r>
                        <a:rPr lang="en-US" dirty="0"/>
                        <a:t>Study ID</a:t>
                      </a:r>
                    </a:p>
                  </a:txBody>
                  <a:tcPr/>
                </a:tc>
                <a:tc>
                  <a:txBody>
                    <a:bodyPr/>
                    <a:lstStyle/>
                    <a:p>
                      <a:r>
                        <a:rPr lang="en-US" dirty="0"/>
                        <a:t>GSE9893</a:t>
                      </a:r>
                    </a:p>
                  </a:txBody>
                  <a:tcPr/>
                </a:tc>
                <a:tc>
                  <a:txBody>
                    <a:bodyPr/>
                    <a:lstStyle/>
                    <a:p>
                      <a:r>
                        <a:rPr lang="en-US" dirty="0"/>
                        <a:t>GSE16391</a:t>
                      </a:r>
                    </a:p>
                  </a:txBody>
                  <a:tcPr/>
                </a:tc>
                <a:extLst>
                  <a:ext uri="{0D108BD9-81ED-4DB2-BD59-A6C34878D82A}">
                    <a16:rowId xmlns:a16="http://schemas.microsoft.com/office/drawing/2014/main" val="3918266856"/>
                  </a:ext>
                </a:extLst>
              </a:tr>
              <a:tr h="370840">
                <a:tc>
                  <a:txBody>
                    <a:bodyPr/>
                    <a:lstStyle/>
                    <a:p>
                      <a:r>
                        <a:rPr lang="en-US" dirty="0"/>
                        <a:t># of genes</a:t>
                      </a:r>
                    </a:p>
                  </a:txBody>
                  <a:tcPr/>
                </a:tc>
                <a:tc>
                  <a:txBody>
                    <a:bodyPr/>
                    <a:lstStyle/>
                    <a:p>
                      <a:pPr algn="r"/>
                      <a:r>
                        <a:rPr lang="en-US" dirty="0"/>
                        <a:t>22,898</a:t>
                      </a:r>
                    </a:p>
                  </a:txBody>
                  <a:tcPr/>
                </a:tc>
                <a:tc>
                  <a:txBody>
                    <a:bodyPr/>
                    <a:lstStyle/>
                    <a:p>
                      <a:pPr algn="r"/>
                      <a:r>
                        <a:rPr lang="en-US" dirty="0"/>
                        <a:t>54,696</a:t>
                      </a:r>
                    </a:p>
                  </a:txBody>
                  <a:tcPr/>
                </a:tc>
                <a:extLst>
                  <a:ext uri="{0D108BD9-81ED-4DB2-BD59-A6C34878D82A}">
                    <a16:rowId xmlns:a16="http://schemas.microsoft.com/office/drawing/2014/main" val="3940389498"/>
                  </a:ext>
                </a:extLst>
              </a:tr>
              <a:tr h="370840">
                <a:tc>
                  <a:txBody>
                    <a:bodyPr/>
                    <a:lstStyle/>
                    <a:p>
                      <a:r>
                        <a:rPr lang="en-US" dirty="0"/>
                        <a:t># of patients</a:t>
                      </a:r>
                    </a:p>
                  </a:txBody>
                  <a:tcPr/>
                </a:tc>
                <a:tc>
                  <a:txBody>
                    <a:bodyPr/>
                    <a:lstStyle/>
                    <a:p>
                      <a:pPr algn="r"/>
                      <a:r>
                        <a:rPr lang="en-US" dirty="0"/>
                        <a:t>155</a:t>
                      </a:r>
                    </a:p>
                  </a:txBody>
                  <a:tcPr/>
                </a:tc>
                <a:tc>
                  <a:txBody>
                    <a:bodyPr/>
                    <a:lstStyle/>
                    <a:p>
                      <a:pPr algn="r"/>
                      <a:r>
                        <a:rPr lang="en-US" dirty="0"/>
                        <a:t>48</a:t>
                      </a:r>
                    </a:p>
                  </a:txBody>
                  <a:tcPr/>
                </a:tc>
                <a:extLst>
                  <a:ext uri="{0D108BD9-81ED-4DB2-BD59-A6C34878D82A}">
                    <a16:rowId xmlns:a16="http://schemas.microsoft.com/office/drawing/2014/main" val="1842130405"/>
                  </a:ext>
                </a:extLst>
              </a:tr>
              <a:tr h="370840">
                <a:tc>
                  <a:txBody>
                    <a:bodyPr/>
                    <a:lstStyle/>
                    <a:p>
                      <a:r>
                        <a:rPr lang="en-US" dirty="0"/>
                        <a:t>Min</a:t>
                      </a:r>
                    </a:p>
                  </a:txBody>
                  <a:tcPr/>
                </a:tc>
                <a:tc>
                  <a:txBody>
                    <a:bodyPr/>
                    <a:lstStyle/>
                    <a:p>
                      <a:pPr algn="r"/>
                      <a:r>
                        <a:rPr lang="en-US" dirty="0"/>
                        <a:t>0.00000</a:t>
                      </a:r>
                    </a:p>
                  </a:txBody>
                  <a:tcPr/>
                </a:tc>
                <a:tc>
                  <a:txBody>
                    <a:bodyPr/>
                    <a:lstStyle/>
                    <a:p>
                      <a:pPr algn="r"/>
                      <a:r>
                        <a:rPr lang="en-US" dirty="0"/>
                        <a:t>2.24206</a:t>
                      </a:r>
                    </a:p>
                  </a:txBody>
                  <a:tcPr/>
                </a:tc>
                <a:extLst>
                  <a:ext uri="{0D108BD9-81ED-4DB2-BD59-A6C34878D82A}">
                    <a16:rowId xmlns:a16="http://schemas.microsoft.com/office/drawing/2014/main" val="240740434"/>
                  </a:ext>
                </a:extLst>
              </a:tr>
              <a:tr h="370840">
                <a:tc>
                  <a:txBody>
                    <a:bodyPr/>
                    <a:lstStyle/>
                    <a:p>
                      <a:r>
                        <a:rPr lang="en-US" dirty="0"/>
                        <a:t>Median</a:t>
                      </a:r>
                    </a:p>
                  </a:txBody>
                  <a:tcPr/>
                </a:tc>
                <a:tc>
                  <a:txBody>
                    <a:bodyPr/>
                    <a:lstStyle/>
                    <a:p>
                      <a:pPr algn="r"/>
                      <a:r>
                        <a:rPr lang="en-US" dirty="0"/>
                        <a:t>3.06429</a:t>
                      </a:r>
                    </a:p>
                  </a:txBody>
                  <a:tcPr/>
                </a:tc>
                <a:tc>
                  <a:txBody>
                    <a:bodyPr/>
                    <a:lstStyle/>
                    <a:p>
                      <a:pPr algn="r"/>
                      <a:r>
                        <a:rPr lang="en-US" dirty="0"/>
                        <a:t>3.12226</a:t>
                      </a:r>
                    </a:p>
                  </a:txBody>
                  <a:tcPr/>
                </a:tc>
                <a:extLst>
                  <a:ext uri="{0D108BD9-81ED-4DB2-BD59-A6C34878D82A}">
                    <a16:rowId xmlns:a16="http://schemas.microsoft.com/office/drawing/2014/main" val="3948320249"/>
                  </a:ext>
                </a:extLst>
              </a:tr>
              <a:tr h="370840">
                <a:tc>
                  <a:txBody>
                    <a:bodyPr/>
                    <a:lstStyle/>
                    <a:p>
                      <a:r>
                        <a:rPr lang="en-US" dirty="0"/>
                        <a:t>Max </a:t>
                      </a:r>
                    </a:p>
                  </a:txBody>
                  <a:tcPr/>
                </a:tc>
                <a:tc>
                  <a:txBody>
                    <a:bodyPr/>
                    <a:lstStyle/>
                    <a:p>
                      <a:pPr algn="r"/>
                      <a:r>
                        <a:rPr lang="en-US" dirty="0"/>
                        <a:t>12.62928</a:t>
                      </a:r>
                    </a:p>
                  </a:txBody>
                  <a:tcPr/>
                </a:tc>
                <a:tc>
                  <a:txBody>
                    <a:bodyPr/>
                    <a:lstStyle/>
                    <a:p>
                      <a:pPr algn="r"/>
                      <a:r>
                        <a:rPr lang="en-US" dirty="0"/>
                        <a:t>16.14075</a:t>
                      </a:r>
                    </a:p>
                  </a:txBody>
                  <a:tcPr/>
                </a:tc>
                <a:extLst>
                  <a:ext uri="{0D108BD9-81ED-4DB2-BD59-A6C34878D82A}">
                    <a16:rowId xmlns:a16="http://schemas.microsoft.com/office/drawing/2014/main" val="2880635889"/>
                  </a:ext>
                </a:extLst>
              </a:tr>
            </a:tbl>
          </a:graphicData>
        </a:graphic>
      </p:graphicFrame>
    </p:spTree>
    <p:extLst>
      <p:ext uri="{BB962C8B-B14F-4D97-AF65-F5344CB8AC3E}">
        <p14:creationId xmlns:p14="http://schemas.microsoft.com/office/powerpoint/2010/main" val="3593427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0092E-E0CF-019A-202E-CFD0053B2466}"/>
              </a:ext>
            </a:extLst>
          </p:cNvPr>
          <p:cNvSpPr>
            <a:spLocks noGrp="1"/>
          </p:cNvSpPr>
          <p:nvPr>
            <p:ph type="title"/>
          </p:nvPr>
        </p:nvSpPr>
        <p:spPr/>
        <p:txBody>
          <a:bodyPr/>
          <a:lstStyle/>
          <a:p>
            <a:r>
              <a:rPr lang="en-US" dirty="0"/>
              <a:t>Methods</a:t>
            </a:r>
          </a:p>
        </p:txBody>
      </p:sp>
      <p:sp>
        <p:nvSpPr>
          <p:cNvPr id="4" name="Text Placeholder 3">
            <a:extLst>
              <a:ext uri="{FF2B5EF4-FFF2-40B4-BE49-F238E27FC236}">
                <a16:creationId xmlns:a16="http://schemas.microsoft.com/office/drawing/2014/main" id="{B332CE79-8A5D-DF0D-2ACC-6E0BB66B43B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858064"/>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9EE7A86F4795945B08B4690B822C5E9" ma:contentTypeVersion="4" ma:contentTypeDescription="Create a new document." ma:contentTypeScope="" ma:versionID="6cd359239607f47c3349c9c7c7fbc8da">
  <xsd:schema xmlns:xsd="http://www.w3.org/2001/XMLSchema" xmlns:xs="http://www.w3.org/2001/XMLSchema" xmlns:p="http://schemas.microsoft.com/office/2006/metadata/properties" xmlns:ns2="c0a44f09-a4b8-4ee5-a04c-e5918d6727d0" targetNamespace="http://schemas.microsoft.com/office/2006/metadata/properties" ma:root="true" ma:fieldsID="51b6ddb77c0cfa9f6cfb90474a323861" ns2:_="">
    <xsd:import namespace="c0a44f09-a4b8-4ee5-a04c-e5918d6727d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a44f09-a4b8-4ee5-a04c-e5918d6727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BB723A3-A6D1-4228-B4F2-788DEFA3570A}">
  <ds:schemaRefs>
    <ds:schemaRef ds:uri="http://schemas.microsoft.com/sharepoint/v3/contenttype/forms"/>
  </ds:schemaRefs>
</ds:datastoreItem>
</file>

<file path=customXml/itemProps2.xml><?xml version="1.0" encoding="utf-8"?>
<ds:datastoreItem xmlns:ds="http://schemas.openxmlformats.org/officeDocument/2006/customXml" ds:itemID="{379A0419-894E-48B3-BFE7-B668377218D2}">
  <ds:schemaRefs>
    <ds:schemaRef ds:uri="http://schemas.microsoft.com/office/2006/documentManagement/types"/>
    <ds:schemaRef ds:uri="http://schemas.microsoft.com/office/infopath/2007/PartnerControls"/>
    <ds:schemaRef ds:uri="http://schemas.microsoft.com/office/2006/metadata/properties"/>
    <ds:schemaRef ds:uri="http://purl.org/dc/elements/1.1/"/>
    <ds:schemaRef ds:uri="http://purl.org/dc/terms/"/>
    <ds:schemaRef ds:uri="http://www.w3.org/XML/1998/namespace"/>
    <ds:schemaRef ds:uri="http://schemas.openxmlformats.org/package/2006/metadata/core-properties"/>
    <ds:schemaRef ds:uri="c0a44f09-a4b8-4ee5-a04c-e5918d6727d0"/>
    <ds:schemaRef ds:uri="http://purl.org/dc/dcmitype/"/>
  </ds:schemaRefs>
</ds:datastoreItem>
</file>

<file path=customXml/itemProps3.xml><?xml version="1.0" encoding="utf-8"?>
<ds:datastoreItem xmlns:ds="http://schemas.openxmlformats.org/officeDocument/2006/customXml" ds:itemID="{5B1139B7-9682-4192-82E7-C82C16F79A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a44f09-a4b8-4ee5-a04c-e5918d6727d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5030</TotalTime>
  <Words>2999</Words>
  <Application>Microsoft Macintosh PowerPoint</Application>
  <PresentationFormat>Widescreen</PresentationFormat>
  <Paragraphs>486</Paragraphs>
  <Slides>31</Slides>
  <Notes>10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31</vt:i4>
      </vt:variant>
    </vt:vector>
  </HeadingPairs>
  <TitlesOfParts>
    <vt:vector size="44" baseType="lpstr">
      <vt:lpstr>Söhne</vt:lpstr>
      <vt:lpstr>WordVisiCarriageReturn_MSFontService</vt:lpstr>
      <vt:lpstr>Aptos</vt:lpstr>
      <vt:lpstr>Aptos Narrow</vt:lpstr>
      <vt:lpstr>Arial</vt:lpstr>
      <vt:lpstr>Avenir Next Condensed Demi Bold</vt:lpstr>
      <vt:lpstr>Avenir Next Demi Bold</vt:lpstr>
      <vt:lpstr>Cambria</vt:lpstr>
      <vt:lpstr>Consolas</vt:lpstr>
      <vt:lpstr>Roboto</vt:lpstr>
      <vt:lpstr>Times New Roman</vt:lpstr>
      <vt:lpstr>Wingdings</vt:lpstr>
      <vt:lpstr>office theme</vt:lpstr>
      <vt:lpstr>PowerPoint Presentation</vt:lpstr>
      <vt:lpstr>Background</vt:lpstr>
      <vt:lpstr>Background: Breast Cancer Types</vt:lpstr>
      <vt:lpstr>Background: Cancer Therapeutics</vt:lpstr>
      <vt:lpstr>Dataset</vt:lpstr>
      <vt:lpstr>Dataset</vt:lpstr>
      <vt:lpstr>Data Summary: Clinical Table</vt:lpstr>
      <vt:lpstr>Data Summary: Microarray Data</vt:lpstr>
      <vt:lpstr>Methods</vt:lpstr>
      <vt:lpstr>2x2 Contingency Tables </vt:lpstr>
      <vt:lpstr>Regression Analysis</vt:lpstr>
      <vt:lpstr>Microarray, False Discovery Rate </vt:lpstr>
      <vt:lpstr>Results</vt:lpstr>
      <vt:lpstr>2x2 Tables</vt:lpstr>
      <vt:lpstr>Logistic Regression</vt:lpstr>
      <vt:lpstr>Discussion</vt:lpstr>
      <vt:lpstr>2x2 Tables </vt:lpstr>
      <vt:lpstr>Logistic Regression</vt:lpstr>
      <vt:lpstr>Microarray Results &amp; Discussion</vt:lpstr>
      <vt:lpstr>Microarray Results: Relapse DEGs</vt:lpstr>
      <vt:lpstr>Microarray Results: RFS + Tamoxifen</vt:lpstr>
      <vt:lpstr>Microarray Results: RFS - Tamoxifen + radiotherapy</vt:lpstr>
      <vt:lpstr>Microarray Results: RFS - Tamoxifen + hormonal therapy</vt:lpstr>
      <vt:lpstr>Microarray: Significant Genes</vt:lpstr>
      <vt:lpstr>Microarray: Significant Genes</vt:lpstr>
      <vt:lpstr>Microarray: Significant Genes</vt:lpstr>
      <vt:lpstr>Microarray: Significant Genes</vt:lpstr>
      <vt:lpstr>Conclusions</vt:lpstr>
      <vt:lpstr>Conclusion</vt:lpstr>
      <vt:lpstr>Thank you!</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Tucker, Lindsey</cp:lastModifiedBy>
  <cp:revision>2</cp:revision>
  <dcterms:created xsi:type="dcterms:W3CDTF">2024-04-09T17:25:41Z</dcterms:created>
  <dcterms:modified xsi:type="dcterms:W3CDTF">2024-04-16T05:16:56Z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0x010100E9EE7A86F4795945B08B4690B822C5E9</vt:lpwstr>
  </property>
</Properties>
</file>