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62"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2F982-5245-8664-CCB2-6D46066C8C07}" v="14" dt="2024-10-17T00:04:54.566"/>
    <p1510:client id="{1D1F4B20-5F4A-1959-8B77-A6680783A6A7}" v="861" dt="2024-10-15T12:39:57.701"/>
    <p1510:client id="{37DB3270-1FB6-C35E-A2BB-9940420034BD}" v="306" dt="2024-10-15T03:31:03.282"/>
    <p1510:client id="{50CF7201-3613-C92C-41C8-541ACE1530B5}" v="95" dt="2024-10-15T00:44:29.008"/>
    <p1510:client id="{539FF919-3606-7EE7-3BED-5C887A7A270F}" v="17" dt="2024-10-15T01:55:38.532"/>
    <p1510:client id="{7F1B223C-B413-DEB0-8890-68F1CFB3C6C8}" v="5" dt="2024-10-16T01:17:36.970"/>
    <p1510:client id="{B510BAA4-0581-9CCE-42D7-CFC913DC5294}" v="774" dt="2024-10-15T02:20:29.540"/>
    <p1510:client id="{BA313396-2F2E-44D9-5AE6-2DDDA6C89325}" v="295" dt="2024-10-16T01:55:48.476"/>
    <p1510:client id="{BD402231-73F3-E44A-7286-81FF9F335D96}" v="4" dt="2024-10-17T00:34:50.702"/>
    <p1510:client id="{C42FD2BB-E248-15D0-AB31-3738F24F2A1D}" v="168" dt="2024-10-16T02:39:05.488"/>
    <p1510:client id="{CD9D7A1B-2780-94A7-F054-29ACB84AF093}" v="646" dt="2024-10-16T22:34:48.948"/>
    <p1510:client id="{CF56D803-CE22-B72C-5F5A-A0940E62D662}" v="10" dt="2024-10-17T00:03:43.671"/>
    <p1510:client id="{E31148CB-60F2-D0AC-97B7-9DD1F02F98EF}" v="137" dt="2024-10-15T22:25:01.640"/>
    <p1510:client id="{E7FF50DF-A35E-9F84-3161-0244617F1A41}" v="6" dt="2024-10-17T00:04:04.4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1" Type="http://schemas.openxmlformats.org/officeDocument/2006/relationships/hyperlink" Target="https://www.kaggle.com/datasets/maxhorowitz/nflplaybyplay2009to2016" TargetMode="External"/></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1" Type="http://schemas.openxmlformats.org/officeDocument/2006/relationships/hyperlink" Target="https://www.kaggle.com/datasets/maxhorowitz/nflplaybyplay2009to2016"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974E70-DAEE-4D73-865A-B2E9D3FD0F1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AB36AE5-501F-4505-B18E-F72898660120}">
      <dgm:prSet/>
      <dgm:spPr/>
      <dgm:t>
        <a:bodyPr/>
        <a:lstStyle/>
        <a:p>
          <a:r>
            <a:rPr lang="en-US"/>
            <a:t>Analyzing predictive plays is a useful applied model that has useful applications in both a narrow and broad scope.</a:t>
          </a:r>
        </a:p>
      </dgm:t>
    </dgm:pt>
    <dgm:pt modelId="{B1C0A88F-D25A-4CFD-B772-E58B40948D74}" type="parTrans" cxnId="{96CE425A-5942-4209-9D00-DFD019352138}">
      <dgm:prSet/>
      <dgm:spPr/>
      <dgm:t>
        <a:bodyPr/>
        <a:lstStyle/>
        <a:p>
          <a:endParaRPr lang="en-US"/>
        </a:p>
      </dgm:t>
    </dgm:pt>
    <dgm:pt modelId="{239E75EC-7DE7-4039-B9F8-E7497060B83D}" type="sibTrans" cxnId="{96CE425A-5942-4209-9D00-DFD019352138}">
      <dgm:prSet/>
      <dgm:spPr/>
      <dgm:t>
        <a:bodyPr/>
        <a:lstStyle/>
        <a:p>
          <a:endParaRPr lang="en-US"/>
        </a:p>
      </dgm:t>
    </dgm:pt>
    <dgm:pt modelId="{F39ABD19-C298-4B99-AA95-2234F7F19F77}">
      <dgm:prSet/>
      <dgm:spPr/>
      <dgm:t>
        <a:bodyPr/>
        <a:lstStyle/>
        <a:p>
          <a:r>
            <a:rPr lang="en-US"/>
            <a:t>At a core level this is valuable to both coaching staff and fans who want to understand football at a more fundamental level.</a:t>
          </a:r>
        </a:p>
      </dgm:t>
    </dgm:pt>
    <dgm:pt modelId="{737AD387-431C-4F95-8B09-0D4670776B81}" type="parTrans" cxnId="{A2B4AA79-7137-4318-A81A-ED92D8D2C2CB}">
      <dgm:prSet/>
      <dgm:spPr/>
      <dgm:t>
        <a:bodyPr/>
        <a:lstStyle/>
        <a:p>
          <a:endParaRPr lang="en-US"/>
        </a:p>
      </dgm:t>
    </dgm:pt>
    <dgm:pt modelId="{3F300162-8CE7-4D17-BB06-2303A148E333}" type="sibTrans" cxnId="{A2B4AA79-7137-4318-A81A-ED92D8D2C2CB}">
      <dgm:prSet/>
      <dgm:spPr/>
      <dgm:t>
        <a:bodyPr/>
        <a:lstStyle/>
        <a:p>
          <a:endParaRPr lang="en-US"/>
        </a:p>
      </dgm:t>
    </dgm:pt>
    <dgm:pt modelId="{32DA08DD-446B-4FF0-B008-CEC44D299688}">
      <dgm:prSet/>
      <dgm:spPr/>
      <dgm:t>
        <a:bodyPr/>
        <a:lstStyle/>
        <a:p>
          <a:r>
            <a:rPr lang="en-US"/>
            <a:t>In wider context we can explore modeling win likelihood, using play efficiency to improve game scheme, modeling player value, or predicting outcomes for sports betting.</a:t>
          </a:r>
        </a:p>
      </dgm:t>
    </dgm:pt>
    <dgm:pt modelId="{24728948-0685-456E-AF7F-D2D917A5C8F1}" type="parTrans" cxnId="{33B318E0-9A4A-4F4B-BC8B-C60CCED1D766}">
      <dgm:prSet/>
      <dgm:spPr/>
      <dgm:t>
        <a:bodyPr/>
        <a:lstStyle/>
        <a:p>
          <a:endParaRPr lang="en-US"/>
        </a:p>
      </dgm:t>
    </dgm:pt>
    <dgm:pt modelId="{4AD2A4D9-AF2F-43B1-9E37-8210CFBFC4B7}" type="sibTrans" cxnId="{33B318E0-9A4A-4F4B-BC8B-C60CCED1D766}">
      <dgm:prSet/>
      <dgm:spPr/>
      <dgm:t>
        <a:bodyPr/>
        <a:lstStyle/>
        <a:p>
          <a:endParaRPr lang="en-US"/>
        </a:p>
      </dgm:t>
    </dgm:pt>
    <dgm:pt modelId="{18B86851-C4A5-4735-B62A-03C9678E5645}" type="pres">
      <dgm:prSet presAssocID="{64974E70-DAEE-4D73-865A-B2E9D3FD0F19}" presName="root" presStyleCnt="0">
        <dgm:presLayoutVars>
          <dgm:dir/>
          <dgm:resizeHandles val="exact"/>
        </dgm:presLayoutVars>
      </dgm:prSet>
      <dgm:spPr/>
    </dgm:pt>
    <dgm:pt modelId="{023AAB2F-B957-4F3B-B1EA-24D8AFCD606D}" type="pres">
      <dgm:prSet presAssocID="{8AB36AE5-501F-4505-B18E-F72898660120}" presName="compNode" presStyleCnt="0"/>
      <dgm:spPr/>
    </dgm:pt>
    <dgm:pt modelId="{593784EF-5DBD-47DF-9BA1-4E62A33C7163}" type="pres">
      <dgm:prSet presAssocID="{8AB36AE5-501F-4505-B18E-F72898660120}" presName="bgRect" presStyleLbl="bgShp" presStyleIdx="0" presStyleCnt="3"/>
      <dgm:spPr/>
    </dgm:pt>
    <dgm:pt modelId="{B87DD98A-C357-43F8-9A1E-7CF98E9200C1}" type="pres">
      <dgm:prSet presAssocID="{8AB36AE5-501F-4505-B18E-F7289866012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E334AF1B-9716-4503-ADA6-FD6C6CFB7099}" type="pres">
      <dgm:prSet presAssocID="{8AB36AE5-501F-4505-B18E-F72898660120}" presName="spaceRect" presStyleCnt="0"/>
      <dgm:spPr/>
    </dgm:pt>
    <dgm:pt modelId="{FDEA0FC0-C4E6-4FE6-92FF-207DD655C1D0}" type="pres">
      <dgm:prSet presAssocID="{8AB36AE5-501F-4505-B18E-F72898660120}" presName="parTx" presStyleLbl="revTx" presStyleIdx="0" presStyleCnt="3">
        <dgm:presLayoutVars>
          <dgm:chMax val="0"/>
          <dgm:chPref val="0"/>
        </dgm:presLayoutVars>
      </dgm:prSet>
      <dgm:spPr/>
    </dgm:pt>
    <dgm:pt modelId="{A44CBAA5-C981-46EF-A54C-D5C9776FFBE3}" type="pres">
      <dgm:prSet presAssocID="{239E75EC-7DE7-4039-B9F8-E7497060B83D}" presName="sibTrans" presStyleCnt="0"/>
      <dgm:spPr/>
    </dgm:pt>
    <dgm:pt modelId="{ABAE4253-9419-41E9-94E3-67A68722833E}" type="pres">
      <dgm:prSet presAssocID="{F39ABD19-C298-4B99-AA95-2234F7F19F77}" presName="compNode" presStyleCnt="0"/>
      <dgm:spPr/>
    </dgm:pt>
    <dgm:pt modelId="{041408AC-CD8A-4EC1-9617-4F4DC0148B6D}" type="pres">
      <dgm:prSet presAssocID="{F39ABD19-C298-4B99-AA95-2234F7F19F77}" presName="bgRect" presStyleLbl="bgShp" presStyleIdx="1" presStyleCnt="3"/>
      <dgm:spPr/>
    </dgm:pt>
    <dgm:pt modelId="{AB2BF8F1-0AE8-4334-BF9C-985101694497}" type="pres">
      <dgm:prSet presAssocID="{F39ABD19-C298-4B99-AA95-2234F7F19F7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otball"/>
        </a:ext>
      </dgm:extLst>
    </dgm:pt>
    <dgm:pt modelId="{50B125EA-FF92-4A73-AE4A-A7C552AAC5D7}" type="pres">
      <dgm:prSet presAssocID="{F39ABD19-C298-4B99-AA95-2234F7F19F77}" presName="spaceRect" presStyleCnt="0"/>
      <dgm:spPr/>
    </dgm:pt>
    <dgm:pt modelId="{6F4B3EC3-E965-4090-BF40-3C9E52A5B10B}" type="pres">
      <dgm:prSet presAssocID="{F39ABD19-C298-4B99-AA95-2234F7F19F77}" presName="parTx" presStyleLbl="revTx" presStyleIdx="1" presStyleCnt="3">
        <dgm:presLayoutVars>
          <dgm:chMax val="0"/>
          <dgm:chPref val="0"/>
        </dgm:presLayoutVars>
      </dgm:prSet>
      <dgm:spPr/>
    </dgm:pt>
    <dgm:pt modelId="{0C226A77-69EA-46A7-AA39-65D784C56A83}" type="pres">
      <dgm:prSet presAssocID="{3F300162-8CE7-4D17-BB06-2303A148E333}" presName="sibTrans" presStyleCnt="0"/>
      <dgm:spPr/>
    </dgm:pt>
    <dgm:pt modelId="{258470D5-DC51-48BE-B9A8-F3FD14E4DEAB}" type="pres">
      <dgm:prSet presAssocID="{32DA08DD-446B-4FF0-B008-CEC44D299688}" presName="compNode" presStyleCnt="0"/>
      <dgm:spPr/>
    </dgm:pt>
    <dgm:pt modelId="{6F1EB799-89A6-4509-BA9D-78AE94502B24}" type="pres">
      <dgm:prSet presAssocID="{32DA08DD-446B-4FF0-B008-CEC44D299688}" presName="bgRect" presStyleLbl="bgShp" presStyleIdx="2" presStyleCnt="3"/>
      <dgm:spPr/>
    </dgm:pt>
    <dgm:pt modelId="{096CBD68-5847-41CA-B072-24ADB00EC4AE}" type="pres">
      <dgm:prSet presAssocID="{32DA08DD-446B-4FF0-B008-CEC44D29968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ing Cards"/>
        </a:ext>
      </dgm:extLst>
    </dgm:pt>
    <dgm:pt modelId="{AE316E2D-A827-4FC8-86B7-CE2875FDE3AA}" type="pres">
      <dgm:prSet presAssocID="{32DA08DD-446B-4FF0-B008-CEC44D299688}" presName="spaceRect" presStyleCnt="0"/>
      <dgm:spPr/>
    </dgm:pt>
    <dgm:pt modelId="{125E2AD8-809A-4D6F-98E9-13A91850281B}" type="pres">
      <dgm:prSet presAssocID="{32DA08DD-446B-4FF0-B008-CEC44D299688}" presName="parTx" presStyleLbl="revTx" presStyleIdx="2" presStyleCnt="3">
        <dgm:presLayoutVars>
          <dgm:chMax val="0"/>
          <dgm:chPref val="0"/>
        </dgm:presLayoutVars>
      </dgm:prSet>
      <dgm:spPr/>
    </dgm:pt>
  </dgm:ptLst>
  <dgm:cxnLst>
    <dgm:cxn modelId="{10B7292D-D616-41DE-8EDD-80A4D8D27AA0}" type="presOf" srcId="{32DA08DD-446B-4FF0-B008-CEC44D299688}" destId="{125E2AD8-809A-4D6F-98E9-13A91850281B}" srcOrd="0" destOrd="0" presId="urn:microsoft.com/office/officeart/2018/2/layout/IconVerticalSolidList"/>
    <dgm:cxn modelId="{A734EA72-38CF-4DFD-AD49-E08311BEB094}" type="presOf" srcId="{F39ABD19-C298-4B99-AA95-2234F7F19F77}" destId="{6F4B3EC3-E965-4090-BF40-3C9E52A5B10B}" srcOrd="0" destOrd="0" presId="urn:microsoft.com/office/officeart/2018/2/layout/IconVerticalSolidList"/>
    <dgm:cxn modelId="{A2B4AA79-7137-4318-A81A-ED92D8D2C2CB}" srcId="{64974E70-DAEE-4D73-865A-B2E9D3FD0F19}" destId="{F39ABD19-C298-4B99-AA95-2234F7F19F77}" srcOrd="1" destOrd="0" parTransId="{737AD387-431C-4F95-8B09-0D4670776B81}" sibTransId="{3F300162-8CE7-4D17-BB06-2303A148E333}"/>
    <dgm:cxn modelId="{96CE425A-5942-4209-9D00-DFD019352138}" srcId="{64974E70-DAEE-4D73-865A-B2E9D3FD0F19}" destId="{8AB36AE5-501F-4505-B18E-F72898660120}" srcOrd="0" destOrd="0" parTransId="{B1C0A88F-D25A-4CFD-B772-E58B40948D74}" sibTransId="{239E75EC-7DE7-4039-B9F8-E7497060B83D}"/>
    <dgm:cxn modelId="{33B318E0-9A4A-4F4B-BC8B-C60CCED1D766}" srcId="{64974E70-DAEE-4D73-865A-B2E9D3FD0F19}" destId="{32DA08DD-446B-4FF0-B008-CEC44D299688}" srcOrd="2" destOrd="0" parTransId="{24728948-0685-456E-AF7F-D2D917A5C8F1}" sibTransId="{4AD2A4D9-AF2F-43B1-9E37-8210CFBFC4B7}"/>
    <dgm:cxn modelId="{25C745F8-F4BD-4DF1-8424-157D8C4411EB}" type="presOf" srcId="{8AB36AE5-501F-4505-B18E-F72898660120}" destId="{FDEA0FC0-C4E6-4FE6-92FF-207DD655C1D0}" srcOrd="0" destOrd="0" presId="urn:microsoft.com/office/officeart/2018/2/layout/IconVerticalSolidList"/>
    <dgm:cxn modelId="{C516C6FC-0A04-482B-A738-CF26B00C7AAB}" type="presOf" srcId="{64974E70-DAEE-4D73-865A-B2E9D3FD0F19}" destId="{18B86851-C4A5-4735-B62A-03C9678E5645}" srcOrd="0" destOrd="0" presId="urn:microsoft.com/office/officeart/2018/2/layout/IconVerticalSolidList"/>
    <dgm:cxn modelId="{10DD2C04-924E-4871-AD6C-57FD0BDBA739}" type="presParOf" srcId="{18B86851-C4A5-4735-B62A-03C9678E5645}" destId="{023AAB2F-B957-4F3B-B1EA-24D8AFCD606D}" srcOrd="0" destOrd="0" presId="urn:microsoft.com/office/officeart/2018/2/layout/IconVerticalSolidList"/>
    <dgm:cxn modelId="{3FA39ECB-D1DA-4325-A18F-195DF483BDA7}" type="presParOf" srcId="{023AAB2F-B957-4F3B-B1EA-24D8AFCD606D}" destId="{593784EF-5DBD-47DF-9BA1-4E62A33C7163}" srcOrd="0" destOrd="0" presId="urn:microsoft.com/office/officeart/2018/2/layout/IconVerticalSolidList"/>
    <dgm:cxn modelId="{513A4B42-9E9A-4CB2-9476-245F23E4C1DB}" type="presParOf" srcId="{023AAB2F-B957-4F3B-B1EA-24D8AFCD606D}" destId="{B87DD98A-C357-43F8-9A1E-7CF98E9200C1}" srcOrd="1" destOrd="0" presId="urn:microsoft.com/office/officeart/2018/2/layout/IconVerticalSolidList"/>
    <dgm:cxn modelId="{3F5AFBA7-B8C6-41DE-A95C-1B97E5457BCE}" type="presParOf" srcId="{023AAB2F-B957-4F3B-B1EA-24D8AFCD606D}" destId="{E334AF1B-9716-4503-ADA6-FD6C6CFB7099}" srcOrd="2" destOrd="0" presId="urn:microsoft.com/office/officeart/2018/2/layout/IconVerticalSolidList"/>
    <dgm:cxn modelId="{567F0128-7969-4546-8C12-36D26B70A915}" type="presParOf" srcId="{023AAB2F-B957-4F3B-B1EA-24D8AFCD606D}" destId="{FDEA0FC0-C4E6-4FE6-92FF-207DD655C1D0}" srcOrd="3" destOrd="0" presId="urn:microsoft.com/office/officeart/2018/2/layout/IconVerticalSolidList"/>
    <dgm:cxn modelId="{0B5DF3EC-BC9F-4B27-8374-F04B4BE6BA33}" type="presParOf" srcId="{18B86851-C4A5-4735-B62A-03C9678E5645}" destId="{A44CBAA5-C981-46EF-A54C-D5C9776FFBE3}" srcOrd="1" destOrd="0" presId="urn:microsoft.com/office/officeart/2018/2/layout/IconVerticalSolidList"/>
    <dgm:cxn modelId="{7CA0D644-506C-4CEB-954D-F9533064C280}" type="presParOf" srcId="{18B86851-C4A5-4735-B62A-03C9678E5645}" destId="{ABAE4253-9419-41E9-94E3-67A68722833E}" srcOrd="2" destOrd="0" presId="urn:microsoft.com/office/officeart/2018/2/layout/IconVerticalSolidList"/>
    <dgm:cxn modelId="{127FA574-2042-458D-B720-8165C799EBFA}" type="presParOf" srcId="{ABAE4253-9419-41E9-94E3-67A68722833E}" destId="{041408AC-CD8A-4EC1-9617-4F4DC0148B6D}" srcOrd="0" destOrd="0" presId="urn:microsoft.com/office/officeart/2018/2/layout/IconVerticalSolidList"/>
    <dgm:cxn modelId="{172ABBDE-2B35-45B4-B6A9-730DC9623FDA}" type="presParOf" srcId="{ABAE4253-9419-41E9-94E3-67A68722833E}" destId="{AB2BF8F1-0AE8-4334-BF9C-985101694497}" srcOrd="1" destOrd="0" presId="urn:microsoft.com/office/officeart/2018/2/layout/IconVerticalSolidList"/>
    <dgm:cxn modelId="{0D1687FB-F161-4D54-8BBA-3D37A4ED2582}" type="presParOf" srcId="{ABAE4253-9419-41E9-94E3-67A68722833E}" destId="{50B125EA-FF92-4A73-AE4A-A7C552AAC5D7}" srcOrd="2" destOrd="0" presId="urn:microsoft.com/office/officeart/2018/2/layout/IconVerticalSolidList"/>
    <dgm:cxn modelId="{866EA9A3-DACC-4EBC-91A5-6C2C1F179C1A}" type="presParOf" srcId="{ABAE4253-9419-41E9-94E3-67A68722833E}" destId="{6F4B3EC3-E965-4090-BF40-3C9E52A5B10B}" srcOrd="3" destOrd="0" presId="urn:microsoft.com/office/officeart/2018/2/layout/IconVerticalSolidList"/>
    <dgm:cxn modelId="{263EC585-E7E8-42DC-A6D0-B9296568451C}" type="presParOf" srcId="{18B86851-C4A5-4735-B62A-03C9678E5645}" destId="{0C226A77-69EA-46A7-AA39-65D784C56A83}" srcOrd="3" destOrd="0" presId="urn:microsoft.com/office/officeart/2018/2/layout/IconVerticalSolidList"/>
    <dgm:cxn modelId="{8216EFA9-85E3-4AAC-914D-692730C4C7CC}" type="presParOf" srcId="{18B86851-C4A5-4735-B62A-03C9678E5645}" destId="{258470D5-DC51-48BE-B9A8-F3FD14E4DEAB}" srcOrd="4" destOrd="0" presId="urn:microsoft.com/office/officeart/2018/2/layout/IconVerticalSolidList"/>
    <dgm:cxn modelId="{E6F7D698-0828-49B0-85C9-C8F02944ABE4}" type="presParOf" srcId="{258470D5-DC51-48BE-B9A8-F3FD14E4DEAB}" destId="{6F1EB799-89A6-4509-BA9D-78AE94502B24}" srcOrd="0" destOrd="0" presId="urn:microsoft.com/office/officeart/2018/2/layout/IconVerticalSolidList"/>
    <dgm:cxn modelId="{1F4FEC7C-9F39-416B-8876-E08F994F7B33}" type="presParOf" srcId="{258470D5-DC51-48BE-B9A8-F3FD14E4DEAB}" destId="{096CBD68-5847-41CA-B072-24ADB00EC4AE}" srcOrd="1" destOrd="0" presId="urn:microsoft.com/office/officeart/2018/2/layout/IconVerticalSolidList"/>
    <dgm:cxn modelId="{5C11321B-BE86-4EC7-A598-FAAC26057A86}" type="presParOf" srcId="{258470D5-DC51-48BE-B9A8-F3FD14E4DEAB}" destId="{AE316E2D-A827-4FC8-86B7-CE2875FDE3AA}" srcOrd="2" destOrd="0" presId="urn:microsoft.com/office/officeart/2018/2/layout/IconVerticalSolidList"/>
    <dgm:cxn modelId="{FC0E8141-5033-4FCE-ADE3-36C2ECFBE33B}" type="presParOf" srcId="{258470D5-DC51-48BE-B9A8-F3FD14E4DEAB}" destId="{125E2AD8-809A-4D6F-98E9-13A91850281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52D2BA-5240-4100-B85C-613620D9D66B}" type="doc">
      <dgm:prSet loTypeId="urn:microsoft.com/office/officeart/2005/8/layout/vList5" loCatId="list" qsTypeId="urn:microsoft.com/office/officeart/2005/8/quickstyle/simple1" qsCatId="simple" csTypeId="urn:microsoft.com/office/officeart/2005/8/colors/accent1_5" csCatId="accent1"/>
      <dgm:spPr/>
      <dgm:t>
        <a:bodyPr/>
        <a:lstStyle/>
        <a:p>
          <a:endParaRPr lang="en-US"/>
        </a:p>
      </dgm:t>
    </dgm:pt>
    <dgm:pt modelId="{8BE52386-83D4-4F3E-B1C2-A4F4485DE719}">
      <dgm:prSet/>
      <dgm:spPr/>
      <dgm:t>
        <a:bodyPr/>
        <a:lstStyle/>
        <a:p>
          <a:r>
            <a:rPr lang="en-US"/>
            <a:t>Compiled by Maksim Horowitz, Ron Yurko, and Sam Ventura from Carnegie Mellon</a:t>
          </a:r>
        </a:p>
      </dgm:t>
    </dgm:pt>
    <dgm:pt modelId="{563519DA-7390-47F2-A6D0-A0FA4F487E7C}" type="parTrans" cxnId="{4CF33490-573D-4BA0-8048-FECB79D7FDB0}">
      <dgm:prSet/>
      <dgm:spPr/>
      <dgm:t>
        <a:bodyPr/>
        <a:lstStyle/>
        <a:p>
          <a:endParaRPr lang="en-US"/>
        </a:p>
      </dgm:t>
    </dgm:pt>
    <dgm:pt modelId="{359B9064-E584-4627-B951-BFC490ED748D}" type="sibTrans" cxnId="{4CF33490-573D-4BA0-8048-FECB79D7FDB0}">
      <dgm:prSet/>
      <dgm:spPr/>
      <dgm:t>
        <a:bodyPr/>
        <a:lstStyle/>
        <a:p>
          <a:endParaRPr lang="en-US"/>
        </a:p>
      </dgm:t>
    </dgm:pt>
    <dgm:pt modelId="{0C582025-8F31-41FC-90F3-51CBC8A3CF14}">
      <dgm:prSet/>
      <dgm:spPr/>
      <dgm:t>
        <a:bodyPr/>
        <a:lstStyle/>
        <a:p>
          <a:r>
            <a:rPr lang="en-US">
              <a:hlinkClick xmlns:r="http://schemas.openxmlformats.org/officeDocument/2006/relationships" r:id="rId1"/>
            </a:rPr>
            <a:t>https://www.kaggle.com/datasets/maxhorowitz/nflplaybyplay2009to2016</a:t>
          </a:r>
          <a:endParaRPr lang="en-US"/>
        </a:p>
      </dgm:t>
    </dgm:pt>
    <dgm:pt modelId="{3FAE2039-7C67-4BC5-9335-6C4E9817C5E8}" type="parTrans" cxnId="{0B993352-3068-4F76-B589-30BDDB0BC1F0}">
      <dgm:prSet/>
      <dgm:spPr/>
      <dgm:t>
        <a:bodyPr/>
        <a:lstStyle/>
        <a:p>
          <a:endParaRPr lang="en-US"/>
        </a:p>
      </dgm:t>
    </dgm:pt>
    <dgm:pt modelId="{65888399-47F1-4F79-AEF2-A6543550F2BE}" type="sibTrans" cxnId="{0B993352-3068-4F76-B589-30BDDB0BC1F0}">
      <dgm:prSet/>
      <dgm:spPr/>
      <dgm:t>
        <a:bodyPr/>
        <a:lstStyle/>
        <a:p>
          <a:endParaRPr lang="en-US"/>
        </a:p>
      </dgm:t>
    </dgm:pt>
    <dgm:pt modelId="{343D0545-14E9-4555-8C74-F4504DFEB1FD}">
      <dgm:prSet/>
      <dgm:spPr/>
      <dgm:t>
        <a:bodyPr/>
        <a:lstStyle/>
        <a:p>
          <a:r>
            <a:rPr lang="en-US"/>
            <a:t>Dataset Makeup:</a:t>
          </a:r>
        </a:p>
      </dgm:t>
    </dgm:pt>
    <dgm:pt modelId="{A2926F09-7E73-43A2-8435-F19866D51DD1}" type="parTrans" cxnId="{85E99A01-8CA9-40CE-A646-A538246C69C3}">
      <dgm:prSet/>
      <dgm:spPr/>
      <dgm:t>
        <a:bodyPr/>
        <a:lstStyle/>
        <a:p>
          <a:endParaRPr lang="en-US"/>
        </a:p>
      </dgm:t>
    </dgm:pt>
    <dgm:pt modelId="{DB8FD9C2-3613-4473-A743-20DBA6EA46D5}" type="sibTrans" cxnId="{85E99A01-8CA9-40CE-A646-A538246C69C3}">
      <dgm:prSet/>
      <dgm:spPr/>
      <dgm:t>
        <a:bodyPr/>
        <a:lstStyle/>
        <a:p>
          <a:endParaRPr lang="en-US"/>
        </a:p>
      </dgm:t>
    </dgm:pt>
    <dgm:pt modelId="{45EFFA06-257A-40F6-817F-C4C85DDC112E}">
      <dgm:prSet/>
      <dgm:spPr/>
      <dgm:t>
        <a:bodyPr/>
        <a:lstStyle/>
        <a:p>
          <a:r>
            <a:rPr lang="en-US"/>
            <a:t>255 features</a:t>
          </a:r>
        </a:p>
      </dgm:t>
    </dgm:pt>
    <dgm:pt modelId="{78293BE1-2E09-4525-8F0C-A18C1297E118}" type="parTrans" cxnId="{26432BAF-13E9-48A4-8DB5-595790DA1A06}">
      <dgm:prSet/>
      <dgm:spPr/>
      <dgm:t>
        <a:bodyPr/>
        <a:lstStyle/>
        <a:p>
          <a:endParaRPr lang="en-US"/>
        </a:p>
      </dgm:t>
    </dgm:pt>
    <dgm:pt modelId="{FDA4E635-2F68-4055-8CE5-71745B75C9B7}" type="sibTrans" cxnId="{26432BAF-13E9-48A4-8DB5-595790DA1A06}">
      <dgm:prSet/>
      <dgm:spPr/>
      <dgm:t>
        <a:bodyPr/>
        <a:lstStyle/>
        <a:p>
          <a:endParaRPr lang="en-US"/>
        </a:p>
      </dgm:t>
    </dgm:pt>
    <dgm:pt modelId="{ED7E2C33-51E9-4F97-BCF2-8CE4A47D4CFE}">
      <dgm:prSet/>
      <dgm:spPr/>
      <dgm:t>
        <a:bodyPr/>
        <a:lstStyle/>
        <a:p>
          <a:r>
            <a:rPr lang="en-US"/>
            <a:t>449,371 Observations</a:t>
          </a:r>
        </a:p>
      </dgm:t>
    </dgm:pt>
    <dgm:pt modelId="{44E24B2C-3C32-434B-BCA4-805ECA40C76B}" type="parTrans" cxnId="{38CBFEE3-5A3B-44FD-ABEB-E6190BE276F5}">
      <dgm:prSet/>
      <dgm:spPr/>
      <dgm:t>
        <a:bodyPr/>
        <a:lstStyle/>
        <a:p>
          <a:endParaRPr lang="en-US"/>
        </a:p>
      </dgm:t>
    </dgm:pt>
    <dgm:pt modelId="{98F89E6D-93DD-464A-AC5C-DDFE89938E97}" type="sibTrans" cxnId="{38CBFEE3-5A3B-44FD-ABEB-E6190BE276F5}">
      <dgm:prSet/>
      <dgm:spPr/>
      <dgm:t>
        <a:bodyPr/>
        <a:lstStyle/>
        <a:p>
          <a:endParaRPr lang="en-US"/>
        </a:p>
      </dgm:t>
    </dgm:pt>
    <dgm:pt modelId="{625099BE-D239-42A1-BB19-F44FA78548FB}">
      <dgm:prSet/>
      <dgm:spPr/>
      <dgm:t>
        <a:bodyPr/>
        <a:lstStyle/>
        <a:p>
          <a:r>
            <a:rPr lang="en-US"/>
            <a:t>Play-level observations from all NFL games from 2009 to 2018</a:t>
          </a:r>
        </a:p>
      </dgm:t>
    </dgm:pt>
    <dgm:pt modelId="{792603C6-5617-4958-BBA4-D4CB4D9EB64D}" type="parTrans" cxnId="{51EBBB15-D27C-4385-AFF4-1F5DD37B2026}">
      <dgm:prSet/>
      <dgm:spPr/>
      <dgm:t>
        <a:bodyPr/>
        <a:lstStyle/>
        <a:p>
          <a:endParaRPr lang="en-US"/>
        </a:p>
      </dgm:t>
    </dgm:pt>
    <dgm:pt modelId="{2566667D-F29A-42C0-B74E-F7C6B70C23C8}" type="sibTrans" cxnId="{51EBBB15-D27C-4385-AFF4-1F5DD37B2026}">
      <dgm:prSet/>
      <dgm:spPr/>
      <dgm:t>
        <a:bodyPr/>
        <a:lstStyle/>
        <a:p>
          <a:endParaRPr lang="en-US"/>
        </a:p>
      </dgm:t>
    </dgm:pt>
    <dgm:pt modelId="{FFD485E4-5008-4736-9B62-C4A868DE7492}">
      <dgm:prSet/>
      <dgm:spPr/>
      <dgm:t>
        <a:bodyPr/>
        <a:lstStyle/>
        <a:p>
          <a:r>
            <a:rPr lang="en-US"/>
            <a:t>Computational </a:t>
          </a:r>
          <a:r>
            <a:rPr lang="en-US">
              <a:latin typeface="Aptos Display" panose="020F0302020204030204"/>
            </a:rPr>
            <a:t>Considerations</a:t>
          </a:r>
          <a:endParaRPr lang="en-US"/>
        </a:p>
      </dgm:t>
    </dgm:pt>
    <dgm:pt modelId="{522EC2BB-E6B3-4DA4-979E-D0BB3BB50D66}" type="parTrans" cxnId="{9363C36C-A6B8-4AB6-BC44-442D71B087FF}">
      <dgm:prSet/>
      <dgm:spPr/>
      <dgm:t>
        <a:bodyPr/>
        <a:lstStyle/>
        <a:p>
          <a:endParaRPr lang="en-US"/>
        </a:p>
      </dgm:t>
    </dgm:pt>
    <dgm:pt modelId="{7311F47B-919F-4B1D-8918-601733CD7C66}" type="sibTrans" cxnId="{9363C36C-A6B8-4AB6-BC44-442D71B087FF}">
      <dgm:prSet/>
      <dgm:spPr/>
      <dgm:t>
        <a:bodyPr/>
        <a:lstStyle/>
        <a:p>
          <a:endParaRPr lang="en-US"/>
        </a:p>
      </dgm:t>
    </dgm:pt>
    <dgm:pt modelId="{A00D1FC2-9225-4078-843E-B155E26AF7DC}">
      <dgm:prSet/>
      <dgm:spPr/>
      <dgm:t>
        <a:bodyPr/>
        <a:lstStyle/>
        <a:p>
          <a:r>
            <a:rPr lang="en-US"/>
            <a:t>700mb CSV file</a:t>
          </a:r>
        </a:p>
      </dgm:t>
    </dgm:pt>
    <dgm:pt modelId="{EEBF31E5-C5D4-4CE6-9D90-C12624228A74}" type="parTrans" cxnId="{FAE58C8B-9B17-46C3-9B71-CB9CEB8028F7}">
      <dgm:prSet/>
      <dgm:spPr/>
      <dgm:t>
        <a:bodyPr/>
        <a:lstStyle/>
        <a:p>
          <a:endParaRPr lang="en-US"/>
        </a:p>
      </dgm:t>
    </dgm:pt>
    <dgm:pt modelId="{08AB6823-AAB4-49F1-9B94-A2E85EE1B8A1}" type="sibTrans" cxnId="{FAE58C8B-9B17-46C3-9B71-CB9CEB8028F7}">
      <dgm:prSet/>
      <dgm:spPr/>
      <dgm:t>
        <a:bodyPr/>
        <a:lstStyle/>
        <a:p>
          <a:endParaRPr lang="en-US"/>
        </a:p>
      </dgm:t>
    </dgm:pt>
    <dgm:pt modelId="{7319A4BC-8798-474E-9B55-9138A0247BB2}">
      <dgm:prSet/>
      <dgm:spPr/>
      <dgm:t>
        <a:bodyPr/>
        <a:lstStyle/>
        <a:p>
          <a:r>
            <a:rPr lang="en-US"/>
            <a:t>Encoding for categorical features will increase dimensionality</a:t>
          </a:r>
        </a:p>
      </dgm:t>
    </dgm:pt>
    <dgm:pt modelId="{2DE96260-4454-4F6C-BA50-822BD893EC52}" type="parTrans" cxnId="{4E0B74A1-66B1-4515-BBE5-F6D19E2A0A95}">
      <dgm:prSet/>
      <dgm:spPr/>
      <dgm:t>
        <a:bodyPr/>
        <a:lstStyle/>
        <a:p>
          <a:endParaRPr lang="en-US"/>
        </a:p>
      </dgm:t>
    </dgm:pt>
    <dgm:pt modelId="{C1AF84E4-E716-4785-8A71-EF92A83EA5FC}" type="sibTrans" cxnId="{4E0B74A1-66B1-4515-BBE5-F6D19E2A0A95}">
      <dgm:prSet/>
      <dgm:spPr/>
      <dgm:t>
        <a:bodyPr/>
        <a:lstStyle/>
        <a:p>
          <a:endParaRPr lang="en-US"/>
        </a:p>
      </dgm:t>
    </dgm:pt>
    <dgm:pt modelId="{B0BDC7D2-396B-4404-B2A0-B8E69C485E95}">
      <dgm:prSet/>
      <dgm:spPr/>
      <dgm:t>
        <a:bodyPr/>
        <a:lstStyle/>
        <a:p>
          <a:r>
            <a:rPr lang="en-US"/>
            <a:t>Expect to use dimensionality reduction techniques, namely PCA</a:t>
          </a:r>
        </a:p>
      </dgm:t>
    </dgm:pt>
    <dgm:pt modelId="{DC18983D-C498-4299-B064-D36E7FC0CCC0}" type="parTrans" cxnId="{973E78AE-A98E-4319-BD73-EFA83FC77558}">
      <dgm:prSet/>
      <dgm:spPr/>
      <dgm:t>
        <a:bodyPr/>
        <a:lstStyle/>
        <a:p>
          <a:endParaRPr lang="en-US"/>
        </a:p>
      </dgm:t>
    </dgm:pt>
    <dgm:pt modelId="{908128F1-6C93-41A0-B3FB-09DD29EC0F07}" type="sibTrans" cxnId="{973E78AE-A98E-4319-BD73-EFA83FC77558}">
      <dgm:prSet/>
      <dgm:spPr/>
      <dgm:t>
        <a:bodyPr/>
        <a:lstStyle/>
        <a:p>
          <a:endParaRPr lang="en-US"/>
        </a:p>
      </dgm:t>
    </dgm:pt>
    <dgm:pt modelId="{D3F0E013-71A5-4327-B1EF-544310269FDF}">
      <dgm:prSet/>
      <dgm:spPr/>
      <dgm:t>
        <a:bodyPr/>
        <a:lstStyle/>
        <a:p>
          <a:r>
            <a:rPr lang="en-US"/>
            <a:t>Expect to perform domain knowledge-based feature selection</a:t>
          </a:r>
        </a:p>
      </dgm:t>
    </dgm:pt>
    <dgm:pt modelId="{9F90200C-C3D1-45CC-8AAF-C08019039881}" type="parTrans" cxnId="{A5C356B2-2727-499C-BFE1-B2C933AEE73A}">
      <dgm:prSet/>
      <dgm:spPr/>
      <dgm:t>
        <a:bodyPr/>
        <a:lstStyle/>
        <a:p>
          <a:endParaRPr lang="en-US"/>
        </a:p>
      </dgm:t>
    </dgm:pt>
    <dgm:pt modelId="{6FC628C1-156C-4B7B-9D98-35805CB49AE3}" type="sibTrans" cxnId="{A5C356B2-2727-499C-BFE1-B2C933AEE73A}">
      <dgm:prSet/>
      <dgm:spPr/>
      <dgm:t>
        <a:bodyPr/>
        <a:lstStyle/>
        <a:p>
          <a:endParaRPr lang="en-US"/>
        </a:p>
      </dgm:t>
    </dgm:pt>
    <dgm:pt modelId="{3AACAFEF-E58E-4057-B7F2-D190D662B876}" type="pres">
      <dgm:prSet presAssocID="{A652D2BA-5240-4100-B85C-613620D9D66B}" presName="Name0" presStyleCnt="0">
        <dgm:presLayoutVars>
          <dgm:dir/>
          <dgm:animLvl val="lvl"/>
          <dgm:resizeHandles val="exact"/>
        </dgm:presLayoutVars>
      </dgm:prSet>
      <dgm:spPr/>
    </dgm:pt>
    <dgm:pt modelId="{D3F3A9A5-0E8D-400B-B6DF-2E73DB008EAC}" type="pres">
      <dgm:prSet presAssocID="{8BE52386-83D4-4F3E-B1C2-A4F4485DE719}" presName="linNode" presStyleCnt="0"/>
      <dgm:spPr/>
    </dgm:pt>
    <dgm:pt modelId="{56506D64-C898-461A-BB30-CA65F1242FAA}" type="pres">
      <dgm:prSet presAssocID="{8BE52386-83D4-4F3E-B1C2-A4F4485DE719}" presName="parentText" presStyleLbl="node1" presStyleIdx="0" presStyleCnt="3">
        <dgm:presLayoutVars>
          <dgm:chMax val="1"/>
          <dgm:bulletEnabled val="1"/>
        </dgm:presLayoutVars>
      </dgm:prSet>
      <dgm:spPr/>
    </dgm:pt>
    <dgm:pt modelId="{EB8C985F-E5D0-4856-B361-3B0AA0A37539}" type="pres">
      <dgm:prSet presAssocID="{8BE52386-83D4-4F3E-B1C2-A4F4485DE719}" presName="descendantText" presStyleLbl="alignAccFollowNode1" presStyleIdx="0" presStyleCnt="3">
        <dgm:presLayoutVars>
          <dgm:bulletEnabled val="1"/>
        </dgm:presLayoutVars>
      </dgm:prSet>
      <dgm:spPr/>
    </dgm:pt>
    <dgm:pt modelId="{12DCE4DF-F118-40F3-8445-14A5B127D3EB}" type="pres">
      <dgm:prSet presAssocID="{359B9064-E584-4627-B951-BFC490ED748D}" presName="sp" presStyleCnt="0"/>
      <dgm:spPr/>
    </dgm:pt>
    <dgm:pt modelId="{3FBF0653-039E-4F68-AD09-147FBB0C0317}" type="pres">
      <dgm:prSet presAssocID="{343D0545-14E9-4555-8C74-F4504DFEB1FD}" presName="linNode" presStyleCnt="0"/>
      <dgm:spPr/>
    </dgm:pt>
    <dgm:pt modelId="{5D764996-2520-4505-9E71-9FEB2D845BDD}" type="pres">
      <dgm:prSet presAssocID="{343D0545-14E9-4555-8C74-F4504DFEB1FD}" presName="parentText" presStyleLbl="node1" presStyleIdx="1" presStyleCnt="3">
        <dgm:presLayoutVars>
          <dgm:chMax val="1"/>
          <dgm:bulletEnabled val="1"/>
        </dgm:presLayoutVars>
      </dgm:prSet>
      <dgm:spPr/>
    </dgm:pt>
    <dgm:pt modelId="{D6EC45F9-97DB-4B34-AB89-C0E679CD0F1A}" type="pres">
      <dgm:prSet presAssocID="{343D0545-14E9-4555-8C74-F4504DFEB1FD}" presName="descendantText" presStyleLbl="alignAccFollowNode1" presStyleIdx="1" presStyleCnt="3">
        <dgm:presLayoutVars>
          <dgm:bulletEnabled val="1"/>
        </dgm:presLayoutVars>
      </dgm:prSet>
      <dgm:spPr/>
    </dgm:pt>
    <dgm:pt modelId="{A44DF7D6-9DA6-4FED-844F-45B9F1169B6B}" type="pres">
      <dgm:prSet presAssocID="{DB8FD9C2-3613-4473-A743-20DBA6EA46D5}" presName="sp" presStyleCnt="0"/>
      <dgm:spPr/>
    </dgm:pt>
    <dgm:pt modelId="{B4238058-A9DE-4889-B30B-675B5822AF51}" type="pres">
      <dgm:prSet presAssocID="{FFD485E4-5008-4736-9B62-C4A868DE7492}" presName="linNode" presStyleCnt="0"/>
      <dgm:spPr/>
    </dgm:pt>
    <dgm:pt modelId="{CBEFFFF0-5641-42C7-82D9-E8EE9C3CA3CA}" type="pres">
      <dgm:prSet presAssocID="{FFD485E4-5008-4736-9B62-C4A868DE7492}" presName="parentText" presStyleLbl="node1" presStyleIdx="2" presStyleCnt="3">
        <dgm:presLayoutVars>
          <dgm:chMax val="1"/>
          <dgm:bulletEnabled val="1"/>
        </dgm:presLayoutVars>
      </dgm:prSet>
      <dgm:spPr/>
    </dgm:pt>
    <dgm:pt modelId="{8540E822-E0F9-483B-9F09-524AEA848A9F}" type="pres">
      <dgm:prSet presAssocID="{FFD485E4-5008-4736-9B62-C4A868DE7492}" presName="descendantText" presStyleLbl="alignAccFollowNode1" presStyleIdx="2" presStyleCnt="3">
        <dgm:presLayoutVars>
          <dgm:bulletEnabled val="1"/>
        </dgm:presLayoutVars>
      </dgm:prSet>
      <dgm:spPr/>
    </dgm:pt>
  </dgm:ptLst>
  <dgm:cxnLst>
    <dgm:cxn modelId="{85E99A01-8CA9-40CE-A646-A538246C69C3}" srcId="{A652D2BA-5240-4100-B85C-613620D9D66B}" destId="{343D0545-14E9-4555-8C74-F4504DFEB1FD}" srcOrd="1" destOrd="0" parTransId="{A2926F09-7E73-43A2-8435-F19866D51DD1}" sibTransId="{DB8FD9C2-3613-4473-A743-20DBA6EA46D5}"/>
    <dgm:cxn modelId="{26B01314-6362-4BD4-83E3-7F4DBDB59FAB}" type="presOf" srcId="{45EFFA06-257A-40F6-817F-C4C85DDC112E}" destId="{D6EC45F9-97DB-4B34-AB89-C0E679CD0F1A}" srcOrd="0" destOrd="0" presId="urn:microsoft.com/office/officeart/2005/8/layout/vList5"/>
    <dgm:cxn modelId="{51EBBB15-D27C-4385-AFF4-1F5DD37B2026}" srcId="{343D0545-14E9-4555-8C74-F4504DFEB1FD}" destId="{625099BE-D239-42A1-BB19-F44FA78548FB}" srcOrd="2" destOrd="0" parTransId="{792603C6-5617-4958-BBA4-D4CB4D9EB64D}" sibTransId="{2566667D-F29A-42C0-B74E-F7C6B70C23C8}"/>
    <dgm:cxn modelId="{9363C36C-A6B8-4AB6-BC44-442D71B087FF}" srcId="{A652D2BA-5240-4100-B85C-613620D9D66B}" destId="{FFD485E4-5008-4736-9B62-C4A868DE7492}" srcOrd="2" destOrd="0" parTransId="{522EC2BB-E6B3-4DA4-979E-D0BB3BB50D66}" sibTransId="{7311F47B-919F-4B1D-8918-601733CD7C66}"/>
    <dgm:cxn modelId="{0B993352-3068-4F76-B589-30BDDB0BC1F0}" srcId="{8BE52386-83D4-4F3E-B1C2-A4F4485DE719}" destId="{0C582025-8F31-41FC-90F3-51CBC8A3CF14}" srcOrd="0" destOrd="0" parTransId="{3FAE2039-7C67-4BC5-9335-6C4E9817C5E8}" sibTransId="{65888399-47F1-4F79-AEF2-A6543550F2BE}"/>
    <dgm:cxn modelId="{4106DF55-09C6-4869-8F47-5DB6ABD73773}" type="presOf" srcId="{7319A4BC-8798-474E-9B55-9138A0247BB2}" destId="{8540E822-E0F9-483B-9F09-524AEA848A9F}" srcOrd="0" destOrd="1" presId="urn:microsoft.com/office/officeart/2005/8/layout/vList5"/>
    <dgm:cxn modelId="{A97F888A-09E8-44AB-B407-62F66698C623}" type="presOf" srcId="{ED7E2C33-51E9-4F97-BCF2-8CE4A47D4CFE}" destId="{D6EC45F9-97DB-4B34-AB89-C0E679CD0F1A}" srcOrd="0" destOrd="1" presId="urn:microsoft.com/office/officeart/2005/8/layout/vList5"/>
    <dgm:cxn modelId="{FAE58C8B-9B17-46C3-9B71-CB9CEB8028F7}" srcId="{FFD485E4-5008-4736-9B62-C4A868DE7492}" destId="{A00D1FC2-9225-4078-843E-B155E26AF7DC}" srcOrd="0" destOrd="0" parTransId="{EEBF31E5-C5D4-4CE6-9D90-C12624228A74}" sibTransId="{08AB6823-AAB4-49F1-9B94-A2E85EE1B8A1}"/>
    <dgm:cxn modelId="{4CF33490-573D-4BA0-8048-FECB79D7FDB0}" srcId="{A652D2BA-5240-4100-B85C-613620D9D66B}" destId="{8BE52386-83D4-4F3E-B1C2-A4F4485DE719}" srcOrd="0" destOrd="0" parTransId="{563519DA-7390-47F2-A6D0-A0FA4F487E7C}" sibTransId="{359B9064-E584-4627-B951-BFC490ED748D}"/>
    <dgm:cxn modelId="{C5BEF69C-AF0F-4E2A-BACF-CE41C9B86B3B}" type="presOf" srcId="{FFD485E4-5008-4736-9B62-C4A868DE7492}" destId="{CBEFFFF0-5641-42C7-82D9-E8EE9C3CA3CA}" srcOrd="0" destOrd="0" presId="urn:microsoft.com/office/officeart/2005/8/layout/vList5"/>
    <dgm:cxn modelId="{6262749D-192F-4400-BB40-F6C65479B27B}" type="presOf" srcId="{B0BDC7D2-396B-4404-B2A0-B8E69C485E95}" destId="{8540E822-E0F9-483B-9F09-524AEA848A9F}" srcOrd="0" destOrd="2" presId="urn:microsoft.com/office/officeart/2005/8/layout/vList5"/>
    <dgm:cxn modelId="{4E0B74A1-66B1-4515-BBE5-F6D19E2A0A95}" srcId="{FFD485E4-5008-4736-9B62-C4A868DE7492}" destId="{7319A4BC-8798-474E-9B55-9138A0247BB2}" srcOrd="1" destOrd="0" parTransId="{2DE96260-4454-4F6C-BA50-822BD893EC52}" sibTransId="{C1AF84E4-E716-4785-8A71-EF92A83EA5FC}"/>
    <dgm:cxn modelId="{973E78AE-A98E-4319-BD73-EFA83FC77558}" srcId="{FFD485E4-5008-4736-9B62-C4A868DE7492}" destId="{B0BDC7D2-396B-4404-B2A0-B8E69C485E95}" srcOrd="2" destOrd="0" parTransId="{DC18983D-C498-4299-B064-D36E7FC0CCC0}" sibTransId="{908128F1-6C93-41A0-B3FB-09DD29EC0F07}"/>
    <dgm:cxn modelId="{6D4102AF-8362-46B8-BF3B-B57B2EBBDF57}" type="presOf" srcId="{625099BE-D239-42A1-BB19-F44FA78548FB}" destId="{D6EC45F9-97DB-4B34-AB89-C0E679CD0F1A}" srcOrd="0" destOrd="2" presId="urn:microsoft.com/office/officeart/2005/8/layout/vList5"/>
    <dgm:cxn modelId="{26432BAF-13E9-48A4-8DB5-595790DA1A06}" srcId="{343D0545-14E9-4555-8C74-F4504DFEB1FD}" destId="{45EFFA06-257A-40F6-817F-C4C85DDC112E}" srcOrd="0" destOrd="0" parTransId="{78293BE1-2E09-4525-8F0C-A18C1297E118}" sibTransId="{FDA4E635-2F68-4055-8CE5-71745B75C9B7}"/>
    <dgm:cxn modelId="{A5C356B2-2727-499C-BFE1-B2C933AEE73A}" srcId="{FFD485E4-5008-4736-9B62-C4A868DE7492}" destId="{D3F0E013-71A5-4327-B1EF-544310269FDF}" srcOrd="3" destOrd="0" parTransId="{9F90200C-C3D1-45CC-8AAF-C08019039881}" sibTransId="{6FC628C1-156C-4B7B-9D98-35805CB49AE3}"/>
    <dgm:cxn modelId="{4DA122C7-A22E-41A9-BA14-937C557468E5}" type="presOf" srcId="{8BE52386-83D4-4F3E-B1C2-A4F4485DE719}" destId="{56506D64-C898-461A-BB30-CA65F1242FAA}" srcOrd="0" destOrd="0" presId="urn:microsoft.com/office/officeart/2005/8/layout/vList5"/>
    <dgm:cxn modelId="{0E9A3BD9-CA0C-4A22-BB8F-0B97D7D22C34}" type="presOf" srcId="{A652D2BA-5240-4100-B85C-613620D9D66B}" destId="{3AACAFEF-E58E-4057-B7F2-D190D662B876}" srcOrd="0" destOrd="0" presId="urn:microsoft.com/office/officeart/2005/8/layout/vList5"/>
    <dgm:cxn modelId="{1BE366D9-6FE7-4546-B577-64E6AF725A9B}" type="presOf" srcId="{0C582025-8F31-41FC-90F3-51CBC8A3CF14}" destId="{EB8C985F-E5D0-4856-B361-3B0AA0A37539}" srcOrd="0" destOrd="0" presId="urn:microsoft.com/office/officeart/2005/8/layout/vList5"/>
    <dgm:cxn modelId="{38CBFEE3-5A3B-44FD-ABEB-E6190BE276F5}" srcId="{343D0545-14E9-4555-8C74-F4504DFEB1FD}" destId="{ED7E2C33-51E9-4F97-BCF2-8CE4A47D4CFE}" srcOrd="1" destOrd="0" parTransId="{44E24B2C-3C32-434B-BCA4-805ECA40C76B}" sibTransId="{98F89E6D-93DD-464A-AC5C-DDFE89938E97}"/>
    <dgm:cxn modelId="{F00A74E6-817C-47A3-B19D-C266B2C212A3}" type="presOf" srcId="{343D0545-14E9-4555-8C74-F4504DFEB1FD}" destId="{5D764996-2520-4505-9E71-9FEB2D845BDD}" srcOrd="0" destOrd="0" presId="urn:microsoft.com/office/officeart/2005/8/layout/vList5"/>
    <dgm:cxn modelId="{BF59C1E8-112D-453F-825C-2960D0E283B7}" type="presOf" srcId="{A00D1FC2-9225-4078-843E-B155E26AF7DC}" destId="{8540E822-E0F9-483B-9F09-524AEA848A9F}" srcOrd="0" destOrd="0" presId="urn:microsoft.com/office/officeart/2005/8/layout/vList5"/>
    <dgm:cxn modelId="{7B1C9DE9-285D-42DC-B5F8-B88A7CE7E361}" type="presOf" srcId="{D3F0E013-71A5-4327-B1EF-544310269FDF}" destId="{8540E822-E0F9-483B-9F09-524AEA848A9F}" srcOrd="0" destOrd="3" presId="urn:microsoft.com/office/officeart/2005/8/layout/vList5"/>
    <dgm:cxn modelId="{80D7E41B-0F3E-4124-B56A-A16D005C63DD}" type="presParOf" srcId="{3AACAFEF-E58E-4057-B7F2-D190D662B876}" destId="{D3F3A9A5-0E8D-400B-B6DF-2E73DB008EAC}" srcOrd="0" destOrd="0" presId="urn:microsoft.com/office/officeart/2005/8/layout/vList5"/>
    <dgm:cxn modelId="{2742D49E-6B4D-49A2-87EE-076D0A46FD1C}" type="presParOf" srcId="{D3F3A9A5-0E8D-400B-B6DF-2E73DB008EAC}" destId="{56506D64-C898-461A-BB30-CA65F1242FAA}" srcOrd="0" destOrd="0" presId="urn:microsoft.com/office/officeart/2005/8/layout/vList5"/>
    <dgm:cxn modelId="{80FD1688-1F4C-471E-A765-392A4BD73412}" type="presParOf" srcId="{D3F3A9A5-0E8D-400B-B6DF-2E73DB008EAC}" destId="{EB8C985F-E5D0-4856-B361-3B0AA0A37539}" srcOrd="1" destOrd="0" presId="urn:microsoft.com/office/officeart/2005/8/layout/vList5"/>
    <dgm:cxn modelId="{26A3B154-21EF-40FC-A443-5118630B58AE}" type="presParOf" srcId="{3AACAFEF-E58E-4057-B7F2-D190D662B876}" destId="{12DCE4DF-F118-40F3-8445-14A5B127D3EB}" srcOrd="1" destOrd="0" presId="urn:microsoft.com/office/officeart/2005/8/layout/vList5"/>
    <dgm:cxn modelId="{F2A5C2F9-09ED-49B7-9F07-C50BC535D536}" type="presParOf" srcId="{3AACAFEF-E58E-4057-B7F2-D190D662B876}" destId="{3FBF0653-039E-4F68-AD09-147FBB0C0317}" srcOrd="2" destOrd="0" presId="urn:microsoft.com/office/officeart/2005/8/layout/vList5"/>
    <dgm:cxn modelId="{43CF2D0A-F3CF-4B2E-90D6-2B51567F46E4}" type="presParOf" srcId="{3FBF0653-039E-4F68-AD09-147FBB0C0317}" destId="{5D764996-2520-4505-9E71-9FEB2D845BDD}" srcOrd="0" destOrd="0" presId="urn:microsoft.com/office/officeart/2005/8/layout/vList5"/>
    <dgm:cxn modelId="{4C6B82E3-D4BE-4610-8A5F-BBBF706CE664}" type="presParOf" srcId="{3FBF0653-039E-4F68-AD09-147FBB0C0317}" destId="{D6EC45F9-97DB-4B34-AB89-C0E679CD0F1A}" srcOrd="1" destOrd="0" presId="urn:microsoft.com/office/officeart/2005/8/layout/vList5"/>
    <dgm:cxn modelId="{2D7D734B-AC2D-4057-9E1C-F0D3A7D0375D}" type="presParOf" srcId="{3AACAFEF-E58E-4057-B7F2-D190D662B876}" destId="{A44DF7D6-9DA6-4FED-844F-45B9F1169B6B}" srcOrd="3" destOrd="0" presId="urn:microsoft.com/office/officeart/2005/8/layout/vList5"/>
    <dgm:cxn modelId="{6CC88F33-0E02-4D54-B57F-D846005343AC}" type="presParOf" srcId="{3AACAFEF-E58E-4057-B7F2-D190D662B876}" destId="{B4238058-A9DE-4889-B30B-675B5822AF51}" srcOrd="4" destOrd="0" presId="urn:microsoft.com/office/officeart/2005/8/layout/vList5"/>
    <dgm:cxn modelId="{5B76AE70-F960-4E74-81C6-B6E818603C80}" type="presParOf" srcId="{B4238058-A9DE-4889-B30B-675B5822AF51}" destId="{CBEFFFF0-5641-42C7-82D9-E8EE9C3CA3CA}" srcOrd="0" destOrd="0" presId="urn:microsoft.com/office/officeart/2005/8/layout/vList5"/>
    <dgm:cxn modelId="{B2D4C760-475F-4B55-A33E-AFB20C6C5554}" type="presParOf" srcId="{B4238058-A9DE-4889-B30B-675B5822AF51}" destId="{8540E822-E0F9-483B-9F09-524AEA848A9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5E2E29-F21A-4236-8347-C9783E1347F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6FB06A3-AF9F-4653-B3E6-0B2362ACE045}">
      <dgm:prSet/>
      <dgm:spPr/>
      <dgm:t>
        <a:bodyPr/>
        <a:lstStyle/>
        <a:p>
          <a:pPr>
            <a:lnSpc>
              <a:spcPct val="100000"/>
            </a:lnSpc>
          </a:pPr>
          <a:r>
            <a:rPr lang="en-US"/>
            <a:t>Sequence Model</a:t>
          </a:r>
        </a:p>
      </dgm:t>
    </dgm:pt>
    <dgm:pt modelId="{100CBD5B-8BBF-4136-AC90-207FCC4C1A69}" type="parTrans" cxnId="{907A7046-805C-4D31-A2F3-14935FC833E3}">
      <dgm:prSet/>
      <dgm:spPr/>
      <dgm:t>
        <a:bodyPr/>
        <a:lstStyle/>
        <a:p>
          <a:endParaRPr lang="en-US"/>
        </a:p>
      </dgm:t>
    </dgm:pt>
    <dgm:pt modelId="{47EDBBD1-C14D-4506-A148-9A2E87DA9627}" type="sibTrans" cxnId="{907A7046-805C-4D31-A2F3-14935FC833E3}">
      <dgm:prSet/>
      <dgm:spPr/>
      <dgm:t>
        <a:bodyPr/>
        <a:lstStyle/>
        <a:p>
          <a:pPr>
            <a:lnSpc>
              <a:spcPct val="100000"/>
            </a:lnSpc>
          </a:pPr>
          <a:endParaRPr lang="en-US"/>
        </a:p>
      </dgm:t>
    </dgm:pt>
    <dgm:pt modelId="{AF1273CE-D33E-4BB6-A070-EFE7673ADDBA}">
      <dgm:prSet/>
      <dgm:spPr/>
      <dgm:t>
        <a:bodyPr/>
        <a:lstStyle/>
        <a:p>
          <a:pPr>
            <a:lnSpc>
              <a:spcPct val="100000"/>
            </a:lnSpc>
          </a:pPr>
          <a:r>
            <a:rPr lang="en-US"/>
            <a:t>Predicting Play Distance</a:t>
          </a:r>
        </a:p>
      </dgm:t>
    </dgm:pt>
    <dgm:pt modelId="{1221FAB9-3E4F-4269-95DD-405D8EB13FD6}" type="parTrans" cxnId="{31C0DA9E-0CA2-4896-85C0-6D8E88631958}">
      <dgm:prSet/>
      <dgm:spPr/>
      <dgm:t>
        <a:bodyPr/>
        <a:lstStyle/>
        <a:p>
          <a:endParaRPr lang="en-US"/>
        </a:p>
      </dgm:t>
    </dgm:pt>
    <dgm:pt modelId="{9A1C0902-D9FC-49FF-841D-4D4603B787B0}" type="sibTrans" cxnId="{31C0DA9E-0CA2-4896-85C0-6D8E88631958}">
      <dgm:prSet/>
      <dgm:spPr/>
      <dgm:t>
        <a:bodyPr/>
        <a:lstStyle/>
        <a:p>
          <a:pPr>
            <a:lnSpc>
              <a:spcPct val="100000"/>
            </a:lnSpc>
          </a:pPr>
          <a:endParaRPr lang="en-US"/>
        </a:p>
      </dgm:t>
    </dgm:pt>
    <dgm:pt modelId="{C6776E51-307B-4D69-BF99-975B8840B39E}">
      <dgm:prSet/>
      <dgm:spPr/>
      <dgm:t>
        <a:bodyPr/>
        <a:lstStyle/>
        <a:p>
          <a:pPr>
            <a:lnSpc>
              <a:spcPct val="100000"/>
            </a:lnSpc>
          </a:pPr>
          <a:r>
            <a:rPr lang="en-US"/>
            <a:t>Pass/Run Classification</a:t>
          </a:r>
        </a:p>
      </dgm:t>
    </dgm:pt>
    <dgm:pt modelId="{E7C98D0F-ED0F-4C46-AE92-C8DE1CF610CA}" type="parTrans" cxnId="{5518BB84-793E-4EC9-9B7D-BC77A9237364}">
      <dgm:prSet/>
      <dgm:spPr/>
      <dgm:t>
        <a:bodyPr/>
        <a:lstStyle/>
        <a:p>
          <a:endParaRPr lang="en-US"/>
        </a:p>
      </dgm:t>
    </dgm:pt>
    <dgm:pt modelId="{2246C118-2241-450C-93AA-7EB016D93E5F}" type="sibTrans" cxnId="{5518BB84-793E-4EC9-9B7D-BC77A9237364}">
      <dgm:prSet/>
      <dgm:spPr/>
      <dgm:t>
        <a:bodyPr/>
        <a:lstStyle/>
        <a:p>
          <a:endParaRPr lang="en-US"/>
        </a:p>
      </dgm:t>
    </dgm:pt>
    <dgm:pt modelId="{850B6E89-35DD-4653-A3D1-E53B3E6BE6AC}">
      <dgm:prSet phldr="0"/>
      <dgm:spPr/>
      <dgm:t>
        <a:bodyPr/>
        <a:lstStyle/>
        <a:p>
          <a:endParaRPr lang="en-US"/>
        </a:p>
      </dgm:t>
    </dgm:pt>
    <dgm:pt modelId="{5C5AB089-E88C-4AAD-B0A4-23407E3681B2}" type="parTrans" cxnId="{CBA150E4-4489-4351-8D3B-5AEA642DE19F}">
      <dgm:prSet/>
      <dgm:spPr/>
    </dgm:pt>
    <dgm:pt modelId="{610360C5-A0FC-4E96-9904-C63173619716}" type="sibTrans" cxnId="{CBA150E4-4489-4351-8D3B-5AEA642DE19F}">
      <dgm:prSet/>
      <dgm:spPr/>
      <dgm:t>
        <a:bodyPr/>
        <a:lstStyle/>
        <a:p>
          <a:pPr>
            <a:lnSpc>
              <a:spcPct val="100000"/>
            </a:lnSpc>
          </a:pPr>
          <a:endParaRPr lang="en-US"/>
        </a:p>
      </dgm:t>
    </dgm:pt>
    <dgm:pt modelId="{BC269B13-1C0A-4348-9D4C-C2B07FE21BDD}">
      <dgm:prSet phldr="0"/>
      <dgm:spPr/>
      <dgm:t>
        <a:bodyPr/>
        <a:lstStyle/>
        <a:p>
          <a:endParaRPr lang="en-US"/>
        </a:p>
      </dgm:t>
    </dgm:pt>
    <dgm:pt modelId="{81C2718F-6D5C-485E-8EB8-220865A07945}" type="parTrans" cxnId="{3FB1FF12-443E-4F70-AD18-A3007074BEFA}">
      <dgm:prSet/>
      <dgm:spPr/>
    </dgm:pt>
    <dgm:pt modelId="{A1766130-47CF-43B8-9A62-3666E21BC55E}" type="sibTrans" cxnId="{3FB1FF12-443E-4F70-AD18-A3007074BEFA}">
      <dgm:prSet/>
      <dgm:spPr/>
    </dgm:pt>
    <dgm:pt modelId="{01AF118C-EF64-408A-A5BC-D9448AD949B6}">
      <dgm:prSet phldr="0"/>
      <dgm:spPr/>
      <dgm:t>
        <a:bodyPr/>
        <a:lstStyle/>
        <a:p>
          <a:pPr>
            <a:lnSpc>
              <a:spcPct val="100000"/>
            </a:lnSpc>
          </a:pPr>
          <a:endParaRPr lang="en-US">
            <a:latin typeface="Aptos Display" panose="020F0302020204030204"/>
          </a:endParaRPr>
        </a:p>
      </dgm:t>
    </dgm:pt>
    <dgm:pt modelId="{4E6B4721-7724-4798-BCF5-73D62133A05A}" type="parTrans" cxnId="{1F81B5EE-62FC-4A33-82F5-3FFABD45522C}">
      <dgm:prSet/>
      <dgm:spPr/>
    </dgm:pt>
    <dgm:pt modelId="{74F32D1E-C2AE-45EC-8777-32C12DDB1FE0}" type="sibTrans" cxnId="{1F81B5EE-62FC-4A33-82F5-3FFABD45522C}">
      <dgm:prSet/>
      <dgm:spPr/>
    </dgm:pt>
    <dgm:pt modelId="{DC204B8A-B659-4B47-8396-FAEE1FA0571F}" type="pres">
      <dgm:prSet presAssocID="{7B5E2E29-F21A-4236-8347-C9783E1347FE}" presName="root" presStyleCnt="0">
        <dgm:presLayoutVars>
          <dgm:dir val="rev"/>
          <dgm:resizeHandles val="exact"/>
        </dgm:presLayoutVars>
      </dgm:prSet>
      <dgm:spPr/>
    </dgm:pt>
    <dgm:pt modelId="{8BFD0B6B-BA43-4991-81C1-DA0475E79B9A}" type="pres">
      <dgm:prSet presAssocID="{7B5E2E29-F21A-4236-8347-C9783E1347FE}" presName="container" presStyleCnt="0">
        <dgm:presLayoutVars>
          <dgm:dir/>
          <dgm:resizeHandles val="exact"/>
        </dgm:presLayoutVars>
      </dgm:prSet>
      <dgm:spPr/>
    </dgm:pt>
    <dgm:pt modelId="{D0509CBA-B13B-4C71-BE74-26DF60C7A7BA}" type="pres">
      <dgm:prSet presAssocID="{36FB06A3-AF9F-4653-B3E6-0B2362ACE045}" presName="compNode" presStyleCnt="0"/>
      <dgm:spPr/>
    </dgm:pt>
    <dgm:pt modelId="{35ED87E6-574B-41C9-85D5-911B90AC0ADD}" type="pres">
      <dgm:prSet presAssocID="{36FB06A3-AF9F-4653-B3E6-0B2362ACE045}" presName="iconBgRect" presStyleLbl="bgShp" presStyleIdx="0" presStyleCnt="3"/>
      <dgm:spPr/>
    </dgm:pt>
    <dgm:pt modelId="{45CB3328-824D-432A-A2E3-0456958DB38D}" type="pres">
      <dgm:prSet presAssocID="{36FB06A3-AF9F-4653-B3E6-0B2362ACE04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CD43BA6C-BEE5-4FFE-B18E-A55007F7587A}" type="pres">
      <dgm:prSet presAssocID="{36FB06A3-AF9F-4653-B3E6-0B2362ACE045}" presName="spaceRect" presStyleCnt="0"/>
      <dgm:spPr/>
    </dgm:pt>
    <dgm:pt modelId="{84E4FA5C-D434-4C87-93F7-23CD7D5B0498}" type="pres">
      <dgm:prSet presAssocID="{36FB06A3-AF9F-4653-B3E6-0B2362ACE045}" presName="textRect" presStyleLbl="revTx" presStyleIdx="0" presStyleCnt="3">
        <dgm:presLayoutVars>
          <dgm:chMax val="1"/>
          <dgm:chPref val="1"/>
        </dgm:presLayoutVars>
      </dgm:prSet>
      <dgm:spPr/>
    </dgm:pt>
    <dgm:pt modelId="{02E07B88-00B2-4883-96AA-D0535BAE11D5}" type="pres">
      <dgm:prSet presAssocID="{47EDBBD1-C14D-4506-A148-9A2E87DA9627}" presName="sibTrans" presStyleLbl="sibTrans2D1" presStyleIdx="0" presStyleCnt="0"/>
      <dgm:spPr/>
    </dgm:pt>
    <dgm:pt modelId="{C2C2A707-16C7-4167-8189-32F912A7CCA7}" type="pres">
      <dgm:prSet presAssocID="{AF1273CE-D33E-4BB6-A070-EFE7673ADDBA}" presName="compNode" presStyleCnt="0"/>
      <dgm:spPr/>
    </dgm:pt>
    <dgm:pt modelId="{73245595-80C2-44CB-84F9-C67304F8B446}" type="pres">
      <dgm:prSet presAssocID="{AF1273CE-D33E-4BB6-A070-EFE7673ADDBA}" presName="iconBgRect" presStyleLbl="bgShp" presStyleIdx="1" presStyleCnt="3"/>
      <dgm:spPr/>
    </dgm:pt>
    <dgm:pt modelId="{FD20DBB8-14E7-4DEB-8C2C-3BEDBCF32AF2}" type="pres">
      <dgm:prSet presAssocID="{AF1273CE-D33E-4BB6-A070-EFE7673ADDB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E20B66F7-5C3E-4492-B3A8-7AAC1FC1B93E}" type="pres">
      <dgm:prSet presAssocID="{AF1273CE-D33E-4BB6-A070-EFE7673ADDBA}" presName="spaceRect" presStyleCnt="0"/>
      <dgm:spPr/>
    </dgm:pt>
    <dgm:pt modelId="{227F3E03-3EAC-4009-A04F-5BFD0E4D1FA5}" type="pres">
      <dgm:prSet presAssocID="{AF1273CE-D33E-4BB6-A070-EFE7673ADDBA}" presName="textRect" presStyleLbl="revTx" presStyleIdx="1" presStyleCnt="3">
        <dgm:presLayoutVars>
          <dgm:chMax val="1"/>
          <dgm:chPref val="1"/>
        </dgm:presLayoutVars>
      </dgm:prSet>
      <dgm:spPr/>
    </dgm:pt>
    <dgm:pt modelId="{B9FE9BFB-ABB2-4FF2-A49B-1E7606BE0AEE}" type="pres">
      <dgm:prSet presAssocID="{9A1C0902-D9FC-49FF-841D-4D4603B787B0}" presName="sibTrans" presStyleLbl="sibTrans2D1" presStyleIdx="0" presStyleCnt="0"/>
      <dgm:spPr/>
    </dgm:pt>
    <dgm:pt modelId="{5F498898-78E4-489F-B6D2-EBC275B54BF6}" type="pres">
      <dgm:prSet presAssocID="{C6776E51-307B-4D69-BF99-975B8840B39E}" presName="compNode" presStyleCnt="0"/>
      <dgm:spPr/>
    </dgm:pt>
    <dgm:pt modelId="{983231DE-90FD-422B-8710-816FA136FB9C}" type="pres">
      <dgm:prSet presAssocID="{C6776E51-307B-4D69-BF99-975B8840B39E}" presName="iconBgRect" presStyleLbl="bgShp" presStyleIdx="2" presStyleCnt="3"/>
      <dgm:spPr/>
    </dgm:pt>
    <dgm:pt modelId="{96BDA8C2-6DCD-4DDF-83D6-CBB733036850}" type="pres">
      <dgm:prSet presAssocID="{C6776E51-307B-4D69-BF99-975B8840B39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un"/>
        </a:ext>
      </dgm:extLst>
    </dgm:pt>
    <dgm:pt modelId="{04FEF5B7-5C64-4059-A2C8-C6C3CF990143}" type="pres">
      <dgm:prSet presAssocID="{C6776E51-307B-4D69-BF99-975B8840B39E}" presName="spaceRect" presStyleCnt="0"/>
      <dgm:spPr/>
    </dgm:pt>
    <dgm:pt modelId="{49DB9F3F-0F5A-46A9-AD46-88FDC6E9DB79}" type="pres">
      <dgm:prSet presAssocID="{C6776E51-307B-4D69-BF99-975B8840B39E}" presName="textRect" presStyleLbl="revTx" presStyleIdx="2" presStyleCnt="3">
        <dgm:presLayoutVars>
          <dgm:chMax val="1"/>
          <dgm:chPref val="1"/>
        </dgm:presLayoutVars>
      </dgm:prSet>
      <dgm:spPr/>
    </dgm:pt>
  </dgm:ptLst>
  <dgm:cxnLst>
    <dgm:cxn modelId="{3FB1FF12-443E-4F70-AD18-A3007074BEFA}" srcId="{36FB06A3-AF9F-4653-B3E6-0B2362ACE045}" destId="{BC269B13-1C0A-4348-9D4C-C2B07FE21BDD}" srcOrd="1" destOrd="0" parTransId="{81C2718F-6D5C-485E-8EB8-220865A07945}" sibTransId="{A1766130-47CF-43B8-9A62-3666E21BC55E}"/>
    <dgm:cxn modelId="{907A7046-805C-4D31-A2F3-14935FC833E3}" srcId="{7B5E2E29-F21A-4236-8347-C9783E1347FE}" destId="{36FB06A3-AF9F-4653-B3E6-0B2362ACE045}" srcOrd="0" destOrd="0" parTransId="{100CBD5B-8BBF-4136-AC90-207FCC4C1A69}" sibTransId="{47EDBBD1-C14D-4506-A148-9A2E87DA9627}"/>
    <dgm:cxn modelId="{3B23946D-C98A-484D-8BE7-25FAEA43B76D}" type="presOf" srcId="{47EDBBD1-C14D-4506-A148-9A2E87DA9627}" destId="{02E07B88-00B2-4883-96AA-D0535BAE11D5}" srcOrd="0" destOrd="0" presId="urn:microsoft.com/office/officeart/2018/2/layout/IconCircleList"/>
    <dgm:cxn modelId="{5518BB84-793E-4EC9-9B7D-BC77A9237364}" srcId="{7B5E2E29-F21A-4236-8347-C9783E1347FE}" destId="{C6776E51-307B-4D69-BF99-975B8840B39E}" srcOrd="2" destOrd="0" parTransId="{E7C98D0F-ED0F-4C46-AE92-C8DE1CF610CA}" sibTransId="{2246C118-2241-450C-93AA-7EB016D93E5F}"/>
    <dgm:cxn modelId="{31C0DA9E-0CA2-4896-85C0-6D8E88631958}" srcId="{7B5E2E29-F21A-4236-8347-C9783E1347FE}" destId="{AF1273CE-D33E-4BB6-A070-EFE7673ADDBA}" srcOrd="1" destOrd="0" parTransId="{1221FAB9-3E4F-4269-95DD-405D8EB13FD6}" sibTransId="{9A1C0902-D9FC-49FF-841D-4D4603B787B0}"/>
    <dgm:cxn modelId="{634C9AA2-81F4-413B-8E68-B4950F3EB98F}" type="presOf" srcId="{36FB06A3-AF9F-4653-B3E6-0B2362ACE045}" destId="{84E4FA5C-D434-4C87-93F7-23CD7D5B0498}" srcOrd="0" destOrd="0" presId="urn:microsoft.com/office/officeart/2018/2/layout/IconCircleList"/>
    <dgm:cxn modelId="{34E208C4-C780-4087-B4C5-7C46DB5FFFA4}" type="presOf" srcId="{9A1C0902-D9FC-49FF-841D-4D4603B787B0}" destId="{B9FE9BFB-ABB2-4FF2-A49B-1E7606BE0AEE}" srcOrd="0" destOrd="0" presId="urn:microsoft.com/office/officeart/2018/2/layout/IconCircleList"/>
    <dgm:cxn modelId="{4FF4D4C9-089A-4634-8D40-62FDBEE86D23}" type="presOf" srcId="{AF1273CE-D33E-4BB6-A070-EFE7673ADDBA}" destId="{227F3E03-3EAC-4009-A04F-5BFD0E4D1FA5}" srcOrd="0" destOrd="0" presId="urn:microsoft.com/office/officeart/2018/2/layout/IconCircleList"/>
    <dgm:cxn modelId="{0F0D4EE2-EC9B-4B88-BDC2-FA17DE2E9030}" type="presOf" srcId="{7B5E2E29-F21A-4236-8347-C9783E1347FE}" destId="{DC204B8A-B659-4B47-8396-FAEE1FA0571F}" srcOrd="0" destOrd="0" presId="urn:microsoft.com/office/officeart/2018/2/layout/IconCircleList"/>
    <dgm:cxn modelId="{CBA150E4-4489-4351-8D3B-5AEA642DE19F}" srcId="{36FB06A3-AF9F-4653-B3E6-0B2362ACE045}" destId="{850B6E89-35DD-4653-A3D1-E53B3E6BE6AC}" srcOrd="0" destOrd="0" parTransId="{5C5AB089-E88C-4AAD-B0A4-23407E3681B2}" sibTransId="{610360C5-A0FC-4E96-9904-C63173619716}"/>
    <dgm:cxn modelId="{1F81B5EE-62FC-4A33-82F5-3FFABD45522C}" srcId="{BC269B13-1C0A-4348-9D4C-C2B07FE21BDD}" destId="{01AF118C-EF64-408A-A5BC-D9448AD949B6}" srcOrd="0" destOrd="0" parTransId="{4E6B4721-7724-4798-BCF5-73D62133A05A}" sibTransId="{74F32D1E-C2AE-45EC-8777-32C12DDB1FE0}"/>
    <dgm:cxn modelId="{840807F4-0748-4689-AD5B-2E4880CACA95}" type="presOf" srcId="{C6776E51-307B-4D69-BF99-975B8840B39E}" destId="{49DB9F3F-0F5A-46A9-AD46-88FDC6E9DB79}" srcOrd="0" destOrd="0" presId="urn:microsoft.com/office/officeart/2018/2/layout/IconCircleList"/>
    <dgm:cxn modelId="{18B5BC61-7C40-4E7D-BEF1-4CEB4DDFF976}" type="presParOf" srcId="{DC204B8A-B659-4B47-8396-FAEE1FA0571F}" destId="{8BFD0B6B-BA43-4991-81C1-DA0475E79B9A}" srcOrd="0" destOrd="0" presId="urn:microsoft.com/office/officeart/2018/2/layout/IconCircleList"/>
    <dgm:cxn modelId="{DB307ABB-C234-4161-A3F5-122530195F55}" type="presParOf" srcId="{8BFD0B6B-BA43-4991-81C1-DA0475E79B9A}" destId="{D0509CBA-B13B-4C71-BE74-26DF60C7A7BA}" srcOrd="0" destOrd="0" presId="urn:microsoft.com/office/officeart/2018/2/layout/IconCircleList"/>
    <dgm:cxn modelId="{E3225F84-093D-4031-B3A8-EF98AAFBE513}" type="presParOf" srcId="{D0509CBA-B13B-4C71-BE74-26DF60C7A7BA}" destId="{35ED87E6-574B-41C9-85D5-911B90AC0ADD}" srcOrd="0" destOrd="0" presId="urn:microsoft.com/office/officeart/2018/2/layout/IconCircleList"/>
    <dgm:cxn modelId="{53CC1506-35DB-4EBB-8A93-C95B1D433982}" type="presParOf" srcId="{D0509CBA-B13B-4C71-BE74-26DF60C7A7BA}" destId="{45CB3328-824D-432A-A2E3-0456958DB38D}" srcOrd="1" destOrd="0" presId="urn:microsoft.com/office/officeart/2018/2/layout/IconCircleList"/>
    <dgm:cxn modelId="{E1D6D9F6-9DF6-43C9-BEE8-D379A78F6CDC}" type="presParOf" srcId="{D0509CBA-B13B-4C71-BE74-26DF60C7A7BA}" destId="{CD43BA6C-BEE5-4FFE-B18E-A55007F7587A}" srcOrd="2" destOrd="0" presId="urn:microsoft.com/office/officeart/2018/2/layout/IconCircleList"/>
    <dgm:cxn modelId="{6E62C8E5-BF15-48DB-B406-38D7EF327841}" type="presParOf" srcId="{D0509CBA-B13B-4C71-BE74-26DF60C7A7BA}" destId="{84E4FA5C-D434-4C87-93F7-23CD7D5B0498}" srcOrd="3" destOrd="0" presId="urn:microsoft.com/office/officeart/2018/2/layout/IconCircleList"/>
    <dgm:cxn modelId="{54BE7594-A6A2-47BD-A81B-CF5560D1B18F}" type="presParOf" srcId="{8BFD0B6B-BA43-4991-81C1-DA0475E79B9A}" destId="{02E07B88-00B2-4883-96AA-D0535BAE11D5}" srcOrd="1" destOrd="0" presId="urn:microsoft.com/office/officeart/2018/2/layout/IconCircleList"/>
    <dgm:cxn modelId="{3876768B-E2B0-4955-8808-73F74AD492E0}" type="presParOf" srcId="{8BFD0B6B-BA43-4991-81C1-DA0475E79B9A}" destId="{C2C2A707-16C7-4167-8189-32F912A7CCA7}" srcOrd="2" destOrd="0" presId="urn:microsoft.com/office/officeart/2018/2/layout/IconCircleList"/>
    <dgm:cxn modelId="{CE5920C2-C921-4161-9ACC-DB531D652CAB}" type="presParOf" srcId="{C2C2A707-16C7-4167-8189-32F912A7CCA7}" destId="{73245595-80C2-44CB-84F9-C67304F8B446}" srcOrd="0" destOrd="0" presId="urn:microsoft.com/office/officeart/2018/2/layout/IconCircleList"/>
    <dgm:cxn modelId="{8BCE88A9-8C7B-4616-A6C8-4828C352717C}" type="presParOf" srcId="{C2C2A707-16C7-4167-8189-32F912A7CCA7}" destId="{FD20DBB8-14E7-4DEB-8C2C-3BEDBCF32AF2}" srcOrd="1" destOrd="0" presId="urn:microsoft.com/office/officeart/2018/2/layout/IconCircleList"/>
    <dgm:cxn modelId="{1A002178-2705-4FCB-A1E0-0887C438010E}" type="presParOf" srcId="{C2C2A707-16C7-4167-8189-32F912A7CCA7}" destId="{E20B66F7-5C3E-4492-B3A8-7AAC1FC1B93E}" srcOrd="2" destOrd="0" presId="urn:microsoft.com/office/officeart/2018/2/layout/IconCircleList"/>
    <dgm:cxn modelId="{08C056F2-9D1C-40A0-9EE7-C555C8E31524}" type="presParOf" srcId="{C2C2A707-16C7-4167-8189-32F912A7CCA7}" destId="{227F3E03-3EAC-4009-A04F-5BFD0E4D1FA5}" srcOrd="3" destOrd="0" presId="urn:microsoft.com/office/officeart/2018/2/layout/IconCircleList"/>
    <dgm:cxn modelId="{1FA09272-5E5C-4885-A8C1-F3F371326162}" type="presParOf" srcId="{8BFD0B6B-BA43-4991-81C1-DA0475E79B9A}" destId="{B9FE9BFB-ABB2-4FF2-A49B-1E7606BE0AEE}" srcOrd="3" destOrd="0" presId="urn:microsoft.com/office/officeart/2018/2/layout/IconCircleList"/>
    <dgm:cxn modelId="{277E26C2-69BC-4741-A79D-8F035BE7F1A5}" type="presParOf" srcId="{8BFD0B6B-BA43-4991-81C1-DA0475E79B9A}" destId="{5F498898-78E4-489F-B6D2-EBC275B54BF6}" srcOrd="4" destOrd="0" presId="urn:microsoft.com/office/officeart/2018/2/layout/IconCircleList"/>
    <dgm:cxn modelId="{7F034828-7D31-406D-8B63-F181630B4DDE}" type="presParOf" srcId="{5F498898-78E4-489F-B6D2-EBC275B54BF6}" destId="{983231DE-90FD-422B-8710-816FA136FB9C}" srcOrd="0" destOrd="0" presId="urn:microsoft.com/office/officeart/2018/2/layout/IconCircleList"/>
    <dgm:cxn modelId="{7D420AA5-C40C-4BFC-B68D-5410DFD2F133}" type="presParOf" srcId="{5F498898-78E4-489F-B6D2-EBC275B54BF6}" destId="{96BDA8C2-6DCD-4DDF-83D6-CBB733036850}" srcOrd="1" destOrd="0" presId="urn:microsoft.com/office/officeart/2018/2/layout/IconCircleList"/>
    <dgm:cxn modelId="{F4C669EA-E986-4D61-A744-22E4F43CCA1C}" type="presParOf" srcId="{5F498898-78E4-489F-B6D2-EBC275B54BF6}" destId="{04FEF5B7-5C64-4059-A2C8-C6C3CF990143}" srcOrd="2" destOrd="0" presId="urn:microsoft.com/office/officeart/2018/2/layout/IconCircleList"/>
    <dgm:cxn modelId="{63A0AF89-0198-40C6-8CBD-F77DA4086198}" type="presParOf" srcId="{5F498898-78E4-489F-B6D2-EBC275B54BF6}" destId="{49DB9F3F-0F5A-46A9-AD46-88FDC6E9DB7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3784EF-5DBD-47DF-9BA1-4E62A33C7163}">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7DD98A-C357-43F8-9A1E-7CF98E9200C1}">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EA0FC0-C4E6-4FE6-92FF-207DD655C1D0}">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Analyzing predictive plays is a useful applied model that has useful applications in both a narrow and broad scope.</a:t>
          </a:r>
        </a:p>
      </dsp:txBody>
      <dsp:txXfrm>
        <a:off x="1437631" y="531"/>
        <a:ext cx="9077968" cy="1244702"/>
      </dsp:txXfrm>
    </dsp:sp>
    <dsp:sp modelId="{041408AC-CD8A-4EC1-9617-4F4DC0148B6D}">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2BF8F1-0AE8-4334-BF9C-985101694497}">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4B3EC3-E965-4090-BF40-3C9E52A5B10B}">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At a core level this is valuable to both coaching staff and fans who want to understand football at a more fundamental level.</a:t>
          </a:r>
        </a:p>
      </dsp:txBody>
      <dsp:txXfrm>
        <a:off x="1437631" y="1556410"/>
        <a:ext cx="9077968" cy="1244702"/>
      </dsp:txXfrm>
    </dsp:sp>
    <dsp:sp modelId="{6F1EB799-89A6-4509-BA9D-78AE94502B24}">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6CBD68-5847-41CA-B072-24ADB00EC4AE}">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5E2AD8-809A-4D6F-98E9-13A91850281B}">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In wider context we can explore modeling win likelihood, using play efficiency to improve game scheme, modeling player value, or predicting outcomes for sports betting.</a:t>
          </a:r>
        </a:p>
      </dsp:txBody>
      <dsp:txXfrm>
        <a:off x="1437631" y="3112289"/>
        <a:ext cx="9077968" cy="1244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8C985F-E5D0-4856-B361-3B0AA0A37539}">
      <dsp:nvSpPr>
        <dsp:cNvPr id="0" name=""/>
        <dsp:cNvSpPr/>
      </dsp:nvSpPr>
      <dsp:spPr>
        <a:xfrm rot="5400000">
          <a:off x="4509999" y="-1680907"/>
          <a:ext cx="1127286" cy="4775192"/>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hlinkClick xmlns:r="http://schemas.openxmlformats.org/officeDocument/2006/relationships" r:id="rId1"/>
            </a:rPr>
            <a:t>https://www.kaggle.com/datasets/maxhorowitz/nflplaybyplay2009to2016</a:t>
          </a:r>
          <a:endParaRPr lang="en-US" sz="1100" kern="1200"/>
        </a:p>
      </dsp:txBody>
      <dsp:txXfrm rot="-5400000">
        <a:off x="2686046" y="198076"/>
        <a:ext cx="4720162" cy="1017226"/>
      </dsp:txXfrm>
    </dsp:sp>
    <dsp:sp modelId="{56506D64-C898-461A-BB30-CA65F1242FAA}">
      <dsp:nvSpPr>
        <dsp:cNvPr id="0" name=""/>
        <dsp:cNvSpPr/>
      </dsp:nvSpPr>
      <dsp:spPr>
        <a:xfrm>
          <a:off x="0" y="2135"/>
          <a:ext cx="2686046" cy="1409107"/>
        </a:xfrm>
        <a:prstGeom prst="roundRect">
          <a:avLst/>
        </a:prstGeom>
        <a:solidFill>
          <a:schemeClr val="accent1">
            <a:alpha val="9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Compiled by Maksim Horowitz, Ron Yurko, and Sam Ventura from Carnegie Mellon</a:t>
          </a:r>
        </a:p>
      </dsp:txBody>
      <dsp:txXfrm>
        <a:off x="68787" y="70922"/>
        <a:ext cx="2548472" cy="1271533"/>
      </dsp:txXfrm>
    </dsp:sp>
    <dsp:sp modelId="{D6EC45F9-97DB-4B34-AB89-C0E679CD0F1A}">
      <dsp:nvSpPr>
        <dsp:cNvPr id="0" name=""/>
        <dsp:cNvSpPr/>
      </dsp:nvSpPr>
      <dsp:spPr>
        <a:xfrm rot="5400000">
          <a:off x="4509999" y="-201344"/>
          <a:ext cx="1127286" cy="4775192"/>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255 features</a:t>
          </a:r>
        </a:p>
        <a:p>
          <a:pPr marL="57150" lvl="1" indent="-57150" algn="l" defTabSz="488950">
            <a:lnSpc>
              <a:spcPct val="90000"/>
            </a:lnSpc>
            <a:spcBef>
              <a:spcPct val="0"/>
            </a:spcBef>
            <a:spcAft>
              <a:spcPct val="15000"/>
            </a:spcAft>
            <a:buChar char="•"/>
          </a:pPr>
          <a:r>
            <a:rPr lang="en-US" sz="1100" kern="1200"/>
            <a:t>449,371 Observations</a:t>
          </a:r>
        </a:p>
        <a:p>
          <a:pPr marL="57150" lvl="1" indent="-57150" algn="l" defTabSz="488950">
            <a:lnSpc>
              <a:spcPct val="90000"/>
            </a:lnSpc>
            <a:spcBef>
              <a:spcPct val="0"/>
            </a:spcBef>
            <a:spcAft>
              <a:spcPct val="15000"/>
            </a:spcAft>
            <a:buChar char="•"/>
          </a:pPr>
          <a:r>
            <a:rPr lang="en-US" sz="1100" kern="1200"/>
            <a:t>Play-level observations from all NFL games from 2009 to 2018</a:t>
          </a:r>
        </a:p>
      </dsp:txBody>
      <dsp:txXfrm rot="-5400000">
        <a:off x="2686046" y="1677639"/>
        <a:ext cx="4720162" cy="1017226"/>
      </dsp:txXfrm>
    </dsp:sp>
    <dsp:sp modelId="{5D764996-2520-4505-9E71-9FEB2D845BDD}">
      <dsp:nvSpPr>
        <dsp:cNvPr id="0" name=""/>
        <dsp:cNvSpPr/>
      </dsp:nvSpPr>
      <dsp:spPr>
        <a:xfrm>
          <a:off x="0" y="1481698"/>
          <a:ext cx="2686046" cy="1409107"/>
        </a:xfrm>
        <a:prstGeom prst="roundRect">
          <a:avLst/>
        </a:prstGeom>
        <a:solidFill>
          <a:schemeClr val="accent1">
            <a:alpha val="90000"/>
            <a:hueOff val="0"/>
            <a:satOff val="0"/>
            <a:lumOff val="0"/>
            <a:alphaOff val="-2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Dataset Makeup:</a:t>
          </a:r>
        </a:p>
      </dsp:txBody>
      <dsp:txXfrm>
        <a:off x="68787" y="1550485"/>
        <a:ext cx="2548472" cy="1271533"/>
      </dsp:txXfrm>
    </dsp:sp>
    <dsp:sp modelId="{8540E822-E0F9-483B-9F09-524AEA848A9F}">
      <dsp:nvSpPr>
        <dsp:cNvPr id="0" name=""/>
        <dsp:cNvSpPr/>
      </dsp:nvSpPr>
      <dsp:spPr>
        <a:xfrm rot="5400000">
          <a:off x="4509999" y="1278218"/>
          <a:ext cx="1127286" cy="4775192"/>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700mb CSV file</a:t>
          </a:r>
        </a:p>
        <a:p>
          <a:pPr marL="57150" lvl="1" indent="-57150" algn="l" defTabSz="488950">
            <a:lnSpc>
              <a:spcPct val="90000"/>
            </a:lnSpc>
            <a:spcBef>
              <a:spcPct val="0"/>
            </a:spcBef>
            <a:spcAft>
              <a:spcPct val="15000"/>
            </a:spcAft>
            <a:buChar char="•"/>
          </a:pPr>
          <a:r>
            <a:rPr lang="en-US" sz="1100" kern="1200"/>
            <a:t>Encoding for categorical features will increase dimensionality</a:t>
          </a:r>
        </a:p>
        <a:p>
          <a:pPr marL="57150" lvl="1" indent="-57150" algn="l" defTabSz="488950">
            <a:lnSpc>
              <a:spcPct val="90000"/>
            </a:lnSpc>
            <a:spcBef>
              <a:spcPct val="0"/>
            </a:spcBef>
            <a:spcAft>
              <a:spcPct val="15000"/>
            </a:spcAft>
            <a:buChar char="•"/>
          </a:pPr>
          <a:r>
            <a:rPr lang="en-US" sz="1100" kern="1200"/>
            <a:t>Expect to use dimensionality reduction techniques, namely PCA</a:t>
          </a:r>
        </a:p>
        <a:p>
          <a:pPr marL="57150" lvl="1" indent="-57150" algn="l" defTabSz="488950">
            <a:lnSpc>
              <a:spcPct val="90000"/>
            </a:lnSpc>
            <a:spcBef>
              <a:spcPct val="0"/>
            </a:spcBef>
            <a:spcAft>
              <a:spcPct val="15000"/>
            </a:spcAft>
            <a:buChar char="•"/>
          </a:pPr>
          <a:r>
            <a:rPr lang="en-US" sz="1100" kern="1200"/>
            <a:t>Expect to perform domain knowledge-based feature selection</a:t>
          </a:r>
        </a:p>
      </dsp:txBody>
      <dsp:txXfrm rot="-5400000">
        <a:off x="2686046" y="3157201"/>
        <a:ext cx="4720162" cy="1017226"/>
      </dsp:txXfrm>
    </dsp:sp>
    <dsp:sp modelId="{CBEFFFF0-5641-42C7-82D9-E8EE9C3CA3CA}">
      <dsp:nvSpPr>
        <dsp:cNvPr id="0" name=""/>
        <dsp:cNvSpPr/>
      </dsp:nvSpPr>
      <dsp:spPr>
        <a:xfrm>
          <a:off x="0" y="2961261"/>
          <a:ext cx="2686046" cy="1409107"/>
        </a:xfrm>
        <a:prstGeom prst="roundRect">
          <a:avLst/>
        </a:prstGeom>
        <a:solidFill>
          <a:schemeClr val="accent1">
            <a:alpha val="90000"/>
            <a:hueOff val="0"/>
            <a:satOff val="0"/>
            <a:lumOff val="0"/>
            <a:alpha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Computational </a:t>
          </a:r>
          <a:r>
            <a:rPr lang="en-US" sz="2000" kern="1200">
              <a:latin typeface="Aptos Display" panose="020F0302020204030204"/>
            </a:rPr>
            <a:t>Considerations</a:t>
          </a:r>
          <a:endParaRPr lang="en-US" sz="2000" kern="1200"/>
        </a:p>
      </dsp:txBody>
      <dsp:txXfrm>
        <a:off x="68787" y="3030048"/>
        <a:ext cx="2548472" cy="12715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D87E6-574B-41C9-85D5-911B90AC0ADD}">
      <dsp:nvSpPr>
        <dsp:cNvPr id="0" name=""/>
        <dsp:cNvSpPr/>
      </dsp:nvSpPr>
      <dsp:spPr>
        <a:xfrm>
          <a:off x="396025" y="724399"/>
          <a:ext cx="934040" cy="9340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CB3328-824D-432A-A2E3-0456958DB38D}">
      <dsp:nvSpPr>
        <dsp:cNvPr id="0" name=""/>
        <dsp:cNvSpPr/>
      </dsp:nvSpPr>
      <dsp:spPr>
        <a:xfrm>
          <a:off x="592173" y="920547"/>
          <a:ext cx="541743" cy="5417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E4FA5C-D434-4C87-93F7-23CD7D5B0498}">
      <dsp:nvSpPr>
        <dsp:cNvPr id="0" name=""/>
        <dsp:cNvSpPr/>
      </dsp:nvSpPr>
      <dsp:spPr>
        <a:xfrm>
          <a:off x="1530217" y="724399"/>
          <a:ext cx="2201667" cy="934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Sequence Model</a:t>
          </a:r>
        </a:p>
      </dsp:txBody>
      <dsp:txXfrm>
        <a:off x="1530217" y="724399"/>
        <a:ext cx="2201667" cy="934040"/>
      </dsp:txXfrm>
    </dsp:sp>
    <dsp:sp modelId="{73245595-80C2-44CB-84F9-C67304F8B446}">
      <dsp:nvSpPr>
        <dsp:cNvPr id="0" name=""/>
        <dsp:cNvSpPr/>
      </dsp:nvSpPr>
      <dsp:spPr>
        <a:xfrm>
          <a:off x="4115508" y="724399"/>
          <a:ext cx="934040" cy="9340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20DBB8-14E7-4DEB-8C2C-3BEDBCF32AF2}">
      <dsp:nvSpPr>
        <dsp:cNvPr id="0" name=""/>
        <dsp:cNvSpPr/>
      </dsp:nvSpPr>
      <dsp:spPr>
        <a:xfrm>
          <a:off x="4311657" y="920547"/>
          <a:ext cx="541743" cy="5417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7F3E03-3EAC-4009-A04F-5BFD0E4D1FA5}">
      <dsp:nvSpPr>
        <dsp:cNvPr id="0" name=""/>
        <dsp:cNvSpPr/>
      </dsp:nvSpPr>
      <dsp:spPr>
        <a:xfrm>
          <a:off x="5249700" y="724399"/>
          <a:ext cx="2201667" cy="934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Predicting Play Distance</a:t>
          </a:r>
        </a:p>
      </dsp:txBody>
      <dsp:txXfrm>
        <a:off x="5249700" y="724399"/>
        <a:ext cx="2201667" cy="934040"/>
      </dsp:txXfrm>
    </dsp:sp>
    <dsp:sp modelId="{983231DE-90FD-422B-8710-816FA136FB9C}">
      <dsp:nvSpPr>
        <dsp:cNvPr id="0" name=""/>
        <dsp:cNvSpPr/>
      </dsp:nvSpPr>
      <dsp:spPr>
        <a:xfrm>
          <a:off x="7834992" y="724399"/>
          <a:ext cx="934040" cy="9340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BDA8C2-6DCD-4DDF-83D6-CBB733036850}">
      <dsp:nvSpPr>
        <dsp:cNvPr id="0" name=""/>
        <dsp:cNvSpPr/>
      </dsp:nvSpPr>
      <dsp:spPr>
        <a:xfrm>
          <a:off x="8031140" y="920547"/>
          <a:ext cx="541743" cy="5417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DB9F3F-0F5A-46A9-AD46-88FDC6E9DB79}">
      <dsp:nvSpPr>
        <dsp:cNvPr id="0" name=""/>
        <dsp:cNvSpPr/>
      </dsp:nvSpPr>
      <dsp:spPr>
        <a:xfrm>
          <a:off x="8969184" y="724399"/>
          <a:ext cx="2201667" cy="934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Pass/Run Classification</a:t>
          </a:r>
        </a:p>
      </dsp:txBody>
      <dsp:txXfrm>
        <a:off x="8969184" y="724399"/>
        <a:ext cx="2201667" cy="9340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75B736-0542-45D8-BA31-A6737B508FFE}" type="datetimeFigureOut">
              <a:t>10/16/2024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4BE39-BC22-404A-A66D-A46F60C024E5}" type="slidenum">
              <a:t>‹#›</a:t>
            </a:fld>
            <a:endParaRPr lang="en-US"/>
          </a:p>
        </p:txBody>
      </p:sp>
    </p:spTree>
    <p:extLst>
      <p:ext uri="{BB962C8B-B14F-4D97-AF65-F5344CB8AC3E}">
        <p14:creationId xmlns:p14="http://schemas.microsoft.com/office/powerpoint/2010/main" val="2951176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dataset was compiled by a group of researchers from Carnegie, who subsequently developed </a:t>
            </a:r>
            <a:r>
              <a:rPr lang="en-US" err="1">
                <a:cs typeface="Calibri"/>
              </a:rPr>
              <a:t>nflscrapR</a:t>
            </a:r>
            <a:r>
              <a:rPr lang="en-US">
                <a:cs typeface="Calibri"/>
              </a:rPr>
              <a:t>, a web scraper for </a:t>
            </a:r>
            <a:r>
              <a:rPr lang="en-US" err="1">
                <a:cs typeface="Calibri"/>
              </a:rPr>
              <a:t>nfl</a:t>
            </a:r>
            <a:r>
              <a:rPr lang="en-US">
                <a:cs typeface="Calibri"/>
              </a:rPr>
              <a:t> data</a:t>
            </a:r>
          </a:p>
          <a:p>
            <a:r>
              <a:rPr lang="en-US">
                <a:cs typeface="Calibri"/>
              </a:rPr>
              <a:t>The dataset is comprised of 255 features across nearly half a million observations</a:t>
            </a:r>
          </a:p>
          <a:p>
            <a:r>
              <a:rPr lang="en-US">
                <a:cs typeface="Calibri"/>
              </a:rPr>
              <a:t>The dataset is quite expansive and exhausted – </a:t>
            </a:r>
            <a:r>
              <a:rPr lang="en-US" err="1">
                <a:cs typeface="Calibri"/>
              </a:rPr>
              <a:t>personell</a:t>
            </a:r>
            <a:r>
              <a:rPr lang="en-US">
                <a:cs typeface="Calibri"/>
              </a:rPr>
              <a:t>, formation, situational, and environmental factors</a:t>
            </a:r>
          </a:p>
          <a:p>
            <a:endParaRPr lang="en-US">
              <a:cs typeface="Calibri"/>
            </a:endParaRPr>
          </a:p>
        </p:txBody>
      </p:sp>
      <p:sp>
        <p:nvSpPr>
          <p:cNvPr id="4" name="Slide Number Placeholder 3"/>
          <p:cNvSpPr>
            <a:spLocks noGrp="1"/>
          </p:cNvSpPr>
          <p:nvPr>
            <p:ph type="sldNum" sz="quarter" idx="5"/>
          </p:nvPr>
        </p:nvSpPr>
        <p:spPr/>
        <p:txBody>
          <a:bodyPr/>
          <a:lstStyle/>
          <a:p>
            <a:fld id="{6494BE39-BC22-404A-A66D-A46F60C024E5}" type="slidenum">
              <a:t>4</a:t>
            </a:fld>
            <a:endParaRPr lang="en-US"/>
          </a:p>
        </p:txBody>
      </p:sp>
    </p:spTree>
    <p:extLst>
      <p:ext uri="{BB962C8B-B14F-4D97-AF65-F5344CB8AC3E}">
        <p14:creationId xmlns:p14="http://schemas.microsoft.com/office/powerpoint/2010/main" val="3752781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10/16/2024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1007/s42452-019-1821-5" TargetMode="External"/><Relationship Id="rId2" Type="http://schemas.openxmlformats.org/officeDocument/2006/relationships/hyperlink" Target="https://cs230.stanford.edu/projects_spring_2020/reports/38964602.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5" name="Picture 4" descr="Football line of scrimmage">
            <a:extLst>
              <a:ext uri="{FF2B5EF4-FFF2-40B4-BE49-F238E27FC236}">
                <a16:creationId xmlns:a16="http://schemas.microsoft.com/office/drawing/2014/main" id="{47D6BC79-77FC-5E84-A2F6-4F6E8FFF61FF}"/>
              </a:ext>
            </a:extLst>
          </p:cNvPr>
          <p:cNvPicPr>
            <a:picLocks noChangeAspect="1"/>
          </p:cNvPicPr>
          <p:nvPr/>
        </p:nvPicPr>
        <p:blipFill>
          <a:blip r:embed="rId2">
            <a:alphaModFix amt="60000"/>
          </a:blip>
          <a:srcRect t="15690" r="-2" b="891"/>
          <a:stretch/>
        </p:blipFill>
        <p:spPr>
          <a:xfrm>
            <a:off x="-1" y="10"/>
            <a:ext cx="12192001" cy="6857990"/>
          </a:xfrm>
          <a:prstGeom prst="rect">
            <a:avLst/>
          </a:prstGeom>
        </p:spPr>
      </p:pic>
      <p:sp>
        <p:nvSpPr>
          <p:cNvPr id="2" name="Title 1">
            <a:extLst>
              <a:ext uri="{FF2B5EF4-FFF2-40B4-BE49-F238E27FC236}">
                <a16:creationId xmlns:a16="http://schemas.microsoft.com/office/drawing/2014/main" id="{C5398A2E-4472-90B4-8624-7849B6CC9584}"/>
              </a:ext>
            </a:extLst>
          </p:cNvPr>
          <p:cNvSpPr>
            <a:spLocks noGrp="1"/>
          </p:cNvSpPr>
          <p:nvPr>
            <p:ph type="ctrTitle"/>
          </p:nvPr>
        </p:nvSpPr>
        <p:spPr>
          <a:xfrm>
            <a:off x="1198181" y="1122363"/>
            <a:ext cx="9795637" cy="2220775"/>
          </a:xfrm>
        </p:spPr>
        <p:txBody>
          <a:bodyPr>
            <a:normAutofit/>
          </a:bodyPr>
          <a:lstStyle/>
          <a:p>
            <a:r>
              <a:rPr lang="en-US" sz="5200" b="1">
                <a:solidFill>
                  <a:srgbClr val="FFFFFF"/>
                </a:solidFill>
              </a:rPr>
              <a:t>Predicting Play Outcomes in the NFL</a:t>
            </a:r>
          </a:p>
        </p:txBody>
      </p:sp>
      <p:sp>
        <p:nvSpPr>
          <p:cNvPr id="3" name="Subtitle 2">
            <a:extLst>
              <a:ext uri="{FF2B5EF4-FFF2-40B4-BE49-F238E27FC236}">
                <a16:creationId xmlns:a16="http://schemas.microsoft.com/office/drawing/2014/main" id="{915AFEBE-AA36-3454-AB45-08B7375638FF}"/>
              </a:ext>
            </a:extLst>
          </p:cNvPr>
          <p:cNvSpPr>
            <a:spLocks noGrp="1"/>
          </p:cNvSpPr>
          <p:nvPr>
            <p:ph type="subTitle" idx="1"/>
          </p:nvPr>
        </p:nvSpPr>
        <p:spPr>
          <a:xfrm>
            <a:off x="1198181" y="3514853"/>
            <a:ext cx="9795637" cy="2057043"/>
          </a:xfrm>
        </p:spPr>
        <p:txBody>
          <a:bodyPr vert="horz" lIns="91440" tIns="45720" rIns="91440" bIns="45720" rtlCol="0" anchor="t">
            <a:noAutofit/>
          </a:bodyPr>
          <a:lstStyle/>
          <a:p>
            <a:r>
              <a:rPr lang="en-US" b="1">
                <a:solidFill>
                  <a:srgbClr val="FFFFFF"/>
                </a:solidFill>
              </a:rPr>
              <a:t>Tucker, Taylor</a:t>
            </a:r>
          </a:p>
          <a:p>
            <a:r>
              <a:rPr lang="en-US" b="1" err="1">
                <a:solidFill>
                  <a:srgbClr val="FFFFFF"/>
                </a:solidFill>
              </a:rPr>
              <a:t>Shoriz</a:t>
            </a:r>
            <a:r>
              <a:rPr lang="en-US" b="1">
                <a:solidFill>
                  <a:srgbClr val="FFFFFF"/>
                </a:solidFill>
              </a:rPr>
              <a:t>, George</a:t>
            </a:r>
          </a:p>
          <a:p>
            <a:r>
              <a:rPr lang="en-US" b="1">
                <a:solidFill>
                  <a:srgbClr val="FFFFFF"/>
                </a:solidFill>
              </a:rPr>
              <a:t>Lisman, Zack</a:t>
            </a:r>
          </a:p>
          <a:p>
            <a:r>
              <a:rPr lang="en-US" b="1">
                <a:solidFill>
                  <a:srgbClr val="FFFFFF"/>
                </a:solidFill>
              </a:rPr>
              <a:t>Casillas-Colon, Abner</a:t>
            </a:r>
          </a:p>
          <a:p>
            <a:r>
              <a:rPr lang="en-US" b="1" err="1">
                <a:solidFill>
                  <a:srgbClr val="FFFFFF"/>
                </a:solidFill>
              </a:rPr>
              <a:t>Lotane</a:t>
            </a:r>
            <a:r>
              <a:rPr lang="en-US" b="1">
                <a:solidFill>
                  <a:srgbClr val="FFFFFF"/>
                </a:solidFill>
              </a:rPr>
              <a:t>, Charles</a:t>
            </a:r>
          </a:p>
        </p:txBody>
      </p:sp>
    </p:spTree>
    <p:extLst>
      <p:ext uri="{BB962C8B-B14F-4D97-AF65-F5344CB8AC3E}">
        <p14:creationId xmlns:p14="http://schemas.microsoft.com/office/powerpoint/2010/main" val="2369342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DC9DE-4A21-0541-3706-021A132E91EB}"/>
              </a:ext>
            </a:extLst>
          </p:cNvPr>
          <p:cNvSpPr>
            <a:spLocks noGrp="1"/>
          </p:cNvSpPr>
          <p:nvPr>
            <p:ph type="title"/>
          </p:nvPr>
        </p:nvSpPr>
        <p:spPr/>
        <p:txBody>
          <a:bodyPr>
            <a:normAutofit/>
          </a:bodyPr>
          <a:lstStyle/>
          <a:p>
            <a:pPr algn="ctr"/>
            <a:r>
              <a:rPr lang="en-US" sz="4800"/>
              <a:t>Overview</a:t>
            </a:r>
          </a:p>
        </p:txBody>
      </p:sp>
      <p:sp>
        <p:nvSpPr>
          <p:cNvPr id="7" name="TextBox 6">
            <a:extLst>
              <a:ext uri="{FF2B5EF4-FFF2-40B4-BE49-F238E27FC236}">
                <a16:creationId xmlns:a16="http://schemas.microsoft.com/office/drawing/2014/main" id="{339B409B-786E-C689-2E34-60A80373E819}"/>
              </a:ext>
            </a:extLst>
          </p:cNvPr>
          <p:cNvSpPr txBox="1"/>
          <p:nvPr/>
        </p:nvSpPr>
        <p:spPr>
          <a:xfrm>
            <a:off x="662962" y="1711935"/>
            <a:ext cx="189866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Objective</a:t>
            </a:r>
          </a:p>
        </p:txBody>
      </p:sp>
      <p:pic>
        <p:nvPicPr>
          <p:cNvPr id="9" name="Picture 8" descr="A group of people climbing a light bulb&#10;&#10;Description automatically generated">
            <a:extLst>
              <a:ext uri="{FF2B5EF4-FFF2-40B4-BE49-F238E27FC236}">
                <a16:creationId xmlns:a16="http://schemas.microsoft.com/office/drawing/2014/main" id="{569A0812-E2C2-4AFA-8A1E-28D0C1C4EE77}"/>
              </a:ext>
            </a:extLst>
          </p:cNvPr>
          <p:cNvPicPr>
            <a:picLocks noChangeAspect="1"/>
          </p:cNvPicPr>
          <p:nvPr/>
        </p:nvPicPr>
        <p:blipFill>
          <a:blip r:embed="rId2"/>
          <a:stretch>
            <a:fillRect/>
          </a:stretch>
        </p:blipFill>
        <p:spPr>
          <a:xfrm>
            <a:off x="2561075" y="1401305"/>
            <a:ext cx="1871460" cy="1672526"/>
          </a:xfrm>
          <a:prstGeom prst="rect">
            <a:avLst/>
          </a:prstGeom>
        </p:spPr>
      </p:pic>
      <p:sp>
        <p:nvSpPr>
          <p:cNvPr id="10" name="TextBox 9">
            <a:extLst>
              <a:ext uri="{FF2B5EF4-FFF2-40B4-BE49-F238E27FC236}">
                <a16:creationId xmlns:a16="http://schemas.microsoft.com/office/drawing/2014/main" id="{9E0BFEE7-4828-EB65-A321-61ADCCAAB474}"/>
              </a:ext>
            </a:extLst>
          </p:cNvPr>
          <p:cNvSpPr txBox="1"/>
          <p:nvPr/>
        </p:nvSpPr>
        <p:spPr>
          <a:xfrm>
            <a:off x="6894452" y="1687432"/>
            <a:ext cx="223614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Data Source</a:t>
            </a:r>
          </a:p>
        </p:txBody>
      </p:sp>
      <p:pic>
        <p:nvPicPr>
          <p:cNvPr id="11" name="Picture 10">
            <a:extLst>
              <a:ext uri="{FF2B5EF4-FFF2-40B4-BE49-F238E27FC236}">
                <a16:creationId xmlns:a16="http://schemas.microsoft.com/office/drawing/2014/main" id="{F1B5F8E4-BE06-6EEC-1682-11489EEAAD09}"/>
              </a:ext>
            </a:extLst>
          </p:cNvPr>
          <p:cNvPicPr>
            <a:picLocks noChangeAspect="1"/>
          </p:cNvPicPr>
          <p:nvPr/>
        </p:nvPicPr>
        <p:blipFill>
          <a:blip r:embed="rId3"/>
          <a:stretch>
            <a:fillRect/>
          </a:stretch>
        </p:blipFill>
        <p:spPr>
          <a:xfrm>
            <a:off x="9286086" y="1313425"/>
            <a:ext cx="2486994" cy="1664454"/>
          </a:xfrm>
          <a:prstGeom prst="rect">
            <a:avLst/>
          </a:prstGeom>
        </p:spPr>
      </p:pic>
      <p:sp>
        <p:nvSpPr>
          <p:cNvPr id="12" name="TextBox 11">
            <a:extLst>
              <a:ext uri="{FF2B5EF4-FFF2-40B4-BE49-F238E27FC236}">
                <a16:creationId xmlns:a16="http://schemas.microsoft.com/office/drawing/2014/main" id="{1D6AC925-8D92-7FAB-3492-FB42CEEA6702}"/>
              </a:ext>
            </a:extLst>
          </p:cNvPr>
          <p:cNvSpPr txBox="1"/>
          <p:nvPr/>
        </p:nvSpPr>
        <p:spPr>
          <a:xfrm>
            <a:off x="483598" y="3305278"/>
            <a:ext cx="22633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ea typeface="+mn-lt"/>
                <a:cs typeface="+mn-lt"/>
              </a:rPr>
              <a:t>Methodology</a:t>
            </a:r>
            <a:endParaRPr lang="en-US" sz="2800"/>
          </a:p>
        </p:txBody>
      </p:sp>
      <p:pic>
        <p:nvPicPr>
          <p:cNvPr id="14" name="Picture 13" descr="A systematic hybrid machine learning approach for stress prediction [PeerJ]">
            <a:extLst>
              <a:ext uri="{FF2B5EF4-FFF2-40B4-BE49-F238E27FC236}">
                <a16:creationId xmlns:a16="http://schemas.microsoft.com/office/drawing/2014/main" id="{744555D9-0A1A-563E-E3EA-75F4154EF8FC}"/>
              </a:ext>
            </a:extLst>
          </p:cNvPr>
          <p:cNvPicPr>
            <a:picLocks noChangeAspect="1"/>
          </p:cNvPicPr>
          <p:nvPr/>
        </p:nvPicPr>
        <p:blipFill>
          <a:blip r:embed="rId4"/>
          <a:stretch>
            <a:fillRect/>
          </a:stretch>
        </p:blipFill>
        <p:spPr>
          <a:xfrm>
            <a:off x="662117" y="3830235"/>
            <a:ext cx="2085392" cy="2503835"/>
          </a:xfrm>
          <a:prstGeom prst="rect">
            <a:avLst/>
          </a:prstGeom>
        </p:spPr>
      </p:pic>
      <p:sp>
        <p:nvSpPr>
          <p:cNvPr id="17" name="TextBox 16">
            <a:extLst>
              <a:ext uri="{FF2B5EF4-FFF2-40B4-BE49-F238E27FC236}">
                <a16:creationId xmlns:a16="http://schemas.microsoft.com/office/drawing/2014/main" id="{39766188-1422-3248-E9FA-EDA580409F51}"/>
              </a:ext>
            </a:extLst>
          </p:cNvPr>
          <p:cNvSpPr txBox="1"/>
          <p:nvPr/>
        </p:nvSpPr>
        <p:spPr>
          <a:xfrm>
            <a:off x="6851844" y="3428275"/>
            <a:ext cx="232239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ea typeface="+mn-lt"/>
                <a:cs typeface="+mn-lt"/>
              </a:rPr>
              <a:t>Implications</a:t>
            </a:r>
            <a:endParaRPr lang="en-US" sz="2800"/>
          </a:p>
        </p:txBody>
      </p:sp>
      <p:pic>
        <p:nvPicPr>
          <p:cNvPr id="18" name="Picture 17" descr="Artificial Intelligence Ecosystem Series-1 ( Machine Learning)">
            <a:extLst>
              <a:ext uri="{FF2B5EF4-FFF2-40B4-BE49-F238E27FC236}">
                <a16:creationId xmlns:a16="http://schemas.microsoft.com/office/drawing/2014/main" id="{3A858A89-C085-3BCC-5526-50076D3CCC4B}"/>
              </a:ext>
            </a:extLst>
          </p:cNvPr>
          <p:cNvPicPr>
            <a:picLocks noChangeAspect="1"/>
          </p:cNvPicPr>
          <p:nvPr/>
        </p:nvPicPr>
        <p:blipFill>
          <a:blip r:embed="rId5"/>
          <a:stretch>
            <a:fillRect/>
          </a:stretch>
        </p:blipFill>
        <p:spPr>
          <a:xfrm>
            <a:off x="9133933" y="3484172"/>
            <a:ext cx="2743200" cy="1543050"/>
          </a:xfrm>
          <a:prstGeom prst="rect">
            <a:avLst/>
          </a:prstGeom>
        </p:spPr>
      </p:pic>
      <p:sp>
        <p:nvSpPr>
          <p:cNvPr id="19" name="TextBox 18">
            <a:extLst>
              <a:ext uri="{FF2B5EF4-FFF2-40B4-BE49-F238E27FC236}">
                <a16:creationId xmlns:a16="http://schemas.microsoft.com/office/drawing/2014/main" id="{6669CC0E-C61D-51D1-2AFC-B45C9E175E19}"/>
              </a:ext>
            </a:extLst>
          </p:cNvPr>
          <p:cNvSpPr txBox="1"/>
          <p:nvPr/>
        </p:nvSpPr>
        <p:spPr>
          <a:xfrm>
            <a:off x="4285992" y="3957439"/>
            <a:ext cx="21862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Conclusion</a:t>
            </a:r>
            <a:endParaRPr lang="en-US"/>
          </a:p>
        </p:txBody>
      </p:sp>
      <p:pic>
        <p:nvPicPr>
          <p:cNvPr id="3" name="Picture 2" descr="Sports Analytics: A Complete Handbook for Organizations">
            <a:extLst>
              <a:ext uri="{FF2B5EF4-FFF2-40B4-BE49-F238E27FC236}">
                <a16:creationId xmlns:a16="http://schemas.microsoft.com/office/drawing/2014/main" id="{686B9C4F-200E-9824-8FBE-F3E7CD5AC3C2}"/>
              </a:ext>
            </a:extLst>
          </p:cNvPr>
          <p:cNvPicPr>
            <a:picLocks noChangeAspect="1"/>
          </p:cNvPicPr>
          <p:nvPr/>
        </p:nvPicPr>
        <p:blipFill>
          <a:blip r:embed="rId6"/>
          <a:stretch>
            <a:fillRect/>
          </a:stretch>
        </p:blipFill>
        <p:spPr>
          <a:xfrm>
            <a:off x="3301792" y="4409786"/>
            <a:ext cx="4150960" cy="2337336"/>
          </a:xfrm>
          <a:prstGeom prst="rect">
            <a:avLst/>
          </a:prstGeom>
        </p:spPr>
      </p:pic>
    </p:spTree>
    <p:extLst>
      <p:ext uri="{BB962C8B-B14F-4D97-AF65-F5344CB8AC3E}">
        <p14:creationId xmlns:p14="http://schemas.microsoft.com/office/powerpoint/2010/main" val="509747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B43DA7-7578-FA87-45E4-4A60257C936C}"/>
              </a:ext>
            </a:extLst>
          </p:cNvPr>
          <p:cNvSpPr>
            <a:spLocks noGrp="1"/>
          </p:cNvSpPr>
          <p:nvPr>
            <p:ph type="title"/>
          </p:nvPr>
        </p:nvSpPr>
        <p:spPr>
          <a:xfrm>
            <a:off x="841248" y="256032"/>
            <a:ext cx="10506456" cy="1014984"/>
          </a:xfrm>
        </p:spPr>
        <p:txBody>
          <a:bodyPr anchor="b">
            <a:normAutofit/>
          </a:bodyPr>
          <a:lstStyle/>
          <a:p>
            <a:r>
              <a:rPr lang="en-US"/>
              <a:t>Motivation</a:t>
            </a:r>
          </a:p>
        </p:txBody>
      </p:sp>
      <p:sp>
        <p:nvSpPr>
          <p:cNvPr id="31" name="Rectangle 3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3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33" name="Content Placeholder 2">
            <a:extLst>
              <a:ext uri="{FF2B5EF4-FFF2-40B4-BE49-F238E27FC236}">
                <a16:creationId xmlns:a16="http://schemas.microsoft.com/office/drawing/2014/main" id="{C90FD74B-B704-52C5-5100-9F5F4FB45C7E}"/>
              </a:ext>
            </a:extLst>
          </p:cNvPr>
          <p:cNvGraphicFramePr>
            <a:graphicFrameLocks noGrp="1"/>
          </p:cNvGraphicFramePr>
          <p:nvPr>
            <p:ph idx="1"/>
            <p:extLst>
              <p:ext uri="{D42A27DB-BD31-4B8C-83A1-F6EECF244321}">
                <p14:modId xmlns:p14="http://schemas.microsoft.com/office/powerpoint/2010/main" val="60710410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7025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D49AA-5A77-D7BC-D6E1-C70059735F27}"/>
              </a:ext>
            </a:extLst>
          </p:cNvPr>
          <p:cNvSpPr>
            <a:spLocks noGrp="1"/>
          </p:cNvSpPr>
          <p:nvPr>
            <p:ph type="title"/>
          </p:nvPr>
        </p:nvSpPr>
        <p:spPr/>
        <p:txBody>
          <a:bodyPr/>
          <a:lstStyle/>
          <a:p>
            <a:r>
              <a:rPr lang="en-US"/>
              <a:t>Dataset</a:t>
            </a:r>
          </a:p>
        </p:txBody>
      </p:sp>
      <p:graphicFrame>
        <p:nvGraphicFramePr>
          <p:cNvPr id="7" name="Content Placeholder 2">
            <a:extLst>
              <a:ext uri="{FF2B5EF4-FFF2-40B4-BE49-F238E27FC236}">
                <a16:creationId xmlns:a16="http://schemas.microsoft.com/office/drawing/2014/main" id="{057D01E6-9C62-C7F1-E0E2-0678AE66AD3B}"/>
              </a:ext>
            </a:extLst>
          </p:cNvPr>
          <p:cNvGraphicFramePr>
            <a:graphicFrameLocks noGrp="1"/>
          </p:cNvGraphicFramePr>
          <p:nvPr>
            <p:ph idx="1"/>
            <p:extLst>
              <p:ext uri="{D42A27DB-BD31-4B8C-83A1-F6EECF244321}">
                <p14:modId xmlns:p14="http://schemas.microsoft.com/office/powerpoint/2010/main" val="3919207256"/>
              </p:ext>
            </p:extLst>
          </p:nvPr>
        </p:nvGraphicFramePr>
        <p:xfrm>
          <a:off x="217311" y="1783292"/>
          <a:ext cx="7461239" cy="4372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250857ED-C789-07F8-F663-0FA0576DFD94}"/>
              </a:ext>
            </a:extLst>
          </p:cNvPr>
          <p:cNvSpPr txBox="1"/>
          <p:nvPr/>
        </p:nvSpPr>
        <p:spPr>
          <a:xfrm>
            <a:off x="8234064" y="362261"/>
            <a:ext cx="3670623"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Sample of columns:</a:t>
            </a:r>
          </a:p>
          <a:p>
            <a:pPr marL="285750" indent="-285750">
              <a:buFont typeface="Calibri"/>
              <a:buChar char="-"/>
            </a:pPr>
            <a:r>
              <a:rPr lang="en-US" sz="1600">
                <a:ea typeface="+mn-lt"/>
                <a:cs typeface="+mn-lt"/>
              </a:rPr>
              <a:t>'</a:t>
            </a:r>
            <a:r>
              <a:rPr lang="en-US" sz="1600" err="1">
                <a:ea typeface="+mn-lt"/>
                <a:cs typeface="+mn-lt"/>
              </a:rPr>
              <a:t>quarter_seconds_remaining</a:t>
            </a:r>
            <a:r>
              <a:rPr lang="en-US" sz="1600">
                <a:ea typeface="+mn-lt"/>
                <a:cs typeface="+mn-lt"/>
              </a:rPr>
              <a:t>'</a:t>
            </a:r>
          </a:p>
          <a:p>
            <a:pPr marL="285750" indent="-285750">
              <a:buFont typeface="Calibri"/>
              <a:buChar char="-"/>
            </a:pPr>
            <a:r>
              <a:rPr lang="en-US" sz="1600">
                <a:ea typeface="+mn-lt"/>
                <a:cs typeface="+mn-lt"/>
              </a:rPr>
              <a:t>'solo_tackle_2_team'</a:t>
            </a:r>
          </a:p>
          <a:p>
            <a:pPr marL="285750" indent="-285750">
              <a:buFont typeface="Calibri"/>
              <a:buChar char="-"/>
            </a:pPr>
            <a:r>
              <a:rPr lang="en-US" sz="1600">
                <a:ea typeface="+mn-lt"/>
                <a:cs typeface="+mn-lt"/>
              </a:rPr>
              <a:t>'</a:t>
            </a:r>
            <a:r>
              <a:rPr lang="en-US" sz="1600" err="1">
                <a:ea typeface="+mn-lt"/>
                <a:cs typeface="+mn-lt"/>
              </a:rPr>
              <a:t>away_timeouts_remaining</a:t>
            </a:r>
            <a:r>
              <a:rPr lang="en-US" sz="1600">
                <a:ea typeface="+mn-lt"/>
                <a:cs typeface="+mn-lt"/>
              </a:rPr>
              <a:t>'</a:t>
            </a:r>
          </a:p>
          <a:p>
            <a:pPr marL="285750" indent="-285750">
              <a:buFont typeface="Calibri"/>
              <a:buChar char="-"/>
            </a:pPr>
            <a:r>
              <a:rPr lang="en-US" sz="1600">
                <a:ea typeface="+mn-lt"/>
                <a:cs typeface="+mn-lt"/>
              </a:rPr>
              <a:t>'</a:t>
            </a:r>
            <a:r>
              <a:rPr lang="en-US" sz="1600" err="1">
                <a:ea typeface="+mn-lt"/>
                <a:cs typeface="+mn-lt"/>
              </a:rPr>
              <a:t>passer_player_name</a:t>
            </a:r>
            <a:r>
              <a:rPr lang="en-US" sz="1600">
                <a:ea typeface="+mn-lt"/>
                <a:cs typeface="+mn-lt"/>
              </a:rPr>
              <a:t>'</a:t>
            </a:r>
          </a:p>
          <a:p>
            <a:pPr marL="285750" indent="-285750">
              <a:buFont typeface="Calibri"/>
              <a:buChar char="-"/>
            </a:pPr>
            <a:r>
              <a:rPr lang="en-US" sz="1600">
                <a:ea typeface="+mn-lt"/>
                <a:cs typeface="+mn-lt"/>
              </a:rPr>
              <a:t>'qb_hit_2_player_name'</a:t>
            </a:r>
          </a:p>
          <a:p>
            <a:pPr marL="285750" indent="-285750">
              <a:buFont typeface="Calibri"/>
              <a:buChar char="-"/>
            </a:pPr>
            <a:r>
              <a:rPr lang="en-US" sz="1600">
                <a:ea typeface="+mn-lt"/>
                <a:cs typeface="+mn-lt"/>
              </a:rPr>
              <a:t>'</a:t>
            </a:r>
            <a:r>
              <a:rPr lang="en-US" sz="1600" err="1">
                <a:ea typeface="+mn-lt"/>
                <a:cs typeface="+mn-lt"/>
              </a:rPr>
              <a:t>punt_downed</a:t>
            </a:r>
            <a:r>
              <a:rPr lang="en-US" sz="1600">
                <a:ea typeface="+mn-lt"/>
                <a:cs typeface="+mn-lt"/>
              </a:rPr>
              <a:t>'</a:t>
            </a:r>
          </a:p>
          <a:p>
            <a:pPr marL="285750" indent="-285750">
              <a:buFont typeface="Calibri"/>
              <a:buChar char="-"/>
            </a:pPr>
            <a:r>
              <a:rPr lang="en-US" sz="1600">
                <a:ea typeface="+mn-lt"/>
                <a:cs typeface="+mn-lt"/>
              </a:rPr>
              <a:t>'</a:t>
            </a:r>
            <a:r>
              <a:rPr lang="en-US" sz="1600" err="1">
                <a:ea typeface="+mn-lt"/>
                <a:cs typeface="+mn-lt"/>
              </a:rPr>
              <a:t>comp_yac_wpa</a:t>
            </a:r>
            <a:r>
              <a:rPr lang="en-US" sz="1600">
                <a:ea typeface="+mn-lt"/>
                <a:cs typeface="+mn-lt"/>
              </a:rPr>
              <a:t>'</a:t>
            </a:r>
          </a:p>
          <a:p>
            <a:pPr marL="285750" indent="-285750">
              <a:buFont typeface="Calibri"/>
              <a:buChar char="-"/>
            </a:pPr>
            <a:r>
              <a:rPr lang="en-US" sz="1600">
                <a:ea typeface="+mn-lt"/>
                <a:cs typeface="+mn-lt"/>
              </a:rPr>
              <a:t>'</a:t>
            </a:r>
            <a:r>
              <a:rPr lang="en-US" sz="1600" err="1">
                <a:ea typeface="+mn-lt"/>
                <a:cs typeface="+mn-lt"/>
              </a:rPr>
              <a:t>return_yards</a:t>
            </a:r>
            <a:r>
              <a:rPr lang="en-US" sz="1600">
                <a:ea typeface="+mn-lt"/>
                <a:cs typeface="+mn-lt"/>
              </a:rPr>
              <a:t>'</a:t>
            </a:r>
          </a:p>
          <a:p>
            <a:pPr marL="285750" indent="-285750">
              <a:buFont typeface="Calibri"/>
              <a:buChar char="-"/>
            </a:pPr>
            <a:r>
              <a:rPr lang="en-US" sz="1600">
                <a:ea typeface="+mn-lt"/>
                <a:cs typeface="+mn-lt"/>
              </a:rPr>
              <a:t>'sack'</a:t>
            </a:r>
          </a:p>
          <a:p>
            <a:pPr marL="285750" indent="-285750">
              <a:buFont typeface="Calibri"/>
              <a:buChar char="-"/>
            </a:pPr>
            <a:r>
              <a:rPr lang="en-US" sz="1600">
                <a:ea typeface="+mn-lt"/>
                <a:cs typeface="+mn-lt"/>
              </a:rPr>
              <a:t>'</a:t>
            </a:r>
            <a:r>
              <a:rPr lang="en-US" sz="1600" err="1">
                <a:ea typeface="+mn-lt"/>
                <a:cs typeface="+mn-lt"/>
              </a:rPr>
              <a:t>return_touchdown</a:t>
            </a:r>
            <a:r>
              <a:rPr lang="en-US" sz="1600">
                <a:ea typeface="+mn-lt"/>
                <a:cs typeface="+mn-lt"/>
              </a:rPr>
              <a:t>'</a:t>
            </a:r>
            <a:endParaRPr lang="en-US" sz="1600"/>
          </a:p>
        </p:txBody>
      </p:sp>
      <p:pic>
        <p:nvPicPr>
          <p:cNvPr id="5" name="Picture 4" descr="A graph of a violin plot&#10;&#10;Description automatically generated">
            <a:extLst>
              <a:ext uri="{FF2B5EF4-FFF2-40B4-BE49-F238E27FC236}">
                <a16:creationId xmlns:a16="http://schemas.microsoft.com/office/drawing/2014/main" id="{B2EEED3C-91CF-7D76-0C5C-7C3C75405F4C}"/>
              </a:ext>
            </a:extLst>
          </p:cNvPr>
          <p:cNvPicPr>
            <a:picLocks noChangeAspect="1"/>
          </p:cNvPicPr>
          <p:nvPr/>
        </p:nvPicPr>
        <p:blipFill>
          <a:blip r:embed="rId8"/>
          <a:stretch>
            <a:fillRect/>
          </a:stretch>
        </p:blipFill>
        <p:spPr>
          <a:xfrm>
            <a:off x="7769511" y="3313373"/>
            <a:ext cx="4023142" cy="3166829"/>
          </a:xfrm>
          <a:prstGeom prst="rect">
            <a:avLst/>
          </a:prstGeom>
        </p:spPr>
      </p:pic>
    </p:spTree>
    <p:extLst>
      <p:ext uri="{BB962C8B-B14F-4D97-AF65-F5344CB8AC3E}">
        <p14:creationId xmlns:p14="http://schemas.microsoft.com/office/powerpoint/2010/main" val="3954357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80ED-747D-ADD8-D581-5F2BF1323636}"/>
              </a:ext>
            </a:extLst>
          </p:cNvPr>
          <p:cNvSpPr>
            <a:spLocks noGrp="1"/>
          </p:cNvSpPr>
          <p:nvPr>
            <p:ph type="title"/>
          </p:nvPr>
        </p:nvSpPr>
        <p:spPr/>
        <p:txBody>
          <a:bodyPr/>
          <a:lstStyle/>
          <a:p>
            <a:r>
              <a:rPr lang="en-US"/>
              <a:t>Related Work</a:t>
            </a:r>
          </a:p>
        </p:txBody>
      </p:sp>
      <p:sp>
        <p:nvSpPr>
          <p:cNvPr id="3" name="Content Placeholder 2">
            <a:extLst>
              <a:ext uri="{FF2B5EF4-FFF2-40B4-BE49-F238E27FC236}">
                <a16:creationId xmlns:a16="http://schemas.microsoft.com/office/drawing/2014/main" id="{ACD7F286-2895-90D8-2785-36CF4F5138FD}"/>
              </a:ext>
            </a:extLst>
          </p:cNvPr>
          <p:cNvSpPr>
            <a:spLocks noGrp="1"/>
          </p:cNvSpPr>
          <p:nvPr>
            <p:ph idx="1"/>
          </p:nvPr>
        </p:nvSpPr>
        <p:spPr/>
        <p:txBody>
          <a:bodyPr vert="horz" lIns="91440" tIns="45720" rIns="91440" bIns="45720" rtlCol="0" anchor="t">
            <a:normAutofit lnSpcReduction="10000"/>
          </a:bodyPr>
          <a:lstStyle/>
          <a:p>
            <a:pPr marL="342900" indent="-342900">
              <a:buAutoNum type="arabicPeriod"/>
            </a:pPr>
            <a:r>
              <a:rPr lang="en-US" sz="1400">
                <a:ea typeface="+mn-lt"/>
                <a:cs typeface="+mn-lt"/>
              </a:rPr>
              <a:t>Matt Gifford, Tuncay Bayrak, "A predictive analytics model for forecasting outcomes in the National Football League games using decision tree and logistic regression", Decision Analytics Journal, Volume 8, 2023, 100296, ISSN 2772-6622. [TAYLOR]</a:t>
            </a:r>
            <a:endParaRPr lang="en-US"/>
          </a:p>
          <a:p>
            <a:pPr marL="800100" lvl="1">
              <a:buFont typeface="Courier New" panose="020B0604020202020204" pitchFamily="34" charset="0"/>
              <a:buChar char="o"/>
            </a:pPr>
            <a:r>
              <a:rPr lang="en-US" sz="1000">
                <a:ea typeface="+mn-lt"/>
                <a:cs typeface="+mn-lt"/>
              </a:rPr>
              <a:t>Lack of deep learning framework</a:t>
            </a:r>
          </a:p>
          <a:p>
            <a:pPr marL="800100" lvl="1">
              <a:buFont typeface="Courier New" panose="020B0604020202020204" pitchFamily="34" charset="0"/>
              <a:buChar char="o"/>
            </a:pPr>
            <a:r>
              <a:rPr lang="en-US" sz="1000">
                <a:ea typeface="+mn-lt"/>
                <a:cs typeface="+mn-lt"/>
              </a:rPr>
              <a:t>Ensemble methods tend to outperform probabilistic models</a:t>
            </a:r>
          </a:p>
          <a:p>
            <a:pPr marL="800100" lvl="1">
              <a:buFont typeface="Courier New" panose="020B0604020202020204" pitchFamily="34" charset="0"/>
              <a:buChar char="o"/>
            </a:pPr>
            <a:r>
              <a:rPr lang="en-US" sz="1000">
                <a:ea typeface="+mn-lt"/>
                <a:cs typeface="+mn-lt"/>
              </a:rPr>
              <a:t>Defense-adjusted Value Over Average (DVOA) as a target metric</a:t>
            </a:r>
          </a:p>
          <a:p>
            <a:pPr marL="1257300" lvl="2">
              <a:buFont typeface="Wingdings" panose="020B0604020202020204" pitchFamily="34" charset="0"/>
              <a:buChar char="§"/>
            </a:pPr>
            <a:r>
              <a:rPr lang="en-US" sz="1000">
                <a:ea typeface="+mn-lt"/>
                <a:cs typeface="+mn-lt"/>
              </a:rPr>
              <a:t>"Compares the success of a team during a given play with the expected result when factoring the situation, down, distance and the opponent"</a:t>
            </a:r>
            <a:endParaRPr lang="en-US" sz="1000"/>
          </a:p>
          <a:p>
            <a:pPr marL="342900" indent="-342900">
              <a:buAutoNum type="arabicPeriod"/>
            </a:pPr>
            <a:r>
              <a:rPr lang="en-US" sz="1400">
                <a:ea typeface="+mn-lt"/>
                <a:cs typeface="+mn-lt"/>
              </a:rPr>
              <a:t>Joash Fernandes, Craig et al. "Predicting Plays in the National Football League". 1 Jan. 2020 : 35 – 43. [CHARLIE]</a:t>
            </a:r>
          </a:p>
          <a:p>
            <a:pPr marL="800100" lvl="1" indent="-342900">
              <a:buFont typeface="Courier New" panose="020B0604020202020204" pitchFamily="34" charset="0"/>
              <a:buChar char="o"/>
            </a:pPr>
            <a:r>
              <a:rPr lang="en-US" sz="1000">
                <a:ea typeface="+mn-lt"/>
                <a:cs typeface="+mn-lt"/>
              </a:rPr>
              <a:t>Seeking to maximize prediction accuracy in context is a flawed approach as it doesn't provide actionable recommendations to coaches pre-snap</a:t>
            </a:r>
          </a:p>
          <a:p>
            <a:pPr marL="800100" lvl="1" indent="-342900">
              <a:buFont typeface="Courier New" panose="020B0604020202020204" pitchFamily="34" charset="0"/>
              <a:buChar char="o"/>
            </a:pPr>
            <a:r>
              <a:rPr lang="en-US" sz="1000">
                <a:ea typeface="+mn-lt"/>
                <a:cs typeface="+mn-lt"/>
              </a:rPr>
              <a:t>Simpler decision tree approach optimized for both accuracy and ability to derive actionable insights</a:t>
            </a:r>
          </a:p>
          <a:p>
            <a:pPr marL="800100" lvl="1" indent="-342900">
              <a:buFont typeface="Courier New" panose="020B0604020202020204" pitchFamily="34" charset="0"/>
              <a:buChar char="o"/>
            </a:pPr>
            <a:r>
              <a:rPr lang="en-US" sz="1000">
                <a:ea typeface="+mn-lt"/>
                <a:cs typeface="+mn-lt"/>
              </a:rPr>
              <a:t>Team-specific models lead to better predictive </a:t>
            </a:r>
            <a:r>
              <a:rPr lang="en-US" sz="1000" err="1">
                <a:ea typeface="+mn-lt"/>
                <a:cs typeface="+mn-lt"/>
              </a:rPr>
              <a:t>abiltiy</a:t>
            </a:r>
            <a:r>
              <a:rPr lang="en-US" sz="1000">
                <a:ea typeface="+mn-lt"/>
                <a:cs typeface="+mn-lt"/>
              </a:rPr>
              <a:t>, supporting the notion that NFL plays are extremely context dependent</a:t>
            </a:r>
          </a:p>
          <a:p>
            <a:pPr marL="571500" lvl="1" indent="0">
              <a:buNone/>
            </a:pPr>
            <a:endParaRPr lang="en-US" sz="1000">
              <a:ea typeface="+mn-lt"/>
              <a:cs typeface="+mn-lt"/>
            </a:endParaRPr>
          </a:p>
          <a:p>
            <a:pPr marL="342900" indent="-342900">
              <a:buAutoNum type="arabicPeriod"/>
            </a:pPr>
            <a:r>
              <a:rPr lang="en-US" sz="1400">
                <a:ea typeface="+mn-lt"/>
                <a:cs typeface="+mn-lt"/>
              </a:rPr>
              <a:t>Guo, </a:t>
            </a:r>
            <a:r>
              <a:rPr lang="en-US" sz="1400" err="1">
                <a:ea typeface="+mn-lt"/>
                <a:cs typeface="+mn-lt"/>
              </a:rPr>
              <a:t>Xuyi</a:t>
            </a:r>
            <a:r>
              <a:rPr lang="en-US" sz="1400">
                <a:ea typeface="+mn-lt"/>
                <a:cs typeface="+mn-lt"/>
              </a:rPr>
              <a:t>. “Neural Network Models for Predicting NFL Play Outcomes.” </a:t>
            </a:r>
            <a:r>
              <a:rPr lang="en-US" sz="1400" i="1">
                <a:ea typeface="+mn-lt"/>
                <a:cs typeface="+mn-lt"/>
              </a:rPr>
              <a:t>Stanford C230</a:t>
            </a:r>
            <a:r>
              <a:rPr lang="en-US" sz="1400">
                <a:ea typeface="+mn-lt"/>
                <a:cs typeface="+mn-lt"/>
              </a:rPr>
              <a:t>, Stanford University, [CHARLIE] </a:t>
            </a:r>
            <a:r>
              <a:rPr lang="en-US" sz="1400">
                <a:ea typeface="+mn-lt"/>
                <a:cs typeface="+mn-lt"/>
                <a:hlinkClick r:id="rId2"/>
              </a:rPr>
              <a:t>https://cs230.stanford.edu/projects_spring_2020/reports/38964602.pdf</a:t>
            </a:r>
            <a:r>
              <a:rPr lang="en-US" sz="1400">
                <a:ea typeface="+mn-lt"/>
                <a:cs typeface="+mn-lt"/>
              </a:rPr>
              <a:t>. </a:t>
            </a:r>
            <a:endParaRPr lang="en-US"/>
          </a:p>
          <a:p>
            <a:pPr marL="800100" lvl="1">
              <a:buFont typeface="Courier New" panose="020B0604020202020204" pitchFamily="34" charset="0"/>
              <a:buChar char="o"/>
            </a:pPr>
            <a:r>
              <a:rPr lang="en-US" sz="1000">
                <a:ea typeface="+mn-lt"/>
                <a:cs typeface="+mn-lt"/>
              </a:rPr>
              <a:t>Football is unique among major sport play predictably due to "discrete pre-snap game states"</a:t>
            </a:r>
          </a:p>
          <a:p>
            <a:pPr marL="800100" lvl="1">
              <a:buFont typeface="Courier New" panose="020B0604020202020204" pitchFamily="34" charset="0"/>
              <a:buChar char="o"/>
            </a:pPr>
            <a:r>
              <a:rPr lang="en-US" sz="1000">
                <a:ea typeface="+mn-lt"/>
                <a:cs typeface="+mn-lt"/>
              </a:rPr>
              <a:t>Most common result was 0 yards gained, which is unsurprising given it only tracked run and pass plays and that is the result of an incomplete pass</a:t>
            </a:r>
          </a:p>
          <a:p>
            <a:pPr marL="800100" lvl="1">
              <a:buFont typeface="Courier New" panose="020B0604020202020204" pitchFamily="34" charset="0"/>
              <a:buChar char="o"/>
            </a:pPr>
            <a:r>
              <a:rPr lang="en-US" sz="1000">
                <a:ea typeface="+mn-lt"/>
                <a:cs typeface="+mn-lt"/>
              </a:rPr>
              <a:t>Predictive ability seems flawed but this is unsurprising given limited predictors and no accounting for player ability, pre-snap </a:t>
            </a:r>
            <a:r>
              <a:rPr lang="en-US" sz="1000" err="1">
                <a:ea typeface="+mn-lt"/>
                <a:cs typeface="+mn-lt"/>
              </a:rPr>
              <a:t>formarion</a:t>
            </a:r>
            <a:r>
              <a:rPr lang="en-US" sz="1000">
                <a:ea typeface="+mn-lt"/>
                <a:cs typeface="+mn-lt"/>
              </a:rPr>
              <a:t>, and other key context in football</a:t>
            </a:r>
          </a:p>
          <a:p>
            <a:pPr marL="342900" indent="-342900">
              <a:buAutoNum type="arabicPeriod"/>
            </a:pPr>
            <a:r>
              <a:rPr lang="en-US" sz="1400">
                <a:ea typeface="+mn-lt"/>
                <a:cs typeface="+mn-lt"/>
              </a:rPr>
              <a:t>Rahman, M.A. "A deep learning framework for football match prediction." </a:t>
            </a:r>
            <a:r>
              <a:rPr lang="en-US" sz="1400" i="1">
                <a:ea typeface="+mn-lt"/>
                <a:cs typeface="+mn-lt"/>
              </a:rPr>
              <a:t>SN Appl. Sci.</a:t>
            </a:r>
            <a:r>
              <a:rPr lang="en-US" sz="1400">
                <a:ea typeface="+mn-lt"/>
                <a:cs typeface="+mn-lt"/>
              </a:rPr>
              <a:t> </a:t>
            </a:r>
            <a:r>
              <a:rPr lang="en-US" sz="1400" b="1">
                <a:ea typeface="+mn-lt"/>
                <a:cs typeface="+mn-lt"/>
              </a:rPr>
              <a:t>2</a:t>
            </a:r>
            <a:r>
              <a:rPr lang="en-US" sz="1400">
                <a:ea typeface="+mn-lt"/>
                <a:cs typeface="+mn-lt"/>
              </a:rPr>
              <a:t>, 165 (2020).[ZACK] </a:t>
            </a:r>
            <a:r>
              <a:rPr lang="en-US" sz="1400">
                <a:ea typeface="+mn-lt"/>
                <a:cs typeface="+mn-lt"/>
                <a:hlinkClick r:id="rId3"/>
              </a:rPr>
              <a:t>https://doi.org/10.1007/s42452-019-1821-5</a:t>
            </a:r>
          </a:p>
          <a:p>
            <a:pPr marL="800100" lvl="1">
              <a:buFont typeface="Courier New" panose="020B0604020202020204" pitchFamily="34" charset="0"/>
              <a:buChar char="o"/>
            </a:pPr>
            <a:r>
              <a:rPr lang="en-US" sz="1000">
                <a:ea typeface="+mn-lt"/>
                <a:cs typeface="+mn-lt"/>
              </a:rPr>
              <a:t>Deals with soccer match predictions and world cup data, but lots of characteristics still applicable to football</a:t>
            </a:r>
          </a:p>
          <a:p>
            <a:pPr marL="800100" lvl="1">
              <a:buFont typeface="Courier New" panose="020B0604020202020204" pitchFamily="34" charset="0"/>
              <a:buChar char="o"/>
            </a:pPr>
            <a:r>
              <a:rPr lang="en-US" sz="1000">
                <a:ea typeface="+mn-lt"/>
                <a:cs typeface="+mn-lt"/>
              </a:rPr>
              <a:t>Predicted 63% of </a:t>
            </a:r>
            <a:r>
              <a:rPr lang="en-US" sz="1000" err="1">
                <a:ea typeface="+mn-lt"/>
                <a:cs typeface="+mn-lt"/>
              </a:rPr>
              <a:t>Fifa</a:t>
            </a:r>
            <a:r>
              <a:rPr lang="en-US" sz="1000">
                <a:ea typeface="+mn-lt"/>
                <a:cs typeface="+mn-lt"/>
              </a:rPr>
              <a:t> world cup matches in 2018 accurately</a:t>
            </a:r>
          </a:p>
          <a:p>
            <a:pPr marL="800100" lvl="1">
              <a:buFont typeface="Courier New" panose="020B0604020202020204" pitchFamily="34" charset="0"/>
              <a:buChar char="o"/>
            </a:pPr>
            <a:r>
              <a:rPr lang="en-US" sz="1000">
                <a:ea typeface="+mn-lt"/>
                <a:cs typeface="+mn-lt"/>
              </a:rPr>
              <a:t>Classification and prediction can be applied from that to analyze run/pass plays, yards expected, and other intended experiments</a:t>
            </a:r>
          </a:p>
        </p:txBody>
      </p:sp>
    </p:spTree>
    <p:extLst>
      <p:ext uri="{BB962C8B-B14F-4D97-AF65-F5344CB8AC3E}">
        <p14:creationId xmlns:p14="http://schemas.microsoft.com/office/powerpoint/2010/main" val="3650717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8DB3F-14D0-54D9-B168-44507BE2B356}"/>
              </a:ext>
            </a:extLst>
          </p:cNvPr>
          <p:cNvSpPr>
            <a:spLocks noGrp="1"/>
          </p:cNvSpPr>
          <p:nvPr>
            <p:ph type="title"/>
          </p:nvPr>
        </p:nvSpPr>
        <p:spPr/>
        <p:txBody>
          <a:bodyPr/>
          <a:lstStyle/>
          <a:p>
            <a:r>
              <a:rPr lang="en-US"/>
              <a:t>Intended Experiments</a:t>
            </a:r>
          </a:p>
        </p:txBody>
      </p:sp>
      <p:graphicFrame>
        <p:nvGraphicFramePr>
          <p:cNvPr id="5" name="Content Placeholder 2">
            <a:extLst>
              <a:ext uri="{FF2B5EF4-FFF2-40B4-BE49-F238E27FC236}">
                <a16:creationId xmlns:a16="http://schemas.microsoft.com/office/drawing/2014/main" id="{FD553C35-1EC1-75A0-5335-A0F3E215AACE}"/>
              </a:ext>
            </a:extLst>
          </p:cNvPr>
          <p:cNvGraphicFramePr>
            <a:graphicFrameLocks noGrp="1"/>
          </p:cNvGraphicFramePr>
          <p:nvPr>
            <p:ph idx="1"/>
            <p:extLst>
              <p:ext uri="{D42A27DB-BD31-4B8C-83A1-F6EECF244321}">
                <p14:modId xmlns:p14="http://schemas.microsoft.com/office/powerpoint/2010/main" val="302465695"/>
              </p:ext>
            </p:extLst>
          </p:nvPr>
        </p:nvGraphicFramePr>
        <p:xfrm>
          <a:off x="598311" y="1028347"/>
          <a:ext cx="11566877" cy="2382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19" name="TextBox 318">
            <a:extLst>
              <a:ext uri="{FF2B5EF4-FFF2-40B4-BE49-F238E27FC236}">
                <a16:creationId xmlns:a16="http://schemas.microsoft.com/office/drawing/2014/main" id="{B3D4E852-E368-B0BD-FC6D-6EC2A9C0BD66}"/>
              </a:ext>
            </a:extLst>
          </p:cNvPr>
          <p:cNvSpPr txBox="1"/>
          <p:nvPr/>
        </p:nvSpPr>
        <p:spPr>
          <a:xfrm>
            <a:off x="571499" y="3019777"/>
            <a:ext cx="352072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Primary experiment</a:t>
            </a:r>
          </a:p>
          <a:p>
            <a:pPr marL="285750" indent="-285750">
              <a:buFont typeface="Arial"/>
              <a:buChar char="•"/>
            </a:pPr>
            <a:r>
              <a:rPr lang="en-US"/>
              <a:t>Predicting next-play attributes using sequence-to-sequence model</a:t>
            </a:r>
          </a:p>
          <a:p>
            <a:pPr marL="742950" lvl="1" indent="-285750">
              <a:buFont typeface="Courier New"/>
              <a:buChar char="o"/>
            </a:pPr>
            <a:r>
              <a:rPr lang="en-US"/>
              <a:t>Output data might include</a:t>
            </a:r>
          </a:p>
          <a:p>
            <a:pPr marL="1200150" lvl="2" indent="-285750">
              <a:buFont typeface="Wingdings"/>
              <a:buChar char="§"/>
            </a:pPr>
            <a:r>
              <a:rPr lang="en-US"/>
              <a:t>Run/pass</a:t>
            </a:r>
          </a:p>
          <a:p>
            <a:pPr marL="1200150" lvl="2" indent="-285750">
              <a:buFont typeface="Wingdings"/>
              <a:buChar char="§"/>
            </a:pPr>
            <a:r>
              <a:rPr lang="en-US"/>
              <a:t>Yards gained</a:t>
            </a:r>
          </a:p>
          <a:p>
            <a:pPr marL="1200150" lvl="2" indent="-285750">
              <a:buFont typeface="Wingdings"/>
              <a:buChar char="§"/>
            </a:pPr>
            <a:r>
              <a:rPr lang="en-US"/>
              <a:t>Run/pass side</a:t>
            </a:r>
          </a:p>
          <a:p>
            <a:pPr marL="1200150" lvl="2" indent="-285750">
              <a:buFont typeface="Wingdings"/>
              <a:buChar char="§"/>
            </a:pPr>
            <a:r>
              <a:rPr lang="en-US"/>
              <a:t>Intended receiver</a:t>
            </a:r>
          </a:p>
          <a:p>
            <a:pPr marL="285750" indent="-285750">
              <a:buFont typeface="Arial"/>
              <a:buChar char="•"/>
            </a:pPr>
            <a:r>
              <a:rPr lang="en-US"/>
              <a:t>Encoder-decoder framework</a:t>
            </a:r>
          </a:p>
        </p:txBody>
      </p:sp>
      <p:sp>
        <p:nvSpPr>
          <p:cNvPr id="320" name="TextBox 319">
            <a:extLst>
              <a:ext uri="{FF2B5EF4-FFF2-40B4-BE49-F238E27FC236}">
                <a16:creationId xmlns:a16="http://schemas.microsoft.com/office/drawing/2014/main" id="{FCEDB590-71A2-B072-BEB4-B82A04A2BB93}"/>
              </a:ext>
            </a:extLst>
          </p:cNvPr>
          <p:cNvSpPr txBox="1"/>
          <p:nvPr/>
        </p:nvSpPr>
        <p:spPr>
          <a:xfrm>
            <a:off x="4522610" y="3019777"/>
            <a:ext cx="352072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Regression model to predict play distance based on the following features:</a:t>
            </a:r>
          </a:p>
          <a:p>
            <a:pPr marL="742950" lvl="1" indent="-285750">
              <a:buFont typeface="Courier New"/>
              <a:buChar char="o"/>
            </a:pPr>
            <a:r>
              <a:rPr lang="en-US"/>
              <a:t>Situational </a:t>
            </a:r>
          </a:p>
          <a:p>
            <a:pPr marL="742950" lvl="1" indent="-285750">
              <a:buFont typeface="Courier New"/>
              <a:buChar char="o"/>
            </a:pPr>
            <a:r>
              <a:rPr lang="en-US"/>
              <a:t>Offensive</a:t>
            </a:r>
          </a:p>
          <a:p>
            <a:pPr marL="742950" lvl="1" indent="-285750">
              <a:buFont typeface="Courier New"/>
              <a:buChar char="o"/>
            </a:pPr>
            <a:r>
              <a:rPr lang="en-US"/>
              <a:t>Defensive</a:t>
            </a:r>
          </a:p>
          <a:p>
            <a:pPr marL="285750" indent="-285750">
              <a:buFont typeface="Arial"/>
              <a:buChar char="•"/>
            </a:pPr>
            <a:r>
              <a:rPr lang="en-US"/>
              <a:t>Aid in feature selection</a:t>
            </a:r>
          </a:p>
        </p:txBody>
      </p:sp>
      <p:sp>
        <p:nvSpPr>
          <p:cNvPr id="321" name="TextBox 320">
            <a:extLst>
              <a:ext uri="{FF2B5EF4-FFF2-40B4-BE49-F238E27FC236}">
                <a16:creationId xmlns:a16="http://schemas.microsoft.com/office/drawing/2014/main" id="{079B8351-38C1-FA53-1890-7402283A4B37}"/>
              </a:ext>
            </a:extLst>
          </p:cNvPr>
          <p:cNvSpPr txBox="1"/>
          <p:nvPr/>
        </p:nvSpPr>
        <p:spPr>
          <a:xfrm>
            <a:off x="8304388" y="3019777"/>
            <a:ext cx="3520722"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Classifying next-play type</a:t>
            </a:r>
          </a:p>
          <a:p>
            <a:pPr marL="285750" indent="-285750">
              <a:buFont typeface="Arial"/>
              <a:buChar char="•"/>
            </a:pPr>
            <a:r>
              <a:rPr lang="en-US"/>
              <a:t>Using the following features</a:t>
            </a:r>
          </a:p>
          <a:p>
            <a:pPr marL="742950" lvl="1" indent="-285750">
              <a:buFont typeface="Courier New"/>
              <a:buChar char="o"/>
            </a:pPr>
            <a:r>
              <a:rPr lang="en-US"/>
              <a:t>Situational</a:t>
            </a:r>
          </a:p>
          <a:p>
            <a:pPr marL="742950" lvl="1" indent="-285750">
              <a:buFont typeface="Courier New"/>
              <a:buChar char="o"/>
            </a:pPr>
            <a:r>
              <a:rPr lang="en-US"/>
              <a:t>Offensive</a:t>
            </a:r>
          </a:p>
          <a:p>
            <a:pPr marL="742950" lvl="1" indent="-285750">
              <a:buFont typeface="Courier New"/>
              <a:buChar char="o"/>
            </a:pPr>
            <a:r>
              <a:rPr lang="en-US"/>
              <a:t>Defensive</a:t>
            </a:r>
          </a:p>
          <a:p>
            <a:pPr marL="285750" indent="-285750">
              <a:buFont typeface="Arial"/>
              <a:buChar char="•"/>
            </a:pPr>
            <a:r>
              <a:rPr lang="en-US"/>
              <a:t>Theoretically split the potential play set in half</a:t>
            </a:r>
          </a:p>
          <a:p>
            <a:pPr marL="285750" indent="-285750">
              <a:buFont typeface="Arial"/>
              <a:buChar char="•"/>
            </a:pPr>
            <a:r>
              <a:rPr lang="en-US"/>
              <a:t>Aid in feature selection</a:t>
            </a:r>
          </a:p>
          <a:p>
            <a:pPr marL="742950" lvl="1" indent="-285750">
              <a:buFont typeface="Courier New"/>
              <a:buChar char="o"/>
            </a:pPr>
            <a:r>
              <a:rPr lang="en-US"/>
              <a:t>How important are situational factors to the play classification?</a:t>
            </a:r>
          </a:p>
        </p:txBody>
      </p:sp>
    </p:spTree>
    <p:extLst>
      <p:ext uri="{BB962C8B-B14F-4D97-AF65-F5344CB8AC3E}">
        <p14:creationId xmlns:p14="http://schemas.microsoft.com/office/powerpoint/2010/main" val="2138046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6</Slides>
  <Notes>1</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Predicting Play Outcomes in the NFL</vt:lpstr>
      <vt:lpstr>Overview</vt:lpstr>
      <vt:lpstr>Motivation</vt:lpstr>
      <vt:lpstr>Dataset</vt:lpstr>
      <vt:lpstr>Related Work</vt:lpstr>
      <vt:lpstr>Intended Experiments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cp:revision>
  <dcterms:created xsi:type="dcterms:W3CDTF">2024-10-15T00:12:57Z</dcterms:created>
  <dcterms:modified xsi:type="dcterms:W3CDTF">2024-10-17T02:21:19Z</dcterms:modified>
</cp:coreProperties>
</file>