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e8462cf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e8462cf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8462cf4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e8462cf4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e8462cf4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e8462cf4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e8462cf4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e8462cf4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8462cf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8462cf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e8462cf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e8462cf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8462cf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8462cf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e8462cf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e8462cf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8462cf4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8462cf4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e8462cf4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e8462cf4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e8462cf4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e8462cf4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e8462cf4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e8462cf4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Kweku White &amp; TJ Tracy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832300" y="4775950"/>
            <a:ext cx="3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Logistic Model Results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2701697" y="1058665"/>
            <a:ext cx="3740606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Bottom 5 Results from Test Data</a:t>
            </a:r>
            <a:endParaRPr dirty="0"/>
          </a:p>
        </p:txBody>
      </p:sp>
      <p:sp>
        <p:nvSpPr>
          <p:cNvPr id="122" name="Google Shape;122;p22"/>
          <p:cNvSpPr txBox="1"/>
          <p:nvPr/>
        </p:nvSpPr>
        <p:spPr>
          <a:xfrm>
            <a:off x="8687300" y="4775950"/>
            <a:ext cx="4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6" name="Google Shape;120;p22">
            <a:extLst>
              <a:ext uri="{FF2B5EF4-FFF2-40B4-BE49-F238E27FC236}">
                <a16:creationId xmlns:a16="http://schemas.microsoft.com/office/drawing/2014/main" id="{F1C79FDF-5602-8BEB-6BD1-2CCF582598D7}"/>
              </a:ext>
            </a:extLst>
          </p:cNvPr>
          <p:cNvSpPr txBox="1">
            <a:spLocks/>
          </p:cNvSpPr>
          <p:nvPr/>
        </p:nvSpPr>
        <p:spPr>
          <a:xfrm>
            <a:off x="2701696" y="2969437"/>
            <a:ext cx="3740606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-US" dirty="0"/>
              <a:t>Top 5 Results from Test Data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20875FA-9336-FFFC-BB70-957A92074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99" y="1550000"/>
            <a:ext cx="7493000" cy="130810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98B525E6-9A62-5B6A-7845-7DFB6E858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49" y="3422137"/>
            <a:ext cx="768350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Neural Network Results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891984" y="1084408"/>
            <a:ext cx="2824731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Top 10 Predicted Teams</a:t>
            </a: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5181045" y="1041151"/>
            <a:ext cx="2893934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Top 10 Predicted Drivers</a:t>
            </a:r>
            <a:endParaRPr dirty="0"/>
          </a:p>
        </p:txBody>
      </p:sp>
      <p:sp>
        <p:nvSpPr>
          <p:cNvPr id="132" name="Google Shape;132;p23"/>
          <p:cNvSpPr txBox="1"/>
          <p:nvPr/>
        </p:nvSpPr>
        <p:spPr>
          <a:xfrm>
            <a:off x="8729575" y="4775950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8CD7332-0A9A-FA0E-53D2-DEA74775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450" y="1552625"/>
            <a:ext cx="4427666" cy="314585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65EE451-010B-4586-1706-469BE58FA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17" y="1633146"/>
            <a:ext cx="4430083" cy="29848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075" y="1071650"/>
            <a:ext cx="9194173" cy="40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3355350" y="285900"/>
            <a:ext cx="2433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Top 10: Constructors</a:t>
            </a:r>
            <a:endParaRPr sz="17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3355350" y="285900"/>
            <a:ext cx="2433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Top 10: Drivers</a:t>
            </a:r>
            <a:endParaRPr sz="1700" b="1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8036"/>
            <a:ext cx="9144003" cy="4174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039D-7BE6-01AE-1585-15822D17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Reflection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FE3B4-88A7-A9BA-FA28-6402F516B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Something we learned about data analytics after taking this course is the importance of data preparation.</a:t>
            </a:r>
          </a:p>
          <a:p>
            <a:endParaRPr lang="en-US" dirty="0"/>
          </a:p>
          <a:p>
            <a:r>
              <a:rPr lang="en-US" dirty="0"/>
              <a:t>Specifically, two aspects of data preparation:</a:t>
            </a:r>
          </a:p>
          <a:p>
            <a:pPr>
              <a:buAutoNum type="arabicParenR"/>
            </a:pPr>
            <a:r>
              <a:rPr lang="en-US" dirty="0"/>
              <a:t>The amount of time data preparation takes.</a:t>
            </a:r>
          </a:p>
          <a:p>
            <a:pPr marL="114300" indent="0">
              <a:buNone/>
            </a:pPr>
            <a:r>
              <a:rPr lang="en-US" dirty="0"/>
              <a:t>2) The amount of power the data scientists has when preparing the data.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For example, if you decide to handle missing values or outliers in an inappropriate manner the results can be completely skewed, inflated, or deflated.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9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1: Context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Formula 1 is the highest level of international racing.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The environment is highly competitive.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Drivers and teams will seek out any advantage possible.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A lot of money goes into a Formula 1 team.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If you do not perform, you are out.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8832300" y="4775950"/>
            <a:ext cx="3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1: How It Works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/>
              <a:t>There are 22 Grand Prixs, 20 drivers, and 10 teams.</a:t>
            </a:r>
            <a:endParaRPr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/>
              <a:t>On any race weekend there are practice sessions Friday, qualifying Saturday, and the race on Sunday.</a:t>
            </a:r>
            <a:endParaRPr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/>
              <a:t>In qualifying, every driver goes for their fastest lap. Where you place out of the 20 drivers is where you will start on the grid on Sunday.</a:t>
            </a:r>
            <a:endParaRPr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/>
              <a:t>1st place gets 25 points, and 18,15,12,10,8,6,4,2,1 as the position decreases.</a:t>
            </a:r>
            <a:endParaRPr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/>
              <a:t>Anyone who does not finish or finishes lower than 10th gets 0 points on their record.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8832300" y="4775950"/>
            <a:ext cx="3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1: Winning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ways to win: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arenR"/>
            </a:pPr>
            <a:r>
              <a:rPr lang="en"/>
              <a:t>Winning the drivers championship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arenR"/>
            </a:pPr>
            <a:r>
              <a:rPr lang="en"/>
              <a:t>Winning the constructors championship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driver at the end of the season with the most points wins the drivers championship.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team at the end of the season with the most points wins the constructors championship.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8832300" y="4775950"/>
            <a:ext cx="3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Objective &amp; Data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The objective of the project is to implement data mining techniques to derive insight from Formula 1 data.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The dataset 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contains input from 1950 to the end of the 2017 season.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Attributes in the dataset include…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Grid, Position, Fastest Lap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Time to finish, Team Name, Team Nationality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Driver Name, Driver Nationality, Year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Round, Name of the race, Location of the race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Number of pit stops, Length of pit stop, Lap of pit stop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8832300" y="4775950"/>
            <a:ext cx="3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Implementation 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derive insight from the Formula 1 data, two approaches are taken.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Logistic Approach:</a:t>
            </a:r>
            <a:endParaRPr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arenR"/>
            </a:pPr>
            <a:r>
              <a:rPr lang="en" sz="1600"/>
              <a:t>Create binomial attribute signifying if the driver finished the race.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arenR"/>
            </a:pPr>
            <a:r>
              <a:rPr lang="en" sz="1600"/>
              <a:t>Build Model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arenR"/>
            </a:pPr>
            <a:r>
              <a:rPr lang="en" sz="1600"/>
              <a:t>Apply Model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Neural Network Approach:</a:t>
            </a:r>
            <a:endParaRPr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arenR"/>
            </a:pPr>
            <a:r>
              <a:rPr lang="en" sz="1600"/>
              <a:t>Change character attributes to factors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arenR"/>
            </a:pPr>
            <a:r>
              <a:rPr lang="en" sz="1600"/>
              <a:t>Build Model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arenR"/>
            </a:pPr>
            <a:r>
              <a:rPr lang="en" sz="1600"/>
              <a:t>Apply Model </a:t>
            </a:r>
            <a:endParaRPr sz="1600"/>
          </a:p>
        </p:txBody>
      </p:sp>
      <p:sp>
        <p:nvSpPr>
          <p:cNvPr id="91" name="Google Shape;91;p18"/>
          <p:cNvSpPr txBox="1"/>
          <p:nvPr/>
        </p:nvSpPr>
        <p:spPr>
          <a:xfrm>
            <a:off x="8832300" y="4775950"/>
            <a:ext cx="3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Logistic Model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E101A"/>
                </a:solidFill>
              </a:rPr>
              <a:t>Finished = β0 + β1minutes + β2lat + β3lng+ β4year + β5laps + β6grid + β7round + β8fastestLapSpeed + </a:t>
            </a:r>
            <a:r>
              <a:rPr lang="en" sz="1600" dirty="0" err="1">
                <a:solidFill>
                  <a:srgbClr val="0E101A"/>
                </a:solidFill>
              </a:rPr>
              <a:t>ε</a:t>
            </a:r>
            <a:endParaRPr sz="1600" dirty="0">
              <a:solidFill>
                <a:srgbClr val="0E10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7" name="Google Shape;107;p20"/>
          <p:cNvSpPr txBox="1"/>
          <p:nvPr/>
        </p:nvSpPr>
        <p:spPr>
          <a:xfrm>
            <a:off x="8832300" y="4775950"/>
            <a:ext cx="3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76DA0545-761F-C183-614C-CC5A4BFD6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171700"/>
            <a:ext cx="61976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Logistic Model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E101A"/>
                </a:solidFill>
              </a:rPr>
              <a:t>Finished = β0 + β1minutes + β2lat + β3lng + β4laps + β5grid + β6round + β7fastestLapSpeed + </a:t>
            </a:r>
            <a:r>
              <a:rPr lang="en" sz="1600" dirty="0" err="1">
                <a:solidFill>
                  <a:srgbClr val="0E101A"/>
                </a:solidFill>
              </a:rPr>
              <a:t>ε</a:t>
            </a:r>
            <a:endParaRPr sz="1600" dirty="0">
              <a:solidFill>
                <a:srgbClr val="0E10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9" name="Google Shape;99;p19"/>
          <p:cNvSpPr txBox="1"/>
          <p:nvPr/>
        </p:nvSpPr>
        <p:spPr>
          <a:xfrm>
            <a:off x="8832300" y="4775950"/>
            <a:ext cx="3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814DA50-26EA-73AE-0CEE-9CE70B2F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2207450"/>
            <a:ext cx="5854700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Neural Network Model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Position = </a:t>
            </a:r>
            <a:r>
              <a:rPr lang="en-US" dirty="0"/>
              <a:t>grid + laps + minutes + </a:t>
            </a:r>
            <a:r>
              <a:rPr lang="en-US" dirty="0" err="1"/>
              <a:t>fastestLapSpeed</a:t>
            </a:r>
            <a:r>
              <a:rPr lang="en-US" dirty="0"/>
              <a:t> + </a:t>
            </a:r>
            <a:r>
              <a:rPr lang="en-US" dirty="0" err="1"/>
              <a:t>constructor_nationality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         +  </a:t>
            </a:r>
            <a:r>
              <a:rPr lang="en-US" dirty="0" err="1"/>
              <a:t>driver_nationality</a:t>
            </a:r>
            <a:r>
              <a:rPr lang="en-US" dirty="0"/>
              <a:t> + round + country + name + </a:t>
            </a:r>
            <a:r>
              <a:rPr lang="en-US" dirty="0" err="1"/>
              <a:t>circuit_time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</a:rPr>
              <a:t>1) </a:t>
            </a:r>
            <a:r>
              <a:rPr lang="en" dirty="0"/>
              <a:t>The size of the neural network is two and the max iterations is 10000.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</a:rPr>
              <a:t>2) </a:t>
            </a:r>
            <a:r>
              <a:rPr lang="en" dirty="0"/>
              <a:t>The final status of the car, pit stops, and fastest lap time are omitted.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4" name="Google Shape;114;p21"/>
          <p:cNvSpPr txBox="1"/>
          <p:nvPr/>
        </p:nvSpPr>
        <p:spPr>
          <a:xfrm>
            <a:off x="8832300" y="4775950"/>
            <a:ext cx="3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592</Words>
  <Application>Microsoft Macintosh PowerPoint</Application>
  <PresentationFormat>On-screen Show (16:9)</PresentationFormat>
  <Paragraphs>77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Final Presentation</vt:lpstr>
      <vt:lpstr>Formula 1: Context</vt:lpstr>
      <vt:lpstr>Formula 1: How It Works</vt:lpstr>
      <vt:lpstr>Formula 1: Winning</vt:lpstr>
      <vt:lpstr>Project: Objective &amp; Data</vt:lpstr>
      <vt:lpstr>Project: Implementation </vt:lpstr>
      <vt:lpstr>Project: Logistic Model</vt:lpstr>
      <vt:lpstr>Project: Logistic Model</vt:lpstr>
      <vt:lpstr>Project: Neural Network Model</vt:lpstr>
      <vt:lpstr>Project: Logistic Model Results</vt:lpstr>
      <vt:lpstr>Project: Neural Network Results</vt:lpstr>
      <vt:lpstr>PowerPoint Presentation</vt:lpstr>
      <vt:lpstr>PowerPoint Presentation</vt:lpstr>
      <vt:lpstr>Team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cp:lastModifiedBy>Tracy, Tucker J</cp:lastModifiedBy>
  <cp:revision>9</cp:revision>
  <dcterms:modified xsi:type="dcterms:W3CDTF">2023-04-22T01:58:03Z</dcterms:modified>
</cp:coreProperties>
</file>