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4" r:id="rId3"/>
    <p:sldId id="257" r:id="rId4"/>
    <p:sldId id="275" r:id="rId5"/>
    <p:sldId id="262" r:id="rId6"/>
    <p:sldId id="263" r:id="rId7"/>
    <p:sldId id="258" r:id="rId8"/>
    <p:sldId id="276" r:id="rId9"/>
    <p:sldId id="277"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582"/>
  </p:normalViewPr>
  <p:slideViewPr>
    <p:cSldViewPr snapToGrid="0" snapToObjects="1">
      <p:cViewPr>
        <p:scale>
          <a:sx n="88" d="100"/>
          <a:sy n="88" d="100"/>
        </p:scale>
        <p:origin x="17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44261-3CD5-1841-B06D-EEE7CCC40821}"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F5352-776A-D249-A03F-4A596EA9C3AE}" type="slidenum">
              <a:rPr lang="en-US" smtClean="0"/>
              <a:t>‹#›</a:t>
            </a:fld>
            <a:endParaRPr lang="en-US"/>
          </a:p>
        </p:txBody>
      </p:sp>
    </p:spTree>
    <p:extLst>
      <p:ext uri="{BB962C8B-B14F-4D97-AF65-F5344CB8AC3E}">
        <p14:creationId xmlns:p14="http://schemas.microsoft.com/office/powerpoint/2010/main" val="276151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F5352-776A-D249-A03F-4A596EA9C3AE}" type="slidenum">
              <a:rPr lang="en-US" smtClean="0"/>
              <a:t>7</a:t>
            </a:fld>
            <a:endParaRPr lang="en-US"/>
          </a:p>
        </p:txBody>
      </p:sp>
    </p:spTree>
    <p:extLst>
      <p:ext uri="{BB962C8B-B14F-4D97-AF65-F5344CB8AC3E}">
        <p14:creationId xmlns:p14="http://schemas.microsoft.com/office/powerpoint/2010/main" val="20689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F5352-776A-D249-A03F-4A596EA9C3AE}" type="slidenum">
              <a:rPr lang="en-US" smtClean="0"/>
              <a:t>9</a:t>
            </a:fld>
            <a:endParaRPr lang="en-US"/>
          </a:p>
        </p:txBody>
      </p:sp>
    </p:spTree>
    <p:extLst>
      <p:ext uri="{BB962C8B-B14F-4D97-AF65-F5344CB8AC3E}">
        <p14:creationId xmlns:p14="http://schemas.microsoft.com/office/powerpoint/2010/main" val="1974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664A-5DB3-0FFA-9626-D113F955E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8A551-8A11-8110-752D-FE296D8FE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3EC62-FC73-6440-DF31-E98D89C9D8DC}"/>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B921AD69-237B-3651-0D8C-D2733A794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695E-047F-0B1B-D0C2-4854FC980D3F}"/>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235662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D9DE-7F1B-FC4B-56C6-0FBA3B83C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79BCC-0673-FBB4-8E2E-A9EE9A7648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35032-0270-49DD-6380-312F6B32216C}"/>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97E93AC3-0174-D988-606F-C4FA8CC4B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284B5-3CA0-C680-6C46-C66149A5E989}"/>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242503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F68FE-4F01-4420-CBFF-EA209F130C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D5BC1-791F-4528-7B60-C3E78390C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51D9B-B399-EEA7-CB8B-C842E1CD9623}"/>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5E6A9F37-0A79-6CA4-C5C5-6C9839599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5D597-7B9C-C07B-4D0A-DC4E4A3DD0A0}"/>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258173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D5A7-4862-6C29-5C9D-454F9D554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3ED2A-CA1E-FB23-56E9-6B35151C82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590C1-7131-3403-F61B-38D7974FD9B6}"/>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74B4806A-65F9-E060-9246-BFAA493C5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63154-E779-E3FD-3386-B1D3F3CFF314}"/>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7931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6321-56D3-4507-9529-86A647CD9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E8CF9-3BB2-14A6-6852-505256C47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CB7E7-FD84-E873-B403-5CFFD1CE9DB5}"/>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4CF91AB7-299A-6503-C66E-6DD75521D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0D79C-33D5-B745-8E1D-C20D0ADFCAC9}"/>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47373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1AB9-7DFD-90C6-0CE9-DA342AAF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945F4-F5E9-DC75-BAA5-CF882CD25D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E7CB81-DADE-74E3-A0EF-16B74C897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3E124-404B-9D8B-9C76-E94C7DE23E4C}"/>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6" name="Footer Placeholder 5">
            <a:extLst>
              <a:ext uri="{FF2B5EF4-FFF2-40B4-BE49-F238E27FC236}">
                <a16:creationId xmlns:a16="http://schemas.microsoft.com/office/drawing/2014/main" id="{C9FC0EE5-5142-65D5-9D4A-86CDC3B18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958D9-F65A-595A-8B6E-1FC191977396}"/>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365014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C55-7BA0-B631-CF7E-B8269E1DC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15E62-F547-3C64-8E5D-4BAB73E21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7D228-83CB-C75E-2E43-03E008AEB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31F36-87AB-8A1C-F9EA-CBEC7B241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5FFB0-2615-B648-571C-4E1C2B80C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C932C-2969-0E20-47E9-C44C5E9118CE}"/>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8" name="Footer Placeholder 7">
            <a:extLst>
              <a:ext uri="{FF2B5EF4-FFF2-40B4-BE49-F238E27FC236}">
                <a16:creationId xmlns:a16="http://schemas.microsoft.com/office/drawing/2014/main" id="{86ABBB82-5551-8292-E44B-4FEA8F3EA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76148-7D9B-E694-FF81-A12A68B410B8}"/>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325102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EE18-CF22-C935-FBFF-C141B93E0F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7342A-6E40-47FB-5543-78B4AD5A7FB0}"/>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4" name="Footer Placeholder 3">
            <a:extLst>
              <a:ext uri="{FF2B5EF4-FFF2-40B4-BE49-F238E27FC236}">
                <a16:creationId xmlns:a16="http://schemas.microsoft.com/office/drawing/2014/main" id="{710427A2-2A76-E43F-1043-219C74BC4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F3D37-09A7-234E-1A46-CF8C85A2DC79}"/>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188365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586C0-C630-5A7D-5EB5-3A75D239BEB7}"/>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3" name="Footer Placeholder 2">
            <a:extLst>
              <a:ext uri="{FF2B5EF4-FFF2-40B4-BE49-F238E27FC236}">
                <a16:creationId xmlns:a16="http://schemas.microsoft.com/office/drawing/2014/main" id="{27D20D0F-AD76-58DF-9460-A476F1459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D86C87-1150-E337-2679-FAE5054839A9}"/>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22874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DA9F-52F6-A2BD-77E2-EB18BCAFF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F07F2-0882-1129-5576-C8973A341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58035A-7DD6-BDE8-D46B-3903E94E3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5381D-1EBB-B085-22DF-6297AA1C3F53}"/>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6" name="Footer Placeholder 5">
            <a:extLst>
              <a:ext uri="{FF2B5EF4-FFF2-40B4-BE49-F238E27FC236}">
                <a16:creationId xmlns:a16="http://schemas.microsoft.com/office/drawing/2014/main" id="{A2261B86-79DA-3BDC-D8B7-1828434A2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5ABBB-637B-D14F-4E61-14682AE59EC1}"/>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204182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37B0-5A63-38B4-6F55-17BE78351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77A85-11FF-140D-B7D0-2C39B312D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B0122-4AFC-42CE-6521-1662A5F69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DDD92-110C-3342-EB33-745CD7E45EB9}"/>
              </a:ext>
            </a:extLst>
          </p:cNvPr>
          <p:cNvSpPr>
            <a:spLocks noGrp="1"/>
          </p:cNvSpPr>
          <p:nvPr>
            <p:ph type="dt" sz="half" idx="10"/>
          </p:nvPr>
        </p:nvSpPr>
        <p:spPr/>
        <p:txBody>
          <a:bodyPr/>
          <a:lstStyle/>
          <a:p>
            <a:fld id="{425E20D9-8ECB-B741-B542-FFC8E9F1E887}" type="datetimeFigureOut">
              <a:rPr lang="en-US" smtClean="0"/>
              <a:t>2/14/23</a:t>
            </a:fld>
            <a:endParaRPr lang="en-US"/>
          </a:p>
        </p:txBody>
      </p:sp>
      <p:sp>
        <p:nvSpPr>
          <p:cNvPr id="6" name="Footer Placeholder 5">
            <a:extLst>
              <a:ext uri="{FF2B5EF4-FFF2-40B4-BE49-F238E27FC236}">
                <a16:creationId xmlns:a16="http://schemas.microsoft.com/office/drawing/2014/main" id="{CD9D5D35-5FB5-5CA5-6674-C951DA10E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97E4D-8FFB-5F2A-72BB-C7B93BF1E454}"/>
              </a:ext>
            </a:extLst>
          </p:cNvPr>
          <p:cNvSpPr>
            <a:spLocks noGrp="1"/>
          </p:cNvSpPr>
          <p:nvPr>
            <p:ph type="sldNum" sz="quarter" idx="12"/>
          </p:nvPr>
        </p:nvSpPr>
        <p:spPr/>
        <p:txBody>
          <a:bodyPr/>
          <a:lstStyle/>
          <a:p>
            <a:fld id="{9C4C17A4-FCB6-FD43-A6DC-FB5CCF92245B}" type="slidenum">
              <a:rPr lang="en-US" smtClean="0"/>
              <a:t>‹#›</a:t>
            </a:fld>
            <a:endParaRPr lang="en-US"/>
          </a:p>
        </p:txBody>
      </p:sp>
    </p:spTree>
    <p:extLst>
      <p:ext uri="{BB962C8B-B14F-4D97-AF65-F5344CB8AC3E}">
        <p14:creationId xmlns:p14="http://schemas.microsoft.com/office/powerpoint/2010/main" val="356416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5D26F1-C175-7600-6BE6-2C8B713A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DDCAB-FBB7-A6FC-C4FC-2D2DB18D7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BA198-641F-B7FA-F867-9F8F8030E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E20D9-8ECB-B741-B542-FFC8E9F1E887}" type="datetimeFigureOut">
              <a:rPr lang="en-US" smtClean="0"/>
              <a:t>2/14/23</a:t>
            </a:fld>
            <a:endParaRPr lang="en-US"/>
          </a:p>
        </p:txBody>
      </p:sp>
      <p:sp>
        <p:nvSpPr>
          <p:cNvPr id="5" name="Footer Placeholder 4">
            <a:extLst>
              <a:ext uri="{FF2B5EF4-FFF2-40B4-BE49-F238E27FC236}">
                <a16:creationId xmlns:a16="http://schemas.microsoft.com/office/drawing/2014/main" id="{69F3257A-7347-8D23-0B5A-2812FE9F8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1D1E7-0B4E-C6F2-64C9-506A0FE1E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C17A4-FCB6-FD43-A6DC-FB5CCF92245B}" type="slidenum">
              <a:rPr lang="en-US" smtClean="0"/>
              <a:t>‹#›</a:t>
            </a:fld>
            <a:endParaRPr lang="en-US"/>
          </a:p>
        </p:txBody>
      </p:sp>
    </p:spTree>
    <p:extLst>
      <p:ext uri="{BB962C8B-B14F-4D97-AF65-F5344CB8AC3E}">
        <p14:creationId xmlns:p14="http://schemas.microsoft.com/office/powerpoint/2010/main" val="420791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39BF5-ADC8-A5D0-9B8C-80B0FFE7BB9C}"/>
              </a:ext>
            </a:extLst>
          </p:cNvPr>
          <p:cNvSpPr>
            <a:spLocks noGrp="1"/>
          </p:cNvSpPr>
          <p:nvPr>
            <p:ph type="ctrTitle"/>
          </p:nvPr>
        </p:nvSpPr>
        <p:spPr>
          <a:xfrm>
            <a:off x="1285241" y="1008993"/>
            <a:ext cx="9231410" cy="3542045"/>
          </a:xfrm>
        </p:spPr>
        <p:txBody>
          <a:bodyPr anchor="b">
            <a:normAutofit/>
          </a:bodyPr>
          <a:lstStyle/>
          <a:p>
            <a:pPr algn="l"/>
            <a:r>
              <a:rPr lang="en-US" sz="6300" b="1">
                <a:effectLst/>
                <a:latin typeface="Times" pitchFamily="2" charset="0"/>
                <a:ea typeface="Arial" panose="020B0604020202020204" pitchFamily="34" charset="0"/>
                <a:cs typeface="Times New Roman" panose="02020603050405020304" pitchFamily="18" charset="0"/>
              </a:rPr>
              <a:t>The Effect of Shortened Work Week on Economic Outcomes</a:t>
            </a:r>
            <a:endParaRPr lang="en-US" sz="6300"/>
          </a:p>
        </p:txBody>
      </p:sp>
      <p:sp>
        <p:nvSpPr>
          <p:cNvPr id="3" name="Subtitle 2">
            <a:extLst>
              <a:ext uri="{FF2B5EF4-FFF2-40B4-BE49-F238E27FC236}">
                <a16:creationId xmlns:a16="http://schemas.microsoft.com/office/drawing/2014/main" id="{EB4FD4B4-2371-B218-1AE4-36677FD2BF89}"/>
              </a:ext>
            </a:extLst>
          </p:cNvPr>
          <p:cNvSpPr>
            <a:spLocks noGrp="1"/>
          </p:cNvSpPr>
          <p:nvPr>
            <p:ph type="subTitle" idx="1"/>
          </p:nvPr>
        </p:nvSpPr>
        <p:spPr>
          <a:xfrm>
            <a:off x="1285241" y="4582814"/>
            <a:ext cx="7132335" cy="1312657"/>
          </a:xfrm>
        </p:spPr>
        <p:txBody>
          <a:bodyPr anchor="t">
            <a:normAutofit/>
          </a:bodyPr>
          <a:lstStyle/>
          <a:p>
            <a:pPr algn="l"/>
            <a:r>
              <a:rPr lang="en-US" dirty="0" err="1"/>
              <a:t>Karsen</a:t>
            </a:r>
            <a:r>
              <a:rPr lang="en-US" dirty="0"/>
              <a:t> Brantley</a:t>
            </a:r>
            <a:endParaRPr lang="en-US"/>
          </a:p>
          <a:p>
            <a:pPr algn="l"/>
            <a:r>
              <a:rPr lang="en-US" dirty="0"/>
              <a:t>TJ Tracy</a:t>
            </a:r>
            <a:endParaRPr lang="en-US"/>
          </a:p>
        </p:txBody>
      </p:sp>
    </p:spTree>
    <p:extLst>
      <p:ext uri="{BB962C8B-B14F-4D97-AF65-F5344CB8AC3E}">
        <p14:creationId xmlns:p14="http://schemas.microsoft.com/office/powerpoint/2010/main" val="38135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91C6-2CFA-6A46-98C3-31038C959A3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line chart&#10;&#10;Description automatically generated">
            <a:extLst>
              <a:ext uri="{FF2B5EF4-FFF2-40B4-BE49-F238E27FC236}">
                <a16:creationId xmlns:a16="http://schemas.microsoft.com/office/drawing/2014/main" id="{4EFBA348-2501-ED7A-2D51-1D3F8CA74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Table&#10;&#10;Description automatically generated">
            <a:extLst>
              <a:ext uri="{FF2B5EF4-FFF2-40B4-BE49-F238E27FC236}">
                <a16:creationId xmlns:a16="http://schemas.microsoft.com/office/drawing/2014/main" id="{C9ACD8BB-C43F-9BD5-4262-1621208FBB02}"/>
              </a:ext>
            </a:extLst>
          </p:cNvPr>
          <p:cNvPicPr>
            <a:picLocks noChangeAspect="1"/>
          </p:cNvPicPr>
          <p:nvPr/>
        </p:nvPicPr>
        <p:blipFill>
          <a:blip r:embed="rId3"/>
          <a:stretch>
            <a:fillRect/>
          </a:stretch>
        </p:blipFill>
        <p:spPr>
          <a:xfrm>
            <a:off x="6445073" y="3061658"/>
            <a:ext cx="5455917" cy="2727957"/>
          </a:xfrm>
          <a:prstGeom prst="rect">
            <a:avLst/>
          </a:prstGeom>
        </p:spPr>
      </p:pic>
    </p:spTree>
    <p:extLst>
      <p:ext uri="{BB962C8B-B14F-4D97-AF65-F5344CB8AC3E}">
        <p14:creationId xmlns:p14="http://schemas.microsoft.com/office/powerpoint/2010/main" val="131863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3BD6EACB-76EC-F902-2FFF-3930F3B0F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842B76C7-E294-721D-5E5B-10EDEF6A81AD}"/>
              </a:ext>
            </a:extLst>
          </p:cNvPr>
          <p:cNvPicPr>
            <a:picLocks noChangeAspect="1"/>
          </p:cNvPicPr>
          <p:nvPr/>
        </p:nvPicPr>
        <p:blipFill>
          <a:blip r:embed="rId3"/>
          <a:stretch>
            <a:fillRect/>
          </a:stretch>
        </p:blipFill>
        <p:spPr>
          <a:xfrm>
            <a:off x="6445073" y="3068477"/>
            <a:ext cx="5455917" cy="2714318"/>
          </a:xfrm>
          <a:prstGeom prst="rect">
            <a:avLst/>
          </a:prstGeom>
        </p:spPr>
      </p:pic>
    </p:spTree>
    <p:extLst>
      <p:ext uri="{BB962C8B-B14F-4D97-AF65-F5344CB8AC3E}">
        <p14:creationId xmlns:p14="http://schemas.microsoft.com/office/powerpoint/2010/main" val="315049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Chart, line chart&#10;&#10;Description automatically generated">
            <a:extLst>
              <a:ext uri="{FF2B5EF4-FFF2-40B4-BE49-F238E27FC236}">
                <a16:creationId xmlns:a16="http://schemas.microsoft.com/office/drawing/2014/main" id="{8662E951-92CC-8899-0BF2-CD8EF232E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6CC77AF3-B3C4-2EC0-0EB1-85B994BF2C0F}"/>
              </a:ext>
            </a:extLst>
          </p:cNvPr>
          <p:cNvPicPr>
            <a:picLocks noChangeAspect="1"/>
          </p:cNvPicPr>
          <p:nvPr/>
        </p:nvPicPr>
        <p:blipFill>
          <a:blip r:embed="rId3"/>
          <a:stretch>
            <a:fillRect/>
          </a:stretch>
        </p:blipFill>
        <p:spPr>
          <a:xfrm>
            <a:off x="6445073" y="3088937"/>
            <a:ext cx="5455917" cy="2673398"/>
          </a:xfrm>
          <a:prstGeom prst="rect">
            <a:avLst/>
          </a:prstGeom>
        </p:spPr>
      </p:pic>
    </p:spTree>
    <p:extLst>
      <p:ext uri="{BB962C8B-B14F-4D97-AF65-F5344CB8AC3E}">
        <p14:creationId xmlns:p14="http://schemas.microsoft.com/office/powerpoint/2010/main" val="292056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Chart, line chart&#10;&#10;Description automatically generated">
            <a:extLst>
              <a:ext uri="{FF2B5EF4-FFF2-40B4-BE49-F238E27FC236}">
                <a16:creationId xmlns:a16="http://schemas.microsoft.com/office/drawing/2014/main" id="{1038BC0D-7AAD-D9DC-7564-08FD4E95F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3C9B90A5-6178-53D9-1EFA-F6F6F6ED5517}"/>
              </a:ext>
            </a:extLst>
          </p:cNvPr>
          <p:cNvPicPr>
            <a:picLocks noChangeAspect="1"/>
          </p:cNvPicPr>
          <p:nvPr/>
        </p:nvPicPr>
        <p:blipFill>
          <a:blip r:embed="rId3"/>
          <a:stretch>
            <a:fillRect/>
          </a:stretch>
        </p:blipFill>
        <p:spPr>
          <a:xfrm>
            <a:off x="6445073" y="3068477"/>
            <a:ext cx="5455917" cy="2714318"/>
          </a:xfrm>
          <a:prstGeom prst="rect">
            <a:avLst/>
          </a:prstGeom>
        </p:spPr>
      </p:pic>
    </p:spTree>
    <p:extLst>
      <p:ext uri="{BB962C8B-B14F-4D97-AF65-F5344CB8AC3E}">
        <p14:creationId xmlns:p14="http://schemas.microsoft.com/office/powerpoint/2010/main" val="327997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34"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E7B5EE-006A-BBB0-058D-5D6B30BCAC0A}"/>
              </a:ext>
            </a:extLst>
          </p:cNvPr>
          <p:cNvPicPr>
            <a:picLocks noChangeAspect="1"/>
          </p:cNvPicPr>
          <p:nvPr/>
        </p:nvPicPr>
        <p:blipFill>
          <a:blip r:embed="rId2"/>
          <a:stretch>
            <a:fillRect/>
          </a:stretch>
        </p:blipFill>
        <p:spPr>
          <a:xfrm>
            <a:off x="331567" y="2565665"/>
            <a:ext cx="5455917" cy="3719943"/>
          </a:xfrm>
          <a:prstGeom prst="rect">
            <a:avLst/>
          </a:prstGeom>
        </p:spPr>
      </p:pic>
      <p:cxnSp>
        <p:nvCxnSpPr>
          <p:cNvPr id="36" name="Straight Connector 3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82AE317D-2C9E-82DF-1408-E7B210B0DEBC}"/>
              </a:ext>
            </a:extLst>
          </p:cNvPr>
          <p:cNvPicPr>
            <a:picLocks noChangeAspect="1"/>
          </p:cNvPicPr>
          <p:nvPr/>
        </p:nvPicPr>
        <p:blipFill>
          <a:blip r:embed="rId3"/>
          <a:stretch>
            <a:fillRect/>
          </a:stretch>
        </p:blipFill>
        <p:spPr>
          <a:xfrm>
            <a:off x="6445073" y="3061658"/>
            <a:ext cx="5455917" cy="2727957"/>
          </a:xfrm>
          <a:prstGeom prst="rect">
            <a:avLst/>
          </a:prstGeom>
        </p:spPr>
      </p:pic>
    </p:spTree>
    <p:extLst>
      <p:ext uri="{BB962C8B-B14F-4D97-AF65-F5344CB8AC3E}">
        <p14:creationId xmlns:p14="http://schemas.microsoft.com/office/powerpoint/2010/main" val="243007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36" name="Straight Connector 3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E361C61-BE46-3C3C-6B4E-ADA9F30A53B0}"/>
              </a:ext>
            </a:extLst>
          </p:cNvPr>
          <p:cNvPicPr>
            <a:picLocks noChangeAspect="1"/>
          </p:cNvPicPr>
          <p:nvPr/>
        </p:nvPicPr>
        <p:blipFill>
          <a:blip r:embed="rId2"/>
          <a:stretch>
            <a:fillRect/>
          </a:stretch>
        </p:blipFill>
        <p:spPr>
          <a:xfrm>
            <a:off x="331567" y="2565665"/>
            <a:ext cx="5455917" cy="3719943"/>
          </a:xfrm>
          <a:prstGeom prst="rect">
            <a:avLst/>
          </a:prstGeom>
        </p:spPr>
      </p:pic>
      <p:cxnSp>
        <p:nvCxnSpPr>
          <p:cNvPr id="38" name="Straight Connector 3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A03EBD9E-E2A2-4E42-6D9F-E9DDD72FA60C}"/>
              </a:ext>
            </a:extLst>
          </p:cNvPr>
          <p:cNvPicPr>
            <a:picLocks noChangeAspect="1"/>
          </p:cNvPicPr>
          <p:nvPr/>
        </p:nvPicPr>
        <p:blipFill>
          <a:blip r:embed="rId3"/>
          <a:stretch>
            <a:fillRect/>
          </a:stretch>
        </p:blipFill>
        <p:spPr>
          <a:xfrm>
            <a:off x="6445073" y="3068477"/>
            <a:ext cx="5455917" cy="2714318"/>
          </a:xfrm>
          <a:prstGeom prst="rect">
            <a:avLst/>
          </a:prstGeom>
        </p:spPr>
      </p:pic>
    </p:spTree>
    <p:extLst>
      <p:ext uri="{BB962C8B-B14F-4D97-AF65-F5344CB8AC3E}">
        <p14:creationId xmlns:p14="http://schemas.microsoft.com/office/powerpoint/2010/main" val="42127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Chart, line chart&#10;&#10;Description automatically generated">
            <a:extLst>
              <a:ext uri="{FF2B5EF4-FFF2-40B4-BE49-F238E27FC236}">
                <a16:creationId xmlns:a16="http://schemas.microsoft.com/office/drawing/2014/main" id="{7B721B55-3A86-F802-5914-1BFF1ADAE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AFE23374-50C5-F073-776D-35B5A29A832A}"/>
              </a:ext>
            </a:extLst>
          </p:cNvPr>
          <p:cNvPicPr>
            <a:picLocks noChangeAspect="1"/>
          </p:cNvPicPr>
          <p:nvPr/>
        </p:nvPicPr>
        <p:blipFill>
          <a:blip r:embed="rId3"/>
          <a:stretch>
            <a:fillRect/>
          </a:stretch>
        </p:blipFill>
        <p:spPr>
          <a:xfrm>
            <a:off x="6445073" y="3095757"/>
            <a:ext cx="5455917" cy="2659759"/>
          </a:xfrm>
          <a:prstGeom prst="rect">
            <a:avLst/>
          </a:prstGeom>
        </p:spPr>
      </p:pic>
    </p:spTree>
    <p:extLst>
      <p:ext uri="{BB962C8B-B14F-4D97-AF65-F5344CB8AC3E}">
        <p14:creationId xmlns:p14="http://schemas.microsoft.com/office/powerpoint/2010/main" val="326060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2A9B-E16A-96D3-A6E8-DED23CA2B8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Difference-in-Difference Results: Industry</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Chart, line chart&#10;&#10;Description automatically generated">
            <a:extLst>
              <a:ext uri="{FF2B5EF4-FFF2-40B4-BE49-F238E27FC236}">
                <a16:creationId xmlns:a16="http://schemas.microsoft.com/office/drawing/2014/main" id="{303E3565-10EC-73ED-9B91-6528E88F3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37" y="2426818"/>
            <a:ext cx="5125176" cy="3997637"/>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8EB9C80F-271E-E417-8B54-82EDE84408C0}"/>
              </a:ext>
            </a:extLst>
          </p:cNvPr>
          <p:cNvPicPr>
            <a:picLocks noChangeAspect="1"/>
          </p:cNvPicPr>
          <p:nvPr/>
        </p:nvPicPr>
        <p:blipFill>
          <a:blip r:embed="rId3"/>
          <a:stretch>
            <a:fillRect/>
          </a:stretch>
        </p:blipFill>
        <p:spPr>
          <a:xfrm>
            <a:off x="6445073" y="3109397"/>
            <a:ext cx="5455917" cy="2632479"/>
          </a:xfrm>
          <a:prstGeom prst="rect">
            <a:avLst/>
          </a:prstGeom>
        </p:spPr>
      </p:pic>
    </p:spTree>
    <p:extLst>
      <p:ext uri="{BB962C8B-B14F-4D97-AF65-F5344CB8AC3E}">
        <p14:creationId xmlns:p14="http://schemas.microsoft.com/office/powerpoint/2010/main" val="29239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D7FC8AF-A82A-7475-4F76-604D17BB0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28" y="0"/>
            <a:ext cx="7460343" cy="6858000"/>
          </a:xfrm>
          <a:prstGeom prst="rect">
            <a:avLst/>
          </a:prstGeom>
          <a:effectLst/>
        </p:spPr>
      </p:pic>
    </p:spTree>
    <p:extLst>
      <p:ext uri="{BB962C8B-B14F-4D97-AF65-F5344CB8AC3E}">
        <p14:creationId xmlns:p14="http://schemas.microsoft.com/office/powerpoint/2010/main" val="396149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DFEAF-1704-55B2-A45E-ACB6FE496D4A}"/>
              </a:ext>
            </a:extLst>
          </p:cNvPr>
          <p:cNvSpPr>
            <a:spLocks noGrp="1"/>
          </p:cNvSpPr>
          <p:nvPr>
            <p:ph type="title"/>
          </p:nvPr>
        </p:nvSpPr>
        <p:spPr>
          <a:xfrm>
            <a:off x="1006900" y="1188637"/>
            <a:ext cx="3141430" cy="4480726"/>
          </a:xfrm>
        </p:spPr>
        <p:txBody>
          <a:bodyPr>
            <a:normAutofit/>
          </a:bodyPr>
          <a:lstStyle/>
          <a:p>
            <a:pPr algn="r"/>
            <a:r>
              <a:rPr lang="en-US" sz="5100"/>
              <a:t>Conclusion</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934BF9-550E-21A8-A9EF-94C66713DFBB}"/>
              </a:ext>
            </a:extLst>
          </p:cNvPr>
          <p:cNvSpPr>
            <a:spLocks noGrp="1"/>
          </p:cNvSpPr>
          <p:nvPr>
            <p:ph idx="1"/>
          </p:nvPr>
        </p:nvSpPr>
        <p:spPr>
          <a:xfrm>
            <a:off x="5138928" y="1338729"/>
            <a:ext cx="4795584" cy="4180542"/>
          </a:xfrm>
        </p:spPr>
        <p:txBody>
          <a:bodyPr anchor="ctr">
            <a:normAutofit/>
          </a:bodyPr>
          <a:lstStyle/>
          <a:p>
            <a:r>
              <a:rPr lang="en-US" sz="1700" dirty="0"/>
              <a:t>We found a significant difference in industry GDP after the implementation of the Iceland Trials for all six industries.</a:t>
            </a:r>
          </a:p>
          <a:p>
            <a:r>
              <a:rPr lang="en-US" sz="1700" dirty="0"/>
              <a:t>The labor productivity model produced a significant result indicating an increase in productivity after the end date of the Trials.</a:t>
            </a:r>
          </a:p>
          <a:p>
            <a:r>
              <a:rPr lang="en-US" sz="1700" dirty="0"/>
              <a:t>The interaction term was not found to be significant for our emissions model. Therefore, a conclusion cannot be reached that reducing the work week has statistical significance in reducing emissions. </a:t>
            </a:r>
          </a:p>
          <a:p>
            <a:r>
              <a:rPr lang="en-US" sz="1700" dirty="0"/>
              <a:t>Potential omitted variables cause our model to have some bias. Despite this, our research provides an incentive for future research on shorter work weeks.</a:t>
            </a:r>
          </a:p>
        </p:txBody>
      </p:sp>
    </p:spTree>
    <p:extLst>
      <p:ext uri="{BB962C8B-B14F-4D97-AF65-F5344CB8AC3E}">
        <p14:creationId xmlns:p14="http://schemas.microsoft.com/office/powerpoint/2010/main" val="1037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F277-FF80-A6AA-B822-3468A59A710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42FCFE-496F-7A22-2C30-1BD8EDD4903B}"/>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42BDB5F8-B912-5232-771D-BCD05781F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B14DE5F6-A6F9-66E3-9B4A-C577B4F4A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5A580D4-9DDD-F80E-EF54-6C04A707E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175803C-91E1-1A06-51F0-B84A3C22CC9D}"/>
              </a:ext>
            </a:extLst>
          </p:cNvPr>
          <p:cNvSpPr txBox="1">
            <a:spLocks/>
          </p:cNvSpPr>
          <p:nvPr/>
        </p:nvSpPr>
        <p:spPr>
          <a:xfrm>
            <a:off x="1075767" y="1188637"/>
            <a:ext cx="2988234" cy="4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100"/>
              <a:t>Introduction</a:t>
            </a:r>
          </a:p>
        </p:txBody>
      </p:sp>
      <p:cxnSp>
        <p:nvCxnSpPr>
          <p:cNvPr id="8" name="Straight Connector 7">
            <a:extLst>
              <a:ext uri="{FF2B5EF4-FFF2-40B4-BE49-F238E27FC236}">
                <a16:creationId xmlns:a16="http://schemas.microsoft.com/office/drawing/2014/main" id="{53DA9BC7-4F30-CD22-007E-7CD3B2B78C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DB3EB9D0-CA1B-13B5-4F12-6E0852FD9150}"/>
              </a:ext>
            </a:extLst>
          </p:cNvPr>
          <p:cNvSpPr txBox="1">
            <a:spLocks/>
          </p:cNvSpPr>
          <p:nvPr/>
        </p:nvSpPr>
        <p:spPr>
          <a:xfrm>
            <a:off x="4984012" y="1423826"/>
            <a:ext cx="5107385" cy="401034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latin typeface="Times" pitchFamily="2" charset="0"/>
              </a:rPr>
              <a:t>I had an internship in the summer of 2022, and I found myself without any tasks at least two out of five days a week. I wanted to see if the 4-day work week would be an effective option for companies to implement. Mainly, I am interested in the effect of a shortened workweek on labor productivity.</a:t>
            </a:r>
          </a:p>
          <a:p>
            <a:r>
              <a:rPr lang="en-US" sz="1700" dirty="0">
                <a:latin typeface="Times" pitchFamily="2" charset="0"/>
              </a:rPr>
              <a:t>There has been a lot of push around the globe for a 4-day work week. An organization called ”4 Day Work Week Global” pushes to implement the 4-day work week into the future of the workforce.</a:t>
            </a:r>
          </a:p>
          <a:p>
            <a:r>
              <a:rPr lang="en-US" sz="1700" dirty="0">
                <a:latin typeface="Times" pitchFamily="2" charset="0"/>
              </a:rPr>
              <a:t>Additionally, several countries worldwide are exploring or implementing the 4-day work week. The countries include Iceland, Japan, Spain, Scotland, Ireland, United Arab Emirates, the United Kingdom, Belgium, Lithuania, and South Africa. There has also been a push in the United States to move to a 4-day work week.</a:t>
            </a:r>
          </a:p>
        </p:txBody>
      </p:sp>
    </p:spTree>
    <p:extLst>
      <p:ext uri="{BB962C8B-B14F-4D97-AF65-F5344CB8AC3E}">
        <p14:creationId xmlns:p14="http://schemas.microsoft.com/office/powerpoint/2010/main" val="374704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0620B-B35F-95E9-6F16-E54240BEC38F}"/>
              </a:ext>
            </a:extLst>
          </p:cNvPr>
          <p:cNvSpPr>
            <a:spLocks noGrp="1"/>
          </p:cNvSpPr>
          <p:nvPr>
            <p:ph type="title"/>
          </p:nvPr>
        </p:nvSpPr>
        <p:spPr>
          <a:xfrm>
            <a:off x="1075767" y="1188637"/>
            <a:ext cx="2988234" cy="4480726"/>
          </a:xfrm>
        </p:spPr>
        <p:txBody>
          <a:bodyPr>
            <a:normAutofit/>
          </a:bodyPr>
          <a:lstStyle/>
          <a:p>
            <a:pPr algn="r"/>
            <a:r>
              <a:rPr lang="en-US" sz="4100"/>
              <a:t>Introduction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964F2F-C68E-8A18-8ADD-AC917F2B47EB}"/>
              </a:ext>
            </a:extLst>
          </p:cNvPr>
          <p:cNvSpPr>
            <a:spLocks noGrp="1"/>
          </p:cNvSpPr>
          <p:nvPr>
            <p:ph idx="1"/>
          </p:nvPr>
        </p:nvSpPr>
        <p:spPr>
          <a:xfrm>
            <a:off x="5255260" y="1648870"/>
            <a:ext cx="4702848" cy="3560260"/>
          </a:xfrm>
        </p:spPr>
        <p:txBody>
          <a:bodyPr anchor="ctr">
            <a:normAutofit/>
          </a:bodyPr>
          <a:lstStyle/>
          <a:p>
            <a:r>
              <a:rPr lang="en-US" sz="1700" dirty="0">
                <a:effectLst/>
                <a:latin typeface="Times" pitchFamily="2" charset="0"/>
                <a:ea typeface="Arial" panose="020B0604020202020204" pitchFamily="34" charset="0"/>
                <a:cs typeface="Arial" panose="020B0604020202020204" pitchFamily="34" charset="0"/>
              </a:rPr>
              <a:t>Recent European policy changes have caused many countries to adopt shorter work weeks with the goal to improve worker productivity and quality of life</a:t>
            </a:r>
            <a:r>
              <a:rPr lang="en-US" sz="1700" dirty="0">
                <a:latin typeface="Times" pitchFamily="2" charset="0"/>
                <a:ea typeface="Arial" panose="020B0604020202020204" pitchFamily="34" charset="0"/>
                <a:cs typeface="Arial" panose="020B0604020202020204" pitchFamily="34" charset="0"/>
              </a:rPr>
              <a:t>.</a:t>
            </a:r>
          </a:p>
          <a:p>
            <a:r>
              <a:rPr lang="en-US" sz="1700" dirty="0">
                <a:latin typeface="Times" pitchFamily="2" charset="0"/>
                <a:cs typeface="Arial" panose="020B0604020202020204" pitchFamily="34" charset="0"/>
              </a:rPr>
              <a:t>Research following the policy changes involve two primary subjects. Literature has been published concerning the effects of the shortened work week on labor health and productivity.</a:t>
            </a:r>
          </a:p>
          <a:p>
            <a:r>
              <a:rPr lang="en-US" sz="1700" dirty="0">
                <a:latin typeface="Times" pitchFamily="2" charset="0"/>
                <a:cs typeface="Arial" panose="020B0604020202020204" pitchFamily="34" charset="0"/>
              </a:rPr>
              <a:t>Our research seeks to add to the existing literature by reinforcing the data on labor productivity. While introducing possible effects on CO2 emissions and provide insight into labor productivity by analyzing multiple industries.</a:t>
            </a:r>
            <a:endParaRPr lang="en-US" sz="1700" dirty="0"/>
          </a:p>
        </p:txBody>
      </p:sp>
    </p:spTree>
    <p:extLst>
      <p:ext uri="{BB962C8B-B14F-4D97-AF65-F5344CB8AC3E}">
        <p14:creationId xmlns:p14="http://schemas.microsoft.com/office/powerpoint/2010/main" val="385033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5438F6D4-5830-368E-B8E3-1ABB52E7F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53152BD4-2A44-A09E-6736-32FD5BE5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437E779-ECEC-D155-5D25-7E63319E4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E68C9F6-2229-1987-DBBF-FBB265992E20}"/>
              </a:ext>
            </a:extLst>
          </p:cNvPr>
          <p:cNvSpPr txBox="1">
            <a:spLocks/>
          </p:cNvSpPr>
          <p:nvPr/>
        </p:nvSpPr>
        <p:spPr>
          <a:xfrm>
            <a:off x="1153918" y="2926720"/>
            <a:ext cx="2988234" cy="8182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100" dirty="0"/>
              <a:t>Introduction</a:t>
            </a:r>
          </a:p>
        </p:txBody>
      </p:sp>
      <p:cxnSp>
        <p:nvCxnSpPr>
          <p:cNvPr id="6" name="Straight Connector 5">
            <a:extLst>
              <a:ext uri="{FF2B5EF4-FFF2-40B4-BE49-F238E27FC236}">
                <a16:creationId xmlns:a16="http://schemas.microsoft.com/office/drawing/2014/main" id="{F7FE61EC-AAB0-9D60-30B6-846C9F6D53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57B53A9-3E18-953F-6907-746C4FA3FC51}"/>
              </a:ext>
            </a:extLst>
          </p:cNvPr>
          <p:cNvSpPr txBox="1">
            <a:spLocks/>
          </p:cNvSpPr>
          <p:nvPr/>
        </p:nvSpPr>
        <p:spPr>
          <a:xfrm>
            <a:off x="5255260" y="1648870"/>
            <a:ext cx="4702848" cy="356026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latin typeface="Times" pitchFamily="2" charset="0"/>
              </a:rPr>
              <a:t>An area of literature analyzes the relationship between working time and health outcomes. The study, published by </a:t>
            </a:r>
            <a:r>
              <a:rPr lang="en-US" sz="1700" dirty="0" err="1">
                <a:latin typeface="Times" pitchFamily="2" charset="0"/>
              </a:rPr>
              <a:t>Taehyun</a:t>
            </a:r>
            <a:r>
              <a:rPr lang="en-US" sz="1700" dirty="0">
                <a:latin typeface="Times" pitchFamily="2" charset="0"/>
              </a:rPr>
              <a:t> </a:t>
            </a:r>
            <a:r>
              <a:rPr lang="en-US" sz="1700" dirty="0" err="1">
                <a:latin typeface="Times" pitchFamily="2" charset="0"/>
              </a:rPr>
              <a:t>Ahn</a:t>
            </a:r>
            <a:r>
              <a:rPr lang="en-US" sz="1700" dirty="0">
                <a:latin typeface="Times" pitchFamily="2" charset="0"/>
              </a:rPr>
              <a:t> in 2015, found </a:t>
            </a:r>
            <a:r>
              <a:rPr lang="en-US" sz="1700" dirty="0">
                <a:solidFill>
                  <a:srgbClr val="0E101A"/>
                </a:solidFill>
                <a:latin typeface="Times" pitchFamily="2" charset="0"/>
                <a:cs typeface="Arial" panose="020B0604020202020204" pitchFamily="34" charset="0"/>
              </a:rPr>
              <a:t>an</a:t>
            </a:r>
            <a:r>
              <a:rPr lang="en-US" sz="1700" dirty="0">
                <a:solidFill>
                  <a:srgbClr val="0E101A"/>
                </a:solidFill>
                <a:effectLst/>
                <a:latin typeface="Times" pitchFamily="2" charset="0"/>
                <a:ea typeface="Arial" panose="020B0604020202020204" pitchFamily="34" charset="0"/>
                <a:cs typeface="Arial" panose="020B0604020202020204" pitchFamily="34" charset="0"/>
              </a:rPr>
              <a:t> increase in one hour of work per week had a negative effect on the amount of exercise a person performs, as well as a positive effect on the amount of smoking and drinking they take part in</a:t>
            </a:r>
            <a:r>
              <a:rPr lang="en-US" sz="1700" dirty="0">
                <a:solidFill>
                  <a:srgbClr val="0E101A"/>
                </a:solidFill>
                <a:latin typeface="Times" pitchFamily="2" charset="0"/>
                <a:ea typeface="Arial" panose="020B0604020202020204" pitchFamily="34" charset="0"/>
                <a:cs typeface="Arial" panose="020B0604020202020204" pitchFamily="34" charset="0"/>
              </a:rPr>
              <a:t>.</a:t>
            </a:r>
          </a:p>
          <a:p>
            <a:r>
              <a:rPr lang="en-US" sz="1700" dirty="0">
                <a:solidFill>
                  <a:srgbClr val="0E101A"/>
                </a:solidFill>
                <a:latin typeface="Times" pitchFamily="2" charset="0"/>
                <a:cs typeface="Arial" panose="020B0604020202020204" pitchFamily="34" charset="0"/>
              </a:rPr>
              <a:t>Another large area of the literature focuses on the relationship between workload and worker productivity. </a:t>
            </a:r>
            <a:r>
              <a:rPr lang="en-US" sz="1700" dirty="0">
                <a:solidFill>
                  <a:srgbClr val="0E101A"/>
                </a:solidFill>
                <a:effectLst/>
                <a:latin typeface="Times" pitchFamily="2" charset="0"/>
                <a:ea typeface="Arial" panose="020B0604020202020204" pitchFamily="34" charset="0"/>
                <a:cs typeface="Arial" panose="020B0604020202020204" pitchFamily="34" charset="0"/>
              </a:rPr>
              <a:t>Many papers have significant findings, such as an article by Sheikh Ali, published in 2013, found that a significant workload reduced workers’ productivity. On the other hand, Emi Okazaki and five other authors, published in 2018, among others, found that working hours do not significantly affect productivity. </a:t>
            </a:r>
            <a:endParaRPr lang="en-US" sz="1700" dirty="0">
              <a:latin typeface="Times" pitchFamily="2" charset="0"/>
            </a:endParaRPr>
          </a:p>
        </p:txBody>
      </p:sp>
    </p:spTree>
    <p:extLst>
      <p:ext uri="{BB962C8B-B14F-4D97-AF65-F5344CB8AC3E}">
        <p14:creationId xmlns:p14="http://schemas.microsoft.com/office/powerpoint/2010/main" val="233759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8CE2D-FE7B-9725-94BB-B7EB82BC6A4B}"/>
              </a:ext>
            </a:extLst>
          </p:cNvPr>
          <p:cNvSpPr>
            <a:spLocks noGrp="1"/>
          </p:cNvSpPr>
          <p:nvPr>
            <p:ph type="title"/>
          </p:nvPr>
        </p:nvSpPr>
        <p:spPr>
          <a:xfrm>
            <a:off x="1006900" y="1188637"/>
            <a:ext cx="3141430" cy="4480726"/>
          </a:xfrm>
        </p:spPr>
        <p:txBody>
          <a:bodyPr>
            <a:normAutofit/>
          </a:bodyPr>
          <a:lstStyle/>
          <a:p>
            <a:pPr algn="r"/>
            <a:r>
              <a:rPr lang="en-US" sz="4100"/>
              <a:t>Methodology</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AF400C-CE75-A5D3-BAF0-AA9C474CAFB6}"/>
              </a:ext>
            </a:extLst>
          </p:cNvPr>
          <p:cNvSpPr>
            <a:spLocks noGrp="1"/>
          </p:cNvSpPr>
          <p:nvPr>
            <p:ph idx="1"/>
          </p:nvPr>
        </p:nvSpPr>
        <p:spPr>
          <a:xfrm>
            <a:off x="5139913" y="1380839"/>
            <a:ext cx="4795584" cy="4180542"/>
          </a:xfrm>
        </p:spPr>
        <p:txBody>
          <a:bodyPr anchor="ctr">
            <a:normAutofit/>
          </a:bodyPr>
          <a:lstStyle/>
          <a:p>
            <a:r>
              <a:rPr lang="en-US" sz="1700" dirty="0">
                <a:effectLst/>
                <a:latin typeface="Times" pitchFamily="2" charset="0"/>
                <a:ea typeface="Arial" panose="020B0604020202020204" pitchFamily="34" charset="0"/>
                <a:cs typeface="Times New Roman" panose="02020603050405020304" pitchFamily="18" charset="0"/>
              </a:rPr>
              <a:t>Our treatment group is Iceland. </a:t>
            </a:r>
            <a:r>
              <a:rPr lang="en-US" sz="1700" dirty="0">
                <a:latin typeface="Times" pitchFamily="2" charset="0"/>
                <a:ea typeface="Arial" panose="020B0604020202020204" pitchFamily="34" charset="0"/>
                <a:cs typeface="Times New Roman" panose="02020603050405020304" pitchFamily="18" charset="0"/>
              </a:rPr>
              <a:t>Iceland</a:t>
            </a:r>
            <a:r>
              <a:rPr lang="en-US" sz="1700" dirty="0">
                <a:effectLst/>
                <a:latin typeface="Times" pitchFamily="2" charset="0"/>
                <a:ea typeface="Arial" panose="020B0604020202020204" pitchFamily="34" charset="0"/>
                <a:cs typeface="Times New Roman" panose="02020603050405020304" pitchFamily="18" charset="0"/>
              </a:rPr>
              <a:t> recently underwent trials which introduced a four-day workweek across the country. </a:t>
            </a:r>
          </a:p>
          <a:p>
            <a:r>
              <a:rPr lang="en-US" sz="1700" dirty="0">
                <a:effectLst/>
                <a:latin typeface="Times" pitchFamily="2" charset="0"/>
                <a:ea typeface="Arial" panose="020B0604020202020204" pitchFamily="34" charset="0"/>
                <a:cs typeface="Times New Roman" panose="02020603050405020304" pitchFamily="18" charset="0"/>
              </a:rPr>
              <a:t>Towards the end of the trials, in 2021, around 86% of the country’s labor force had the option to incorporate a shorter work week. </a:t>
            </a:r>
          </a:p>
          <a:p>
            <a:r>
              <a:rPr lang="en-US" sz="1700" dirty="0">
                <a:effectLst/>
                <a:latin typeface="Times" pitchFamily="2" charset="0"/>
                <a:ea typeface="Arial" panose="020B0604020202020204" pitchFamily="34" charset="0"/>
                <a:cs typeface="Times New Roman" panose="02020603050405020304" pitchFamily="18" charset="0"/>
              </a:rPr>
              <a:t>Our paper looks to use these trials to evaluate the effects of a shortened work week on three different economic outcomes: industry (further broken down into six subgroups), labor productivity, and emissions. </a:t>
            </a:r>
            <a:endParaRPr lang="en-US" sz="1700" dirty="0">
              <a:latin typeface="Times" pitchFamily="2" charset="0"/>
            </a:endParaRPr>
          </a:p>
        </p:txBody>
      </p:sp>
    </p:spTree>
    <p:extLst>
      <p:ext uri="{BB962C8B-B14F-4D97-AF65-F5344CB8AC3E}">
        <p14:creationId xmlns:p14="http://schemas.microsoft.com/office/powerpoint/2010/main" val="320953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58F9B-BFB8-A451-2A3A-F858B543D3CE}"/>
              </a:ext>
            </a:extLst>
          </p:cNvPr>
          <p:cNvSpPr>
            <a:spLocks noGrp="1"/>
          </p:cNvSpPr>
          <p:nvPr>
            <p:ph type="title"/>
          </p:nvPr>
        </p:nvSpPr>
        <p:spPr>
          <a:xfrm>
            <a:off x="1006900" y="1188637"/>
            <a:ext cx="3141430" cy="4480726"/>
          </a:xfrm>
        </p:spPr>
        <p:txBody>
          <a:bodyPr>
            <a:normAutofit/>
          </a:bodyPr>
          <a:lstStyle/>
          <a:p>
            <a:pPr algn="r"/>
            <a:r>
              <a:rPr lang="en-US" sz="4100"/>
              <a:t>Methodology</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D90582-CB9E-DF08-68CC-9DF05CC7A1F8}"/>
              </a:ext>
            </a:extLst>
          </p:cNvPr>
          <p:cNvSpPr>
            <a:spLocks noGrp="1"/>
          </p:cNvSpPr>
          <p:nvPr>
            <p:ph idx="1"/>
          </p:nvPr>
        </p:nvSpPr>
        <p:spPr>
          <a:xfrm>
            <a:off x="4974339" y="1380839"/>
            <a:ext cx="4795584" cy="4180542"/>
          </a:xfrm>
        </p:spPr>
        <p:txBody>
          <a:bodyPr anchor="ctr">
            <a:normAutofit/>
          </a:bodyPr>
          <a:lstStyle/>
          <a:p>
            <a:r>
              <a:rPr lang="en-US" sz="1700" dirty="0">
                <a:effectLst/>
                <a:latin typeface="Times" pitchFamily="2" charset="0"/>
                <a:ea typeface="Arial" panose="020B0604020202020204" pitchFamily="34" charset="0"/>
                <a:cs typeface="Times New Roman" panose="02020603050405020304" pitchFamily="18" charset="0"/>
              </a:rPr>
              <a:t>Three difference-in-difference regression models are run to compare the outcomes between a control group and a treatment group. </a:t>
            </a:r>
          </a:p>
          <a:p>
            <a:r>
              <a:rPr lang="en-US" sz="1700" dirty="0">
                <a:effectLst/>
                <a:latin typeface="Times" pitchFamily="2" charset="0"/>
                <a:ea typeface="Arial" panose="020B0604020202020204" pitchFamily="34" charset="0"/>
                <a:cs typeface="Times New Roman" panose="02020603050405020304" pitchFamily="18" charset="0"/>
              </a:rPr>
              <a:t>The control group consists of Ireland, Norway, Denmark, and the Netherlands. </a:t>
            </a:r>
          </a:p>
          <a:p>
            <a:r>
              <a:rPr lang="en-US" sz="1700" dirty="0">
                <a:effectLst/>
                <a:latin typeface="Times" pitchFamily="2" charset="0"/>
                <a:ea typeface="Arial" panose="020B0604020202020204" pitchFamily="34" charset="0"/>
                <a:cs typeface="Times New Roman" panose="02020603050405020304" pitchFamily="18" charset="0"/>
              </a:rPr>
              <a:t>The countries in the control group are included due to their similarity to Iceland. Mostly their similarity in geographic location, population, and economy.</a:t>
            </a:r>
            <a:endParaRPr lang="en-US" sz="1700" dirty="0">
              <a:latin typeface="Times" pitchFamily="2" charset="0"/>
            </a:endParaRPr>
          </a:p>
        </p:txBody>
      </p:sp>
    </p:spTree>
    <p:extLst>
      <p:ext uri="{BB962C8B-B14F-4D97-AF65-F5344CB8AC3E}">
        <p14:creationId xmlns:p14="http://schemas.microsoft.com/office/powerpoint/2010/main" val="376410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A41D-29CE-79B2-5ED7-A8EE086E1E9E}"/>
              </a:ext>
            </a:extLst>
          </p:cNvPr>
          <p:cNvSpPr>
            <a:spLocks noGrp="1"/>
          </p:cNvSpPr>
          <p:nvPr>
            <p:ph type="title"/>
          </p:nvPr>
        </p:nvSpPr>
        <p:spPr>
          <a:xfrm>
            <a:off x="686834" y="1153572"/>
            <a:ext cx="3200400" cy="4461163"/>
          </a:xfrm>
        </p:spPr>
        <p:txBody>
          <a:bodyPr>
            <a:normAutofit/>
          </a:bodyPr>
          <a:lstStyle/>
          <a:p>
            <a:r>
              <a:rPr lang="en-US">
                <a:solidFill>
                  <a:srgbClr val="FFFFFF"/>
                </a:solidFill>
              </a:rPr>
              <a:t>Models</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CC8E2-F846-BCDC-4007-7BB924498656}"/>
                  </a:ext>
                </a:extLst>
              </p:cNvPr>
              <p:cNvSpPr>
                <a:spLocks noGrp="1"/>
              </p:cNvSpPr>
              <p:nvPr>
                <p:ph idx="1"/>
              </p:nvPr>
            </p:nvSpPr>
            <p:spPr>
              <a:xfrm>
                <a:off x="4167272" y="591344"/>
                <a:ext cx="7933684" cy="5585619"/>
              </a:xfrm>
            </p:spPr>
            <p:txBody>
              <a:bodyPr anchor="ctr">
                <a:normAutofit/>
              </a:bodyPr>
              <a:lstStyle/>
              <a:p>
                <a:pPr marL="0" marR="0" indent="0">
                  <a:spcBef>
                    <a:spcPts val="0"/>
                  </a:spcBef>
                  <a:spcAft>
                    <a:spcPts val="0"/>
                  </a:spcAft>
                  <a:buNone/>
                </a:pPr>
                <a:r>
                  <a:rPr lang="en-US" sz="1700" b="1" dirty="0">
                    <a:effectLst/>
                    <a:latin typeface="Times" pitchFamily="2" charset="0"/>
                    <a:ea typeface="Times New Roman" panose="02020603050405020304" pitchFamily="18" charset="0"/>
                  </a:rPr>
                  <a:t>Model 1</a:t>
                </a:r>
              </a:p>
              <a:p>
                <a:pPr>
                  <a:lnSpc>
                    <a:spcPct val="200000"/>
                  </a:lnSpc>
                </a:pPr>
                <a14:m>
                  <m:oMath xmlns:m="http://schemas.openxmlformats.org/officeDocument/2006/math">
                    <m:r>
                      <a:rPr lang="en-US" sz="1700" b="0" i="1" smtClean="0">
                        <a:latin typeface="Cambria Math" panose="02040503050406030204" pitchFamily="18" charset="0"/>
                      </a:rPr>
                      <m:t>𝐼𝑛𝑑𝑢𝑠𝑡𝑟𝑦</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0</m:t>
                        </m:r>
                      </m:sub>
                    </m:sSub>
                    <m:r>
                      <a:rPr lang="en-US" sz="1700" b="0" i="1" smtClean="0">
                        <a:latin typeface="Cambria Math" panose="02040503050406030204" pitchFamily="18" charset="0"/>
                      </a:rPr>
                      <m:t>+ </m:t>
                    </m:r>
                    <m:sSub>
                      <m:sSubPr>
                        <m:ctrlPr>
                          <a:rPr lang="en-US" sz="1700" b="0" i="1" smtClean="0">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1</m:t>
                        </m:r>
                      </m:sub>
                    </m:sSub>
                    <m:r>
                      <a:rPr lang="en-US" sz="1700" b="0" i="1" smtClean="0">
                        <a:latin typeface="Cambria Math" panose="02040503050406030204" pitchFamily="18" charset="0"/>
                      </a:rPr>
                      <m:t>𝐴𝑑𝑢𝑙𝑡𝐸𝑑𝑢𝑐</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2</m:t>
                        </m:r>
                      </m:sub>
                    </m:sSub>
                    <m:r>
                      <a:rPr lang="en-US" sz="1700" b="0" i="1" smtClean="0">
                        <a:latin typeface="Cambria Math" panose="02040503050406030204" pitchFamily="18" charset="0"/>
                      </a:rPr>
                      <m:t>𝐻𝑜𝑢𝑟𝑠𝑊𝑜𝑟𝑘𝑒𝑑</m:t>
                    </m:r>
                    <m:r>
                      <a:rPr lang="en-US" sz="1700" b="0" i="1" smtClean="0">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3</m:t>
                        </m:r>
                      </m:sub>
                    </m:sSub>
                    <m:r>
                      <a:rPr lang="en-US" sz="1700" b="0" i="1" smtClean="0">
                        <a:latin typeface="Cambria Math" panose="02040503050406030204" pitchFamily="18" charset="0"/>
                      </a:rPr>
                      <m:t>𝑊𝑜𝑟𝑘𝑖𝑛𝑔𝐴𝑔𝑒𝑃𝑜𝑝𝑢𝑙𝑎𝑡𝑖𝑜𝑛</m:t>
                    </m:r>
                    <m:r>
                      <a:rPr lang="en-US" sz="1700" b="0" i="1" smtClean="0">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4</m:t>
                        </m:r>
                      </m:sub>
                    </m:sSub>
                    <m:r>
                      <a:rPr lang="en-US" sz="1700" b="0" i="1" smtClean="0">
                        <a:latin typeface="Cambria Math" panose="02040503050406030204" pitchFamily="18" charset="0"/>
                      </a:rPr>
                      <m:t>𝑇𝑟𝑒𝑎𝑡𝑚𝑒𝑛𝑡𝐺𝑟𝑜𝑢𝑝𝑠</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5</m:t>
                        </m:r>
                      </m:sub>
                    </m:sSub>
                    <m:r>
                      <a:rPr lang="en-US" sz="1700" b="0" i="1" smtClean="0">
                        <a:latin typeface="Cambria Math" panose="02040503050406030204" pitchFamily="18" charset="0"/>
                      </a:rPr>
                      <m:t>𝑃𝑜𝑠𝑡𝑇𝑟𝑒𝑎𝑡𝑚𝑒𝑛𝑡𝐺𝑟𝑜𝑢𝑝𝑠</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6</m:t>
                        </m:r>
                      </m:sub>
                    </m:sSub>
                    <m:r>
                      <a:rPr lang="en-US" sz="1700" b="0" i="1" smtClean="0">
                        <a:latin typeface="Cambria Math" panose="02040503050406030204" pitchFamily="18" charset="0"/>
                      </a:rPr>
                      <m:t>𝑇𝑟𝑒𝑎𝑡𝑚𝑒𝑛𝑡𝐺𝑟𝑜𝑢𝑝𝑠</m:t>
                    </m:r>
                    <m:r>
                      <a:rPr lang="en-US" sz="1700" b="0" i="1" smtClean="0">
                        <a:latin typeface="Cambria Math" panose="02040503050406030204" pitchFamily="18" charset="0"/>
                      </a:rPr>
                      <m:t>∗</m:t>
                    </m:r>
                    <m:r>
                      <a:rPr lang="en-US" sz="1700" b="0" i="1" smtClean="0">
                        <a:latin typeface="Cambria Math" panose="02040503050406030204" pitchFamily="18" charset="0"/>
                      </a:rPr>
                      <m:t>𝑃𝑜𝑠𝑡𝑇𝑟𝑒𝑎𝑡𝑚𝑒𝑛𝑡𝐺𝑟𝑜𝑢𝑝𝑠</m:t>
                    </m:r>
                    <m:r>
                      <a:rPr lang="en-US" sz="1700" b="0" i="1" smtClean="0">
                        <a:latin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𝜀</m:t>
                    </m:r>
                  </m:oMath>
                </a14:m>
                <a:endParaRPr lang="en-US" sz="1700" dirty="0">
                  <a:latin typeface="Times" pitchFamily="2" charset="0"/>
                </a:endParaRPr>
              </a:p>
            </p:txBody>
          </p:sp>
        </mc:Choice>
        <mc:Fallback xmlns="">
          <p:sp>
            <p:nvSpPr>
              <p:cNvPr id="3" name="Content Placeholder 2">
                <a:extLst>
                  <a:ext uri="{FF2B5EF4-FFF2-40B4-BE49-F238E27FC236}">
                    <a16:creationId xmlns:a16="http://schemas.microsoft.com/office/drawing/2014/main" id="{133CC8E2-F846-BCDC-4007-7BB924498656}"/>
                  </a:ext>
                </a:extLst>
              </p:cNvPr>
              <p:cNvSpPr>
                <a:spLocks noGrp="1" noRot="1" noChangeAspect="1" noMove="1" noResize="1" noEditPoints="1" noAdjustHandles="1" noChangeArrowheads="1" noChangeShapeType="1" noTextEdit="1"/>
              </p:cNvSpPr>
              <p:nvPr>
                <p:ph idx="1"/>
              </p:nvPr>
            </p:nvSpPr>
            <p:spPr>
              <a:xfrm>
                <a:off x="4167272" y="591344"/>
                <a:ext cx="7933684" cy="5585619"/>
              </a:xfrm>
              <a:blipFill>
                <a:blip r:embed="rId3"/>
                <a:stretch>
                  <a:fillRect l="-640"/>
                </a:stretch>
              </a:blipFill>
            </p:spPr>
            <p:txBody>
              <a:bodyPr/>
              <a:lstStyle/>
              <a:p>
                <a:r>
                  <a:rPr lang="en-US">
                    <a:noFill/>
                  </a:rPr>
                  <a:t> </a:t>
                </a:r>
              </a:p>
            </p:txBody>
          </p:sp>
        </mc:Fallback>
      </mc:AlternateContent>
    </p:spTree>
    <p:extLst>
      <p:ext uri="{BB962C8B-B14F-4D97-AF65-F5344CB8AC3E}">
        <p14:creationId xmlns:p14="http://schemas.microsoft.com/office/powerpoint/2010/main" val="18496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A41D-29CE-79B2-5ED7-A8EE086E1E9E}"/>
              </a:ext>
            </a:extLst>
          </p:cNvPr>
          <p:cNvSpPr>
            <a:spLocks noGrp="1"/>
          </p:cNvSpPr>
          <p:nvPr>
            <p:ph type="title"/>
          </p:nvPr>
        </p:nvSpPr>
        <p:spPr>
          <a:xfrm>
            <a:off x="686834" y="1153572"/>
            <a:ext cx="3200400" cy="4461163"/>
          </a:xfrm>
        </p:spPr>
        <p:txBody>
          <a:bodyPr>
            <a:normAutofit/>
          </a:bodyPr>
          <a:lstStyle/>
          <a:p>
            <a:r>
              <a:rPr lang="en-US">
                <a:solidFill>
                  <a:srgbClr val="FFFFFF"/>
                </a:solidFill>
              </a:rPr>
              <a:t>Models</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CC8E2-F846-BCDC-4007-7BB924498656}"/>
                  </a:ext>
                </a:extLst>
              </p:cNvPr>
              <p:cNvSpPr>
                <a:spLocks noGrp="1"/>
              </p:cNvSpPr>
              <p:nvPr>
                <p:ph idx="1"/>
              </p:nvPr>
            </p:nvSpPr>
            <p:spPr>
              <a:xfrm>
                <a:off x="4167272" y="591344"/>
                <a:ext cx="7898058" cy="5585619"/>
              </a:xfrm>
            </p:spPr>
            <p:txBody>
              <a:bodyPr anchor="ctr">
                <a:normAutofit/>
              </a:bodyPr>
              <a:lstStyle/>
              <a:p>
                <a:pPr marL="0" marR="0" indent="0">
                  <a:spcBef>
                    <a:spcPts val="0"/>
                  </a:spcBef>
                  <a:spcAft>
                    <a:spcPts val="0"/>
                  </a:spcAft>
                  <a:buNone/>
                </a:pPr>
                <a:r>
                  <a:rPr lang="en-US" sz="1700" b="1" dirty="0">
                    <a:effectLst/>
                    <a:latin typeface="Times" pitchFamily="2" charset="0"/>
                    <a:ea typeface="Times New Roman" panose="02020603050405020304" pitchFamily="18" charset="0"/>
                  </a:rPr>
                  <a:t>Model 2</a:t>
                </a:r>
              </a:p>
              <a:p>
                <a:pPr>
                  <a:lnSpc>
                    <a:spcPct val="200000"/>
                  </a:lnSpc>
                </a:pPr>
                <a14:m>
                  <m:oMath xmlns:m="http://schemas.openxmlformats.org/officeDocument/2006/math">
                    <m:r>
                      <a:rPr lang="en-US" sz="1700" b="0" i="1" smtClean="0">
                        <a:latin typeface="Cambria Math" panose="02040503050406030204" pitchFamily="18" charset="0"/>
                      </a:rPr>
                      <m:t>𝐿𝑎𝑏𝑜𝑟</m:t>
                    </m:r>
                    <m:r>
                      <a:rPr lang="en-US" sz="1700" b="0" i="1" smtClean="0">
                        <a:latin typeface="Cambria Math" panose="02040503050406030204" pitchFamily="18" charset="0"/>
                      </a:rPr>
                      <m:t> </m:t>
                    </m:r>
                    <m:r>
                      <a:rPr lang="en-US" sz="1700" b="0" i="1" smtClean="0">
                        <a:latin typeface="Cambria Math" panose="02040503050406030204" pitchFamily="18" charset="0"/>
                      </a:rPr>
                      <m:t>𝑃𝑟𝑜𝑑𝑢𝑐𝑡𝑖𝑣𝑖𝑡𝑦</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0</m:t>
                        </m:r>
                      </m:sub>
                    </m:sSub>
                    <m:r>
                      <a:rPr lang="en-US" sz="1700" i="1">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1</m:t>
                        </m:r>
                      </m:sub>
                    </m:sSub>
                    <m:r>
                      <a:rPr lang="en-US" sz="1700" i="1">
                        <a:latin typeface="Cambria Math" panose="02040503050406030204" pitchFamily="18" charset="0"/>
                      </a:rPr>
                      <m:t>𝐴𝑑𝑢𝑙𝑡𝐸𝑑𝑢𝑐</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2</m:t>
                        </m:r>
                      </m:sub>
                    </m:sSub>
                    <m:r>
                      <a:rPr lang="en-US" sz="1700" i="1">
                        <a:latin typeface="Cambria Math" panose="02040503050406030204" pitchFamily="18" charset="0"/>
                      </a:rPr>
                      <m:t>𝐻𝑜𝑢𝑟𝑠𝑊𝑜𝑟𝑘𝑒𝑑</m:t>
                    </m:r>
                    <m:r>
                      <a:rPr lang="en-US" sz="1700" i="1">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3</m:t>
                        </m:r>
                      </m:sub>
                    </m:sSub>
                    <m:r>
                      <a:rPr lang="en-US" sz="1700" i="1">
                        <a:latin typeface="Cambria Math" panose="02040503050406030204" pitchFamily="18" charset="0"/>
                      </a:rPr>
                      <m:t>𝑊𝑜𝑟𝑘𝑖𝑛𝑔𝐴𝑔𝑒𝑃𝑜𝑝𝑢𝑙𝑎𝑡𝑖𝑜𝑛</m:t>
                    </m:r>
                    <m:r>
                      <a:rPr lang="en-US" sz="1700" i="1">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4</m:t>
                        </m:r>
                      </m:sub>
                    </m:sSub>
                    <m:r>
                      <a:rPr lang="en-US" sz="1700" i="1">
                        <a:latin typeface="Cambria Math" panose="02040503050406030204" pitchFamily="18" charset="0"/>
                      </a:rPr>
                      <m:t>𝑇𝑟𝑒𝑎𝑡𝑚𝑒𝑛𝑡𝐺𝑟𝑜𝑢𝑝𝑠</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5</m:t>
                        </m:r>
                      </m:sub>
                    </m:sSub>
                    <m:r>
                      <a:rPr lang="en-US" sz="1700" i="1">
                        <a:latin typeface="Cambria Math" panose="02040503050406030204" pitchFamily="18" charset="0"/>
                      </a:rPr>
                      <m:t>𝑃𝑜𝑠𝑡𝑇𝑟𝑒𝑎𝑡𝑚𝑒𝑛𝑡𝐺𝑟𝑜𝑢𝑝𝑠</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6</m:t>
                        </m:r>
                      </m:sub>
                    </m:sSub>
                    <m:r>
                      <a:rPr lang="en-US" sz="1700" i="1">
                        <a:latin typeface="Cambria Math" panose="02040503050406030204" pitchFamily="18" charset="0"/>
                      </a:rPr>
                      <m:t>𝑇𝑟𝑒𝑎𝑡𝑚𝑒𝑛𝑡𝐺𝑟𝑜𝑢𝑝𝑠</m:t>
                    </m:r>
                    <m:r>
                      <a:rPr lang="en-US" sz="1700" i="1">
                        <a:latin typeface="Cambria Math" panose="02040503050406030204" pitchFamily="18" charset="0"/>
                      </a:rPr>
                      <m:t>∗</m:t>
                    </m:r>
                    <m:r>
                      <a:rPr lang="en-US" sz="1700" i="1">
                        <a:latin typeface="Cambria Math" panose="02040503050406030204" pitchFamily="18" charset="0"/>
                      </a:rPr>
                      <m:t>𝑃𝑜𝑠𝑡𝑇𝑟𝑒𝑎𝑡𝑚𝑒𝑛𝑡𝐺𝑟𝑜𝑢𝑝𝑠</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𝜀</m:t>
                    </m:r>
                  </m:oMath>
                </a14:m>
                <a:endParaRPr lang="en-US" sz="1700" dirty="0">
                  <a:latin typeface="Times" pitchFamily="2" charset="0"/>
                </a:endParaRPr>
              </a:p>
            </p:txBody>
          </p:sp>
        </mc:Choice>
        <mc:Fallback xmlns="">
          <p:sp>
            <p:nvSpPr>
              <p:cNvPr id="3" name="Content Placeholder 2">
                <a:extLst>
                  <a:ext uri="{FF2B5EF4-FFF2-40B4-BE49-F238E27FC236}">
                    <a16:creationId xmlns:a16="http://schemas.microsoft.com/office/drawing/2014/main" id="{133CC8E2-F846-BCDC-4007-7BB924498656}"/>
                  </a:ext>
                </a:extLst>
              </p:cNvPr>
              <p:cNvSpPr>
                <a:spLocks noGrp="1" noRot="1" noChangeAspect="1" noMove="1" noResize="1" noEditPoints="1" noAdjustHandles="1" noChangeArrowheads="1" noChangeShapeType="1" noTextEdit="1"/>
              </p:cNvSpPr>
              <p:nvPr>
                <p:ph idx="1"/>
              </p:nvPr>
            </p:nvSpPr>
            <p:spPr>
              <a:xfrm>
                <a:off x="4167272" y="591344"/>
                <a:ext cx="7898058" cy="5585619"/>
              </a:xfrm>
              <a:blipFill>
                <a:blip r:embed="rId2"/>
                <a:stretch>
                  <a:fillRect l="-643"/>
                </a:stretch>
              </a:blipFill>
            </p:spPr>
            <p:txBody>
              <a:bodyPr/>
              <a:lstStyle/>
              <a:p>
                <a:r>
                  <a:rPr lang="en-US">
                    <a:noFill/>
                  </a:rPr>
                  <a:t> </a:t>
                </a:r>
              </a:p>
            </p:txBody>
          </p:sp>
        </mc:Fallback>
      </mc:AlternateContent>
    </p:spTree>
    <p:extLst>
      <p:ext uri="{BB962C8B-B14F-4D97-AF65-F5344CB8AC3E}">
        <p14:creationId xmlns:p14="http://schemas.microsoft.com/office/powerpoint/2010/main" val="214274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4A41D-29CE-79B2-5ED7-A8EE086E1E9E}"/>
              </a:ext>
            </a:extLst>
          </p:cNvPr>
          <p:cNvSpPr>
            <a:spLocks noGrp="1"/>
          </p:cNvSpPr>
          <p:nvPr>
            <p:ph type="title"/>
          </p:nvPr>
        </p:nvSpPr>
        <p:spPr>
          <a:xfrm>
            <a:off x="686834" y="1153572"/>
            <a:ext cx="3200400" cy="4461163"/>
          </a:xfrm>
        </p:spPr>
        <p:txBody>
          <a:bodyPr>
            <a:normAutofit/>
          </a:bodyPr>
          <a:lstStyle/>
          <a:p>
            <a:r>
              <a:rPr lang="en-US">
                <a:solidFill>
                  <a:srgbClr val="FFFFFF"/>
                </a:solidFill>
              </a:rPr>
              <a:t>Models</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CC8E2-F846-BCDC-4007-7BB924498656}"/>
                  </a:ext>
                </a:extLst>
              </p:cNvPr>
              <p:cNvSpPr>
                <a:spLocks noGrp="1"/>
              </p:cNvSpPr>
              <p:nvPr>
                <p:ph idx="1"/>
              </p:nvPr>
            </p:nvSpPr>
            <p:spPr>
              <a:xfrm>
                <a:off x="4167272" y="591344"/>
                <a:ext cx="8021680" cy="5585619"/>
              </a:xfrm>
            </p:spPr>
            <p:txBody>
              <a:bodyPr anchor="ctr">
                <a:normAutofit/>
              </a:bodyPr>
              <a:lstStyle/>
              <a:p>
                <a:pPr marL="0" marR="0" indent="0">
                  <a:spcBef>
                    <a:spcPts val="0"/>
                  </a:spcBef>
                  <a:spcAft>
                    <a:spcPts val="0"/>
                  </a:spcAft>
                  <a:buNone/>
                </a:pPr>
                <a:r>
                  <a:rPr lang="en-US" sz="1700" b="1" dirty="0">
                    <a:effectLst/>
                    <a:latin typeface="Times" pitchFamily="2" charset="0"/>
                    <a:ea typeface="Times New Roman" panose="02020603050405020304" pitchFamily="18" charset="0"/>
                  </a:rPr>
                  <a:t>Model 3</a:t>
                </a:r>
              </a:p>
              <a:p>
                <a:pPr>
                  <a:lnSpc>
                    <a:spcPct val="200000"/>
                  </a:lnSpc>
                </a:pPr>
                <a14:m>
                  <m:oMath xmlns:m="http://schemas.openxmlformats.org/officeDocument/2006/math">
                    <m:r>
                      <a:rPr lang="en-US" sz="1700" b="0" i="1" smtClean="0">
                        <a:latin typeface="Cambria Math" panose="02040503050406030204" pitchFamily="18" charset="0"/>
                      </a:rPr>
                      <m:t>𝐸𝑚𝑖𝑠𝑠𝑖𝑜𝑛𝑠</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0</m:t>
                        </m:r>
                      </m:sub>
                    </m:sSub>
                    <m:r>
                      <a:rPr lang="en-US" sz="1700" b="0" i="1" smtClean="0">
                        <a:latin typeface="Cambria Math" panose="02040503050406030204" pitchFamily="18" charset="0"/>
                      </a:rPr>
                      <m:t>+ </m:t>
                    </m:r>
                    <m:sSub>
                      <m:sSubPr>
                        <m:ctrlPr>
                          <a:rPr lang="en-US" sz="1700" b="0" i="1" smtClean="0">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1</m:t>
                        </m:r>
                      </m:sub>
                    </m:sSub>
                    <m:r>
                      <a:rPr lang="en-US" sz="1700" b="0" i="1" smtClean="0">
                        <a:latin typeface="Cambria Math" panose="02040503050406030204" pitchFamily="18" charset="0"/>
                      </a:rPr>
                      <m:t>𝐺𝐷𝑃𝑝𝑒𝑟𝐶𝑎𝑝𝑖𝑡𝑎</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2</m:t>
                        </m:r>
                      </m:sub>
                    </m:sSub>
                    <m:r>
                      <a:rPr lang="en-US" sz="1700" b="0" i="1" smtClean="0">
                        <a:latin typeface="Cambria Math" panose="02040503050406030204" pitchFamily="18" charset="0"/>
                      </a:rPr>
                      <m:t>𝐹𝑟𝑒𝑖𝑔h𝑡𝑇𝑟𝑎𝑛𝑠𝑝𝑜𝑟𝑡</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3</m:t>
                        </m:r>
                      </m:sub>
                    </m:sSub>
                    <m:r>
                      <a:rPr lang="en-US" sz="1700" b="0" i="1" smtClean="0">
                        <a:latin typeface="Cambria Math" panose="02040503050406030204" pitchFamily="18" charset="0"/>
                      </a:rPr>
                      <m:t>𝑀𝑎𝑡𝑒𝑟𝑖𝑎𝑙𝐶𝑜𝑛𝑠𝑢𝑚𝑝𝑡𝑖𝑜𝑛</m:t>
                    </m:r>
                    <m:r>
                      <a:rPr lang="en-US" sz="1700" b="0" i="1" smtClean="0">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4</m:t>
                        </m:r>
                      </m:sub>
                    </m:sSub>
                    <m:r>
                      <a:rPr lang="en-US" sz="1700" b="0" i="1" smtClean="0">
                        <a:latin typeface="Cambria Math" panose="02040503050406030204" pitchFamily="18" charset="0"/>
                      </a:rPr>
                      <m:t>𝑇𝑟𝑒𝑎𝑡𝑚𝑒𝑛𝑡𝐺𝑟𝑜𝑢𝑝𝑠</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5</m:t>
                        </m:r>
                      </m:sub>
                    </m:sSub>
                    <m:r>
                      <a:rPr lang="en-US" sz="1700" b="0" i="1" smtClean="0">
                        <a:latin typeface="Cambria Math" panose="02040503050406030204" pitchFamily="18" charset="0"/>
                      </a:rPr>
                      <m:t>𝑃𝑜𝑠𝑡𝑇𝑟𝑒𝑎𝑡𝑚𝑒𝑛𝑡𝐺𝑟𝑜𝑢𝑝𝑠</m:t>
                    </m:r>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𝛽</m:t>
                        </m:r>
                      </m:e>
                      <m:sub>
                        <m:r>
                          <a:rPr lang="en-US" sz="1700" b="0" i="1" smtClean="0">
                            <a:latin typeface="Cambria Math" panose="02040503050406030204" pitchFamily="18" charset="0"/>
                          </a:rPr>
                          <m:t>6</m:t>
                        </m:r>
                      </m:sub>
                    </m:sSub>
                    <m:r>
                      <a:rPr lang="en-US" sz="1700" b="0" i="1" smtClean="0">
                        <a:latin typeface="Cambria Math" panose="02040503050406030204" pitchFamily="18" charset="0"/>
                      </a:rPr>
                      <m:t>𝑇𝑟𝑒𝑎𝑡𝑚𝑒𝑛𝑡𝐺𝑟𝑜𝑢𝑝𝑠</m:t>
                    </m:r>
                    <m:r>
                      <a:rPr lang="en-US" sz="1700" b="0" i="1" smtClean="0">
                        <a:latin typeface="Cambria Math" panose="02040503050406030204" pitchFamily="18" charset="0"/>
                      </a:rPr>
                      <m:t>∗</m:t>
                    </m:r>
                    <m:r>
                      <a:rPr lang="en-US" sz="1700" b="0" i="1" smtClean="0">
                        <a:latin typeface="Cambria Math" panose="02040503050406030204" pitchFamily="18" charset="0"/>
                      </a:rPr>
                      <m:t>𝑃𝑜𝑠𝑡𝑇𝑟𝑒𝑎𝑡𝑚𝑒𝑛𝑡𝐺𝑟𝑜𝑢𝑝𝑠</m:t>
                    </m:r>
                    <m:r>
                      <a:rPr lang="en-US" sz="1700" b="0" i="1" smtClean="0">
                        <a:latin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𝜀</m:t>
                    </m:r>
                  </m:oMath>
                </a14:m>
                <a:endParaRPr lang="en-US" sz="1700" dirty="0">
                  <a:latin typeface="Times" pitchFamily="2" charset="0"/>
                </a:endParaRPr>
              </a:p>
            </p:txBody>
          </p:sp>
        </mc:Choice>
        <mc:Fallback xmlns="">
          <p:sp>
            <p:nvSpPr>
              <p:cNvPr id="3" name="Content Placeholder 2">
                <a:extLst>
                  <a:ext uri="{FF2B5EF4-FFF2-40B4-BE49-F238E27FC236}">
                    <a16:creationId xmlns:a16="http://schemas.microsoft.com/office/drawing/2014/main" id="{133CC8E2-F846-BCDC-4007-7BB924498656}"/>
                  </a:ext>
                </a:extLst>
              </p:cNvPr>
              <p:cNvSpPr>
                <a:spLocks noGrp="1" noRot="1" noChangeAspect="1" noMove="1" noResize="1" noEditPoints="1" noAdjustHandles="1" noChangeArrowheads="1" noChangeShapeType="1" noTextEdit="1"/>
              </p:cNvSpPr>
              <p:nvPr>
                <p:ph idx="1"/>
              </p:nvPr>
            </p:nvSpPr>
            <p:spPr>
              <a:xfrm>
                <a:off x="4167272" y="591344"/>
                <a:ext cx="8021680" cy="5585619"/>
              </a:xfrm>
              <a:blipFill>
                <a:blip r:embed="rId3"/>
                <a:stretch>
                  <a:fillRect l="-632"/>
                </a:stretch>
              </a:blipFill>
            </p:spPr>
            <p:txBody>
              <a:bodyPr/>
              <a:lstStyle/>
              <a:p>
                <a:r>
                  <a:rPr lang="en-US">
                    <a:noFill/>
                  </a:rPr>
                  <a:t> </a:t>
                </a:r>
              </a:p>
            </p:txBody>
          </p:sp>
        </mc:Fallback>
      </mc:AlternateContent>
    </p:spTree>
    <p:extLst>
      <p:ext uri="{BB962C8B-B14F-4D97-AF65-F5344CB8AC3E}">
        <p14:creationId xmlns:p14="http://schemas.microsoft.com/office/powerpoint/2010/main" val="2167964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9924</TotalTime>
  <Words>775</Words>
  <Application>Microsoft Macintosh PowerPoint</Application>
  <PresentationFormat>Widescreen</PresentationFormat>
  <Paragraphs>46</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vt:lpstr>
      <vt:lpstr>Office Theme</vt:lpstr>
      <vt:lpstr>The Effect of Shortened Work Week on Economic Outcomes</vt:lpstr>
      <vt:lpstr>PowerPoint Presentation</vt:lpstr>
      <vt:lpstr>Introduction</vt:lpstr>
      <vt:lpstr>PowerPoint Presentation</vt:lpstr>
      <vt:lpstr>Methodology</vt:lpstr>
      <vt:lpstr>Methodology</vt:lpstr>
      <vt:lpstr>Models</vt:lpstr>
      <vt:lpstr>Models</vt:lpstr>
      <vt:lpstr>Models</vt:lpstr>
      <vt:lpstr>Difference-in-Difference Results: Industry</vt:lpstr>
      <vt:lpstr>Difference-in-Difference Results: Industry</vt:lpstr>
      <vt:lpstr>Difference-in-Difference Results: Industry</vt:lpstr>
      <vt:lpstr>Difference-in-Difference Results: Industry</vt:lpstr>
      <vt:lpstr>Difference-in-Difference Results: Industry</vt:lpstr>
      <vt:lpstr>Difference-in-Difference Results: Industry</vt:lpstr>
      <vt:lpstr>Difference-in-Difference Results: Industry</vt:lpstr>
      <vt:lpstr>Difference-in-Difference Results: Industry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Shortened Work Week on Economic Outcomes</dc:title>
  <dc:creator>Tracy, Tucker J</dc:creator>
  <cp:lastModifiedBy>Tracy, Tucker J</cp:lastModifiedBy>
  <cp:revision>7</cp:revision>
  <dcterms:created xsi:type="dcterms:W3CDTF">2023-01-12T00:22:00Z</dcterms:created>
  <dcterms:modified xsi:type="dcterms:W3CDTF">2023-02-14T20:04:49Z</dcterms:modified>
</cp:coreProperties>
</file>