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Finding Good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Alex Marsella</a:t>
            </a:r>
          </a:p>
        </p:txBody>
      </p:sp>
      <p:sp>
        <p:nvSpPr>
          <p:cNvPr id="4" name="Date Placeholder 3"/>
          <p:cNvSpPr>
            <a:spLocks noGrp="1"/>
          </p:cNvSpPr>
          <p:nvPr>
            <p:ph idx="10" sz="half" type="dt"/>
          </p:nvPr>
        </p:nvSpPr>
        <p:spPr/>
        <p:txBody>
          <a:bodyPr/>
          <a:lstStyle/>
          <a:p>
            <a:pPr lvl="0" indent="0" marL="0">
              <a:buNone/>
            </a:pPr>
            <a:r>
              <a:rPr/>
              <a:t>2024-01-22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page I got the data from.</a:t>
            </a:r>
          </a:p>
        </p:txBody>
      </p:sp>
      <p:pic>
        <p:nvPicPr>
          <p:cNvPr descr="fred.PNG" id="0" name="Picture 1"/>
          <p:cNvPicPr>
            <a:picLocks noGrp="1" noChangeAspect="1"/>
          </p:cNvPicPr>
          <p:nvPr/>
        </p:nvPicPr>
        <p:blipFill>
          <a:blip r:embed="rId2"/>
          <a:stretch>
            <a:fillRect/>
          </a:stretch>
        </p:blipFill>
        <p:spPr bwMode="auto">
          <a:xfrm>
            <a:off x="2159000" y="1193800"/>
            <a:ext cx="48133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Interpreting the line chart I made</a:t>
            </a:r>
          </a:p>
        </p:txBody>
      </p:sp>
      <p:sp>
        <p:nvSpPr>
          <p:cNvPr id="4" name="Text Placeholder 3"/>
          <p:cNvSpPr>
            <a:spLocks noGrp="1"/>
          </p:cNvSpPr>
          <p:nvPr>
            <p:ph idx="2" sz="half" type="body"/>
          </p:nvPr>
        </p:nvSpPr>
        <p:spPr/>
        <p:txBody>
          <a:bodyPr/>
          <a:lstStyle/>
          <a:p>
            <a:pPr lvl="0"/>
            <a:r>
              <a:rPr/>
              <a:t>Since I know what I’m measuring, I can see that median worker’s (the 50th percentile) real (inflation-adjusted) weekly earnings have grown over the past several decades.</a:t>
            </a:r>
          </a:p>
          <a:p>
            <a:pPr lvl="0"/>
            <a:r>
              <a:rPr/>
              <a:t>Why is there spike a during Covid?</a:t>
            </a:r>
          </a:p>
          <a:p>
            <a:pPr lvl="1"/>
            <a:r>
              <a:rPr/>
              <a:t>It’s because mostly lower wage workers were temporarily laid off, so the median earner was higher. In labor economics, we call that “compositional effect”, because the composition of the labor force briefly changed.</a:t>
            </a:r>
          </a:p>
        </p:txBody>
      </p:sp>
      <p:pic>
        <p:nvPicPr>
          <p:cNvPr descr="Pres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Formatting of dataset files</a:t>
            </a:r>
          </a:p>
        </p:txBody>
      </p:sp>
      <p:sp>
        <p:nvSpPr>
          <p:cNvPr id="3" name="Content Placeholder 2"/>
          <p:cNvSpPr>
            <a:spLocks noGrp="1"/>
          </p:cNvSpPr>
          <p:nvPr>
            <p:ph idx="1"/>
          </p:nvPr>
        </p:nvSpPr>
        <p:spPr/>
        <p:txBody>
          <a:bodyPr/>
          <a:lstStyle/>
          <a:p>
            <a:pPr lvl="0"/>
            <a:r>
              <a:rPr/>
              <a:t>Stick to CSV. In excel? Save it as CSV. On Fred? Download as CSV.</a:t>
            </a:r>
          </a:p>
          <a:p>
            <a:pPr lvl="0"/>
            <a:r>
              <a:rPr/>
              <a:t>You can then easily use </a:t>
            </a:r>
            <a:r>
              <a:rPr>
                <a:latin typeface="Courier"/>
              </a:rPr>
              <a:t>read.csv("filename.csv")</a:t>
            </a:r>
          </a:p>
          <a:p>
            <a:pPr lvl="0"/>
            <a:r>
              <a:rPr/>
              <a:t>As long as the file is in your working directory (with all those files in the bottom right of your R, you won’t need to type out a filepath.)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wanted to use this image some how but I could not think of a good spot.</a:t>
            </a:r>
          </a:p>
        </p:txBody>
      </p:sp>
      <p:pic>
        <p:nvPicPr>
          <p:cNvPr descr="cashmoney.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Me when I see data posted with no data dictionary.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data still sometimes requires a “good” bit of work</a:t>
            </a:r>
          </a:p>
        </p:txBody>
      </p:sp>
      <p:sp>
        <p:nvSpPr>
          <p:cNvPr id="3" name="Content Placeholder 2"/>
          <p:cNvSpPr>
            <a:spLocks noGrp="1"/>
          </p:cNvSpPr>
          <p:nvPr>
            <p:ph idx="1"/>
          </p:nvPr>
        </p:nvSpPr>
        <p:spPr/>
        <p:txBody>
          <a:bodyPr/>
          <a:lstStyle/>
          <a:p>
            <a:pPr lvl="0"/>
            <a:r>
              <a:rPr/>
              <a:t>Visual (excel) appeal is often at odds with data useability (csv format)</a:t>
            </a:r>
          </a:p>
          <a:p>
            <a:pPr lvl="1"/>
            <a:r>
              <a:rPr/>
              <a:t>Excel is very slow for big datasets, but looks good.</a:t>
            </a:r>
          </a:p>
          <a:p>
            <a:pPr lvl="1"/>
            <a:r>
              <a:rPr/>
              <a:t>CSV is a faster format, but loses a lot of the visual appeal.</a:t>
            </a:r>
          </a:p>
          <a:p>
            <a:pPr lvl="0"/>
            <a:r>
              <a:rPr/>
              <a:t>Datasets originally made in excel may have some strange features when loaded into R as .csv</a:t>
            </a:r>
          </a:p>
          <a:p>
            <a:pPr lvl="1"/>
            <a:r>
              <a:rPr/>
              <a:t>You will learn how to deal with this.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t>
            </a:r>
            <a:r>
              <a:rPr>
                <a:latin typeface="Courier"/>
              </a:rPr>
              <a:t>tidycensus</a:t>
            </a:r>
            <a:r>
              <a:rPr/>
              <a:t> package allows us to auto-load census data</a:t>
            </a:r>
          </a:p>
        </p:txBody>
      </p:sp>
      <p:sp>
        <p:nvSpPr>
          <p:cNvPr id="3" name="Content Placeholder 2"/>
          <p:cNvSpPr>
            <a:spLocks noGrp="1"/>
          </p:cNvSpPr>
          <p:nvPr>
            <p:ph idx="1"/>
          </p:nvPr>
        </p:nvSpPr>
        <p:spPr/>
        <p:txBody>
          <a:bodyPr/>
          <a:lstStyle/>
          <a:p>
            <a:pPr lvl="0" indent="0" marL="0">
              <a:buNone/>
            </a:pPr>
            <a:r>
              <a:rPr/>
              <a:t>The American Community Survey (ACS) is a common source of information about american households, collected by the census.</a:t>
            </a:r>
          </a:p>
          <a:p>
            <a:pPr lvl="0" indent="0">
              <a:buNone/>
            </a:pPr>
            <a:r>
              <a:rPr>
                <a:solidFill>
                  <a:srgbClr val="06287E"/>
                </a:solidFill>
                <a:latin typeface="Courier"/>
              </a:rPr>
              <a:t>library</a:t>
            </a:r>
            <a:r>
              <a:rPr>
                <a:latin typeface="Courier"/>
              </a:rPr>
              <a:t>(tidycensus)</a:t>
            </a:r>
            <a:br/>
            <a:r>
              <a:rPr>
                <a:latin typeface="Courier"/>
              </a:rPr>
              <a:t>median_income </a:t>
            </a:r>
            <a:r>
              <a:rPr>
                <a:solidFill>
                  <a:srgbClr val="007020"/>
                </a:solidFill>
                <a:latin typeface="Courier"/>
              </a:rPr>
              <a:t>&lt;-</a:t>
            </a:r>
            <a:r>
              <a:rPr>
                <a:latin typeface="Courier"/>
              </a:rPr>
              <a:t> </a:t>
            </a:r>
            <a:r>
              <a:rPr>
                <a:solidFill>
                  <a:srgbClr val="06287E"/>
                </a:solidFill>
                <a:latin typeface="Courier"/>
              </a:rPr>
              <a:t>get_acs</a:t>
            </a:r>
            <a:r>
              <a:rPr>
                <a:latin typeface="Courier"/>
              </a:rPr>
              <a:t>(</a:t>
            </a:r>
            <a:r>
              <a:rPr>
                <a:solidFill>
                  <a:srgbClr val="7D9029"/>
                </a:solidFill>
                <a:latin typeface="Courier"/>
              </a:rPr>
              <a:t>geography =</a:t>
            </a:r>
            <a:r>
              <a:rPr>
                <a:latin typeface="Courier"/>
              </a:rPr>
              <a:t> </a:t>
            </a:r>
            <a:r>
              <a:rPr>
                <a:solidFill>
                  <a:srgbClr val="4070A0"/>
                </a:solidFill>
                <a:latin typeface="Courier"/>
              </a:rPr>
              <a:t>"county"</a:t>
            </a:r>
            <a:r>
              <a:rPr>
                <a:latin typeface="Courier"/>
              </a:rPr>
              <a:t>, </a:t>
            </a:r>
            <a:r>
              <a:rPr>
                <a:solidFill>
                  <a:srgbClr val="7D9029"/>
                </a:solidFill>
                <a:latin typeface="Courier"/>
              </a:rPr>
              <a:t>variables =</a:t>
            </a:r>
            <a:r>
              <a:rPr>
                <a:latin typeface="Courier"/>
              </a:rPr>
              <a:t> </a:t>
            </a:r>
            <a:r>
              <a:rPr>
                <a:solidFill>
                  <a:srgbClr val="4070A0"/>
                </a:solidFill>
                <a:latin typeface="Courier"/>
              </a:rPr>
              <a:t>"B06011_001"</a:t>
            </a:r>
            <a:r>
              <a:rPr>
                <a:latin typeface="Courier"/>
              </a:rPr>
              <a:t>, </a:t>
            </a:r>
            <a:r>
              <a:rPr>
                <a:solidFill>
                  <a:srgbClr val="7D9029"/>
                </a:solidFill>
                <a:latin typeface="Courier"/>
              </a:rPr>
              <a:t>state=</a:t>
            </a:r>
            <a:r>
              <a:rPr>
                <a:solidFill>
                  <a:srgbClr val="4070A0"/>
                </a:solidFill>
                <a:latin typeface="Courier"/>
              </a:rPr>
              <a:t>"georgia"</a:t>
            </a:r>
            <a:r>
              <a:rPr>
                <a:latin typeface="Courier"/>
              </a:rPr>
              <a:t>,</a:t>
            </a:r>
            <a:br/>
            <a:r>
              <a:rPr>
                <a:latin typeface="Courier"/>
              </a:rPr>
              <a:t>                      </a:t>
            </a:r>
            <a:r>
              <a:rPr>
                <a:solidFill>
                  <a:srgbClr val="7D9029"/>
                </a:solidFill>
                <a:latin typeface="Courier"/>
              </a:rPr>
              <a:t>year=</a:t>
            </a:r>
            <a:r>
              <a:rPr>
                <a:solidFill>
                  <a:srgbClr val="40A070"/>
                </a:solidFill>
                <a:latin typeface="Courier"/>
              </a:rPr>
              <a:t>2020</a:t>
            </a:r>
            <a:r>
              <a:rPr>
                <a:latin typeface="Courier"/>
              </a:rPr>
              <a:t>, </a:t>
            </a:r>
            <a:r>
              <a:rPr>
                <a:solidFill>
                  <a:srgbClr val="7D9029"/>
                </a:solidFill>
                <a:latin typeface="Courier"/>
              </a:rPr>
              <a:t>geometry=</a:t>
            </a:r>
            <a:r>
              <a:rPr>
                <a:solidFill>
                  <a:srgbClr val="880000"/>
                </a:solidFill>
                <a:latin typeface="Courier"/>
              </a:rPr>
              <a:t>TRUE</a:t>
            </a:r>
            <a:r>
              <a:rPr>
                <a:latin typeface="Courier"/>
              </a:rPr>
              <a:t>)</a:t>
            </a:r>
            <a:br/>
            <a:r>
              <a:rPr i="1">
                <a:solidFill>
                  <a:srgbClr val="60A0B0"/>
                </a:solidFill>
                <a:latin typeface="Courier"/>
              </a:rPr>
              <a:t># I happen to know that "B01002_001" is median age. I set geometry=TRUE so I can map it. </a:t>
            </a:r>
            <a:br/>
            <a:r>
              <a:rPr i="1">
                <a:solidFill>
                  <a:srgbClr val="60A0B0"/>
                </a:solidFill>
                <a:latin typeface="Courier"/>
              </a:rPr>
              <a:t># As long as you know your variable CODE, you can pull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Tidycensus allows me to automatically pull the map coordinates of census data!</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plot</a:t>
            </a:r>
            <a:r>
              <a:rPr>
                <a:latin typeface="Courier"/>
              </a:rPr>
              <a:t>(median_income[</a:t>
            </a:r>
            <a:r>
              <a:rPr>
                <a:solidFill>
                  <a:srgbClr val="4070A0"/>
                </a:solidFill>
                <a:latin typeface="Courier"/>
              </a:rPr>
              <a:t>"estimate"</a:t>
            </a:r>
            <a:r>
              <a:rPr>
                <a:latin typeface="Courier"/>
              </a:rPr>
              <a:t>], </a:t>
            </a:r>
            <a:r>
              <a:rPr>
                <a:solidFill>
                  <a:srgbClr val="7D9029"/>
                </a:solidFill>
                <a:latin typeface="Courier"/>
              </a:rPr>
              <a:t>main=</a:t>
            </a:r>
            <a:r>
              <a:rPr>
                <a:solidFill>
                  <a:srgbClr val="4070A0"/>
                </a:solidFill>
                <a:latin typeface="Courier"/>
              </a:rPr>
              <a:t>"Median Income by Georgia County in 2020"</a:t>
            </a:r>
            <a:r>
              <a:rPr>
                <a:latin typeface="Courier"/>
              </a:rPr>
              <a:t>)</a:t>
            </a:r>
          </a:p>
        </p:txBody>
      </p:sp>
      <p:pic>
        <p:nvPicPr>
          <p:cNvPr descr="Pres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data dictionary for the ACS is available in tidycensus as well!</a:t>
            </a:r>
          </a:p>
        </p:txBody>
      </p:sp>
      <p:sp>
        <p:nvSpPr>
          <p:cNvPr id="3" name="Content Placeholder 2"/>
          <p:cNvSpPr>
            <a:spLocks noGrp="1"/>
          </p:cNvSpPr>
          <p:nvPr>
            <p:ph idx="1"/>
          </p:nvPr>
        </p:nvSpPr>
        <p:spPr/>
        <p:txBody>
          <a:bodyPr/>
          <a:lstStyle/>
          <a:p>
            <a:pPr lvl="0" indent="0">
              <a:buNone/>
            </a:pPr>
            <a:r>
              <a:rPr>
                <a:latin typeface="Courier"/>
              </a:rPr>
              <a:t>vars </a:t>
            </a:r>
            <a:r>
              <a:rPr>
                <a:solidFill>
                  <a:srgbClr val="007020"/>
                </a:solidFill>
                <a:latin typeface="Courier"/>
              </a:rPr>
              <a:t>&lt;-</a:t>
            </a:r>
            <a:r>
              <a:rPr>
                <a:latin typeface="Courier"/>
              </a:rPr>
              <a:t> </a:t>
            </a:r>
            <a:r>
              <a:rPr>
                <a:solidFill>
                  <a:srgbClr val="06287E"/>
                </a:solidFill>
                <a:latin typeface="Courier"/>
              </a:rPr>
              <a:t>load_variables</a:t>
            </a:r>
            <a:r>
              <a:rPr>
                <a:latin typeface="Courier"/>
              </a:rPr>
              <a:t>(</a:t>
            </a:r>
            <a:r>
              <a:rPr>
                <a:solidFill>
                  <a:srgbClr val="7D9029"/>
                </a:solidFill>
                <a:latin typeface="Courier"/>
              </a:rPr>
              <a:t>year =</a:t>
            </a:r>
            <a:r>
              <a:rPr>
                <a:latin typeface="Courier"/>
              </a:rPr>
              <a:t> </a:t>
            </a:r>
            <a:r>
              <a:rPr>
                <a:solidFill>
                  <a:srgbClr val="40A070"/>
                </a:solidFill>
                <a:latin typeface="Courier"/>
              </a:rPr>
              <a:t>2020</a:t>
            </a:r>
            <a:r>
              <a:rPr>
                <a:latin typeface="Courier"/>
              </a:rPr>
              <a:t>,</a:t>
            </a:r>
            <a:br/>
            <a:r>
              <a:rPr>
                <a:latin typeface="Courier"/>
              </a:rPr>
              <a:t>                      </a:t>
            </a:r>
            <a:r>
              <a:rPr>
                <a:solidFill>
                  <a:srgbClr val="7D9029"/>
                </a:solidFill>
                <a:latin typeface="Courier"/>
              </a:rPr>
              <a:t>dataset =</a:t>
            </a:r>
            <a:r>
              <a:rPr>
                <a:latin typeface="Courier"/>
              </a:rPr>
              <a:t> </a:t>
            </a:r>
            <a:r>
              <a:rPr>
                <a:solidFill>
                  <a:srgbClr val="4070A0"/>
                </a:solidFill>
                <a:latin typeface="Courier"/>
              </a:rPr>
              <a:t>"acs5"</a:t>
            </a:r>
            <a:r>
              <a:rPr>
                <a:latin typeface="Courier"/>
              </a:rPr>
              <a:t>)</a:t>
            </a:r>
            <a:br/>
            <a:r>
              <a:rPr>
                <a:solidFill>
                  <a:srgbClr val="06287E"/>
                </a:solidFill>
                <a:latin typeface="Courier"/>
              </a:rPr>
              <a:t>names</a:t>
            </a:r>
            <a:r>
              <a:rPr>
                <a:latin typeface="Courier"/>
              </a:rPr>
              <a:t>(vars)</a:t>
            </a:r>
          </a:p>
          <a:p>
            <a:pPr lvl="0" indent="0">
              <a:buNone/>
            </a:pPr>
            <a:r>
              <a:rPr>
                <a:latin typeface="Courier"/>
              </a:rPr>
              <a:t>## [1] "name"      "label"     "concept"   "geography"</a:t>
            </a:r>
          </a:p>
          <a:p>
            <a:pPr lvl="0" indent="0">
              <a:buNone/>
            </a:pPr>
            <a:r>
              <a:rPr i="1">
                <a:solidFill>
                  <a:srgbClr val="60A0B0"/>
                </a:solidFill>
                <a:latin typeface="Courier"/>
              </a:rPr>
              <a:t># It's too big to show in powerpoint, but you can look at it in R.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RMarkdown Slide show????</a:t>
            </a:r>
          </a:p>
        </p:txBody>
      </p:sp>
      <p:sp>
        <p:nvSpPr>
          <p:cNvPr id="3" name="Content Placeholder 2"/>
          <p:cNvSpPr>
            <a:spLocks noGrp="1"/>
          </p:cNvSpPr>
          <p:nvPr>
            <p:ph idx="1"/>
          </p:nvPr>
        </p:nvSpPr>
        <p:spPr/>
        <p:txBody>
          <a:bodyPr/>
          <a:lstStyle/>
          <a:p>
            <a:pPr lvl="0" indent="0" marL="0">
              <a:buNone/>
            </a:pPr>
            <a:r>
              <a:rPr/>
              <a:t>Yep.</a:t>
            </a:r>
          </a:p>
        </p:txBody>
      </p:sp>
      <p:pic>
        <p:nvPicPr>
          <p:cNvPr descr="pp.PNG" id="0" name="Picture 1"/>
          <p:cNvPicPr>
            <a:picLocks noGrp="1" noChangeAspect="1"/>
          </p:cNvPicPr>
          <p:nvPr/>
        </p:nvPicPr>
        <p:blipFill>
          <a:blip r:embed="rId2"/>
          <a:stretch>
            <a:fillRect/>
          </a:stretch>
        </p:blipFill>
        <p:spPr bwMode="auto">
          <a:xfrm>
            <a:off x="2946400" y="1193800"/>
            <a:ext cx="3251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You just do this when you open up a new RMarkdown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plan for Today</a:t>
            </a:r>
          </a:p>
        </p:txBody>
      </p:sp>
      <p:sp>
        <p:nvSpPr>
          <p:cNvPr id="3" name="Content Placeholder 2"/>
          <p:cNvSpPr>
            <a:spLocks noGrp="1"/>
          </p:cNvSpPr>
          <p:nvPr>
            <p:ph idx="1"/>
          </p:nvPr>
        </p:nvSpPr>
        <p:spPr/>
        <p:txBody>
          <a:bodyPr/>
          <a:lstStyle/>
          <a:p>
            <a:pPr lvl="0"/>
            <a:r>
              <a:rPr/>
              <a:t>Brief presentation on some tips and tricks for finding good data.</a:t>
            </a:r>
          </a:p>
          <a:p>
            <a:pPr lvl="1"/>
            <a:r>
              <a:rPr/>
              <a:t>Usually I just give you data in this class, but you have your whole data analyst lives ahead of you.</a:t>
            </a:r>
          </a:p>
          <a:p>
            <a:pPr lvl="0"/>
            <a:r>
              <a:rPr/>
              <a:t>Once we finish, I’ll cut you loose to work on anything in R you want, whether it’s HW1 (due Fri. 10am) or just you playing around with something you wanted to try out.</a:t>
            </a:r>
          </a:p>
          <a:p>
            <a:pPr lvl="1"/>
            <a:r>
              <a:rPr/>
              <a:t>I am here to help if you need it, as always!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Finding Data</a:t>
            </a:r>
          </a:p>
        </p:txBody>
      </p:sp>
      <p:sp>
        <p:nvSpPr>
          <p:cNvPr id="3" name="Content Placeholder 2"/>
          <p:cNvSpPr>
            <a:spLocks noGrp="1"/>
          </p:cNvSpPr>
          <p:nvPr>
            <p:ph idx="1"/>
          </p:nvPr>
        </p:nvSpPr>
        <p:spPr/>
        <p:txBody>
          <a:bodyPr/>
          <a:lstStyle/>
          <a:p>
            <a:pPr lvl="0"/>
            <a:r>
              <a:rPr/>
              <a:t>Be flexible, don’t expect to find exactly what you need in the format you need it in.</a:t>
            </a:r>
          </a:p>
          <a:p>
            <a:pPr lvl="0"/>
            <a:r>
              <a:rPr/>
              <a:t>Be prepared to combine multiple datasets.</a:t>
            </a:r>
          </a:p>
          <a:p>
            <a:pPr lvl="0"/>
            <a:r>
              <a:rPr/>
              <a:t>Be ready to clean and wrangle the data.</a:t>
            </a:r>
          </a:p>
          <a:p>
            <a:pPr lvl="1"/>
            <a:r>
              <a:rPr/>
              <a:t>Some data comes “ready”; most complex questions require you to clean and wrangle data in a specific way</a:t>
            </a:r>
          </a:p>
          <a:p>
            <a:pPr lvl="1"/>
            <a:r>
              <a:rPr/>
              <a:t>We will learn cleaning on Friday and wrangling on Monday.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Good Data Looks Like</a:t>
            </a:r>
          </a:p>
        </p:txBody>
      </p:sp>
      <p:sp>
        <p:nvSpPr>
          <p:cNvPr id="4" name="Text Placeholder 3"/>
          <p:cNvSpPr>
            <a:spLocks noGrp="1"/>
          </p:cNvSpPr>
          <p:nvPr>
            <p:ph idx="2" sz="half" type="body"/>
          </p:nvPr>
        </p:nvSpPr>
        <p:spPr/>
        <p:txBody>
          <a:bodyPr/>
          <a:lstStyle/>
          <a:p>
            <a:pPr lvl="0"/>
            <a:r>
              <a:rPr/>
              <a:t>Has good documentation explaining sources for variables and what variable names mean.</a:t>
            </a:r>
          </a:p>
          <a:p>
            <a:pPr lvl="1"/>
            <a:r>
              <a:rPr/>
              <a:t>You need to be vigilant about making sure you know what your variables mean.</a:t>
            </a:r>
          </a:p>
          <a:p>
            <a:pPr lvl="0"/>
            <a:r>
              <a:rPr/>
              <a:t>Every column has a heading, no headings are blank, no headings are duplicated.</a:t>
            </a:r>
          </a:p>
          <a:p>
            <a:pPr lvl="0"/>
            <a:r>
              <a:rPr/>
              <a:t>Data type should be same within a column (variable)</a:t>
            </a:r>
          </a:p>
          <a:p>
            <a:pPr lvl="1"/>
            <a:r>
              <a:rPr/>
              <a:t>R will always read data in this way, but data logged in Excel (as most data seems to be) can have mistakes like this.</a:t>
            </a:r>
          </a:p>
        </p:txBody>
      </p:sp>
      <p:pic>
        <p:nvPicPr>
          <p:cNvPr descr="data.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is subjective. Good can be messy.</a:t>
            </a:r>
          </a:p>
        </p:txBody>
      </p:sp>
      <p:sp>
        <p:nvSpPr>
          <p:cNvPr id="3" name="Content Placeholder 2"/>
          <p:cNvSpPr>
            <a:spLocks noGrp="1"/>
          </p:cNvSpPr>
          <p:nvPr>
            <p:ph idx="1"/>
          </p:nvPr>
        </p:nvSpPr>
        <p:spPr/>
        <p:txBody>
          <a:bodyPr/>
          <a:lstStyle/>
          <a:p>
            <a:pPr lvl="0"/>
            <a:r>
              <a:rPr/>
              <a:t>Reliable data may be in a messy format.</a:t>
            </a:r>
          </a:p>
          <a:p>
            <a:pPr lvl="0"/>
            <a:r>
              <a:rPr/>
              <a:t>“Tidy” data is data that is in a format that is ready for analysis.</a:t>
            </a:r>
          </a:p>
          <a:p>
            <a:pPr lvl="0"/>
            <a:r>
              <a:rPr/>
              <a:t>When I say “good”, I just mean data that is reliable, complete, and is or can (in reasonable time) be made tidy.</a:t>
            </a:r>
          </a:p>
          <a:p>
            <a:pPr lvl="0"/>
            <a:r>
              <a:rPr/>
              <a:t>We will learn tidying techniques on Friday and Monday.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sources.</a:t>
            </a:r>
          </a:p>
        </p:txBody>
      </p:sp>
      <p:sp>
        <p:nvSpPr>
          <p:cNvPr id="3" name="Content Placeholder 2"/>
          <p:cNvSpPr>
            <a:spLocks noGrp="1"/>
          </p:cNvSpPr>
          <p:nvPr>
            <p:ph idx="1"/>
          </p:nvPr>
        </p:nvSpPr>
        <p:spPr/>
        <p:txBody>
          <a:bodyPr/>
          <a:lstStyle/>
          <a:p>
            <a:pPr lvl="0"/>
            <a:r>
              <a:rPr/>
              <a:t>Economic Data –&gt; fred.stlouisfed.org</a:t>
            </a:r>
          </a:p>
          <a:p>
            <a:pPr lvl="0"/>
            <a:r>
              <a:rPr/>
              <a:t>Data about Americans and American households –&gt; data.census.gov</a:t>
            </a:r>
          </a:p>
          <a:p>
            <a:pPr lvl="0"/>
            <a:r>
              <a:rPr/>
              <a:t>Government Data –&gt; Data.gov</a:t>
            </a:r>
          </a:p>
          <a:p>
            <a:pPr lvl="0"/>
            <a:r>
              <a:rPr/>
              <a:t>Politics and Sports –&gt; data.fivethirtyeight.com</a:t>
            </a:r>
          </a:p>
          <a:p>
            <a:pPr lvl="0"/>
            <a:r>
              <a:rPr/>
              <a:t>Miscellaneous (anything) –&gt; kaggle.com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Know what your variables mean!</a:t>
            </a:r>
          </a:p>
        </p:txBody>
      </p:sp>
      <p:sp>
        <p:nvSpPr>
          <p:cNvPr id="3" name="Content Placeholder 2"/>
          <p:cNvSpPr>
            <a:spLocks noGrp="1"/>
          </p:cNvSpPr>
          <p:nvPr>
            <p:ph idx="1"/>
          </p:nvPr>
        </p:nvSpPr>
        <p:spPr/>
        <p:txBody>
          <a:bodyPr/>
          <a:lstStyle/>
          <a:p>
            <a:pPr lvl="0"/>
            <a:r>
              <a:rPr/>
              <a:t>Good data always comes with a “codebook” or “data dictionary”, explaining what every variable means.</a:t>
            </a:r>
          </a:p>
          <a:p>
            <a:pPr lvl="0" indent="0">
              <a:buNone/>
            </a:pPr>
            <a:r>
              <a:rPr i="1">
                <a:solidFill>
                  <a:srgbClr val="60A0B0"/>
                </a:solidFill>
                <a:latin typeface="Courier"/>
              </a:rPr>
              <a:t>#here I am going to read in some FRED data on "median usual weekly real earnings for full time employees ages 16 and up"</a:t>
            </a:r>
            <a:br/>
            <a:r>
              <a:rPr>
                <a:latin typeface="Courier"/>
              </a:rPr>
              <a:t>earnings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"earnings.csv"</a:t>
            </a:r>
            <a:r>
              <a:rPr>
                <a:latin typeface="Courie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do these variables mean?</a:t>
            </a:r>
          </a:p>
        </p:txBody>
      </p:sp>
      <p:sp>
        <p:nvSpPr>
          <p:cNvPr id="4" name="Text Placeholder 3"/>
          <p:cNvSpPr>
            <a:spLocks noGrp="1"/>
          </p:cNvSpPr>
          <p:nvPr>
            <p:ph idx="2" sz="half" type="body"/>
          </p:nvPr>
        </p:nvSpPr>
        <p:spPr/>
        <p:txBody>
          <a:bodyPr/>
          <a:lstStyle/>
          <a:p>
            <a:pPr lvl="0" indent="0" marL="0">
              <a:buNone/>
            </a:pPr>
            <a:r>
              <a:rPr/>
              <a:t>Notice that Date is pretty self-explanatory, but then there’s this crazy variable that we don’t know the meaning of. Luckily, I know where the data comes from.</a:t>
            </a:r>
          </a:p>
          <a:p>
            <a:pPr lvl="0" indent="0">
              <a:buNone/>
            </a:pPr>
            <a:r>
              <a:rPr>
                <a:solidFill>
                  <a:srgbClr val="06287E"/>
                </a:solidFill>
                <a:latin typeface="Courier"/>
              </a:rPr>
              <a:t>head</a:t>
            </a:r>
            <a:r>
              <a:rPr>
                <a:latin typeface="Courier"/>
              </a:rPr>
              <a:t>(earnings) </a:t>
            </a:r>
            <a:r>
              <a:rPr i="1">
                <a:solidFill>
                  <a:srgbClr val="60A0B0"/>
                </a:solidFill>
                <a:latin typeface="Courier"/>
              </a:rPr>
              <a:t>#gives us a peek at the data</a:t>
            </a:r>
          </a:p>
          <a:p>
            <a:pPr lvl="0" indent="0">
              <a:buNone/>
            </a:pPr>
            <a:r>
              <a:rPr>
                <a:latin typeface="Courier"/>
              </a:rPr>
              <a:t>##         DATE LES1252881600Q
## 1 1979-01-01            335
## 2 1979-04-01            335
## 3 1979-07-01            330
## 4 1979-10-01            326
## 5 1980-01-01            321
## 6 1980-04-01            315</a:t>
            </a:r>
          </a:p>
          <a:p>
            <a:pPr lvl="0" indent="0">
              <a:buNone/>
            </a:pPr>
            <a:r>
              <a:rPr>
                <a:solidFill>
                  <a:srgbClr val="06287E"/>
                </a:solidFill>
                <a:latin typeface="Courier"/>
              </a:rPr>
              <a:t>plot</a:t>
            </a:r>
            <a:r>
              <a:rPr>
                <a:latin typeface="Courier"/>
              </a:rPr>
              <a:t>(earnings</a:t>
            </a:r>
            <a:r>
              <a:rPr>
                <a:solidFill>
                  <a:srgbClr val="4070A0"/>
                </a:solidFill>
                <a:latin typeface="Courier"/>
              </a:rPr>
              <a:t>$</a:t>
            </a:r>
            <a:r>
              <a:rPr>
                <a:latin typeface="Courier"/>
              </a:rPr>
              <a:t>LES1252881600Q, </a:t>
            </a:r>
            <a:r>
              <a:rPr>
                <a:solidFill>
                  <a:srgbClr val="7D9029"/>
                </a:solidFill>
                <a:latin typeface="Courier"/>
              </a:rPr>
              <a:t>type=</a:t>
            </a:r>
            <a:r>
              <a:rPr>
                <a:solidFill>
                  <a:srgbClr val="4070A0"/>
                </a:solidFill>
                <a:latin typeface="Courier"/>
              </a:rPr>
              <a:t>"l"</a:t>
            </a:r>
            <a:r>
              <a:rPr>
                <a:latin typeface="Courier"/>
              </a:rPr>
              <a:t>, </a:t>
            </a:r>
            <a:r>
              <a:rPr>
                <a:solidFill>
                  <a:srgbClr val="7D9029"/>
                </a:solidFill>
                <a:latin typeface="Courier"/>
              </a:rPr>
              <a:t>xlab=</a:t>
            </a:r>
            <a:r>
              <a:rPr>
                <a:solidFill>
                  <a:srgbClr val="4070A0"/>
                </a:solidFill>
                <a:latin typeface="Courier"/>
              </a:rPr>
              <a:t>"Quarter-Year Starting with Q1 1979 and ending Q4 2023"</a:t>
            </a:r>
            <a:r>
              <a:rPr>
                <a:latin typeface="Courier"/>
              </a:rPr>
              <a:t>, </a:t>
            </a:r>
            <a:r>
              <a:rPr>
                <a:solidFill>
                  <a:srgbClr val="7D9029"/>
                </a:solidFill>
                <a:latin typeface="Courier"/>
              </a:rPr>
              <a:t>ylab=</a:t>
            </a:r>
            <a:r>
              <a:rPr>
                <a:solidFill>
                  <a:srgbClr val="4070A0"/>
                </a:solidFill>
                <a:latin typeface="Courier"/>
              </a:rPr>
              <a:t>"Real (1982-1984 Dollars) Median Weekly Earnings"</a:t>
            </a:r>
            <a:r>
              <a:rPr>
                <a:latin typeface="Courier"/>
              </a:rPr>
              <a:t>)</a:t>
            </a:r>
          </a:p>
        </p:txBody>
      </p:sp>
      <p:pic>
        <p:nvPicPr>
          <p:cNvPr descr="Pres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Good Data</dc:title>
  <dc:creator>Alex Marsella</dc:creator>
  <cp:keywords/>
  <dcterms:created xsi:type="dcterms:W3CDTF">2024-02-22T14:42:15Z</dcterms:created>
  <dcterms:modified xsi:type="dcterms:W3CDTF">2024-02-22T14:42:15Z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2024-01-22</vt:lpwstr>
  </property>
  <property fmtid="{D5CDD505-2E9C-101B-9397-08002B2CF9AE}" pid="3" name="output">
    <vt:lpwstr>powerpoint_presentation</vt:lpwstr>
  </property>
</Properties>
</file>