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40"/>
  </p:notesMasterIdLst>
  <p:sldIdLst>
    <p:sldId id="275" r:id="rId2"/>
    <p:sldId id="294" r:id="rId3"/>
    <p:sldId id="262" r:id="rId4"/>
    <p:sldId id="259" r:id="rId5"/>
    <p:sldId id="261" r:id="rId6"/>
    <p:sldId id="313" r:id="rId7"/>
    <p:sldId id="296" r:id="rId8"/>
    <p:sldId id="295" r:id="rId9"/>
    <p:sldId id="321" r:id="rId10"/>
    <p:sldId id="263" r:id="rId11"/>
    <p:sldId id="264" r:id="rId12"/>
    <p:sldId id="265" r:id="rId13"/>
    <p:sldId id="267" r:id="rId14"/>
    <p:sldId id="268" r:id="rId15"/>
    <p:sldId id="269" r:id="rId16"/>
    <p:sldId id="270" r:id="rId17"/>
    <p:sldId id="271" r:id="rId18"/>
    <p:sldId id="272" r:id="rId19"/>
    <p:sldId id="274" r:id="rId20"/>
    <p:sldId id="298" r:id="rId21"/>
    <p:sldId id="300" r:id="rId22"/>
    <p:sldId id="299" r:id="rId23"/>
    <p:sldId id="301" r:id="rId24"/>
    <p:sldId id="302" r:id="rId25"/>
    <p:sldId id="304" r:id="rId26"/>
    <p:sldId id="305" r:id="rId27"/>
    <p:sldId id="306" r:id="rId28"/>
    <p:sldId id="307" r:id="rId29"/>
    <p:sldId id="308" r:id="rId30"/>
    <p:sldId id="309" r:id="rId31"/>
    <p:sldId id="310" r:id="rId32"/>
    <p:sldId id="312" r:id="rId33"/>
    <p:sldId id="314" r:id="rId34"/>
    <p:sldId id="315" r:id="rId35"/>
    <p:sldId id="317" r:id="rId36"/>
    <p:sldId id="318" r:id="rId37"/>
    <p:sldId id="319" r:id="rId38"/>
    <p:sldId id="32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396" autoAdjust="0"/>
  </p:normalViewPr>
  <p:slideViewPr>
    <p:cSldViewPr snapToGrid="0">
      <p:cViewPr varScale="1">
        <p:scale>
          <a:sx n="87" d="100"/>
          <a:sy n="87" d="100"/>
        </p:scale>
        <p:origin x="14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8CB8B-DD4D-47BA-AEB0-D305D9FA922F}" type="datetimeFigureOut">
              <a:rPr lang="en-US" smtClean="0"/>
              <a:t>10/29/2023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4CDF6-28A2-4C1F-92DD-FF1A46FD9D4F}" type="slidenum">
              <a:rPr lang="en-US" smtClean="0"/>
              <a:t>‹#›</a:t>
            </a:fld>
            <a:endParaRPr lang="en-US"/>
          </a:p>
        </p:txBody>
      </p:sp>
    </p:spTree>
    <p:extLst>
      <p:ext uri="{BB962C8B-B14F-4D97-AF65-F5344CB8AC3E}">
        <p14:creationId xmlns:p14="http://schemas.microsoft.com/office/powerpoint/2010/main" val="126642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utorialspoint.com/mongod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mongodb/mongodb_data_modeling.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linkClick r:id="rId3"/>
              </a:rPr>
              <a:t>https://www.tutorialspoint.com/mongodb/</a:t>
            </a:r>
            <a:endParaRPr lang="en-US" dirty="0"/>
          </a:p>
          <a:p>
            <a:endParaRPr lang="en-US" dirty="0"/>
          </a:p>
        </p:txBody>
      </p:sp>
      <p:sp>
        <p:nvSpPr>
          <p:cNvPr id="4" name="Slide Number Placeholder 3"/>
          <p:cNvSpPr>
            <a:spLocks noGrp="1"/>
          </p:cNvSpPr>
          <p:nvPr>
            <p:ph type="sldNum" sz="quarter" idx="10"/>
          </p:nvPr>
        </p:nvSpPr>
        <p:spPr/>
        <p:txBody>
          <a:bodyPr/>
          <a:lstStyle/>
          <a:p>
            <a:fld id="{5B04CDF6-28A2-4C1F-92DD-FF1A46FD9D4F}" type="slidenum">
              <a:rPr lang="en-US" smtClean="0"/>
              <a:t>2</a:t>
            </a:fld>
            <a:endParaRPr lang="en-US"/>
          </a:p>
        </p:txBody>
      </p:sp>
    </p:spTree>
    <p:extLst>
      <p:ext uri="{BB962C8B-B14F-4D97-AF65-F5344CB8AC3E}">
        <p14:creationId xmlns:p14="http://schemas.microsoft.com/office/powerpoint/2010/main" val="386709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Schema less</a:t>
            </a:r>
            <a:r>
              <a:rPr lang="en-US" sz="1200" b="0" i="0" kern="1200" dirty="0">
                <a:solidFill>
                  <a:schemeClr val="tx1"/>
                </a:solidFill>
                <a:effectLst/>
                <a:latin typeface="+mn-lt"/>
                <a:ea typeface="+mn-ea"/>
                <a:cs typeface="+mn-cs"/>
              </a:rPr>
              <a:t> − MongoDB is a document database in which one collection holds different documents. Number of fields, content and size of the document can differ from one document to another.</a:t>
            </a:r>
          </a:p>
          <a:p>
            <a:r>
              <a:rPr lang="en-US" sz="1200" b="0" i="0" kern="1200" dirty="0">
                <a:solidFill>
                  <a:schemeClr val="tx1"/>
                </a:solidFill>
                <a:effectLst/>
                <a:latin typeface="+mn-lt"/>
                <a:ea typeface="+mn-ea"/>
                <a:cs typeface="+mn-cs"/>
              </a:rPr>
              <a:t>Structure of a single object is clear.</a:t>
            </a:r>
          </a:p>
          <a:p>
            <a:r>
              <a:rPr lang="en-US" sz="1200" b="0" i="0" kern="1200" dirty="0">
                <a:solidFill>
                  <a:schemeClr val="tx1"/>
                </a:solidFill>
                <a:effectLst/>
                <a:latin typeface="+mn-lt"/>
                <a:ea typeface="+mn-ea"/>
                <a:cs typeface="+mn-cs"/>
              </a:rPr>
              <a:t>No complex joins.</a:t>
            </a:r>
          </a:p>
          <a:p>
            <a:r>
              <a:rPr lang="en-US" sz="1200" b="0" i="0" kern="1200" dirty="0">
                <a:solidFill>
                  <a:schemeClr val="tx1"/>
                </a:solidFill>
                <a:effectLst/>
                <a:latin typeface="+mn-lt"/>
                <a:ea typeface="+mn-ea"/>
                <a:cs typeface="+mn-cs"/>
              </a:rPr>
              <a:t>Deep query-ability. MongoDB supports dynamic queries on documents using a document-based query language that's nearly as powerful as SQL.</a:t>
            </a:r>
          </a:p>
          <a:p>
            <a:r>
              <a:rPr lang="en-US" sz="1200" b="0" i="0" kern="1200" dirty="0">
                <a:solidFill>
                  <a:schemeClr val="tx1"/>
                </a:solidFill>
                <a:effectLst/>
                <a:latin typeface="+mn-lt"/>
                <a:ea typeface="+mn-ea"/>
                <a:cs typeface="+mn-cs"/>
              </a:rPr>
              <a:t>Tuning.</a:t>
            </a:r>
          </a:p>
          <a:p>
            <a:r>
              <a:rPr lang="en-US" sz="1200" b="1" i="0" kern="1200" dirty="0">
                <a:solidFill>
                  <a:schemeClr val="tx1"/>
                </a:solidFill>
                <a:effectLst/>
                <a:latin typeface="+mn-lt"/>
                <a:ea typeface="+mn-ea"/>
                <a:cs typeface="+mn-cs"/>
              </a:rPr>
              <a:t>Ease of scale-out</a:t>
            </a:r>
            <a:r>
              <a:rPr lang="en-US" sz="1200" b="0" i="0" kern="1200" dirty="0">
                <a:solidFill>
                  <a:schemeClr val="tx1"/>
                </a:solidFill>
                <a:effectLst/>
                <a:latin typeface="+mn-lt"/>
                <a:ea typeface="+mn-ea"/>
                <a:cs typeface="+mn-cs"/>
              </a:rPr>
              <a:t> − MongoDB is easy to scale.</a:t>
            </a:r>
          </a:p>
          <a:p>
            <a:r>
              <a:rPr lang="en-US" sz="1200" b="0" i="0" kern="1200" dirty="0">
                <a:solidFill>
                  <a:schemeClr val="tx1"/>
                </a:solidFill>
                <a:effectLst/>
                <a:latin typeface="+mn-lt"/>
                <a:ea typeface="+mn-ea"/>
                <a:cs typeface="+mn-cs"/>
              </a:rPr>
              <a:t>Conversion/mapping of application objects to database objects not needed.</a:t>
            </a:r>
          </a:p>
          <a:p>
            <a:r>
              <a:rPr lang="en-US" sz="1200" b="0" i="0" kern="1200" dirty="0">
                <a:solidFill>
                  <a:schemeClr val="tx1"/>
                </a:solidFill>
                <a:effectLst/>
                <a:latin typeface="+mn-lt"/>
                <a:ea typeface="+mn-ea"/>
                <a:cs typeface="+mn-cs"/>
              </a:rPr>
              <a:t>Uses internal memory for storing the (windowed) working set, enabling faster access of data.</a:t>
            </a:r>
          </a:p>
          <a:p>
            <a:endParaRPr lang="en-US" dirty="0"/>
          </a:p>
        </p:txBody>
      </p:sp>
      <p:sp>
        <p:nvSpPr>
          <p:cNvPr id="4" name="Slide Number Placeholder 3"/>
          <p:cNvSpPr>
            <a:spLocks noGrp="1"/>
          </p:cNvSpPr>
          <p:nvPr>
            <p:ph type="sldNum" sz="quarter" idx="10"/>
          </p:nvPr>
        </p:nvSpPr>
        <p:spPr/>
        <p:txBody>
          <a:bodyPr/>
          <a:lstStyle/>
          <a:p>
            <a:fld id="{5B04CDF6-28A2-4C1F-92DD-FF1A46FD9D4F}" type="slidenum">
              <a:rPr lang="en-US" smtClean="0"/>
              <a:t>10</a:t>
            </a:fld>
            <a:endParaRPr lang="en-US"/>
          </a:p>
        </p:txBody>
      </p:sp>
    </p:spTree>
    <p:extLst>
      <p:ext uri="{BB962C8B-B14F-4D97-AF65-F5344CB8AC3E}">
        <p14:creationId xmlns:p14="http://schemas.microsoft.com/office/powerpoint/2010/main" val="408418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hlinkClick r:id="rId3"/>
              </a:rPr>
              <a:t>https://www.tutorialspoint.com/mongodb/mongodb_data_modeling.htm</a:t>
            </a:r>
            <a:endParaRPr lang="en-US" dirty="0"/>
          </a:p>
        </p:txBody>
      </p:sp>
      <p:sp>
        <p:nvSpPr>
          <p:cNvPr id="4" name="Slide Number Placeholder 3"/>
          <p:cNvSpPr>
            <a:spLocks noGrp="1"/>
          </p:cNvSpPr>
          <p:nvPr>
            <p:ph type="sldNum" sz="quarter" idx="10"/>
          </p:nvPr>
        </p:nvSpPr>
        <p:spPr/>
        <p:txBody>
          <a:bodyPr/>
          <a:lstStyle/>
          <a:p>
            <a:fld id="{5B04CDF6-28A2-4C1F-92DD-FF1A46FD9D4F}" type="slidenum">
              <a:rPr lang="en-US" smtClean="0"/>
              <a:t>15</a:t>
            </a:fld>
            <a:endParaRPr lang="en-US"/>
          </a:p>
        </p:txBody>
      </p:sp>
    </p:spTree>
    <p:extLst>
      <p:ext uri="{BB962C8B-B14F-4D97-AF65-F5344CB8AC3E}">
        <p14:creationId xmlns:p14="http://schemas.microsoft.com/office/powerpoint/2010/main" val="50826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04CDF6-28A2-4C1F-92DD-FF1A46FD9D4F}" type="slidenum">
              <a:rPr lang="en-US" smtClean="0"/>
              <a:t>38</a:t>
            </a:fld>
            <a:endParaRPr lang="en-US"/>
          </a:p>
        </p:txBody>
      </p:sp>
    </p:spTree>
    <p:extLst>
      <p:ext uri="{BB962C8B-B14F-4D97-AF65-F5344CB8AC3E}">
        <p14:creationId xmlns:p14="http://schemas.microsoft.com/office/powerpoint/2010/main" val="91507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4" name="Group 13"/>
          <p:cNvGrpSpPr/>
          <p:nvPr/>
        </p:nvGrpSpPr>
        <p:grpSpPr>
          <a:xfrm>
            <a:off x="-3818" y="-1"/>
            <a:ext cx="11406169" cy="6249241"/>
            <a:chOff x="-29417" y="-1"/>
            <a:chExt cx="12009370" cy="6644082"/>
          </a:xfrm>
        </p:grpSpPr>
        <p:sp useBgFill="1">
          <p:nvSpPr>
            <p:cNvPr id="15" name="Rectangle 14"/>
            <p:cNvSpPr/>
            <p:nvPr/>
          </p:nvSpPr>
          <p:spPr>
            <a:xfrm>
              <a:off x="-29417" y="0"/>
              <a:ext cx="12009370"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6" name="Rectangle 15"/>
            <p:cNvSpPr/>
            <p:nvPr/>
          </p:nvSpPr>
          <p:spPr>
            <a:xfrm>
              <a:off x="1" y="4685058"/>
              <a:ext cx="11470947" cy="1537927"/>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Freeform 16"/>
            <p:cNvSpPr/>
            <p:nvPr/>
          </p:nvSpPr>
          <p:spPr>
            <a:xfrm>
              <a:off x="-25396" y="-1"/>
              <a:ext cx="11496346" cy="6262733"/>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9" name="Freeform 28"/>
          <p:cNvSpPr/>
          <p:nvPr/>
        </p:nvSpPr>
        <p:spPr>
          <a:xfrm>
            <a:off x="-3818" y="1"/>
            <a:ext cx="7748313"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601889" y="668338"/>
            <a:ext cx="9677113" cy="2766528"/>
          </a:xfrm>
        </p:spPr>
        <p:txBody>
          <a:bodyPr anchor="b">
            <a:normAutofit/>
          </a:bodyPr>
          <a:lstStyle>
            <a:lvl1pPr algn="r">
              <a:defRPr sz="6600" cap="none">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39283" y="3446831"/>
            <a:ext cx="10016080" cy="550333"/>
          </a:xfrm>
        </p:spPr>
        <p:txBody>
          <a:bodyPr anchor="t">
            <a:noAutofit/>
          </a:bodyPr>
          <a:lstStyle>
            <a:lvl1pPr marL="0" indent="0" algn="r">
              <a:buNone/>
              <a:defRPr sz="2400" cap="none">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2813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2" y="685801"/>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9251330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685802"/>
            <a:ext cx="10396903"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81"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419187749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3"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5"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3"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
        <p:nvSpPr>
          <p:cNvPr id="10" name="TextBox 9"/>
          <p:cNvSpPr txBox="1"/>
          <p:nvPr/>
        </p:nvSpPr>
        <p:spPr>
          <a:xfrm>
            <a:off x="539040" y="8878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10529529" y="290648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044168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1" y="1723856"/>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1"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8034759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1" y="685802"/>
            <a:ext cx="10394707"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3"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3"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3"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ctr"/>
            <a:endParaRPr lang="en-US" dirty="0"/>
          </a:p>
        </p:txBody>
      </p:sp>
      <p:sp>
        <p:nvSpPr>
          <p:cNvPr id="5" name="Slide Number Placeholder 4"/>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69495422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2"/>
            <a:ext cx="10396883"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7"/>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9"/>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1"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7"/>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8" y="4389286"/>
            <a:ext cx="3311540"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ctr"/>
            <a:endParaRPr lang="en-US" dirty="0"/>
          </a:p>
        </p:txBody>
      </p:sp>
      <p:sp>
        <p:nvSpPr>
          <p:cNvPr id="5" name="Slide Number Placeholder 4"/>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07596511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1"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6" name="Slide Number Placeholder 5"/>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86540801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2"/>
            <a:ext cx="2264647"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2" y="685802"/>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6" name="Slide Number Placeholder 5"/>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48233069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76102" y="1425147"/>
            <a:ext cx="10784377" cy="4823253"/>
          </a:xfrm>
        </p:spPr>
        <p:txBody>
          <a:bodyPr/>
          <a:lstStyle>
            <a:lvl1pPr marL="274320" indent="-274320">
              <a:buClr>
                <a:schemeClr val="accent2"/>
              </a:buClr>
              <a:buFont typeface="Wingdings" panose="05000000000000000000" pitchFamily="2" charset="2"/>
              <a:buChar char="§"/>
              <a:defRPr>
                <a:solidFill>
                  <a:schemeClr val="tx1"/>
                </a:solidFill>
              </a:defRPr>
            </a:lvl1pPr>
            <a:lvl2pPr marL="457200" indent="-274320">
              <a:buClr>
                <a:schemeClr val="accent2"/>
              </a:buClr>
              <a:defRPr>
                <a:solidFill>
                  <a:schemeClr val="tx1"/>
                </a:solidFill>
              </a:defRPr>
            </a:lvl2pPr>
            <a:lvl3pPr>
              <a:buClr>
                <a:schemeClr val="accent2"/>
              </a:buClr>
              <a:defRPr sz="2000">
                <a:solidFill>
                  <a:schemeClr val="tx1"/>
                </a:solidFill>
              </a:defRPr>
            </a:lvl3pPr>
            <a:lvl4pPr>
              <a:buClr>
                <a:schemeClr val="accent2"/>
              </a:buClr>
              <a:defRPr>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a:xfrm>
            <a:off x="6287121" y="5757334"/>
            <a:ext cx="907187" cy="498470"/>
          </a:xfrm>
          <a:prstGeom prst="rect">
            <a:avLst/>
          </a:prstGeom>
        </p:spPr>
        <p:txBody>
          <a:bodyPr/>
          <a:lstStyle/>
          <a:p>
            <a:fld id="{B9A40A10-BBE0-457E-8976-CD63DEAAF30B}" type="slidenum">
              <a:rPr lang="en-US" smtClean="0"/>
              <a:pPr/>
              <a:t>‹#›</a:t>
            </a:fld>
            <a:endParaRPr lang="en-US"/>
          </a:p>
        </p:txBody>
      </p:sp>
    </p:spTree>
    <p:extLst>
      <p:ext uri="{BB962C8B-B14F-4D97-AF65-F5344CB8AC3E}">
        <p14:creationId xmlns:p14="http://schemas.microsoft.com/office/powerpoint/2010/main" val="61614223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3AECEB-7754-4849-BE66-7FAA1CB1C5D0}" type="datetime1">
              <a:rPr lang="en-US" smtClean="0"/>
              <a:pPr/>
              <a:t>10/29/2023</a:t>
            </a:fld>
            <a:endParaRPr lang="en-US"/>
          </a:p>
        </p:txBody>
      </p:sp>
      <p:sp>
        <p:nvSpPr>
          <p:cNvPr id="6" name="Footer Placeholder 5"/>
          <p:cNvSpPr>
            <a:spLocks noGrp="1"/>
          </p:cNvSpPr>
          <p:nvPr>
            <p:ph type="ftr" sz="quarter" idx="11"/>
          </p:nvPr>
        </p:nvSpPr>
        <p:spPr>
          <a:xfrm>
            <a:off x="685802" y="5757334"/>
            <a:ext cx="5499719" cy="498470"/>
          </a:xfrm>
          <a:prstGeom prst="rect">
            <a:avLst/>
          </a:prstGeom>
        </p:spPr>
        <p:txBody>
          <a:bodyPr/>
          <a:lstStyle/>
          <a:p>
            <a:r>
              <a:rPr kumimoji="0" lang="fr-FR"/>
              <a:t>Modern Database Management   Chapter 7</a:t>
            </a:r>
            <a:endParaRPr kumimoji="0" lang="en-US"/>
          </a:p>
        </p:txBody>
      </p:sp>
      <p:sp>
        <p:nvSpPr>
          <p:cNvPr id="7" name="Slide Number Placeholder 6"/>
          <p:cNvSpPr>
            <a:spLocks noGrp="1"/>
          </p:cNvSpPr>
          <p:nvPr>
            <p:ph type="sldNum" sz="quarter" idx="12"/>
          </p:nvPr>
        </p:nvSpPr>
        <p:spPr>
          <a:xfrm>
            <a:off x="6287121" y="5757334"/>
            <a:ext cx="907187" cy="498470"/>
          </a:xfrm>
          <a:prstGeom prst="rect">
            <a:avLst/>
          </a:prstGeom>
        </p:spPr>
        <p:txBody>
          <a:bodyPr/>
          <a:lstStyle/>
          <a:p>
            <a:fld id="{69E99E6C-3EE3-4EC9-BEA8-0065498884D6}" type="slidenum">
              <a:rPr lang="en-US" smtClean="0"/>
              <a:pPr/>
              <a:t>‹#›</a:t>
            </a:fld>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b="19465"/>
          <a:stretch/>
        </p:blipFill>
        <p:spPr>
          <a:xfrm>
            <a:off x="1" y="1280"/>
            <a:ext cx="12188825" cy="4909225"/>
          </a:xfrm>
          <a:prstGeom prst="rect">
            <a:avLst/>
          </a:prstGeom>
        </p:spPr>
      </p:pic>
    </p:spTree>
    <p:extLst>
      <p:ext uri="{BB962C8B-B14F-4D97-AF65-F5344CB8AC3E}">
        <p14:creationId xmlns:p14="http://schemas.microsoft.com/office/powerpoint/2010/main" val="221293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301" y="216978"/>
            <a:ext cx="11344760" cy="1247613"/>
          </a:xfrm>
        </p:spPr>
        <p:txBody>
          <a:bodyPr/>
          <a:lstStyle>
            <a:lvl1pPr>
              <a:defRPr cap="none">
                <a:latin typeface="Arial" panose="020B0604020202020204" pitchFamily="34" charset="0"/>
                <a:cs typeface="Arial" panose="020B0604020202020204" pitchFamily="34" charset="0"/>
              </a:defRPr>
            </a:lvl1pPr>
          </a:lstStyle>
          <a:p>
            <a:r>
              <a:rPr lang="en-US" dirty="0"/>
              <a:t>Click to edit master title style</a:t>
            </a:r>
          </a:p>
        </p:txBody>
      </p:sp>
      <p:sp>
        <p:nvSpPr>
          <p:cNvPr id="12" name="Content Placeholder 2"/>
          <p:cNvSpPr>
            <a:spLocks noGrp="1"/>
          </p:cNvSpPr>
          <p:nvPr>
            <p:ph sz="quarter" idx="13" hasCustomPrompt="1"/>
          </p:nvPr>
        </p:nvSpPr>
        <p:spPr>
          <a:xfrm>
            <a:off x="289301" y="1526583"/>
            <a:ext cx="11344760" cy="4037309"/>
          </a:xfrm>
        </p:spPr>
        <p:txBody>
          <a:bodyPr anchor="t">
            <a:normAutofit/>
          </a:bodyPr>
          <a:lstStyle>
            <a:lvl1pPr>
              <a:lnSpc>
                <a:spcPct val="100000"/>
              </a:lnSpc>
              <a:defRPr sz="2400" cap="none">
                <a:latin typeface="Arial" panose="020B0604020202020204" pitchFamily="34" charset="0"/>
                <a:cs typeface="Arial" panose="020B0604020202020204" pitchFamily="34" charset="0"/>
              </a:defRPr>
            </a:lvl1pPr>
            <a:lvl2pPr marL="344488" indent="-228600">
              <a:lnSpc>
                <a:spcPct val="100000"/>
              </a:lnSpc>
              <a:defRPr sz="2000" cap="none">
                <a:latin typeface="Arial" panose="020B0604020202020204" pitchFamily="34" charset="0"/>
                <a:cs typeface="Arial" panose="020B0604020202020204" pitchFamily="34" charset="0"/>
              </a:defRPr>
            </a:lvl2pPr>
            <a:lvl3pPr marL="573088" indent="-228600">
              <a:lnSpc>
                <a:spcPct val="100000"/>
              </a:lnSpc>
              <a:defRPr sz="1800" cap="none">
                <a:latin typeface="Arial" panose="020B0604020202020204" pitchFamily="34" charset="0"/>
                <a:cs typeface="Arial" panose="020B0604020202020204" pitchFamily="34" charset="0"/>
              </a:defRPr>
            </a:lvl3pPr>
            <a:lvl4pPr marL="801688" indent="-228600">
              <a:lnSpc>
                <a:spcPct val="100000"/>
              </a:lnSpc>
              <a:defRPr sz="1600" cap="none">
                <a:latin typeface="Arial" panose="020B0604020202020204" pitchFamily="34" charset="0"/>
                <a:cs typeface="Arial" panose="020B0604020202020204" pitchFamily="34" charset="0"/>
              </a:defRPr>
            </a:lvl4pPr>
            <a:lvl5pPr marL="1030288" indent="-228600">
              <a:lnSpc>
                <a:spcPct val="100000"/>
              </a:lnSpc>
              <a:defRPr sz="1600" cap="none">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8083" y="5757334"/>
            <a:ext cx="4335979" cy="498470"/>
          </a:xfrm>
        </p:spPr>
        <p:txBody>
          <a:bodyPr/>
          <a:lstStyle>
            <a:lvl1pPr>
              <a:defRPr sz="1600">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a:xfrm>
            <a:off x="289303" y="5757334"/>
            <a:ext cx="5896219" cy="498470"/>
          </a:xfrm>
        </p:spPr>
        <p:txBody>
          <a:bodyPr/>
          <a:lstStyle>
            <a:lvl1pPr>
              <a:defRPr sz="1600" cap="none">
                <a:latin typeface="Arial" panose="020B0604020202020204" pitchFamily="34" charset="0"/>
                <a:cs typeface="Arial" panose="020B0604020202020204" pitchFamily="34" charset="0"/>
              </a:defRPr>
            </a:lvl1pPr>
          </a:lstStyle>
          <a:p>
            <a:pPr algn="ctr"/>
            <a:endParaRPr lang="en-US" dirty="0"/>
          </a:p>
        </p:txBody>
      </p:sp>
      <p:sp>
        <p:nvSpPr>
          <p:cNvPr id="6" name="Slide Number Placeholder 5"/>
          <p:cNvSpPr>
            <a:spLocks noGrp="1"/>
          </p:cNvSpPr>
          <p:nvPr>
            <p:ph type="sldNum" sz="quarter" idx="12"/>
          </p:nvPr>
        </p:nvSpPr>
        <p:spPr/>
        <p:txBody>
          <a:bodyPr/>
          <a:lstStyle>
            <a:lvl1pPr>
              <a:defRPr sz="1600">
                <a:latin typeface="Arial" panose="020B0604020202020204" pitchFamily="34" charset="0"/>
                <a:cs typeface="Arial" panose="020B0604020202020204" pitchFamily="34" charset="0"/>
              </a:defRPr>
            </a:lvl1pPr>
          </a:lstStyle>
          <a:p>
            <a:fld id="{7F6DE801-3713-4CEF-B517-BE198CF28CB4}" type="slidenum">
              <a:rPr lang="en-US" smtClean="0"/>
              <a:pPr/>
              <a:t>‹#›</a:t>
            </a:fld>
            <a:endParaRPr lang="en-US"/>
          </a:p>
        </p:txBody>
      </p:sp>
    </p:spTree>
    <p:extLst>
      <p:ext uri="{BB962C8B-B14F-4D97-AF65-F5344CB8AC3E}">
        <p14:creationId xmlns:p14="http://schemas.microsoft.com/office/powerpoint/2010/main" val="328315034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2"/>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3F9A5-3562-4A3F-B48A-6586E4B63115}" type="datetime1">
              <a:rPr lang="en-US" smtClean="0"/>
              <a:pPr/>
              <a:t>10/29/2023</a:t>
            </a:fld>
            <a:endParaRPr lang="en-US"/>
          </a:p>
        </p:txBody>
      </p:sp>
      <p:sp>
        <p:nvSpPr>
          <p:cNvPr id="5" name="Footer Placeholder 4"/>
          <p:cNvSpPr>
            <a:spLocks noGrp="1"/>
          </p:cNvSpPr>
          <p:nvPr>
            <p:ph type="ftr" sz="quarter" idx="11"/>
          </p:nvPr>
        </p:nvSpPr>
        <p:spPr/>
        <p:txBody>
          <a:bodyPr/>
          <a:lstStyle/>
          <a:p>
            <a:r>
              <a:rPr kumimoji="0" lang="fr-FR"/>
              <a:t>Modern Database Management   Chapter 7</a:t>
            </a:r>
            <a:endParaRPr kumimoji="0" lang="en-US"/>
          </a:p>
        </p:txBody>
      </p:sp>
      <p:sp>
        <p:nvSpPr>
          <p:cNvPr id="6" name="Slide Number Placeholder 5"/>
          <p:cNvSpPr>
            <a:spLocks noGrp="1"/>
          </p:cNvSpPr>
          <p:nvPr>
            <p:ph type="sldNum" sz="quarter" idx="12"/>
          </p:nvPr>
        </p:nvSpPr>
        <p:spPr/>
        <p:txBody>
          <a:bodyPr/>
          <a:lstStyle/>
          <a:p>
            <a:fld id="{3FD8E994-2628-4134-A043-99A70BEFA3A1}" type="slidenum">
              <a:rPr lang="en-US" smtClean="0"/>
              <a:pPr/>
              <a:t>‹#›</a:t>
            </a:fld>
            <a:endParaRPr lang="en-US"/>
          </a:p>
        </p:txBody>
      </p:sp>
    </p:spTree>
    <p:extLst>
      <p:ext uri="{BB962C8B-B14F-4D97-AF65-F5344CB8AC3E}">
        <p14:creationId xmlns:p14="http://schemas.microsoft.com/office/powerpoint/2010/main" val="20238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310937" y="165698"/>
            <a:ext cx="11073024" cy="129161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310938" y="1571050"/>
            <a:ext cx="5463577" cy="380353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73261" y="1571050"/>
            <a:ext cx="5410700" cy="380353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1558832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86093" y="2063396"/>
            <a:ext cx="4788423"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3"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87121" y="2063396"/>
            <a:ext cx="479556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70"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pPr algn="ctr"/>
            <a:endParaRPr lang="en-US" dirty="0"/>
          </a:p>
        </p:txBody>
      </p:sp>
      <p:sp>
        <p:nvSpPr>
          <p:cNvPr id="9" name="Slide Number Placeholder 8"/>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45348492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45AEA7-F62E-43F5-84A4-91F21F467F5C}" type="datetime1">
              <a:rPr lang="en-US" smtClean="0"/>
              <a:pPr/>
              <a:t>10/29/2023</a:t>
            </a:fld>
            <a:endParaRPr lang="en-US"/>
          </a:p>
        </p:txBody>
      </p:sp>
      <p:sp>
        <p:nvSpPr>
          <p:cNvPr id="4" name="Footer Placeholder 3"/>
          <p:cNvSpPr>
            <a:spLocks noGrp="1"/>
          </p:cNvSpPr>
          <p:nvPr>
            <p:ph type="ftr" sz="quarter" idx="11"/>
          </p:nvPr>
        </p:nvSpPr>
        <p:spPr/>
        <p:txBody>
          <a:bodyPr/>
          <a:lstStyle/>
          <a:p>
            <a:r>
              <a:rPr kumimoji="0" lang="fr-FR"/>
              <a:t>Modern Database Management   Chapter 7</a:t>
            </a:r>
            <a:endParaRPr kumimoji="0" lang="en-US"/>
          </a:p>
        </p:txBody>
      </p:sp>
      <p:sp>
        <p:nvSpPr>
          <p:cNvPr id="5" name="Slide Number Placeholder 4"/>
          <p:cNvSpPr>
            <a:spLocks noGrp="1"/>
          </p:cNvSpPr>
          <p:nvPr>
            <p:ph type="sldNum" sz="quarter" idx="12"/>
          </p:nvPr>
        </p:nvSpPr>
        <p:spPr/>
        <p:txBody>
          <a:bodyPr/>
          <a:lstStyle/>
          <a:p>
            <a:fld id="{4D16798D-572F-499D-BB31-B63994041C20}" type="slidenum">
              <a:rPr lang="en-US" smtClean="0"/>
              <a:pPr/>
              <a:t>‹#›</a:t>
            </a:fld>
            <a:endParaRPr lang="en-US"/>
          </a:p>
        </p:txBody>
      </p:sp>
    </p:spTree>
    <p:extLst>
      <p:ext uri="{BB962C8B-B14F-4D97-AF65-F5344CB8AC3E}">
        <p14:creationId xmlns:p14="http://schemas.microsoft.com/office/powerpoint/2010/main" val="203141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CC680-5EE5-4518-B3A6-9B4DAB083353}" type="datetime1">
              <a:rPr lang="en-US" smtClean="0"/>
              <a:pPr/>
              <a:t>10/29/2023</a:t>
            </a:fld>
            <a:endParaRPr lang="en-US"/>
          </a:p>
        </p:txBody>
      </p:sp>
      <p:sp>
        <p:nvSpPr>
          <p:cNvPr id="3" name="Footer Placeholder 2"/>
          <p:cNvSpPr>
            <a:spLocks noGrp="1"/>
          </p:cNvSpPr>
          <p:nvPr>
            <p:ph type="ftr" sz="quarter" idx="11"/>
          </p:nvPr>
        </p:nvSpPr>
        <p:spPr/>
        <p:txBody>
          <a:bodyPr/>
          <a:lstStyle/>
          <a:p>
            <a:r>
              <a:rPr kumimoji="0" lang="fr-FR"/>
              <a:t>Modern Database Management   Chapter 7</a:t>
            </a:r>
            <a:endParaRPr kumimoji="0" lang="en-US" dirty="0"/>
          </a:p>
        </p:txBody>
      </p:sp>
      <p:sp>
        <p:nvSpPr>
          <p:cNvPr id="4" name="Slide Number Placeholder 3"/>
          <p:cNvSpPr>
            <a:spLocks noGrp="1"/>
          </p:cNvSpPr>
          <p:nvPr>
            <p:ph type="sldNum" sz="quarter" idx="12"/>
          </p:nvPr>
        </p:nvSpPr>
        <p:spPr/>
        <p:txBody>
          <a:bodyPr/>
          <a:lstStyle/>
          <a:p>
            <a:fld id="{5E8609B6-4D88-46FD-9984-78B01C4BBFC3}" type="slidenum">
              <a:rPr lang="en-US" smtClean="0"/>
              <a:pPr/>
              <a:t>‹#›</a:t>
            </a:fld>
            <a:endParaRPr lang="en-US"/>
          </a:p>
        </p:txBody>
      </p:sp>
    </p:spTree>
    <p:extLst>
      <p:ext uri="{BB962C8B-B14F-4D97-AF65-F5344CB8AC3E}">
        <p14:creationId xmlns:p14="http://schemas.microsoft.com/office/powerpoint/2010/main" val="24471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4" y="685802"/>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3" y="2709054"/>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412685809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5877563"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63654" y="2"/>
            <a:ext cx="4216855"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2" y="2709054"/>
            <a:ext cx="587756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17361619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9" name="Picture 18" descr="Brickwork-SD-R1acrop.jpg"/>
          <p:cNvPicPr>
            <a:picLocks noChangeAspect="1"/>
          </p:cNvPicPr>
          <p:nvPr/>
        </p:nvPicPr>
        <p:blipFill rotWithShape="1">
          <a:blip r:embed="rId21">
            <a:extLst>
              <a:ext uri="{28A0092B-C50C-407E-A947-70E740481C1C}">
                <a14:useLocalDpi xmlns:a14="http://schemas.microsoft.com/office/drawing/2010/main" val="0"/>
              </a:ext>
            </a:extLst>
          </a:blip>
          <a:srcRect t="91902"/>
          <a:stretch/>
        </p:blipFill>
        <p:spPr>
          <a:xfrm>
            <a:off x="0" y="6302609"/>
            <a:ext cx="12192000" cy="555390"/>
          </a:xfrm>
          <a:prstGeom prst="rect">
            <a:avLst/>
          </a:prstGeom>
        </p:spPr>
      </p:pic>
      <p:pic>
        <p:nvPicPr>
          <p:cNvPr id="8" name="Picture 7" descr="Brickwork-SD-R1acrop.jpg"/>
          <p:cNvPicPr>
            <a:picLocks noChangeAspect="1"/>
          </p:cNvPicPr>
          <p:nvPr/>
        </p:nvPicPr>
        <p:blipFill rotWithShape="1">
          <a:blip r:embed="rId21">
            <a:extLst>
              <a:ext uri="{28A0092B-C50C-407E-A947-70E740481C1C}">
                <a14:useLocalDpi xmlns:a14="http://schemas.microsoft.com/office/drawing/2010/main" val="0"/>
              </a:ext>
            </a:extLst>
          </a:blip>
          <a:srcRect l="96577"/>
          <a:stretch/>
        </p:blipFill>
        <p:spPr>
          <a:xfrm>
            <a:off x="11774689" y="0"/>
            <a:ext cx="417311" cy="6858000"/>
          </a:xfrm>
          <a:prstGeom prst="rect">
            <a:avLst/>
          </a:prstGeom>
        </p:spPr>
      </p:pic>
      <p:grpSp>
        <p:nvGrpSpPr>
          <p:cNvPr id="10" name="Group 9"/>
          <p:cNvGrpSpPr/>
          <p:nvPr/>
        </p:nvGrpSpPr>
        <p:grpSpPr>
          <a:xfrm>
            <a:off x="-25397" y="2"/>
            <a:ext cx="12005351"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294571" y="190247"/>
            <a:ext cx="11308284" cy="127033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94571" y="1507390"/>
            <a:ext cx="11308284" cy="3878908"/>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685802" y="5757334"/>
            <a:ext cx="549971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7"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95830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57" r:id="rId19"/>
  </p:sldLayoutIdLst>
  <p:hf hdr="0" dt="0"/>
  <p:txStyles>
    <p:titleStyle>
      <a:lvl1pPr algn="l" defTabSz="914400" rtl="0" eaLnBrk="1" latinLnBrk="0" hangingPunct="1">
        <a:lnSpc>
          <a:spcPct val="90000"/>
        </a:lnSpc>
        <a:spcBef>
          <a:spcPct val="0"/>
        </a:spcBef>
        <a:buNone/>
        <a:defRPr lang="en-US" sz="4400" kern="1200" cap="none" baseline="0" dirty="0">
          <a:solidFill>
            <a:schemeClr val="accent1"/>
          </a:solidFill>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SzPct val="16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1pPr>
      <a:lvl2pPr marL="460375"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2pPr>
      <a:lvl3pPr marL="687388"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3pPr>
      <a:lvl4pPr marL="914400"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4pPr>
      <a:lvl5pPr marL="1141413"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studio3t.com/testimonials/" TargetMode="External"/><Relationship Id="rId2" Type="http://schemas.openxmlformats.org/officeDocument/2006/relationships/hyperlink" Target="https://www.mongodb.com/blog/post/sega-hardlight-migrates-to-mongodb-atlas-simplify-ops-improve-experience-mobile-gamers" TargetMode="External"/><Relationship Id="rId1" Type="http://schemas.openxmlformats.org/officeDocument/2006/relationships/slideLayout" Target="../slideLayouts/slideLayout18.xml"/><Relationship Id="rId4" Type="http://schemas.openxmlformats.org/officeDocument/2006/relationships/hyperlink" Target="https://www.mongodb.com/press/mongodb-chosen-technology-provider-deliver-accurate-data-weather-channel-hundreds-thousan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MongoDB</a:t>
            </a:r>
          </a:p>
        </p:txBody>
      </p:sp>
      <p:sp>
        <p:nvSpPr>
          <p:cNvPr id="2" name="Subtitle 1"/>
          <p:cNvSpPr>
            <a:spLocks noGrp="1"/>
          </p:cNvSpPr>
          <p:nvPr>
            <p:ph type="subTitle" idx="1"/>
          </p:nvPr>
        </p:nvSpPr>
        <p:spPr/>
        <p:txBody>
          <a:bodyPr/>
          <a:lstStyle/>
          <a:p>
            <a:endParaRPr lang="en-US"/>
          </a:p>
        </p:txBody>
      </p:sp>
      <p:sp>
        <p:nvSpPr>
          <p:cNvPr id="5" name="Slide Number Placeholder 4"/>
          <p:cNvSpPr>
            <a:spLocks noGrp="1"/>
          </p:cNvSpPr>
          <p:nvPr>
            <p:ph type="sldNum" sz="quarter" idx="4294967295"/>
          </p:nvPr>
        </p:nvSpPr>
        <p:spPr>
          <a:xfrm>
            <a:off x="11283950" y="5757863"/>
            <a:ext cx="908050" cy="498475"/>
          </a:xfrm>
          <a:prstGeom prst="rect">
            <a:avLst/>
          </a:prstGeom>
        </p:spPr>
        <p:txBody>
          <a:bodyPr/>
          <a:lstStyle/>
          <a:p>
            <a:fld id="{7FF23AA5-5FC4-4A05-960B-8B92B68E3F8D}" type="slidenum">
              <a:rPr lang="en-US" smtClean="0"/>
              <a:pPr/>
              <a:t>1</a:t>
            </a:fld>
            <a:endParaRPr lang="en-US"/>
          </a:p>
        </p:txBody>
      </p:sp>
    </p:spTree>
    <p:extLst>
      <p:ext uri="{BB962C8B-B14F-4D97-AF65-F5344CB8AC3E}">
        <p14:creationId xmlns:p14="http://schemas.microsoft.com/office/powerpoint/2010/main" val="38317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MongoDB over RDBMS</a:t>
            </a:r>
          </a:p>
        </p:txBody>
      </p:sp>
      <p:sp>
        <p:nvSpPr>
          <p:cNvPr id="3" name="Content Placeholder 2"/>
          <p:cNvSpPr>
            <a:spLocks noGrp="1"/>
          </p:cNvSpPr>
          <p:nvPr>
            <p:ph idx="1"/>
          </p:nvPr>
        </p:nvSpPr>
        <p:spPr/>
        <p:txBody>
          <a:bodyPr>
            <a:normAutofit/>
          </a:bodyPr>
          <a:lstStyle/>
          <a:p>
            <a:r>
              <a:rPr lang="en-US" dirty="0"/>
              <a:t>Schema-less</a:t>
            </a:r>
          </a:p>
          <a:p>
            <a:r>
              <a:rPr lang="en-US" dirty="0"/>
              <a:t>Structure of a single object is clear</a:t>
            </a:r>
          </a:p>
          <a:p>
            <a:r>
              <a:rPr lang="en-US" dirty="0"/>
              <a:t>No complex joins</a:t>
            </a:r>
          </a:p>
          <a:p>
            <a:r>
              <a:rPr lang="en-US" dirty="0"/>
              <a:t>Deep query-ability</a:t>
            </a:r>
          </a:p>
          <a:p>
            <a:r>
              <a:rPr lang="en-US" dirty="0"/>
              <a:t>Ease of scale out (horizontally)</a:t>
            </a:r>
          </a:p>
          <a:p>
            <a:r>
              <a:rPr lang="en-US" dirty="0"/>
              <a:t>Conversion/mapping of application objects to database objects not needed</a:t>
            </a:r>
          </a:p>
          <a:p>
            <a:r>
              <a:rPr lang="en-US" dirty="0"/>
              <a:t>Uses internal memory for storing the working set, enabling faster access of data.</a:t>
            </a:r>
          </a:p>
        </p:txBody>
      </p:sp>
    </p:spTree>
    <p:extLst>
      <p:ext uri="{BB962C8B-B14F-4D97-AF65-F5344CB8AC3E}">
        <p14:creationId xmlns:p14="http://schemas.microsoft.com/office/powerpoint/2010/main" val="107387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MongoDB?</a:t>
            </a:r>
          </a:p>
        </p:txBody>
      </p:sp>
      <p:sp>
        <p:nvSpPr>
          <p:cNvPr id="3" name="Content Placeholder 2"/>
          <p:cNvSpPr>
            <a:spLocks noGrp="1"/>
          </p:cNvSpPr>
          <p:nvPr>
            <p:ph idx="1"/>
          </p:nvPr>
        </p:nvSpPr>
        <p:spPr/>
        <p:txBody>
          <a:bodyPr/>
          <a:lstStyle/>
          <a:p>
            <a:r>
              <a:rPr lang="en-US" dirty="0"/>
              <a:t>Document oriented storage</a:t>
            </a:r>
          </a:p>
          <a:p>
            <a:pPr lvl="1"/>
            <a:r>
              <a:rPr lang="en-US" dirty="0"/>
              <a:t>Data is stored in the form of JSON style documents</a:t>
            </a:r>
          </a:p>
          <a:p>
            <a:r>
              <a:rPr lang="en-US" dirty="0"/>
              <a:t>Index on any attribute</a:t>
            </a:r>
          </a:p>
          <a:p>
            <a:r>
              <a:rPr lang="en-US" dirty="0"/>
              <a:t>Replication and high availability</a:t>
            </a:r>
          </a:p>
          <a:p>
            <a:r>
              <a:rPr lang="en-US" dirty="0"/>
              <a:t>Auto-</a:t>
            </a:r>
            <a:r>
              <a:rPr lang="en-US" dirty="0" err="1"/>
              <a:t>sharding</a:t>
            </a:r>
            <a:endParaRPr lang="en-US" dirty="0"/>
          </a:p>
          <a:p>
            <a:r>
              <a:rPr lang="en-US" dirty="0"/>
              <a:t>Rich queries</a:t>
            </a:r>
          </a:p>
          <a:p>
            <a:r>
              <a:rPr lang="en-US" dirty="0"/>
              <a:t>Fast in-place updates</a:t>
            </a:r>
          </a:p>
          <a:p>
            <a:r>
              <a:rPr lang="en-US" dirty="0"/>
              <a:t>Professional supported by MongoDB</a:t>
            </a:r>
          </a:p>
        </p:txBody>
      </p:sp>
    </p:spTree>
    <p:extLst>
      <p:ext uri="{BB962C8B-B14F-4D97-AF65-F5344CB8AC3E}">
        <p14:creationId xmlns:p14="http://schemas.microsoft.com/office/powerpoint/2010/main" val="282380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 MongoDB</a:t>
            </a:r>
          </a:p>
        </p:txBody>
      </p:sp>
      <p:sp>
        <p:nvSpPr>
          <p:cNvPr id="3" name="Content Placeholder 2"/>
          <p:cNvSpPr>
            <a:spLocks noGrp="1"/>
          </p:cNvSpPr>
          <p:nvPr>
            <p:ph idx="1"/>
          </p:nvPr>
        </p:nvSpPr>
        <p:spPr>
          <a:xfrm>
            <a:off x="676102" y="1425147"/>
            <a:ext cx="10784377" cy="4311345"/>
          </a:xfrm>
        </p:spPr>
        <p:txBody>
          <a:bodyPr>
            <a:normAutofit fontScale="85000" lnSpcReduction="20000"/>
          </a:bodyPr>
          <a:lstStyle/>
          <a:p>
            <a:pPr>
              <a:spcBef>
                <a:spcPts val="600"/>
              </a:spcBef>
              <a:spcAft>
                <a:spcPts val="600"/>
              </a:spcAft>
            </a:pPr>
            <a:r>
              <a:rPr lang="en-US" dirty="0"/>
              <a:t>Big data</a:t>
            </a:r>
          </a:p>
          <a:p>
            <a:pPr>
              <a:spcBef>
                <a:spcPts val="600"/>
              </a:spcBef>
              <a:spcAft>
                <a:spcPts val="600"/>
              </a:spcAft>
            </a:pPr>
            <a:r>
              <a:rPr lang="en-US" dirty="0"/>
              <a:t>Content management and delivery</a:t>
            </a:r>
          </a:p>
          <a:p>
            <a:pPr>
              <a:spcBef>
                <a:spcPts val="600"/>
              </a:spcBef>
              <a:spcAft>
                <a:spcPts val="600"/>
              </a:spcAft>
            </a:pPr>
            <a:r>
              <a:rPr lang="en-US" dirty="0"/>
              <a:t>Blogging platforms</a:t>
            </a:r>
          </a:p>
          <a:p>
            <a:pPr>
              <a:spcBef>
                <a:spcPts val="600"/>
              </a:spcBef>
              <a:spcAft>
                <a:spcPts val="600"/>
              </a:spcAft>
            </a:pPr>
            <a:r>
              <a:rPr lang="en-US" dirty="0"/>
              <a:t>Analytics platforms</a:t>
            </a:r>
          </a:p>
          <a:p>
            <a:pPr>
              <a:spcBef>
                <a:spcPts val="600"/>
              </a:spcBef>
              <a:spcAft>
                <a:spcPts val="600"/>
              </a:spcAft>
            </a:pPr>
            <a:r>
              <a:rPr lang="en-US" dirty="0"/>
              <a:t>E-commerce platforms</a:t>
            </a:r>
          </a:p>
          <a:p>
            <a:pPr>
              <a:spcBef>
                <a:spcPts val="600"/>
              </a:spcBef>
              <a:spcAft>
                <a:spcPts val="600"/>
              </a:spcAft>
            </a:pPr>
            <a:r>
              <a:rPr lang="en-US" dirty="0"/>
              <a:t>Applications</a:t>
            </a:r>
            <a:endParaRPr lang="en-US" dirty="0">
              <a:hlinkClick r:id="rId2"/>
            </a:endParaRPr>
          </a:p>
          <a:p>
            <a:pPr lvl="1">
              <a:spcBef>
                <a:spcPts val="600"/>
              </a:spcBef>
              <a:spcAft>
                <a:spcPts val="600"/>
              </a:spcAft>
            </a:pPr>
            <a:r>
              <a:rPr lang="en-US" dirty="0">
                <a:hlinkClick r:id="rId2"/>
              </a:rPr>
              <a:t>SEGA</a:t>
            </a:r>
            <a:r>
              <a:rPr lang="en-US" dirty="0"/>
              <a:t> (Japanese multinational video game developer and publisher) uses cloud hosted MongoDB for handling 11 million in-game accounts</a:t>
            </a:r>
          </a:p>
          <a:p>
            <a:pPr lvl="1">
              <a:spcBef>
                <a:spcPts val="600"/>
              </a:spcBef>
              <a:spcAft>
                <a:spcPts val="600"/>
              </a:spcAft>
            </a:pPr>
            <a:r>
              <a:rPr lang="en-US" dirty="0">
                <a:hlinkClick r:id="rId3"/>
              </a:rPr>
              <a:t>Aer Lingus</a:t>
            </a:r>
            <a:r>
              <a:rPr lang="en-US" dirty="0"/>
              <a:t> (the flag carrier airline of </a:t>
            </a:r>
            <a:r>
              <a:rPr lang="en-US" dirty="0" err="1"/>
              <a:t>Irelan</a:t>
            </a:r>
            <a:r>
              <a:rPr lang="en-US" dirty="0"/>
              <a:t>) uses MongoDB with Studio </a:t>
            </a:r>
            <a:r>
              <a:rPr lang="en-US" dirty="0" err="1"/>
              <a:t>3T</a:t>
            </a:r>
            <a:r>
              <a:rPr lang="en-US" dirty="0"/>
              <a:t> to handle ticketing and internal apps</a:t>
            </a:r>
          </a:p>
          <a:p>
            <a:pPr lvl="1">
              <a:spcBef>
                <a:spcPts val="600"/>
              </a:spcBef>
              <a:spcAft>
                <a:spcPts val="600"/>
              </a:spcAft>
            </a:pPr>
            <a:r>
              <a:rPr lang="en-US" dirty="0"/>
              <a:t>Built on MongoDB, The </a:t>
            </a:r>
            <a:r>
              <a:rPr lang="en-US" dirty="0">
                <a:hlinkClick r:id="rId4"/>
              </a:rPr>
              <a:t>Weather Channel’</a:t>
            </a:r>
            <a:r>
              <a:rPr lang="en-US" dirty="0"/>
              <a:t>s iOS and Android apps deliver weather alerts to 40 million users in real-time</a:t>
            </a:r>
          </a:p>
          <a:p>
            <a:endParaRPr lang="en-US" dirty="0"/>
          </a:p>
        </p:txBody>
      </p:sp>
    </p:spTree>
    <p:extLst>
      <p:ext uri="{BB962C8B-B14F-4D97-AF65-F5344CB8AC3E}">
        <p14:creationId xmlns:p14="http://schemas.microsoft.com/office/powerpoint/2010/main" val="75121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Modeling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329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a:t>
            </a:r>
            <a:r>
              <a:rPr lang="en-US" altLang="zh-CN" dirty="0"/>
              <a:t>s</a:t>
            </a:r>
            <a:r>
              <a:rPr lang="en-US" dirty="0"/>
              <a:t> while Design</a:t>
            </a:r>
          </a:p>
        </p:txBody>
      </p:sp>
      <p:sp>
        <p:nvSpPr>
          <p:cNvPr id="3" name="Content Placeholder 2"/>
          <p:cNvSpPr>
            <a:spLocks noGrp="1"/>
          </p:cNvSpPr>
          <p:nvPr>
            <p:ph idx="1"/>
          </p:nvPr>
        </p:nvSpPr>
        <p:spPr/>
        <p:txBody>
          <a:bodyPr>
            <a:normAutofit/>
          </a:bodyPr>
          <a:lstStyle/>
          <a:p>
            <a:r>
              <a:rPr lang="en-US" dirty="0"/>
              <a:t>Design your schema according to user requirements</a:t>
            </a:r>
          </a:p>
          <a:p>
            <a:r>
              <a:rPr lang="en-US" dirty="0"/>
              <a:t>Combine objects into one document if you will use them together. Otherwise separate them (but make sure there should not be need of joins)</a:t>
            </a:r>
          </a:p>
          <a:p>
            <a:r>
              <a:rPr lang="en-US" dirty="0"/>
              <a:t>Duplicate the data (but limited) because disk space is cheap as compared to compute time</a:t>
            </a:r>
          </a:p>
          <a:p>
            <a:r>
              <a:rPr lang="en-US" dirty="0"/>
              <a:t>Optimize your schema for most frequent use cases</a:t>
            </a:r>
          </a:p>
        </p:txBody>
      </p:sp>
    </p:spTree>
    <p:extLst>
      <p:ext uri="{BB962C8B-B14F-4D97-AF65-F5344CB8AC3E}">
        <p14:creationId xmlns:p14="http://schemas.microsoft.com/office/powerpoint/2010/main" val="110503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Suppose a client needs a database design for his blog/website and see the differences between RDBMS and MongoDB schema design. Website has the following requirements.</a:t>
            </a:r>
          </a:p>
          <a:p>
            <a:r>
              <a:rPr lang="en-US" dirty="0"/>
              <a:t>Every post has the unique title, description and </a:t>
            </a:r>
            <a:r>
              <a:rPr lang="en-US" dirty="0" err="1"/>
              <a:t>url</a:t>
            </a:r>
            <a:r>
              <a:rPr lang="en-US" dirty="0"/>
              <a:t>.</a:t>
            </a:r>
          </a:p>
          <a:p>
            <a:r>
              <a:rPr lang="en-US" dirty="0"/>
              <a:t>Every post can have one or more tags.</a:t>
            </a:r>
          </a:p>
          <a:p>
            <a:r>
              <a:rPr lang="en-US" dirty="0"/>
              <a:t>Every post has the name of its publisher and total number of likes.</a:t>
            </a:r>
          </a:p>
          <a:p>
            <a:r>
              <a:rPr lang="en-US" dirty="0"/>
              <a:t>Every post has comments given by users along with their name, message, data-time and likes.</a:t>
            </a:r>
          </a:p>
          <a:p>
            <a:r>
              <a:rPr lang="en-US" dirty="0"/>
              <a:t>On each post, there can be zero or more comments.</a:t>
            </a:r>
          </a:p>
          <a:p>
            <a:endParaRPr lang="en-US" dirty="0"/>
          </a:p>
        </p:txBody>
      </p:sp>
    </p:spTree>
    <p:extLst>
      <p:ext uri="{BB962C8B-B14F-4D97-AF65-F5344CB8AC3E}">
        <p14:creationId xmlns:p14="http://schemas.microsoft.com/office/powerpoint/2010/main" val="138644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Schema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6618" y="2443595"/>
            <a:ext cx="6783804" cy="2641023"/>
          </a:xfrm>
          <a:prstGeom prst="rect">
            <a:avLst/>
          </a:prstGeom>
        </p:spPr>
      </p:pic>
    </p:spTree>
    <p:extLst>
      <p:ext uri="{BB962C8B-B14F-4D97-AF65-F5344CB8AC3E}">
        <p14:creationId xmlns:p14="http://schemas.microsoft.com/office/powerpoint/2010/main" val="230805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Schema</a:t>
            </a:r>
          </a:p>
        </p:txBody>
      </p:sp>
      <p:pic>
        <p:nvPicPr>
          <p:cNvPr id="4" name="Picture 3"/>
          <p:cNvPicPr>
            <a:picLocks noChangeAspect="1"/>
          </p:cNvPicPr>
          <p:nvPr/>
        </p:nvPicPr>
        <p:blipFill>
          <a:blip r:embed="rId2"/>
          <a:stretch>
            <a:fillRect/>
          </a:stretch>
        </p:blipFill>
        <p:spPr>
          <a:xfrm>
            <a:off x="3718536" y="1189050"/>
            <a:ext cx="7552755" cy="5295446"/>
          </a:xfrm>
          <a:prstGeom prst="rect">
            <a:avLst/>
          </a:prstGeom>
        </p:spPr>
      </p:pic>
    </p:spTree>
    <p:extLst>
      <p:ext uri="{BB962C8B-B14F-4D97-AF65-F5344CB8AC3E}">
        <p14:creationId xmlns:p14="http://schemas.microsoft.com/office/powerpoint/2010/main" val="278595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Command</a:t>
            </a:r>
          </a:p>
        </p:txBody>
      </p:sp>
      <p:sp>
        <p:nvSpPr>
          <p:cNvPr id="3" name="Content Placeholder 2"/>
          <p:cNvSpPr>
            <a:spLocks noGrp="1"/>
          </p:cNvSpPr>
          <p:nvPr>
            <p:ph idx="1"/>
          </p:nvPr>
        </p:nvSpPr>
        <p:spPr>
          <a:xfrm>
            <a:off x="676101" y="1405412"/>
            <a:ext cx="10784377" cy="4823253"/>
          </a:xfrm>
        </p:spPr>
        <p:txBody>
          <a:bodyPr>
            <a:normAutofit/>
          </a:bodyPr>
          <a:lstStyle/>
          <a:p>
            <a:r>
              <a:rPr lang="en-US" dirty="0"/>
              <a:t>In MongoDB, default database is test. If you didn't create any database, then collections will be stored in test database.</a:t>
            </a:r>
          </a:p>
          <a:p>
            <a:r>
              <a:rPr lang="en-US" dirty="0"/>
              <a:t>Create/switch to a database</a:t>
            </a:r>
          </a:p>
          <a:p>
            <a:endParaRPr lang="en-US" dirty="0"/>
          </a:p>
          <a:p>
            <a:r>
              <a:rPr lang="en-US" dirty="0"/>
              <a:t>Check your currently selected database</a:t>
            </a:r>
          </a:p>
          <a:p>
            <a:pPr lvl="1" indent="0">
              <a:buNone/>
            </a:pPr>
            <a:endParaRPr lang="en-US" dirty="0"/>
          </a:p>
          <a:p>
            <a:r>
              <a:rPr lang="en-US" dirty="0"/>
              <a:t>Check your database list</a:t>
            </a:r>
          </a:p>
          <a:p>
            <a:pPr marL="182880" lvl="1" indent="0">
              <a:buNone/>
            </a:pPr>
            <a:endParaRPr lang="en-US" dirty="0"/>
          </a:p>
        </p:txBody>
      </p:sp>
      <p:sp>
        <p:nvSpPr>
          <p:cNvPr id="4" name="Rounded Rectangle 3"/>
          <p:cNvSpPr/>
          <p:nvPr/>
        </p:nvSpPr>
        <p:spPr>
          <a:xfrm>
            <a:off x="998738" y="2754252"/>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a:t>use DATABASE_NAME</a:t>
            </a:r>
          </a:p>
        </p:txBody>
      </p:sp>
      <p:sp>
        <p:nvSpPr>
          <p:cNvPr id="6" name="Rounded Rectangle 5"/>
          <p:cNvSpPr/>
          <p:nvPr/>
        </p:nvSpPr>
        <p:spPr>
          <a:xfrm>
            <a:off x="998737" y="3701790"/>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a:t>
            </a:r>
            <a:endParaRPr lang="en-US" dirty="0"/>
          </a:p>
        </p:txBody>
      </p:sp>
      <p:sp>
        <p:nvSpPr>
          <p:cNvPr id="7" name="Rounded Rectangle 6"/>
          <p:cNvSpPr/>
          <p:nvPr/>
        </p:nvSpPr>
        <p:spPr>
          <a:xfrm>
            <a:off x="998738" y="4696842"/>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a:t>show </a:t>
            </a:r>
            <a:r>
              <a:rPr lang="en-US" dirty="0" err="1"/>
              <a:t>dbs</a:t>
            </a:r>
            <a:endParaRPr lang="en-US" dirty="0"/>
          </a:p>
        </p:txBody>
      </p:sp>
    </p:spTree>
    <p:extLst>
      <p:ext uri="{BB962C8B-B14F-4D97-AF65-F5344CB8AC3E}">
        <p14:creationId xmlns:p14="http://schemas.microsoft.com/office/powerpoint/2010/main" val="2561936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dropDatabase</a:t>
            </a:r>
            <a:r>
              <a:rPr lang="en-US" dirty="0"/>
              <a:t>() Method</a:t>
            </a:r>
          </a:p>
        </p:txBody>
      </p:sp>
      <p:sp>
        <p:nvSpPr>
          <p:cNvPr id="3" name="Content Placeholder 2"/>
          <p:cNvSpPr>
            <a:spLocks noGrp="1"/>
          </p:cNvSpPr>
          <p:nvPr>
            <p:ph idx="1"/>
          </p:nvPr>
        </p:nvSpPr>
        <p:spPr/>
        <p:txBody>
          <a:bodyPr/>
          <a:lstStyle/>
          <a:p>
            <a:r>
              <a:rPr lang="en-US" dirty="0"/>
              <a:t>Delete the selected database</a:t>
            </a:r>
          </a:p>
          <a:p>
            <a:endParaRPr lang="en-US" dirty="0"/>
          </a:p>
          <a:p>
            <a:r>
              <a:rPr lang="en-US" dirty="0"/>
              <a:t>The default database is test. If you have not selected any database, then it will delete default 'test' database.</a:t>
            </a:r>
          </a:p>
          <a:p>
            <a:endParaRPr lang="en-US" dirty="0"/>
          </a:p>
        </p:txBody>
      </p:sp>
      <p:sp>
        <p:nvSpPr>
          <p:cNvPr id="4" name="Rounded Rectangle 3"/>
          <p:cNvSpPr/>
          <p:nvPr/>
        </p:nvSpPr>
        <p:spPr>
          <a:xfrm>
            <a:off x="914399" y="1934055"/>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db.dropDatabase</a:t>
            </a:r>
            <a:r>
              <a:rPr lang="en-US" dirty="0"/>
              <a:t>()</a:t>
            </a:r>
          </a:p>
        </p:txBody>
      </p:sp>
    </p:spTree>
    <p:extLst>
      <p:ext uri="{BB962C8B-B14F-4D97-AF65-F5344CB8AC3E}">
        <p14:creationId xmlns:p14="http://schemas.microsoft.com/office/powerpoint/2010/main" val="255911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a:xfrm>
            <a:off x="556524" y="1727462"/>
            <a:ext cx="10784377" cy="4823253"/>
          </a:xfrm>
        </p:spPr>
        <p:txBody>
          <a:bodyPr/>
          <a:lstStyle/>
          <a:p>
            <a:r>
              <a:rPr lang="en-US" dirty="0"/>
              <a:t>Open-source document database</a:t>
            </a:r>
          </a:p>
          <a:p>
            <a:r>
              <a:rPr lang="en-US" dirty="0"/>
              <a:t>The most popular NoSQL database </a:t>
            </a:r>
          </a:p>
          <a:p>
            <a:r>
              <a:rPr lang="en-US" dirty="0"/>
              <a:t>Cross-platform</a:t>
            </a:r>
          </a:p>
          <a:p>
            <a:r>
              <a:rPr lang="en-US" dirty="0"/>
              <a:t>Document oriented database</a:t>
            </a:r>
          </a:p>
          <a:p>
            <a:r>
              <a:rPr lang="en-US" dirty="0"/>
              <a:t>Popular among app developers because</a:t>
            </a:r>
          </a:p>
          <a:p>
            <a:pPr lvl="1"/>
            <a:r>
              <a:rPr lang="en-US" dirty="0"/>
              <a:t>Ease of use, simplified model, elastic scale, and comprehensive tooling.</a:t>
            </a:r>
          </a:p>
          <a:p>
            <a:pPr lvl="1"/>
            <a:endParaRPr lang="en-US" dirty="0"/>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a:t>
            </a:fld>
            <a:endParaRPr lang="en-US"/>
          </a:p>
        </p:txBody>
      </p:sp>
      <p:pic>
        <p:nvPicPr>
          <p:cNvPr id="2050" name="Picture 2" descr="Image result for mongo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7172" y="0"/>
            <a:ext cx="3756504" cy="375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04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a:t>
            </a:r>
          </a:p>
        </p:txBody>
      </p:sp>
      <p:sp>
        <p:nvSpPr>
          <p:cNvPr id="3" name="Content Placeholder 2"/>
          <p:cNvSpPr>
            <a:spLocks noGrp="1"/>
          </p:cNvSpPr>
          <p:nvPr>
            <p:ph idx="1"/>
          </p:nvPr>
        </p:nvSpPr>
        <p:spPr>
          <a:xfrm>
            <a:off x="676101" y="1405412"/>
            <a:ext cx="10784377" cy="4823253"/>
          </a:xfrm>
        </p:spPr>
        <p:txBody>
          <a:bodyPr>
            <a:normAutofit/>
          </a:bodyPr>
          <a:lstStyle/>
          <a:p>
            <a:r>
              <a:rPr lang="en-US" dirty="0"/>
              <a:t>Create a collection</a:t>
            </a:r>
          </a:p>
          <a:p>
            <a:endParaRPr lang="en-US" dirty="0"/>
          </a:p>
          <a:p>
            <a:endParaRPr lang="en-US" dirty="0"/>
          </a:p>
          <a:p>
            <a:endParaRPr lang="en-US" dirty="0"/>
          </a:p>
        </p:txBody>
      </p:sp>
      <p:sp>
        <p:nvSpPr>
          <p:cNvPr id="4" name="Rounded Rectangle 3"/>
          <p:cNvSpPr/>
          <p:nvPr/>
        </p:nvSpPr>
        <p:spPr>
          <a:xfrm>
            <a:off x="953870" y="1927477"/>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db.createCollection</a:t>
            </a:r>
            <a:r>
              <a:rPr lang="en-US" dirty="0"/>
              <a:t>(</a:t>
            </a:r>
            <a:r>
              <a:rPr lang="en-US" dirty="0" err="1"/>
              <a:t>name,options</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407277364"/>
              </p:ext>
            </p:extLst>
          </p:nvPr>
        </p:nvGraphicFramePr>
        <p:xfrm>
          <a:off x="1726463" y="3092222"/>
          <a:ext cx="7542526" cy="2604687"/>
        </p:xfrm>
        <a:graphic>
          <a:graphicData uri="http://schemas.openxmlformats.org/drawingml/2006/table">
            <a:tbl>
              <a:tblPr/>
              <a:tblGrid>
                <a:gridCol w="1667383">
                  <a:extLst>
                    <a:ext uri="{9D8B030D-6E8A-4147-A177-3AD203B41FA5}">
                      <a16:colId xmlns:a16="http://schemas.microsoft.com/office/drawing/2014/main" val="2069709812"/>
                    </a:ext>
                  </a:extLst>
                </a:gridCol>
                <a:gridCol w="1667383">
                  <a:extLst>
                    <a:ext uri="{9D8B030D-6E8A-4147-A177-3AD203B41FA5}">
                      <a16:colId xmlns:a16="http://schemas.microsoft.com/office/drawing/2014/main" val="597878668"/>
                    </a:ext>
                  </a:extLst>
                </a:gridCol>
                <a:gridCol w="4207760">
                  <a:extLst>
                    <a:ext uri="{9D8B030D-6E8A-4147-A177-3AD203B41FA5}">
                      <a16:colId xmlns:a16="http://schemas.microsoft.com/office/drawing/2014/main" val="2379962818"/>
                    </a:ext>
                  </a:extLst>
                </a:gridCol>
              </a:tblGrid>
              <a:tr h="610623">
                <a:tc>
                  <a:txBody>
                    <a:bodyPr/>
                    <a:lstStyle/>
                    <a:p>
                      <a:pPr algn="ctr" fontAlgn="t"/>
                      <a:r>
                        <a:rPr lang="en-US" sz="2000" b="1" dirty="0">
                          <a:effectLst/>
                        </a:rPr>
                        <a:t>Parameter</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ctr" fontAlgn="t"/>
                      <a:r>
                        <a:rPr lang="en-US" sz="2000" b="1" dirty="0">
                          <a:effectLst/>
                        </a:rPr>
                        <a:t>Type</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ctr" fontAlgn="t"/>
                      <a:r>
                        <a:rPr lang="en-US" sz="2000" b="1" dirty="0">
                          <a:effectLst/>
                        </a:rPr>
                        <a:t>Description</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11884087"/>
                  </a:ext>
                </a:extLst>
              </a:tr>
              <a:tr h="868229">
                <a:tc>
                  <a:txBody>
                    <a:bodyPr/>
                    <a:lstStyle/>
                    <a:p>
                      <a:pPr algn="ctr" fontAlgn="t"/>
                      <a:r>
                        <a:rPr lang="en-US" dirty="0">
                          <a:effectLst/>
                        </a:rPr>
                        <a:t>Name</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dirty="0">
                          <a:effectLst/>
                        </a:rPr>
                        <a:t>String</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dirty="0">
                          <a:effectLst/>
                        </a:rPr>
                        <a:t>Name of the collection to be created</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1601001"/>
                  </a:ext>
                </a:extLst>
              </a:tr>
              <a:tr h="1125835">
                <a:tc>
                  <a:txBody>
                    <a:bodyPr/>
                    <a:lstStyle/>
                    <a:p>
                      <a:pPr algn="ctr" fontAlgn="t"/>
                      <a:r>
                        <a:rPr lang="en-US">
                          <a:effectLst/>
                        </a:rPr>
                        <a:t>Options</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dirty="0">
                          <a:effectLst/>
                        </a:rPr>
                        <a:t>Document</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dirty="0">
                          <a:effectLst/>
                        </a:rPr>
                        <a:t>(Optional) Specify options about memory size and indexing</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94195104"/>
                  </a:ext>
                </a:extLst>
              </a:tr>
            </a:tbl>
          </a:graphicData>
        </a:graphic>
      </p:graphicFrame>
    </p:spTree>
    <p:extLst>
      <p:ext uri="{BB962C8B-B14F-4D97-AF65-F5344CB8AC3E}">
        <p14:creationId xmlns:p14="http://schemas.microsoft.com/office/powerpoint/2010/main" val="2632557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101" y="286605"/>
            <a:ext cx="10784379" cy="867281"/>
          </a:xfrm>
        </p:spPr>
        <p:txBody>
          <a:bodyPr/>
          <a:lstStyle/>
          <a:p>
            <a:r>
              <a:rPr lang="en-US" dirty="0"/>
              <a:t>Options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69077759"/>
              </p:ext>
            </p:extLst>
          </p:nvPr>
        </p:nvGraphicFramePr>
        <p:xfrm>
          <a:off x="601624" y="1230163"/>
          <a:ext cx="10933331" cy="5200030"/>
        </p:xfrm>
        <a:graphic>
          <a:graphicData uri="http://schemas.openxmlformats.org/drawingml/2006/table">
            <a:tbl>
              <a:tblPr>
                <a:tableStyleId>{B301B821-A1FF-4177-AEE7-76D212191A09}</a:tableStyleId>
              </a:tblPr>
              <a:tblGrid>
                <a:gridCol w="1391971">
                  <a:extLst>
                    <a:ext uri="{9D8B030D-6E8A-4147-A177-3AD203B41FA5}">
                      <a16:colId xmlns:a16="http://schemas.microsoft.com/office/drawing/2014/main" val="3326606191"/>
                    </a:ext>
                  </a:extLst>
                </a:gridCol>
                <a:gridCol w="1316043">
                  <a:extLst>
                    <a:ext uri="{9D8B030D-6E8A-4147-A177-3AD203B41FA5}">
                      <a16:colId xmlns:a16="http://schemas.microsoft.com/office/drawing/2014/main" val="822499168"/>
                    </a:ext>
                  </a:extLst>
                </a:gridCol>
                <a:gridCol w="8225317">
                  <a:extLst>
                    <a:ext uri="{9D8B030D-6E8A-4147-A177-3AD203B41FA5}">
                      <a16:colId xmlns:a16="http://schemas.microsoft.com/office/drawing/2014/main" val="3003594676"/>
                    </a:ext>
                  </a:extLst>
                </a:gridCol>
              </a:tblGrid>
              <a:tr h="598637">
                <a:tc>
                  <a:txBody>
                    <a:bodyPr/>
                    <a:lstStyle/>
                    <a:p>
                      <a:pPr algn="ctr" fontAlgn="t"/>
                      <a:r>
                        <a:rPr lang="en-US" sz="2400" dirty="0">
                          <a:effectLst/>
                        </a:rPr>
                        <a:t>Field</a:t>
                      </a:r>
                      <a:endParaRPr lang="en-US" sz="2400" b="1" dirty="0">
                        <a:effectLst/>
                      </a:endParaRPr>
                    </a:p>
                  </a:txBody>
                  <a:tcPr marL="0" marR="0" marT="0" marB="0" anchor="ctr"/>
                </a:tc>
                <a:tc>
                  <a:txBody>
                    <a:bodyPr/>
                    <a:lstStyle/>
                    <a:p>
                      <a:pPr algn="ctr" fontAlgn="t"/>
                      <a:r>
                        <a:rPr lang="en-US" sz="2400" dirty="0">
                          <a:effectLst/>
                        </a:rPr>
                        <a:t>Type</a:t>
                      </a:r>
                      <a:endParaRPr lang="en-US" sz="2400" b="1" dirty="0">
                        <a:effectLst/>
                      </a:endParaRPr>
                    </a:p>
                  </a:txBody>
                  <a:tcPr marL="0" marR="0" marT="0" marB="0" anchor="ctr"/>
                </a:tc>
                <a:tc>
                  <a:txBody>
                    <a:bodyPr/>
                    <a:lstStyle/>
                    <a:p>
                      <a:pPr algn="ctr" fontAlgn="t"/>
                      <a:r>
                        <a:rPr lang="en-US" sz="2400" dirty="0">
                          <a:effectLst/>
                        </a:rPr>
                        <a:t>Description</a:t>
                      </a:r>
                      <a:endParaRPr lang="en-US" sz="2400" b="1" dirty="0">
                        <a:effectLst/>
                      </a:endParaRPr>
                    </a:p>
                  </a:txBody>
                  <a:tcPr marL="0" marR="0" marT="0" marB="0" anchor="ctr"/>
                </a:tc>
                <a:extLst>
                  <a:ext uri="{0D108BD9-81ED-4DB2-BD59-A6C34878D82A}">
                    <a16:rowId xmlns:a16="http://schemas.microsoft.com/office/drawing/2014/main" val="69650233"/>
                  </a:ext>
                </a:extLst>
              </a:tr>
              <a:tr h="1153886">
                <a:tc>
                  <a:txBody>
                    <a:bodyPr/>
                    <a:lstStyle/>
                    <a:p>
                      <a:pPr algn="ctr" fontAlgn="ctr"/>
                      <a:r>
                        <a:rPr lang="en-US" sz="2000">
                          <a:effectLst/>
                        </a:rPr>
                        <a:t>capped</a:t>
                      </a:r>
                    </a:p>
                  </a:txBody>
                  <a:tcPr marL="0" marR="0" marT="0" marB="0" anchor="ctr"/>
                </a:tc>
                <a:tc>
                  <a:txBody>
                    <a:bodyPr/>
                    <a:lstStyle/>
                    <a:p>
                      <a:pPr algn="ctr" fontAlgn="ctr"/>
                      <a:r>
                        <a:rPr lang="en-US" sz="2000" dirty="0">
                          <a:effectLst/>
                        </a:rPr>
                        <a:t>Boolean</a:t>
                      </a:r>
                    </a:p>
                  </a:txBody>
                  <a:tcPr marL="0" marR="0" marT="0" marB="0" anchor="ctr"/>
                </a:tc>
                <a:tc>
                  <a:txBody>
                    <a:bodyPr/>
                    <a:lstStyle/>
                    <a:p>
                      <a:pPr algn="l" fontAlgn="t"/>
                      <a:r>
                        <a:rPr lang="en-US" sz="2000" dirty="0">
                          <a:effectLst/>
                        </a:rPr>
                        <a:t>(Optional) If true, enables a capped collection. Capped collection is a fixed size collection that automatically overwrites its oldest entries when it reaches its maximum size. If you specify true, you need to specify size parameter also.</a:t>
                      </a:r>
                    </a:p>
                  </a:txBody>
                  <a:tcPr marL="0" marR="0" marT="0" marB="0" anchor="ctr"/>
                </a:tc>
                <a:extLst>
                  <a:ext uri="{0D108BD9-81ED-4DB2-BD59-A6C34878D82A}">
                    <a16:rowId xmlns:a16="http://schemas.microsoft.com/office/drawing/2014/main" val="3250868243"/>
                  </a:ext>
                </a:extLst>
              </a:tr>
              <a:tr h="1447800">
                <a:tc>
                  <a:txBody>
                    <a:bodyPr/>
                    <a:lstStyle/>
                    <a:p>
                      <a:pPr algn="ctr" fontAlgn="ctr"/>
                      <a:r>
                        <a:rPr lang="en-US" sz="2000">
                          <a:effectLst/>
                        </a:rPr>
                        <a:t>autoIndexId</a:t>
                      </a:r>
                    </a:p>
                  </a:txBody>
                  <a:tcPr marL="0" marR="0" marT="0" marB="0" anchor="ctr"/>
                </a:tc>
                <a:tc>
                  <a:txBody>
                    <a:bodyPr/>
                    <a:lstStyle/>
                    <a:p>
                      <a:pPr algn="ctr" fontAlgn="ctr"/>
                      <a:r>
                        <a:rPr lang="en-US" sz="2000" dirty="0">
                          <a:effectLst/>
                        </a:rPr>
                        <a:t>Boolean</a:t>
                      </a:r>
                    </a:p>
                  </a:txBody>
                  <a:tcPr marL="0" marR="0" marT="0" marB="0" anchor="ctr"/>
                </a:tc>
                <a:tc>
                  <a:txBody>
                    <a:bodyPr/>
                    <a:lstStyle/>
                    <a:p>
                      <a:r>
                        <a:rPr lang="en-US" sz="2000" dirty="0">
                          <a:effectLst/>
                        </a:rPr>
                        <a:t>(Optional) If true, automatically create index on _id field. Default value is false. </a:t>
                      </a:r>
                    </a:p>
                    <a:p>
                      <a:r>
                        <a:rPr lang="en-US" sz="1800" kern="1200" cap="all" dirty="0">
                          <a:effectLst/>
                        </a:rPr>
                        <a:t>IMPORTANT: </a:t>
                      </a:r>
                    </a:p>
                    <a:p>
                      <a:r>
                        <a:rPr lang="en-US" sz="2000" kern="1200" dirty="0">
                          <a:effectLst/>
                        </a:rPr>
                        <a:t>Starting in MongoDB 4.0, you cannot set the option </a:t>
                      </a:r>
                      <a:r>
                        <a:rPr lang="en-US" sz="2000" kern="1200" dirty="0" err="1">
                          <a:effectLst/>
                        </a:rPr>
                        <a:t>autoIndexId</a:t>
                      </a:r>
                      <a:r>
                        <a:rPr lang="en-US" sz="2000" kern="1200" dirty="0">
                          <a:effectLst/>
                        </a:rPr>
                        <a:t> to false when creating collections in databases other than the local database.</a:t>
                      </a:r>
                      <a:endParaRPr lang="en-US" sz="2400" dirty="0">
                        <a:effectLst/>
                      </a:endParaRPr>
                    </a:p>
                  </a:txBody>
                  <a:tcPr marL="0" marR="0" marT="0" marB="0" anchor="ctr"/>
                </a:tc>
                <a:extLst>
                  <a:ext uri="{0D108BD9-81ED-4DB2-BD59-A6C34878D82A}">
                    <a16:rowId xmlns:a16="http://schemas.microsoft.com/office/drawing/2014/main" val="1332550457"/>
                  </a:ext>
                </a:extLst>
              </a:tr>
              <a:tr h="873238">
                <a:tc>
                  <a:txBody>
                    <a:bodyPr/>
                    <a:lstStyle/>
                    <a:p>
                      <a:pPr algn="ctr" fontAlgn="ctr"/>
                      <a:r>
                        <a:rPr lang="en-US" sz="2000">
                          <a:effectLst/>
                        </a:rPr>
                        <a:t>size</a:t>
                      </a:r>
                    </a:p>
                  </a:txBody>
                  <a:tcPr marL="0" marR="0" marT="0" marB="0" anchor="ctr"/>
                </a:tc>
                <a:tc>
                  <a:txBody>
                    <a:bodyPr/>
                    <a:lstStyle/>
                    <a:p>
                      <a:pPr algn="ctr" fontAlgn="ctr"/>
                      <a:r>
                        <a:rPr lang="en-US" sz="2000">
                          <a:effectLst/>
                        </a:rPr>
                        <a:t>number</a:t>
                      </a:r>
                    </a:p>
                  </a:txBody>
                  <a:tcPr marL="0" marR="0" marT="0" marB="0" anchor="ctr"/>
                </a:tc>
                <a:tc>
                  <a:txBody>
                    <a:bodyPr/>
                    <a:lstStyle/>
                    <a:p>
                      <a:pPr algn="l" fontAlgn="t"/>
                      <a:r>
                        <a:rPr lang="en-US" sz="2000" dirty="0">
                          <a:effectLst/>
                        </a:rPr>
                        <a:t>(Optional) Specifies a maximum size in bytes for a capped collection. If capped is true, then you need to specify this field also.</a:t>
                      </a:r>
                    </a:p>
                  </a:txBody>
                  <a:tcPr marL="0" marR="0" marT="0" marB="0" anchor="ctr"/>
                </a:tc>
                <a:extLst>
                  <a:ext uri="{0D108BD9-81ED-4DB2-BD59-A6C34878D82A}">
                    <a16:rowId xmlns:a16="http://schemas.microsoft.com/office/drawing/2014/main" val="1082710325"/>
                  </a:ext>
                </a:extLst>
              </a:tr>
              <a:tr h="710635">
                <a:tc>
                  <a:txBody>
                    <a:bodyPr/>
                    <a:lstStyle/>
                    <a:p>
                      <a:pPr algn="ctr" fontAlgn="ctr"/>
                      <a:r>
                        <a:rPr lang="en-US" sz="2000">
                          <a:effectLst/>
                        </a:rPr>
                        <a:t>max</a:t>
                      </a:r>
                    </a:p>
                  </a:txBody>
                  <a:tcPr marL="0" marR="0" marT="0" marB="0" anchor="ctr"/>
                </a:tc>
                <a:tc>
                  <a:txBody>
                    <a:bodyPr/>
                    <a:lstStyle/>
                    <a:p>
                      <a:pPr algn="ctr" fontAlgn="ctr"/>
                      <a:r>
                        <a:rPr lang="en-US" sz="2000" dirty="0">
                          <a:effectLst/>
                        </a:rPr>
                        <a:t>number</a:t>
                      </a:r>
                    </a:p>
                  </a:txBody>
                  <a:tcPr marL="0" marR="0" marT="0" marB="0" anchor="ctr"/>
                </a:tc>
                <a:tc>
                  <a:txBody>
                    <a:bodyPr/>
                    <a:lstStyle/>
                    <a:p>
                      <a:pPr algn="l" fontAlgn="t"/>
                      <a:r>
                        <a:rPr lang="en-US" sz="2000" dirty="0">
                          <a:effectLst/>
                        </a:rPr>
                        <a:t>(Optional) Specifies the maximum number of documents allowed in the capped collection.</a:t>
                      </a:r>
                    </a:p>
                  </a:txBody>
                  <a:tcPr marL="0" marR="0" marT="0" marB="0" anchor="ctr"/>
                </a:tc>
                <a:extLst>
                  <a:ext uri="{0D108BD9-81ED-4DB2-BD59-A6C34878D82A}">
                    <a16:rowId xmlns:a16="http://schemas.microsoft.com/office/drawing/2014/main" val="742362999"/>
                  </a:ext>
                </a:extLst>
              </a:tr>
            </a:tbl>
          </a:graphicData>
        </a:graphic>
      </p:graphicFrame>
    </p:spTree>
    <p:extLst>
      <p:ext uri="{BB962C8B-B14F-4D97-AF65-F5344CB8AC3E}">
        <p14:creationId xmlns:p14="http://schemas.microsoft.com/office/powerpoint/2010/main" val="3054022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a:t>
            </a:r>
          </a:p>
        </p:txBody>
      </p:sp>
      <p:sp>
        <p:nvSpPr>
          <p:cNvPr id="3" name="Content Placeholder 2"/>
          <p:cNvSpPr>
            <a:spLocks noGrp="1"/>
          </p:cNvSpPr>
          <p:nvPr>
            <p:ph idx="1"/>
          </p:nvPr>
        </p:nvSpPr>
        <p:spPr/>
        <p:txBody>
          <a:bodyPr/>
          <a:lstStyle/>
          <a:p>
            <a:r>
              <a:rPr lang="en-US" dirty="0"/>
              <a:t>Create a collection</a:t>
            </a:r>
          </a:p>
          <a:p>
            <a:endParaRPr lang="en-US" dirty="0"/>
          </a:p>
          <a:p>
            <a:r>
              <a:rPr lang="en-US" dirty="0"/>
              <a:t>Create a collection with options</a:t>
            </a:r>
          </a:p>
          <a:p>
            <a:endParaRPr lang="en-US" dirty="0"/>
          </a:p>
          <a:p>
            <a:r>
              <a:rPr lang="en-US" dirty="0"/>
              <a:t>Check the collections in a database</a:t>
            </a:r>
          </a:p>
          <a:p>
            <a:endParaRPr lang="en-US" dirty="0"/>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22</a:t>
            </a:fld>
            <a:endParaRPr lang="en-US"/>
          </a:p>
        </p:txBody>
      </p:sp>
      <p:sp>
        <p:nvSpPr>
          <p:cNvPr id="7" name="Rounded Rectangle 6"/>
          <p:cNvSpPr/>
          <p:nvPr/>
        </p:nvSpPr>
        <p:spPr>
          <a:xfrm>
            <a:off x="914399" y="1934055"/>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db.createCollection</a:t>
            </a:r>
            <a:r>
              <a:rPr lang="en-US" dirty="0"/>
              <a:t>(“</a:t>
            </a:r>
            <a:r>
              <a:rPr lang="en-US" dirty="0" err="1"/>
              <a:t>mycol</a:t>
            </a:r>
            <a:r>
              <a:rPr lang="en-US" dirty="0"/>
              <a:t>”)</a:t>
            </a:r>
          </a:p>
        </p:txBody>
      </p:sp>
      <p:sp>
        <p:nvSpPr>
          <p:cNvPr id="9" name="Rounded Rectangle 8"/>
          <p:cNvSpPr/>
          <p:nvPr/>
        </p:nvSpPr>
        <p:spPr>
          <a:xfrm>
            <a:off x="1015999" y="3955821"/>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a:t>show collections</a:t>
            </a:r>
          </a:p>
        </p:txBody>
      </p:sp>
      <p:sp>
        <p:nvSpPr>
          <p:cNvPr id="10" name="Rectangle 3"/>
          <p:cNvSpPr>
            <a:spLocks noChangeArrowheads="1"/>
          </p:cNvSpPr>
          <p:nvPr/>
        </p:nvSpPr>
        <p:spPr bwMode="auto">
          <a:xfrm>
            <a:off x="0" y="75030"/>
            <a:ext cx="184731" cy="3071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ounded Rectangle 10"/>
          <p:cNvSpPr/>
          <p:nvPr/>
        </p:nvSpPr>
        <p:spPr>
          <a:xfrm>
            <a:off x="914399" y="2834027"/>
            <a:ext cx="9802862" cy="53745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db.createCollection</a:t>
            </a:r>
            <a:r>
              <a:rPr lang="en-US" dirty="0"/>
              <a:t>("</a:t>
            </a:r>
            <a:r>
              <a:rPr lang="en-US" dirty="0" err="1"/>
              <a:t>mycollection</a:t>
            </a:r>
            <a:r>
              <a:rPr lang="en-US" dirty="0"/>
              <a:t>",{capped:true,autoIndexId:true,size:6142800,max:10000})</a:t>
            </a:r>
          </a:p>
        </p:txBody>
      </p:sp>
    </p:spTree>
    <p:extLst>
      <p:ext uri="{BB962C8B-B14F-4D97-AF65-F5344CB8AC3E}">
        <p14:creationId xmlns:p14="http://schemas.microsoft.com/office/powerpoint/2010/main" val="28980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Collection</a:t>
            </a:r>
          </a:p>
        </p:txBody>
      </p:sp>
      <p:sp>
        <p:nvSpPr>
          <p:cNvPr id="3" name="Content Placeholder 2"/>
          <p:cNvSpPr>
            <a:spLocks noGrp="1"/>
          </p:cNvSpPr>
          <p:nvPr>
            <p:ph idx="1"/>
          </p:nvPr>
        </p:nvSpPr>
        <p:spPr/>
        <p:txBody>
          <a:bodyPr/>
          <a:lstStyle/>
          <a:p>
            <a:r>
              <a:rPr lang="en-US" dirty="0"/>
              <a:t>Drop a collection</a:t>
            </a:r>
          </a:p>
          <a:p>
            <a:endParaRPr lang="en-US" dirty="0"/>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23</a:t>
            </a:fld>
            <a:endParaRPr lang="en-US"/>
          </a:p>
        </p:txBody>
      </p:sp>
      <p:sp>
        <p:nvSpPr>
          <p:cNvPr id="7" name="Rounded Rectangle 6"/>
          <p:cNvSpPr/>
          <p:nvPr/>
        </p:nvSpPr>
        <p:spPr>
          <a:xfrm>
            <a:off x="914399" y="1934055"/>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db.COLLECTION_NAME.drop</a:t>
            </a:r>
            <a:r>
              <a:rPr lang="en-US" dirty="0"/>
              <a:t>()</a:t>
            </a:r>
          </a:p>
        </p:txBody>
      </p:sp>
      <p:sp>
        <p:nvSpPr>
          <p:cNvPr id="9" name="Rounded Rectangle 8"/>
          <p:cNvSpPr/>
          <p:nvPr/>
        </p:nvSpPr>
        <p:spPr>
          <a:xfrm>
            <a:off x="914399" y="2787055"/>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db.mycollection.drop</a:t>
            </a:r>
            <a:r>
              <a:rPr lang="en-US" dirty="0"/>
              <a:t>()</a:t>
            </a:r>
          </a:p>
        </p:txBody>
      </p:sp>
      <p:sp>
        <p:nvSpPr>
          <p:cNvPr id="10" name="Rectangle 3"/>
          <p:cNvSpPr>
            <a:spLocks noChangeArrowheads="1"/>
          </p:cNvSpPr>
          <p:nvPr/>
        </p:nvSpPr>
        <p:spPr bwMode="auto">
          <a:xfrm>
            <a:off x="0" y="75030"/>
            <a:ext cx="184731" cy="3071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08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Datatypes</a:t>
            </a:r>
          </a:p>
        </p:txBody>
      </p:sp>
      <p:sp>
        <p:nvSpPr>
          <p:cNvPr id="3" name="Content Placeholder 2"/>
          <p:cNvSpPr>
            <a:spLocks noGrp="1"/>
          </p:cNvSpPr>
          <p:nvPr>
            <p:ph idx="1"/>
          </p:nvPr>
        </p:nvSpPr>
        <p:spPr/>
        <p:txBody>
          <a:bodyPr>
            <a:normAutofit fontScale="70000" lnSpcReduction="20000"/>
          </a:bodyPr>
          <a:lstStyle/>
          <a:p>
            <a:pPr>
              <a:lnSpc>
                <a:spcPct val="110000"/>
              </a:lnSpc>
              <a:spcBef>
                <a:spcPts val="0"/>
              </a:spcBef>
            </a:pPr>
            <a:r>
              <a:rPr lang="en-US" b="1" dirty="0"/>
              <a:t>String</a:t>
            </a:r>
            <a:r>
              <a:rPr lang="en-US" dirty="0"/>
              <a:t> − This is the most commonly used datatype to store the data. String in MongoDB must be UTF-8 valid.</a:t>
            </a:r>
          </a:p>
          <a:p>
            <a:pPr>
              <a:lnSpc>
                <a:spcPct val="110000"/>
              </a:lnSpc>
              <a:spcBef>
                <a:spcPts val="0"/>
              </a:spcBef>
            </a:pPr>
            <a:r>
              <a:rPr lang="en-US" b="1" dirty="0"/>
              <a:t>Integer</a:t>
            </a:r>
            <a:r>
              <a:rPr lang="en-US" dirty="0"/>
              <a:t> − This type is used to store a numerical value. Integer can be 32 bit or 64 bit depending upon your server.</a:t>
            </a:r>
          </a:p>
          <a:p>
            <a:pPr>
              <a:lnSpc>
                <a:spcPct val="110000"/>
              </a:lnSpc>
              <a:spcBef>
                <a:spcPts val="0"/>
              </a:spcBef>
            </a:pPr>
            <a:r>
              <a:rPr lang="en-US" b="1" dirty="0"/>
              <a:t>Boolean</a:t>
            </a:r>
            <a:r>
              <a:rPr lang="en-US" dirty="0"/>
              <a:t> − This type is used to store a </a:t>
            </a:r>
            <a:r>
              <a:rPr lang="en-US" dirty="0" err="1"/>
              <a:t>boolean</a:t>
            </a:r>
            <a:r>
              <a:rPr lang="en-US" dirty="0"/>
              <a:t> (true/ false) value.</a:t>
            </a:r>
          </a:p>
          <a:p>
            <a:pPr>
              <a:lnSpc>
                <a:spcPct val="110000"/>
              </a:lnSpc>
              <a:spcBef>
                <a:spcPts val="0"/>
              </a:spcBef>
            </a:pPr>
            <a:r>
              <a:rPr lang="en-US" b="1" dirty="0"/>
              <a:t>Double</a:t>
            </a:r>
            <a:r>
              <a:rPr lang="en-US" dirty="0"/>
              <a:t> − This type is used to store floating point values.</a:t>
            </a:r>
          </a:p>
          <a:p>
            <a:pPr>
              <a:lnSpc>
                <a:spcPct val="110000"/>
              </a:lnSpc>
              <a:spcBef>
                <a:spcPts val="0"/>
              </a:spcBef>
            </a:pPr>
            <a:r>
              <a:rPr lang="en-US" b="1" dirty="0"/>
              <a:t>Min/ Max keys</a:t>
            </a:r>
            <a:r>
              <a:rPr lang="en-US" dirty="0"/>
              <a:t> − This type is used to compare a value against the lowest and highest BSON elements.</a:t>
            </a:r>
          </a:p>
          <a:p>
            <a:pPr>
              <a:lnSpc>
                <a:spcPct val="110000"/>
              </a:lnSpc>
              <a:spcBef>
                <a:spcPts val="0"/>
              </a:spcBef>
            </a:pPr>
            <a:r>
              <a:rPr lang="en-US" b="1" dirty="0"/>
              <a:t>Arrays</a:t>
            </a:r>
            <a:r>
              <a:rPr lang="en-US" dirty="0"/>
              <a:t> − This type is used to store arrays or list or multiple values into one key.</a:t>
            </a:r>
          </a:p>
          <a:p>
            <a:pPr>
              <a:lnSpc>
                <a:spcPct val="110000"/>
              </a:lnSpc>
              <a:spcBef>
                <a:spcPts val="0"/>
              </a:spcBef>
            </a:pPr>
            <a:r>
              <a:rPr lang="en-US" b="1" dirty="0"/>
              <a:t>Timestamp</a:t>
            </a:r>
            <a:r>
              <a:rPr lang="en-US" dirty="0"/>
              <a:t> − This can be handy for recording when a document has been modified or added.</a:t>
            </a:r>
          </a:p>
          <a:p>
            <a:pPr>
              <a:lnSpc>
                <a:spcPct val="110000"/>
              </a:lnSpc>
              <a:spcBef>
                <a:spcPts val="0"/>
              </a:spcBef>
            </a:pPr>
            <a:r>
              <a:rPr lang="en-US" b="1" dirty="0"/>
              <a:t>Object</a:t>
            </a:r>
            <a:r>
              <a:rPr lang="en-US" dirty="0"/>
              <a:t> − This datatype is used for embedded documents.</a:t>
            </a:r>
          </a:p>
          <a:p>
            <a:pPr>
              <a:lnSpc>
                <a:spcPct val="110000"/>
              </a:lnSpc>
              <a:spcBef>
                <a:spcPts val="0"/>
              </a:spcBef>
            </a:pPr>
            <a:r>
              <a:rPr lang="en-US" b="1" dirty="0"/>
              <a:t>Null</a:t>
            </a:r>
            <a:r>
              <a:rPr lang="en-US" dirty="0"/>
              <a:t> − This type is used to store a Null value.</a:t>
            </a:r>
          </a:p>
          <a:p>
            <a:pPr>
              <a:lnSpc>
                <a:spcPct val="110000"/>
              </a:lnSpc>
              <a:spcBef>
                <a:spcPts val="0"/>
              </a:spcBef>
            </a:pPr>
            <a:r>
              <a:rPr lang="en-US" b="1" dirty="0"/>
              <a:t>Symbol</a:t>
            </a:r>
            <a:r>
              <a:rPr lang="en-US" dirty="0"/>
              <a:t> − This datatype is used identically to a string; however, it's generally reserved for languages that use a specific symbol type.</a:t>
            </a:r>
          </a:p>
          <a:p>
            <a:pPr>
              <a:lnSpc>
                <a:spcPct val="110000"/>
              </a:lnSpc>
              <a:spcBef>
                <a:spcPts val="0"/>
              </a:spcBef>
            </a:pPr>
            <a:r>
              <a:rPr lang="en-US" b="1" dirty="0"/>
              <a:t>Date </a:t>
            </a:r>
            <a:r>
              <a:rPr lang="en-US" dirty="0"/>
              <a:t>− This datatype is used to store the current date or time in UNIX time format. You can specify your own date time by creating object of Date and passing day, month, year into it.</a:t>
            </a:r>
          </a:p>
          <a:p>
            <a:pPr>
              <a:lnSpc>
                <a:spcPct val="110000"/>
              </a:lnSpc>
              <a:spcBef>
                <a:spcPts val="0"/>
              </a:spcBef>
            </a:pPr>
            <a:r>
              <a:rPr lang="en-US" b="1" dirty="0"/>
              <a:t>Object ID</a:t>
            </a:r>
            <a:r>
              <a:rPr lang="en-US" dirty="0"/>
              <a:t> − This datatype is used to store the document’s ID.</a:t>
            </a:r>
          </a:p>
          <a:p>
            <a:pPr>
              <a:lnSpc>
                <a:spcPct val="110000"/>
              </a:lnSpc>
              <a:spcBef>
                <a:spcPts val="0"/>
              </a:spcBef>
            </a:pPr>
            <a:r>
              <a:rPr lang="en-US" b="1" dirty="0"/>
              <a:t>Binary data</a:t>
            </a:r>
            <a:r>
              <a:rPr lang="en-US" dirty="0"/>
              <a:t> − This datatype is used to store binary data.</a:t>
            </a:r>
          </a:p>
          <a:p>
            <a:pPr>
              <a:lnSpc>
                <a:spcPct val="110000"/>
              </a:lnSpc>
              <a:spcBef>
                <a:spcPts val="0"/>
              </a:spcBef>
            </a:pPr>
            <a:r>
              <a:rPr lang="en-US" b="1" dirty="0"/>
              <a:t>Code</a:t>
            </a:r>
            <a:r>
              <a:rPr lang="en-US" dirty="0"/>
              <a:t> − This datatype is used to store JavaScript code into the document.</a:t>
            </a:r>
          </a:p>
          <a:p>
            <a:pPr>
              <a:lnSpc>
                <a:spcPct val="110000"/>
              </a:lnSpc>
              <a:spcBef>
                <a:spcPts val="0"/>
              </a:spcBef>
            </a:pPr>
            <a:r>
              <a:rPr lang="en-US" b="1" dirty="0"/>
              <a:t>Regular expression</a:t>
            </a:r>
            <a:r>
              <a:rPr lang="en-US" dirty="0"/>
              <a:t> − This datatype is used to store regular expression.</a:t>
            </a:r>
          </a:p>
          <a:p>
            <a:endParaRPr lang="en-US" dirty="0"/>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24</a:t>
            </a:fld>
            <a:endParaRPr lang="en-US"/>
          </a:p>
        </p:txBody>
      </p:sp>
    </p:spTree>
    <p:extLst>
      <p:ext uri="{BB962C8B-B14F-4D97-AF65-F5344CB8AC3E}">
        <p14:creationId xmlns:p14="http://schemas.microsoft.com/office/powerpoint/2010/main" val="2403831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document</a:t>
            </a:r>
          </a:p>
        </p:txBody>
      </p:sp>
      <p:sp>
        <p:nvSpPr>
          <p:cNvPr id="3" name="Content Placeholder 2"/>
          <p:cNvSpPr>
            <a:spLocks noGrp="1"/>
          </p:cNvSpPr>
          <p:nvPr>
            <p:ph idx="1"/>
          </p:nvPr>
        </p:nvSpPr>
        <p:spPr/>
        <p:txBody>
          <a:bodyPr/>
          <a:lstStyle/>
          <a:p>
            <a:r>
              <a:rPr lang="en-US" dirty="0"/>
              <a:t>Insert a document</a:t>
            </a:r>
          </a:p>
          <a:p>
            <a:endParaRPr lang="en-US" dirty="0"/>
          </a:p>
          <a:p>
            <a:r>
              <a:rPr lang="en-US" dirty="0"/>
              <a:t>Create a collection with options</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25</a:t>
            </a:fld>
            <a:endParaRPr lang="en-US"/>
          </a:p>
        </p:txBody>
      </p:sp>
      <p:sp>
        <p:nvSpPr>
          <p:cNvPr id="7" name="Rounded Rectangle 6"/>
          <p:cNvSpPr/>
          <p:nvPr/>
        </p:nvSpPr>
        <p:spPr>
          <a:xfrm>
            <a:off x="914399" y="1934055"/>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db.COLLECTION_NAME.insert</a:t>
            </a:r>
            <a:r>
              <a:rPr lang="en-US" dirty="0"/>
              <a:t>(document)</a:t>
            </a:r>
          </a:p>
        </p:txBody>
      </p:sp>
      <p:sp>
        <p:nvSpPr>
          <p:cNvPr id="9" name="Rounded Rectangle 8"/>
          <p:cNvSpPr/>
          <p:nvPr/>
        </p:nvSpPr>
        <p:spPr>
          <a:xfrm>
            <a:off x="914399" y="4260621"/>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a:t>Show collections</a:t>
            </a:r>
          </a:p>
        </p:txBody>
      </p:sp>
      <p:sp>
        <p:nvSpPr>
          <p:cNvPr id="10" name="Rectangle 3"/>
          <p:cNvSpPr>
            <a:spLocks noChangeArrowheads="1"/>
          </p:cNvSpPr>
          <p:nvPr/>
        </p:nvSpPr>
        <p:spPr bwMode="auto">
          <a:xfrm>
            <a:off x="0" y="75030"/>
            <a:ext cx="184731" cy="3071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ounded Rectangle 10"/>
          <p:cNvSpPr/>
          <p:nvPr/>
        </p:nvSpPr>
        <p:spPr>
          <a:xfrm>
            <a:off x="914399" y="3062144"/>
            <a:ext cx="6723143" cy="287158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lvl="0" defTabSz="914400" eaLnBrk="0" fontAlgn="base" hangingPunct="0">
              <a:spcBef>
                <a:spcPct val="0"/>
              </a:spcBef>
              <a:spcAft>
                <a:spcPct val="0"/>
              </a:spcAft>
            </a:pPr>
            <a:r>
              <a:rPr lang="en-US" altLang="en-US" dirty="0" err="1">
                <a:solidFill>
                  <a:srgbClr val="000000"/>
                </a:solidFill>
                <a:cs typeface="Courier New" panose="02070309020205020404" pitchFamily="49" charset="0"/>
              </a:rPr>
              <a:t>db</a:t>
            </a:r>
            <a:r>
              <a:rPr lang="en-US" altLang="en-US" dirty="0" err="1">
                <a:solidFill>
                  <a:srgbClr val="666600"/>
                </a:solidFill>
                <a:cs typeface="Courier New" panose="02070309020205020404" pitchFamily="49" charset="0"/>
              </a:rPr>
              <a:t>.</a:t>
            </a:r>
            <a:r>
              <a:rPr lang="en-US" altLang="en-US" dirty="0" err="1">
                <a:solidFill>
                  <a:srgbClr val="000000"/>
                </a:solidFill>
                <a:cs typeface="Courier New" panose="02070309020205020404" pitchFamily="49" charset="0"/>
              </a:rPr>
              <a:t>mycol</a:t>
            </a:r>
            <a:r>
              <a:rPr lang="en-US" altLang="en-US" dirty="0" err="1">
                <a:solidFill>
                  <a:srgbClr val="666600"/>
                </a:solidFill>
                <a:cs typeface="Courier New" panose="02070309020205020404" pitchFamily="49" charset="0"/>
              </a:rPr>
              <a:t>.</a:t>
            </a:r>
            <a:r>
              <a:rPr lang="en-US" altLang="en-US" dirty="0" err="1">
                <a:solidFill>
                  <a:srgbClr val="000000"/>
                </a:solidFill>
                <a:cs typeface="Courier New" panose="02070309020205020404" pitchFamily="49" charset="0"/>
              </a:rPr>
              <a:t>insert</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p>
          <a:p>
            <a:pPr lvl="0" defTabSz="914400" eaLnBrk="0" fontAlgn="base" hangingPunct="0">
              <a:spcBef>
                <a:spcPct val="0"/>
              </a:spcBef>
              <a:spcAft>
                <a:spcPct val="0"/>
              </a:spcAft>
            </a:pPr>
            <a:r>
              <a:rPr lang="en-US" altLang="en-US" dirty="0">
                <a:solidFill>
                  <a:srgbClr val="000000"/>
                </a:solidFill>
                <a:cs typeface="Courier New" panose="02070309020205020404" pitchFamily="49" charset="0"/>
              </a:rPr>
              <a:t>title</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008800"/>
                </a:solidFill>
                <a:cs typeface="Courier New" panose="02070309020205020404" pitchFamily="49" charset="0"/>
              </a:rPr>
              <a:t>'MongoDB Overview'</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p>
          <a:p>
            <a:pPr lvl="0" defTabSz="914400" eaLnBrk="0" fontAlgn="base" hangingPunct="0">
              <a:spcBef>
                <a:spcPct val="0"/>
              </a:spcBef>
              <a:spcAft>
                <a:spcPct val="0"/>
              </a:spcAft>
            </a:pPr>
            <a:r>
              <a:rPr lang="en-US" altLang="en-US" dirty="0">
                <a:solidFill>
                  <a:srgbClr val="000000"/>
                </a:solidFill>
                <a:cs typeface="Courier New" panose="02070309020205020404" pitchFamily="49" charset="0"/>
              </a:rPr>
              <a:t>description</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008800"/>
                </a:solidFill>
                <a:cs typeface="Courier New" panose="02070309020205020404" pitchFamily="49" charset="0"/>
              </a:rPr>
              <a:t>'MongoDB is a NoSQL database'</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p>
          <a:p>
            <a:pPr lvl="0" defTabSz="914400" eaLnBrk="0" fontAlgn="base" hangingPunct="0">
              <a:spcBef>
                <a:spcPct val="0"/>
              </a:spcBef>
              <a:spcAft>
                <a:spcPct val="0"/>
              </a:spcAft>
            </a:pPr>
            <a:r>
              <a:rPr lang="en-US" altLang="en-US" dirty="0">
                <a:solidFill>
                  <a:srgbClr val="000088"/>
                </a:solidFill>
                <a:cs typeface="Courier New" panose="02070309020205020404" pitchFamily="49" charset="0"/>
              </a:rPr>
              <a:t>by</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008800"/>
                </a:solidFill>
                <a:cs typeface="Courier New" panose="02070309020205020404" pitchFamily="49" charset="0"/>
              </a:rPr>
              <a:t>'tutorials point'</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p>
          <a:p>
            <a:pPr lvl="0" defTabSz="914400" eaLnBrk="0" fontAlgn="base" hangingPunct="0">
              <a:spcBef>
                <a:spcPct val="0"/>
              </a:spcBef>
              <a:spcAft>
                <a:spcPct val="0"/>
              </a:spcAft>
            </a:pPr>
            <a:r>
              <a:rPr lang="en-US" altLang="en-US" dirty="0">
                <a:solidFill>
                  <a:srgbClr val="000000"/>
                </a:solidFill>
                <a:cs typeface="Courier New" panose="02070309020205020404" pitchFamily="49" charset="0"/>
              </a:rPr>
              <a:t>url</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008800"/>
                </a:solidFill>
                <a:cs typeface="Courier New" panose="02070309020205020404" pitchFamily="49" charset="0"/>
              </a:rPr>
              <a:t>'http://www.tutorialspoint.com'</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p>
          <a:p>
            <a:pPr lvl="0" defTabSz="914400" eaLnBrk="0" fontAlgn="base" hangingPunct="0">
              <a:spcBef>
                <a:spcPct val="0"/>
              </a:spcBef>
              <a:spcAft>
                <a:spcPct val="0"/>
              </a:spcAft>
            </a:pPr>
            <a:r>
              <a:rPr lang="en-US" altLang="en-US" dirty="0">
                <a:solidFill>
                  <a:srgbClr val="000000"/>
                </a:solidFill>
                <a:cs typeface="Courier New" panose="02070309020205020404" pitchFamily="49" charset="0"/>
              </a:rPr>
              <a:t>tags</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666600"/>
                </a:solidFill>
                <a:cs typeface="Courier New" panose="02070309020205020404" pitchFamily="49" charset="0"/>
              </a:rPr>
              <a:t>[</a:t>
            </a:r>
            <a:r>
              <a:rPr lang="en-US" altLang="en-US" dirty="0">
                <a:solidFill>
                  <a:srgbClr val="008800"/>
                </a:solidFill>
                <a:cs typeface="Courier New" panose="02070309020205020404" pitchFamily="49" charset="0"/>
              </a:rPr>
              <a:t>'</a:t>
            </a:r>
            <a:r>
              <a:rPr lang="en-US" altLang="en-US" dirty="0" err="1">
                <a:solidFill>
                  <a:srgbClr val="008800"/>
                </a:solidFill>
                <a:cs typeface="Courier New" panose="02070309020205020404" pitchFamily="49" charset="0"/>
              </a:rPr>
              <a:t>mongodb</a:t>
            </a:r>
            <a:r>
              <a:rPr lang="en-US" altLang="en-US" dirty="0">
                <a:solidFill>
                  <a:srgbClr val="008800"/>
                </a:solidFill>
                <a:cs typeface="Courier New" panose="02070309020205020404" pitchFamily="49" charset="0"/>
              </a:rPr>
              <a:t>'</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008800"/>
                </a:solidFill>
                <a:cs typeface="Courier New" panose="02070309020205020404" pitchFamily="49" charset="0"/>
              </a:rPr>
              <a:t>'database'</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008800"/>
                </a:solidFill>
                <a:cs typeface="Courier New" panose="02070309020205020404" pitchFamily="49" charset="0"/>
              </a:rPr>
              <a:t>'NoSQL'</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p>
          <a:p>
            <a:pPr lvl="0" defTabSz="914400" eaLnBrk="0" fontAlgn="base" hangingPunct="0">
              <a:spcBef>
                <a:spcPct val="0"/>
              </a:spcBef>
              <a:spcAft>
                <a:spcPct val="0"/>
              </a:spcAft>
            </a:pPr>
            <a:r>
              <a:rPr lang="en-US" altLang="en-US" dirty="0">
                <a:solidFill>
                  <a:srgbClr val="000000"/>
                </a:solidFill>
                <a:cs typeface="Courier New" panose="02070309020205020404" pitchFamily="49" charset="0"/>
              </a:rPr>
              <a:t>likes</a:t>
            </a:r>
            <a:r>
              <a:rPr lang="en-US" altLang="en-US" dirty="0">
                <a:solidFill>
                  <a:srgbClr val="666600"/>
                </a:solidFill>
                <a:cs typeface="Courier New" panose="02070309020205020404" pitchFamily="49" charset="0"/>
              </a:rPr>
              <a:t>:</a:t>
            </a:r>
            <a:r>
              <a:rPr lang="en-US" altLang="en-US" dirty="0">
                <a:solidFill>
                  <a:srgbClr val="000000"/>
                </a:solidFill>
                <a:cs typeface="Courier New" panose="02070309020205020404" pitchFamily="49" charset="0"/>
              </a:rPr>
              <a:t> </a:t>
            </a:r>
            <a:r>
              <a:rPr lang="en-US" altLang="en-US" dirty="0">
                <a:solidFill>
                  <a:srgbClr val="006666"/>
                </a:solidFill>
                <a:cs typeface="Courier New" panose="02070309020205020404" pitchFamily="49" charset="0"/>
              </a:rPr>
              <a:t>100</a:t>
            </a:r>
            <a:r>
              <a:rPr lang="en-US" altLang="en-US" dirty="0">
                <a:solidFill>
                  <a:srgbClr val="000000"/>
                </a:solidFill>
                <a:cs typeface="Courier New" panose="02070309020205020404" pitchFamily="49" charset="0"/>
              </a:rPr>
              <a:t> </a:t>
            </a:r>
          </a:p>
          <a:p>
            <a:pPr lvl="0" defTabSz="914400" eaLnBrk="0" fontAlgn="base" hangingPunct="0">
              <a:spcBef>
                <a:spcPct val="0"/>
              </a:spcBef>
              <a:spcAft>
                <a:spcPct val="0"/>
              </a:spcAft>
            </a:pPr>
            <a:r>
              <a:rPr lang="en-US" altLang="en-US" dirty="0">
                <a:solidFill>
                  <a:srgbClr val="666600"/>
                </a:solidFill>
                <a:cs typeface="Courier New" panose="02070309020205020404" pitchFamily="49" charset="0"/>
              </a:rPr>
              <a:t>})</a:t>
            </a:r>
            <a:r>
              <a:rPr lang="en-US" altLang="en-US" dirty="0">
                <a:solidFill>
                  <a:schemeClr val="tx1"/>
                </a:solidFill>
              </a:rPr>
              <a:t> </a:t>
            </a:r>
          </a:p>
        </p:txBody>
      </p:sp>
      <p:sp>
        <p:nvSpPr>
          <p:cNvPr id="6" name="Rectangle 1"/>
          <p:cNvSpPr>
            <a:spLocks noChangeArrowheads="1"/>
          </p:cNvSpPr>
          <p:nvPr/>
        </p:nvSpPr>
        <p:spPr bwMode="auto">
          <a:xfrm>
            <a:off x="0" y="75030"/>
            <a:ext cx="184731" cy="3071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1841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Rectangle 1"/>
          <p:cNvSpPr>
            <a:spLocks noGrp="1" noChangeArrowheads="1"/>
          </p:cNvSpPr>
          <p:nvPr>
            <p:ph idx="1"/>
          </p:nvPr>
        </p:nvSpPr>
        <p:spPr bwMode="auto">
          <a:xfrm>
            <a:off x="1629972" y="209661"/>
            <a:ext cx="7310097" cy="6555005"/>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cs typeface="Courier New" panose="02070309020205020404" pitchFamily="49" charset="0"/>
              </a:rPr>
              <a:t>db</a:t>
            </a:r>
            <a:r>
              <a:rPr kumimoji="0" lang="en-US" altLang="en-US" sz="1800" b="0" i="0" u="none" strike="noStrike" cap="none" normalizeH="0" baseline="0" dirty="0" err="1">
                <a:ln>
                  <a:noFill/>
                </a:ln>
                <a:solidFill>
                  <a:srgbClr val="666600"/>
                </a:solidFill>
                <a:effectLst/>
                <a:cs typeface="Courier New" panose="02070309020205020404" pitchFamily="49" charset="0"/>
              </a:rPr>
              <a:t>.mycol.</a:t>
            </a:r>
            <a:r>
              <a:rPr kumimoji="0" lang="en-US" altLang="en-US" sz="1800" b="0" i="0" u="none" strike="noStrike" cap="none" normalizeH="0" baseline="0" dirty="0" err="1">
                <a:ln>
                  <a:noFill/>
                </a:ln>
                <a:solidFill>
                  <a:srgbClr val="000000"/>
                </a:solidFill>
                <a:effectLst/>
                <a:cs typeface="Courier New" panose="02070309020205020404" pitchFamily="49" charset="0"/>
              </a:rPr>
              <a:t>insert</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title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'MongoDB Overview'</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lv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rgbClr val="000000"/>
                </a:solidFill>
                <a:effectLst/>
                <a:cs typeface="Courier New" panose="02070309020205020404" pitchFamily="49" charset="0"/>
              </a:rPr>
              <a:t>description</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'MongoDB is a </a:t>
            </a:r>
            <a:r>
              <a:rPr lang="en-US" altLang="en-US" sz="1800" dirty="0">
                <a:solidFill>
                  <a:srgbClr val="008800"/>
                </a:solidFill>
                <a:cs typeface="Courier New" panose="02070309020205020404" pitchFamily="49" charset="0"/>
              </a:rPr>
              <a:t>NoSQL </a:t>
            </a:r>
            <a:r>
              <a:rPr kumimoji="0" lang="en-US" altLang="en-US" sz="1800" b="0" i="0" u="none" strike="noStrike" cap="none" normalizeH="0" baseline="0" dirty="0">
                <a:ln>
                  <a:noFill/>
                </a:ln>
                <a:solidFill>
                  <a:srgbClr val="008800"/>
                </a:solidFill>
                <a:effectLst/>
                <a:cs typeface="Courier New" panose="02070309020205020404" pitchFamily="49" charset="0"/>
              </a:rPr>
              <a:t>database'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cs typeface="Courier New" panose="02070309020205020404" pitchFamily="49" charset="0"/>
              </a:rPr>
              <a:t>by</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'tutorials'</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url</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'http://www.tutorialspoint.com'</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tags</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8800"/>
                </a:solidFill>
                <a:effectLst/>
                <a:cs typeface="Courier New" panose="02070309020205020404" pitchFamily="49" charset="0"/>
              </a:rPr>
              <a:t>'</a:t>
            </a:r>
            <a:r>
              <a:rPr kumimoji="0" lang="en-US" altLang="en-US" sz="1800" b="0" i="0" u="none" strike="noStrike" cap="none" normalizeH="0" baseline="0" dirty="0" err="1">
                <a:ln>
                  <a:noFill/>
                </a:ln>
                <a:solidFill>
                  <a:srgbClr val="008800"/>
                </a:solidFill>
                <a:effectLst/>
                <a:cs typeface="Courier New" panose="02070309020205020404" pitchFamily="49" charset="0"/>
              </a:rPr>
              <a:t>mongodb</a:t>
            </a:r>
            <a:r>
              <a:rPr kumimoji="0" lang="en-US" altLang="en-US" sz="1800" b="0" i="0" u="none" strike="noStrike" cap="none" normalizeH="0" baseline="0" dirty="0">
                <a:ln>
                  <a:noFill/>
                </a:ln>
                <a:solidFill>
                  <a:srgbClr val="008800"/>
                </a:solidFill>
                <a:effectLst/>
                <a:cs typeface="Courier New" panose="02070309020205020404" pitchFamily="49" charset="0"/>
              </a:rPr>
              <a:t>'</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'database'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'NoSQL'</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likes</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6666"/>
                </a:solidFill>
                <a:effectLst/>
                <a:cs typeface="Courier New" panose="02070309020205020404" pitchFamily="49" charset="0"/>
              </a:rPr>
              <a:t>100</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title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'NoSQL Database'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description</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"NoSQL database doesn't have tables"</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cs typeface="Courier New" panose="02070309020205020404" pitchFamily="49" charset="0"/>
              </a:rPr>
              <a:t>by</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'tutorials point'</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url</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'http://www.tutorialspoint.com'</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tags</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8800"/>
                </a:solidFill>
                <a:effectLst/>
                <a:cs typeface="Courier New" panose="02070309020205020404" pitchFamily="49" charset="0"/>
              </a:rPr>
              <a:t>'</a:t>
            </a:r>
            <a:r>
              <a:rPr kumimoji="0" lang="en-US" altLang="en-US" sz="1800" b="0" i="0" u="none" strike="noStrike" cap="none" normalizeH="0" baseline="0" dirty="0" err="1">
                <a:ln>
                  <a:noFill/>
                </a:ln>
                <a:solidFill>
                  <a:srgbClr val="008800"/>
                </a:solidFill>
                <a:effectLst/>
                <a:cs typeface="Courier New" panose="02070309020205020404" pitchFamily="49" charset="0"/>
              </a:rPr>
              <a:t>mongodb</a:t>
            </a:r>
            <a:r>
              <a:rPr kumimoji="0" lang="en-US" altLang="en-US" sz="1800" b="0" i="0" u="none" strike="noStrike" cap="none" normalizeH="0" baseline="0" dirty="0">
                <a:ln>
                  <a:noFill/>
                </a:ln>
                <a:solidFill>
                  <a:srgbClr val="008800"/>
                </a:solidFill>
                <a:effectLst/>
                <a:cs typeface="Courier New" panose="02070309020205020404" pitchFamily="49" charset="0"/>
              </a:rPr>
              <a:t>'</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'database'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'NoSQL'</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likes</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6666"/>
                </a:solidFill>
                <a:effectLst/>
                <a:cs typeface="Courier New" panose="02070309020205020404" pitchFamily="49" charset="0"/>
              </a:rPr>
              <a:t>20</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comments</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cs typeface="Courier New" panose="02070309020205020404" pitchFamily="49" charset="0"/>
              </a:rPr>
              <a:t>	</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user</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8800"/>
                </a:solidFill>
                <a:effectLst/>
                <a:cs typeface="Courier New" panose="02070309020205020404" pitchFamily="49" charset="0"/>
              </a:rPr>
              <a:t>'user1'</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	message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8800"/>
                </a:solidFill>
                <a:effectLst/>
                <a:cs typeface="Courier New" panose="02070309020205020404" pitchFamily="49" charset="0"/>
              </a:rPr>
              <a:t>'My first comment'</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err="1">
                <a:ln>
                  <a:noFill/>
                </a:ln>
                <a:solidFill>
                  <a:srgbClr val="000000"/>
                </a:solidFill>
                <a:effectLst/>
                <a:cs typeface="Courier New" panose="02070309020205020404" pitchFamily="49" charset="0"/>
              </a:rPr>
              <a:t>dateCreated</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0088"/>
                </a:solidFill>
                <a:effectLst/>
                <a:cs typeface="Courier New" panose="02070309020205020404" pitchFamily="49" charset="0"/>
              </a:rPr>
              <a:t>new </a:t>
            </a:r>
            <a:r>
              <a:rPr kumimoji="0" lang="en-US" altLang="en-US" sz="1800" b="0" i="0" u="none" strike="noStrike" cap="none" normalizeH="0" baseline="0" dirty="0">
                <a:ln>
                  <a:noFill/>
                </a:ln>
                <a:solidFill>
                  <a:srgbClr val="660066"/>
                </a:solidFill>
                <a:effectLst/>
                <a:cs typeface="Courier New" panose="02070309020205020404" pitchFamily="49" charset="0"/>
              </a:rPr>
              <a:t>Date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6666"/>
                </a:solidFill>
                <a:effectLst/>
                <a:cs typeface="Courier New" panose="02070309020205020404" pitchFamily="49" charset="0"/>
              </a:rPr>
              <a:t>2013</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6666"/>
                </a:solidFill>
                <a:effectLst/>
                <a:cs typeface="Courier New" panose="02070309020205020404" pitchFamily="49" charset="0"/>
              </a:rPr>
              <a:t>11</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6666"/>
                </a:solidFill>
                <a:effectLst/>
                <a:cs typeface="Courier New" panose="02070309020205020404" pitchFamily="49" charset="0"/>
              </a:rPr>
              <a:t>10</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6666"/>
                </a:solidFill>
                <a:effectLst/>
                <a:cs typeface="Courier New" panose="02070309020205020404" pitchFamily="49" charset="0"/>
              </a:rPr>
              <a:t>2</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6666"/>
                </a:solidFill>
                <a:effectLst/>
                <a:cs typeface="Courier New" panose="02070309020205020404" pitchFamily="49" charset="0"/>
              </a:rPr>
              <a:t>35</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	like</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r>
              <a:rPr kumimoji="0" lang="en-US" altLang="en-US" sz="1800" b="0" i="0" u="none" strike="noStrike" cap="none" normalizeH="0" baseline="0" dirty="0">
                <a:ln>
                  <a:noFill/>
                </a:ln>
                <a:solidFill>
                  <a:srgbClr val="006666"/>
                </a:solidFill>
                <a:effectLst/>
                <a:cs typeface="Courier New" panose="02070309020205020404" pitchFamily="49" charset="0"/>
              </a:rPr>
              <a:t>0</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cs typeface="Courier New" panose="02070309020205020404" pitchFamily="49" charset="0"/>
              </a:rPr>
              <a:t>	}</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cs typeface="Courier New" panose="02070309020205020404" pitchFamily="49" charset="0"/>
              </a:rPr>
              <a:t>      </a:t>
            </a: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cs typeface="Courier New" panose="02070309020205020404" pitchFamily="49" charset="0"/>
              </a:rPr>
              <a:t>])</a:t>
            </a:r>
            <a:r>
              <a:rPr kumimoji="0" lang="en-US"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882046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Document</a:t>
            </a:r>
          </a:p>
        </p:txBody>
      </p:sp>
      <p:sp>
        <p:nvSpPr>
          <p:cNvPr id="3" name="Content Placeholder 2"/>
          <p:cNvSpPr>
            <a:spLocks noGrp="1"/>
          </p:cNvSpPr>
          <p:nvPr>
            <p:ph idx="1"/>
          </p:nvPr>
        </p:nvSpPr>
        <p:spPr/>
        <p:txBody>
          <a:bodyPr/>
          <a:lstStyle/>
          <a:p>
            <a:r>
              <a:rPr lang="en-US" dirty="0"/>
              <a:t>Display all the documents in a non-structured way</a:t>
            </a:r>
          </a:p>
          <a:p>
            <a:endParaRPr lang="en-US" dirty="0"/>
          </a:p>
          <a:p>
            <a:r>
              <a:rPr lang="en-US" dirty="0"/>
              <a:t>Display all the documents in a formatted way</a:t>
            </a:r>
          </a:p>
          <a:p>
            <a:endParaRPr lang="en-US" dirty="0"/>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27</a:t>
            </a:fld>
            <a:endParaRPr lang="en-US"/>
          </a:p>
        </p:txBody>
      </p:sp>
      <p:sp>
        <p:nvSpPr>
          <p:cNvPr id="6" name="Rounded Rectangle 5"/>
          <p:cNvSpPr/>
          <p:nvPr/>
        </p:nvSpPr>
        <p:spPr>
          <a:xfrm>
            <a:off x="914399" y="1934055"/>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db.COLLECTION_NAME.find</a:t>
            </a:r>
            <a:r>
              <a:rPr lang="en-US" dirty="0"/>
              <a:t>()</a:t>
            </a:r>
          </a:p>
        </p:txBody>
      </p:sp>
      <p:sp>
        <p:nvSpPr>
          <p:cNvPr id="7" name="Rounded Rectangle 6"/>
          <p:cNvSpPr/>
          <p:nvPr/>
        </p:nvSpPr>
        <p:spPr>
          <a:xfrm>
            <a:off x="961545" y="3167726"/>
            <a:ext cx="6723143" cy="46706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db.COLLECTION_NAME.find</a:t>
            </a:r>
            <a:r>
              <a:rPr lang="en-US" dirty="0"/>
              <a:t>().pretty()</a:t>
            </a:r>
          </a:p>
        </p:txBody>
      </p:sp>
    </p:spTree>
    <p:extLst>
      <p:ext uri="{BB962C8B-B14F-4D97-AF65-F5344CB8AC3E}">
        <p14:creationId xmlns:p14="http://schemas.microsoft.com/office/powerpoint/2010/main" val="3733491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based on some condition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241340"/>
              </p:ext>
            </p:extLst>
          </p:nvPr>
        </p:nvGraphicFramePr>
        <p:xfrm>
          <a:off x="294572" y="1447251"/>
          <a:ext cx="11526844" cy="4731778"/>
        </p:xfrm>
        <a:graphic>
          <a:graphicData uri="http://schemas.openxmlformats.org/drawingml/2006/table">
            <a:tbl>
              <a:tblPr/>
              <a:tblGrid>
                <a:gridCol w="1830790">
                  <a:extLst>
                    <a:ext uri="{9D8B030D-6E8A-4147-A177-3AD203B41FA5}">
                      <a16:colId xmlns:a16="http://schemas.microsoft.com/office/drawing/2014/main" val="787014997"/>
                    </a:ext>
                  </a:extLst>
                </a:gridCol>
                <a:gridCol w="2539353">
                  <a:extLst>
                    <a:ext uri="{9D8B030D-6E8A-4147-A177-3AD203B41FA5}">
                      <a16:colId xmlns:a16="http://schemas.microsoft.com/office/drawing/2014/main" val="2451422135"/>
                    </a:ext>
                  </a:extLst>
                </a:gridCol>
                <a:gridCol w="4152654">
                  <a:extLst>
                    <a:ext uri="{9D8B030D-6E8A-4147-A177-3AD203B41FA5}">
                      <a16:colId xmlns:a16="http://schemas.microsoft.com/office/drawing/2014/main" val="2457005569"/>
                    </a:ext>
                  </a:extLst>
                </a:gridCol>
                <a:gridCol w="3004047">
                  <a:extLst>
                    <a:ext uri="{9D8B030D-6E8A-4147-A177-3AD203B41FA5}">
                      <a16:colId xmlns:a16="http://schemas.microsoft.com/office/drawing/2014/main" val="448032802"/>
                    </a:ext>
                  </a:extLst>
                </a:gridCol>
              </a:tblGrid>
              <a:tr h="323118">
                <a:tc>
                  <a:txBody>
                    <a:bodyPr/>
                    <a:lstStyle/>
                    <a:p>
                      <a:pPr algn="ctr" fontAlgn="t"/>
                      <a:r>
                        <a:rPr lang="en-US" sz="2000" b="1" dirty="0">
                          <a:effectLst/>
                        </a:rPr>
                        <a:t>Operation</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effectLst/>
                        </a:rPr>
                        <a:t>Syntax</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effectLst/>
                        </a:rPr>
                        <a:t>Example</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effectLst/>
                        </a:rPr>
                        <a:t>RDBMS Equivalent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91408619"/>
                  </a:ext>
                </a:extLst>
              </a:tr>
              <a:tr h="839342">
                <a:tc>
                  <a:txBody>
                    <a:bodyPr/>
                    <a:lstStyle/>
                    <a:p>
                      <a:pPr fontAlgn="t"/>
                      <a:r>
                        <a:rPr lang="en-US" sz="1800" b="1" dirty="0">
                          <a:effectLst/>
                        </a:rPr>
                        <a:t>Equality</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{&lt;key&gt;:&lt;value&gt;}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err="1">
                          <a:effectLst/>
                        </a:rPr>
                        <a:t>db.mycol.find</a:t>
                      </a:r>
                      <a:r>
                        <a:rPr lang="en-US" sz="1800" dirty="0">
                          <a:effectLst/>
                        </a:rPr>
                        <a:t>({"</a:t>
                      </a:r>
                      <a:r>
                        <a:rPr lang="en-US" sz="1800" dirty="0" err="1">
                          <a:effectLst/>
                        </a:rPr>
                        <a:t>by":"tutorials</a:t>
                      </a:r>
                      <a:r>
                        <a:rPr lang="en-US" sz="1800" dirty="0">
                          <a:effectLst/>
                        </a:rPr>
                        <a:t> point"}).pretty()</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where by = 'tutorials point'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84425101"/>
                  </a:ext>
                </a:extLst>
              </a:tr>
              <a:tr h="707490">
                <a:tc>
                  <a:txBody>
                    <a:bodyPr/>
                    <a:lstStyle/>
                    <a:p>
                      <a:pPr fontAlgn="t"/>
                      <a:r>
                        <a:rPr lang="en-US" sz="1800" b="1" dirty="0">
                          <a:effectLst/>
                        </a:rPr>
                        <a:t>Less Than</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{&lt;key&gt;:{$</a:t>
                      </a:r>
                      <a:r>
                        <a:rPr lang="en-US" sz="1800" dirty="0" err="1">
                          <a:solidFill>
                            <a:srgbClr val="FF0000"/>
                          </a:solidFill>
                          <a:effectLst/>
                        </a:rPr>
                        <a:t>lt</a:t>
                      </a:r>
                      <a:r>
                        <a:rPr lang="en-US" sz="1800" dirty="0">
                          <a:effectLst/>
                        </a:rPr>
                        <a:t>:&lt;value&gt;}}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db.mycol.find({"likes":{$lt:50}}).pretty()</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where likes &lt; 50</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31045991"/>
                  </a:ext>
                </a:extLst>
              </a:tr>
              <a:tr h="707490">
                <a:tc>
                  <a:txBody>
                    <a:bodyPr/>
                    <a:lstStyle/>
                    <a:p>
                      <a:pPr fontAlgn="t"/>
                      <a:r>
                        <a:rPr lang="en-US" sz="1800" b="1" dirty="0">
                          <a:effectLst/>
                        </a:rPr>
                        <a:t>Less Than Equals</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{&lt;key&gt;:{$</a:t>
                      </a:r>
                      <a:r>
                        <a:rPr lang="en-US" sz="1800" dirty="0" err="1">
                          <a:solidFill>
                            <a:srgbClr val="FF0000"/>
                          </a:solidFill>
                          <a:effectLst/>
                        </a:rPr>
                        <a:t>lte</a:t>
                      </a:r>
                      <a:r>
                        <a:rPr lang="en-US" sz="1800" dirty="0">
                          <a:effectLst/>
                        </a:rPr>
                        <a:t>:&lt;value&gt;}}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db.mycol.find({"likes":{$lte:50}}).pretty()</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where likes &lt;= 50</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3583108"/>
                  </a:ext>
                </a:extLst>
              </a:tr>
              <a:tr h="707490">
                <a:tc>
                  <a:txBody>
                    <a:bodyPr/>
                    <a:lstStyle/>
                    <a:p>
                      <a:pPr fontAlgn="t"/>
                      <a:r>
                        <a:rPr lang="en-US" sz="1800" b="1" dirty="0">
                          <a:effectLst/>
                        </a:rPr>
                        <a:t>Greater Than</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{&lt;key&gt;:{$</a:t>
                      </a:r>
                      <a:r>
                        <a:rPr lang="en-US" sz="1800" dirty="0" err="1">
                          <a:solidFill>
                            <a:srgbClr val="FF0000"/>
                          </a:solidFill>
                          <a:effectLst/>
                        </a:rPr>
                        <a:t>gt</a:t>
                      </a:r>
                      <a:r>
                        <a:rPr lang="en-US" sz="1800" dirty="0">
                          <a:effectLst/>
                        </a:rPr>
                        <a:t>:&lt;value&gt;}}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db.mycol.find({"likes":{$gt:50}}).pretty()</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where likes &gt; 50</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583771"/>
                  </a:ext>
                </a:extLst>
              </a:tr>
              <a:tr h="707490">
                <a:tc>
                  <a:txBody>
                    <a:bodyPr/>
                    <a:lstStyle/>
                    <a:p>
                      <a:pPr fontAlgn="t"/>
                      <a:r>
                        <a:rPr lang="en-US" sz="1800" b="1" dirty="0">
                          <a:effectLst/>
                        </a:rPr>
                        <a:t>Greater Than Equals</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{&lt;key&gt;:{$</a:t>
                      </a:r>
                      <a:r>
                        <a:rPr lang="en-US" sz="1800" b="0" dirty="0" err="1">
                          <a:solidFill>
                            <a:srgbClr val="FF0000"/>
                          </a:solidFill>
                          <a:effectLst/>
                        </a:rPr>
                        <a:t>gte</a:t>
                      </a:r>
                      <a:r>
                        <a:rPr lang="en-US" sz="1800" dirty="0">
                          <a:effectLst/>
                        </a:rPr>
                        <a:t>:&lt;value&gt;}}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db.mycol.find({"likes":{$gte:50}}).pretty()</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where likes &gt;= 50</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50560224"/>
                  </a:ext>
                </a:extLst>
              </a:tr>
              <a:tr h="707490">
                <a:tc>
                  <a:txBody>
                    <a:bodyPr/>
                    <a:lstStyle/>
                    <a:p>
                      <a:pPr fontAlgn="t"/>
                      <a:r>
                        <a:rPr lang="en-US" sz="1800" b="1" dirty="0">
                          <a:effectLst/>
                        </a:rPr>
                        <a:t>Not Equals</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{&lt;key&gt;:{$</a:t>
                      </a:r>
                      <a:r>
                        <a:rPr lang="en-US" sz="1800" b="1" dirty="0">
                          <a:effectLst/>
                        </a:rPr>
                        <a:t>ne</a:t>
                      </a:r>
                      <a:r>
                        <a:rPr lang="en-US" sz="1800" dirty="0">
                          <a:effectLst/>
                        </a:rPr>
                        <a:t>:&lt;value&gt;}}</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db.mycol.find({"likes":{$ne:50}}).pretty()</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where likes != 50</a:t>
                      </a:r>
                    </a:p>
                  </a:txBody>
                  <a:tcPr marL="25093" marR="25093" marT="25093" marB="250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036337"/>
                  </a:ext>
                </a:extLst>
              </a:tr>
            </a:tbl>
          </a:graphicData>
        </a:graphic>
      </p:graphicFrame>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28</a:t>
            </a:fld>
            <a:endParaRPr lang="en-US"/>
          </a:p>
        </p:txBody>
      </p:sp>
    </p:spTree>
    <p:extLst>
      <p:ext uri="{BB962C8B-B14F-4D97-AF65-F5344CB8AC3E}">
        <p14:creationId xmlns:p14="http://schemas.microsoft.com/office/powerpoint/2010/main" val="1162530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Key Query</a:t>
            </a:r>
          </a:p>
        </p:txBody>
      </p:sp>
      <p:sp>
        <p:nvSpPr>
          <p:cNvPr id="3" name="Content Placeholder 2"/>
          <p:cNvSpPr>
            <a:spLocks noGrp="1"/>
          </p:cNvSpPr>
          <p:nvPr>
            <p:ph idx="1"/>
          </p:nvPr>
        </p:nvSpPr>
        <p:spPr/>
        <p:txBody>
          <a:bodyPr/>
          <a:lstStyle/>
          <a:p>
            <a:r>
              <a:rPr lang="en-US" dirty="0"/>
              <a:t>Use AND to combine multiple keys</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29</a:t>
            </a:fld>
            <a:endParaRPr lang="en-US"/>
          </a:p>
        </p:txBody>
      </p:sp>
      <p:sp>
        <p:nvSpPr>
          <p:cNvPr id="6" name="Rectangle 5"/>
          <p:cNvSpPr/>
          <p:nvPr/>
        </p:nvSpPr>
        <p:spPr>
          <a:xfrm>
            <a:off x="967027" y="1973525"/>
            <a:ext cx="7328357" cy="19866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db.DATABASE_NAME.find</a:t>
            </a:r>
            <a:r>
              <a:rPr lang="en-US" dirty="0"/>
              <a:t>(</a:t>
            </a:r>
          </a:p>
          <a:p>
            <a:r>
              <a:rPr lang="en-US" dirty="0"/>
              <a:t>   {</a:t>
            </a:r>
          </a:p>
          <a:p>
            <a:r>
              <a:rPr lang="en-US" dirty="0"/>
              <a:t>	$and:[</a:t>
            </a:r>
          </a:p>
          <a:p>
            <a:r>
              <a:rPr lang="en-US" dirty="0"/>
              <a:t>		{key1: value1}, {key2: value2}</a:t>
            </a:r>
          </a:p>
          <a:p>
            <a:r>
              <a:rPr lang="en-US" dirty="0"/>
              <a:t>		]</a:t>
            </a:r>
          </a:p>
          <a:p>
            <a:r>
              <a:rPr lang="en-US" dirty="0"/>
              <a:t>    }</a:t>
            </a:r>
          </a:p>
          <a:p>
            <a:r>
              <a:rPr lang="en-US" dirty="0"/>
              <a:t>).pretty()</a:t>
            </a:r>
          </a:p>
        </p:txBody>
      </p:sp>
      <p:sp>
        <p:nvSpPr>
          <p:cNvPr id="7" name="Rectangle 6"/>
          <p:cNvSpPr/>
          <p:nvPr/>
        </p:nvSpPr>
        <p:spPr>
          <a:xfrm>
            <a:off x="967027" y="4171594"/>
            <a:ext cx="7328357" cy="19866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db.mycol.find</a:t>
            </a:r>
            <a:r>
              <a:rPr lang="en-US" dirty="0"/>
              <a:t>(</a:t>
            </a:r>
          </a:p>
          <a:p>
            <a:r>
              <a:rPr lang="en-US" dirty="0"/>
              <a:t>   {</a:t>
            </a:r>
          </a:p>
          <a:p>
            <a:r>
              <a:rPr lang="en-US" dirty="0"/>
              <a:t>	$and:[</a:t>
            </a:r>
          </a:p>
          <a:p>
            <a:r>
              <a:rPr lang="en-US" dirty="0"/>
              <a:t>		{“by”: “tutorials point”}, {“title”: “MongoDB Overview”}</a:t>
            </a:r>
          </a:p>
          <a:p>
            <a:r>
              <a:rPr lang="en-US" dirty="0"/>
              <a:t>		]</a:t>
            </a:r>
          </a:p>
          <a:p>
            <a:r>
              <a:rPr lang="en-US" dirty="0"/>
              <a:t>    }</a:t>
            </a:r>
          </a:p>
          <a:p>
            <a:r>
              <a:rPr lang="en-US" dirty="0"/>
              <a:t>).pretty()</a:t>
            </a:r>
          </a:p>
        </p:txBody>
      </p:sp>
    </p:spTree>
    <p:extLst>
      <p:ext uri="{BB962C8B-B14F-4D97-AF65-F5344CB8AC3E}">
        <p14:creationId xmlns:p14="http://schemas.microsoft.com/office/powerpoint/2010/main" val="222874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rdbms vs mongodb"/>
          <p:cNvPicPr>
            <a:picLocks noChangeAspect="1" noChangeArrowheads="1"/>
          </p:cNvPicPr>
          <p:nvPr/>
        </p:nvPicPr>
        <p:blipFill rotWithShape="1">
          <a:blip r:embed="rId2">
            <a:extLst>
              <a:ext uri="{28A0092B-C50C-407E-A947-70E740481C1C}">
                <a14:useLocalDpi xmlns:a14="http://schemas.microsoft.com/office/drawing/2010/main" val="0"/>
              </a:ext>
            </a:extLst>
          </a:blip>
          <a:srcRect l="11840" t="3717" r="11804"/>
          <a:stretch/>
        </p:blipFill>
        <p:spPr bwMode="auto">
          <a:xfrm>
            <a:off x="6399220" y="1829508"/>
            <a:ext cx="5609845" cy="39739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RDBMS vs MongoDB</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778488"/>
              </p:ext>
            </p:extLst>
          </p:nvPr>
        </p:nvGraphicFramePr>
        <p:xfrm>
          <a:off x="247874" y="1435610"/>
          <a:ext cx="6039614" cy="5140906"/>
        </p:xfrm>
        <a:graphic>
          <a:graphicData uri="http://schemas.openxmlformats.org/drawingml/2006/table">
            <a:tbl>
              <a:tblPr firstRow="1" bandRow="1">
                <a:tableStyleId>{21E4AEA4-8DFA-4A89-87EB-49C32662AFE0}</a:tableStyleId>
              </a:tblPr>
              <a:tblGrid>
                <a:gridCol w="2593297">
                  <a:extLst>
                    <a:ext uri="{9D8B030D-6E8A-4147-A177-3AD203B41FA5}">
                      <a16:colId xmlns:a16="http://schemas.microsoft.com/office/drawing/2014/main" val="1031140932"/>
                    </a:ext>
                  </a:extLst>
                </a:gridCol>
                <a:gridCol w="3446317">
                  <a:extLst>
                    <a:ext uri="{9D8B030D-6E8A-4147-A177-3AD203B41FA5}">
                      <a16:colId xmlns:a16="http://schemas.microsoft.com/office/drawing/2014/main" val="876924795"/>
                    </a:ext>
                  </a:extLst>
                </a:gridCol>
              </a:tblGrid>
              <a:tr h="569519">
                <a:tc>
                  <a:txBody>
                    <a:bodyPr/>
                    <a:lstStyle/>
                    <a:p>
                      <a:pPr algn="ctr"/>
                      <a:r>
                        <a:rPr lang="en-US" sz="2400" dirty="0"/>
                        <a:t>RDBMS</a:t>
                      </a:r>
                    </a:p>
                  </a:txBody>
                  <a:tcPr marL="93778" marR="93778"/>
                </a:tc>
                <a:tc>
                  <a:txBody>
                    <a:bodyPr/>
                    <a:lstStyle/>
                    <a:p>
                      <a:pPr algn="ctr"/>
                      <a:r>
                        <a:rPr lang="en-US" sz="2400" dirty="0"/>
                        <a:t>MongoDB</a:t>
                      </a:r>
                    </a:p>
                  </a:txBody>
                  <a:tcPr marL="93778" marR="93778"/>
                </a:tc>
                <a:extLst>
                  <a:ext uri="{0D108BD9-81ED-4DB2-BD59-A6C34878D82A}">
                    <a16:rowId xmlns:a16="http://schemas.microsoft.com/office/drawing/2014/main" val="967773881"/>
                  </a:ext>
                </a:extLst>
              </a:tr>
              <a:tr h="569519">
                <a:tc>
                  <a:txBody>
                    <a:bodyPr/>
                    <a:lstStyle/>
                    <a:p>
                      <a:r>
                        <a:rPr lang="en-US" sz="2400" dirty="0"/>
                        <a:t>Database</a:t>
                      </a:r>
                    </a:p>
                  </a:txBody>
                  <a:tcPr marL="93778" marR="93778"/>
                </a:tc>
                <a:tc>
                  <a:txBody>
                    <a:bodyPr/>
                    <a:lstStyle/>
                    <a:p>
                      <a:r>
                        <a:rPr lang="en-US" sz="2400" dirty="0"/>
                        <a:t>Database</a:t>
                      </a:r>
                    </a:p>
                  </a:txBody>
                  <a:tcPr marL="93778" marR="93778"/>
                </a:tc>
                <a:extLst>
                  <a:ext uri="{0D108BD9-81ED-4DB2-BD59-A6C34878D82A}">
                    <a16:rowId xmlns:a16="http://schemas.microsoft.com/office/drawing/2014/main" val="1468416924"/>
                  </a:ext>
                </a:extLst>
              </a:tr>
              <a:tr h="569519">
                <a:tc>
                  <a:txBody>
                    <a:bodyPr/>
                    <a:lstStyle/>
                    <a:p>
                      <a:r>
                        <a:rPr lang="en-US" sz="2400" dirty="0"/>
                        <a:t>Table</a:t>
                      </a:r>
                    </a:p>
                  </a:txBody>
                  <a:tcPr marL="93778" marR="93778"/>
                </a:tc>
                <a:tc>
                  <a:txBody>
                    <a:bodyPr/>
                    <a:lstStyle/>
                    <a:p>
                      <a:r>
                        <a:rPr lang="en-US" sz="2400" dirty="0"/>
                        <a:t>Collection</a:t>
                      </a:r>
                    </a:p>
                  </a:txBody>
                  <a:tcPr marL="93778" marR="93778"/>
                </a:tc>
                <a:extLst>
                  <a:ext uri="{0D108BD9-81ED-4DB2-BD59-A6C34878D82A}">
                    <a16:rowId xmlns:a16="http://schemas.microsoft.com/office/drawing/2014/main" val="3584023158"/>
                  </a:ext>
                </a:extLst>
              </a:tr>
              <a:tr h="569519">
                <a:tc>
                  <a:txBody>
                    <a:bodyPr/>
                    <a:lstStyle/>
                    <a:p>
                      <a:r>
                        <a:rPr lang="en-US" sz="2400" dirty="0"/>
                        <a:t>Tuple/Row/Record</a:t>
                      </a:r>
                    </a:p>
                  </a:txBody>
                  <a:tcPr marL="93778" marR="93778"/>
                </a:tc>
                <a:tc>
                  <a:txBody>
                    <a:bodyPr/>
                    <a:lstStyle/>
                    <a:p>
                      <a:r>
                        <a:rPr lang="en-US" sz="2400" dirty="0"/>
                        <a:t>Document</a:t>
                      </a:r>
                    </a:p>
                  </a:txBody>
                  <a:tcPr marL="93778" marR="93778"/>
                </a:tc>
                <a:extLst>
                  <a:ext uri="{0D108BD9-81ED-4DB2-BD59-A6C34878D82A}">
                    <a16:rowId xmlns:a16="http://schemas.microsoft.com/office/drawing/2014/main" val="2343748145"/>
                  </a:ext>
                </a:extLst>
              </a:tr>
              <a:tr h="569519">
                <a:tc>
                  <a:txBody>
                    <a:bodyPr/>
                    <a:lstStyle/>
                    <a:p>
                      <a:r>
                        <a:rPr lang="en-US" sz="2400" dirty="0"/>
                        <a:t>Column</a:t>
                      </a:r>
                    </a:p>
                  </a:txBody>
                  <a:tcPr marL="93778" marR="93778"/>
                </a:tc>
                <a:tc>
                  <a:txBody>
                    <a:bodyPr/>
                    <a:lstStyle/>
                    <a:p>
                      <a:r>
                        <a:rPr lang="en-US" sz="2400" dirty="0"/>
                        <a:t>Field</a:t>
                      </a:r>
                    </a:p>
                  </a:txBody>
                  <a:tcPr marL="93778" marR="93778"/>
                </a:tc>
                <a:extLst>
                  <a:ext uri="{0D108BD9-81ED-4DB2-BD59-A6C34878D82A}">
                    <a16:rowId xmlns:a16="http://schemas.microsoft.com/office/drawing/2014/main" val="948751734"/>
                  </a:ext>
                </a:extLst>
              </a:tr>
              <a:tr h="834492">
                <a:tc>
                  <a:txBody>
                    <a:bodyPr/>
                    <a:lstStyle/>
                    <a:p>
                      <a:r>
                        <a:rPr lang="en-US" sz="2400" dirty="0"/>
                        <a:t>Table Join</a:t>
                      </a:r>
                    </a:p>
                  </a:txBody>
                  <a:tcPr marL="93778" marR="93778"/>
                </a:tc>
                <a:tc>
                  <a:txBody>
                    <a:bodyPr/>
                    <a:lstStyle/>
                    <a:p>
                      <a:r>
                        <a:rPr lang="en-US" sz="2400" dirty="0"/>
                        <a:t>Embedded Documents</a:t>
                      </a:r>
                    </a:p>
                  </a:txBody>
                  <a:tcPr marL="93778" marR="93778"/>
                </a:tc>
                <a:extLst>
                  <a:ext uri="{0D108BD9-81ED-4DB2-BD59-A6C34878D82A}">
                    <a16:rowId xmlns:a16="http://schemas.microsoft.com/office/drawing/2014/main" val="227676971"/>
                  </a:ext>
                </a:extLst>
              </a:tr>
              <a:tr h="1205378">
                <a:tc>
                  <a:txBody>
                    <a:bodyPr/>
                    <a:lstStyle/>
                    <a:p>
                      <a:r>
                        <a:rPr lang="en-US" sz="2400" dirty="0"/>
                        <a:t>Primary key</a:t>
                      </a:r>
                    </a:p>
                  </a:txBody>
                  <a:tcPr marL="93778" marR="93778"/>
                </a:tc>
                <a:tc>
                  <a:txBody>
                    <a:bodyPr/>
                    <a:lstStyle/>
                    <a:p>
                      <a:r>
                        <a:rPr lang="en-US" sz="2400" dirty="0"/>
                        <a:t>Primary key (Default </a:t>
                      </a:r>
                      <a:r>
                        <a:rPr lang="en-US" sz="2400" dirty="0" err="1"/>
                        <a:t>key_id</a:t>
                      </a:r>
                      <a:r>
                        <a:rPr lang="en-US" sz="2400" baseline="0" dirty="0"/>
                        <a:t> provided by </a:t>
                      </a:r>
                      <a:r>
                        <a:rPr lang="en-US" sz="2400" baseline="0" dirty="0" err="1"/>
                        <a:t>mongodb</a:t>
                      </a:r>
                      <a:r>
                        <a:rPr lang="en-US" sz="2400" baseline="0" dirty="0"/>
                        <a:t> itself)</a:t>
                      </a:r>
                      <a:endParaRPr lang="en-US" sz="2400" dirty="0"/>
                    </a:p>
                  </a:txBody>
                  <a:tcPr marL="93778" marR="93778"/>
                </a:tc>
                <a:extLst>
                  <a:ext uri="{0D108BD9-81ED-4DB2-BD59-A6C34878D82A}">
                    <a16:rowId xmlns:a16="http://schemas.microsoft.com/office/drawing/2014/main" val="2156763119"/>
                  </a:ext>
                </a:extLst>
              </a:tr>
            </a:tbl>
          </a:graphicData>
        </a:graphic>
      </p:graphicFrame>
      <p:sp>
        <p:nvSpPr>
          <p:cNvPr id="3" name="AutoShape 2" descr="Image result for rdbms vs mongod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6412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Key Query</a:t>
            </a:r>
          </a:p>
        </p:txBody>
      </p:sp>
      <p:sp>
        <p:nvSpPr>
          <p:cNvPr id="3" name="Content Placeholder 2"/>
          <p:cNvSpPr>
            <a:spLocks noGrp="1"/>
          </p:cNvSpPr>
          <p:nvPr>
            <p:ph idx="1"/>
          </p:nvPr>
        </p:nvSpPr>
        <p:spPr/>
        <p:txBody>
          <a:bodyPr/>
          <a:lstStyle/>
          <a:p>
            <a:r>
              <a:rPr lang="en-US" dirty="0"/>
              <a:t>Use Or to combine multiple keys</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30</a:t>
            </a:fld>
            <a:endParaRPr lang="en-US"/>
          </a:p>
        </p:txBody>
      </p:sp>
      <p:sp>
        <p:nvSpPr>
          <p:cNvPr id="6" name="Rectangle 5"/>
          <p:cNvSpPr/>
          <p:nvPr/>
        </p:nvSpPr>
        <p:spPr>
          <a:xfrm>
            <a:off x="967027" y="1973525"/>
            <a:ext cx="7328357" cy="19866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db.DATABASE_NAME.find</a:t>
            </a:r>
            <a:r>
              <a:rPr lang="en-US" dirty="0"/>
              <a:t>(</a:t>
            </a:r>
          </a:p>
          <a:p>
            <a:r>
              <a:rPr lang="en-US" dirty="0"/>
              <a:t>   {</a:t>
            </a:r>
          </a:p>
          <a:p>
            <a:r>
              <a:rPr lang="en-US" dirty="0"/>
              <a:t>	$or:[</a:t>
            </a:r>
          </a:p>
          <a:p>
            <a:r>
              <a:rPr lang="en-US" dirty="0"/>
              <a:t>		{key1: value1}, {key2: value2}</a:t>
            </a:r>
          </a:p>
          <a:p>
            <a:r>
              <a:rPr lang="en-US" dirty="0"/>
              <a:t>		]</a:t>
            </a:r>
          </a:p>
          <a:p>
            <a:r>
              <a:rPr lang="en-US" dirty="0"/>
              <a:t>    }</a:t>
            </a:r>
          </a:p>
          <a:p>
            <a:r>
              <a:rPr lang="en-US" dirty="0"/>
              <a:t>).pretty()</a:t>
            </a:r>
          </a:p>
        </p:txBody>
      </p:sp>
      <p:sp>
        <p:nvSpPr>
          <p:cNvPr id="7" name="Rectangle 6"/>
          <p:cNvSpPr/>
          <p:nvPr/>
        </p:nvSpPr>
        <p:spPr>
          <a:xfrm>
            <a:off x="967027" y="4171594"/>
            <a:ext cx="7328357" cy="19866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db.mycol.find</a:t>
            </a:r>
            <a:r>
              <a:rPr lang="en-US" dirty="0"/>
              <a:t>(</a:t>
            </a:r>
          </a:p>
          <a:p>
            <a:r>
              <a:rPr lang="en-US" dirty="0"/>
              <a:t>   {</a:t>
            </a:r>
          </a:p>
          <a:p>
            <a:r>
              <a:rPr lang="en-US" dirty="0"/>
              <a:t>	$or:[</a:t>
            </a:r>
          </a:p>
          <a:p>
            <a:r>
              <a:rPr lang="en-US" dirty="0"/>
              <a:t>		{“by”: “tutorials point”}, {“title”: “NoSQL Database”}</a:t>
            </a:r>
          </a:p>
          <a:p>
            <a:r>
              <a:rPr lang="en-US" dirty="0"/>
              <a:t>		]</a:t>
            </a:r>
          </a:p>
          <a:p>
            <a:r>
              <a:rPr lang="en-US" dirty="0"/>
              <a:t>    }</a:t>
            </a:r>
          </a:p>
          <a:p>
            <a:r>
              <a:rPr lang="en-US" dirty="0"/>
              <a:t>).pretty()</a:t>
            </a:r>
          </a:p>
        </p:txBody>
      </p:sp>
    </p:spTree>
    <p:extLst>
      <p:ext uri="{BB962C8B-B14F-4D97-AF65-F5344CB8AC3E}">
        <p14:creationId xmlns:p14="http://schemas.microsoft.com/office/powerpoint/2010/main" val="2393258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Document</a:t>
            </a:r>
          </a:p>
        </p:txBody>
      </p:sp>
      <p:sp>
        <p:nvSpPr>
          <p:cNvPr id="3" name="Content Placeholder 2"/>
          <p:cNvSpPr>
            <a:spLocks noGrp="1"/>
          </p:cNvSpPr>
          <p:nvPr>
            <p:ph idx="1"/>
          </p:nvPr>
        </p:nvSpPr>
        <p:spPr/>
        <p:txBody>
          <a:bodyPr/>
          <a:lstStyle/>
          <a:p>
            <a:r>
              <a:rPr lang="en-US" dirty="0"/>
              <a:t>Update document </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31</a:t>
            </a:fld>
            <a:endParaRPr lang="en-US"/>
          </a:p>
        </p:txBody>
      </p:sp>
      <p:sp>
        <p:nvSpPr>
          <p:cNvPr id="6" name="Rectangle 5"/>
          <p:cNvSpPr/>
          <p:nvPr/>
        </p:nvSpPr>
        <p:spPr>
          <a:xfrm>
            <a:off x="967027" y="1973525"/>
            <a:ext cx="7328357" cy="5430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db.COLLECTION_NAME.update</a:t>
            </a:r>
            <a:r>
              <a:rPr lang="en-US" dirty="0"/>
              <a:t>(</a:t>
            </a:r>
            <a:r>
              <a:rPr lang="en-US" dirty="0" err="1"/>
              <a:t>SELECTION_CRITERIA,UPDATE_DATA</a:t>
            </a:r>
            <a:r>
              <a:rPr lang="en-US" dirty="0"/>
              <a:t>)</a:t>
            </a:r>
          </a:p>
        </p:txBody>
      </p:sp>
      <p:sp>
        <p:nvSpPr>
          <p:cNvPr id="7" name="Rectangle 6"/>
          <p:cNvSpPr/>
          <p:nvPr/>
        </p:nvSpPr>
        <p:spPr>
          <a:xfrm>
            <a:off x="967027" y="2605931"/>
            <a:ext cx="7677013" cy="11371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db.mycol.update</a:t>
            </a:r>
            <a:r>
              <a:rPr lang="en-US" dirty="0"/>
              <a:t>( {“</a:t>
            </a:r>
            <a:r>
              <a:rPr lang="en-US" dirty="0" err="1"/>
              <a:t>title”:”MongoDB</a:t>
            </a:r>
            <a:r>
              <a:rPr lang="en-US" dirty="0"/>
              <a:t> Overview”},{$set:{“</a:t>
            </a:r>
            <a:r>
              <a:rPr lang="en-US" dirty="0" err="1"/>
              <a:t>by”:”Tutorials</a:t>
            </a:r>
            <a:r>
              <a:rPr lang="en-US" dirty="0"/>
              <a:t> Publishing”}}</a:t>
            </a:r>
          </a:p>
          <a:p>
            <a:r>
              <a:rPr lang="en-US" dirty="0"/>
              <a:t>)</a:t>
            </a:r>
          </a:p>
        </p:txBody>
      </p:sp>
    </p:spTree>
    <p:extLst>
      <p:ext uri="{BB962C8B-B14F-4D97-AF65-F5344CB8AC3E}">
        <p14:creationId xmlns:p14="http://schemas.microsoft.com/office/powerpoint/2010/main" val="147435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 Document</a:t>
            </a:r>
          </a:p>
        </p:txBody>
      </p:sp>
      <p:sp>
        <p:nvSpPr>
          <p:cNvPr id="3" name="Content Placeholder 2"/>
          <p:cNvSpPr>
            <a:spLocks noGrp="1"/>
          </p:cNvSpPr>
          <p:nvPr>
            <p:ph idx="1"/>
          </p:nvPr>
        </p:nvSpPr>
        <p:spPr/>
        <p:txBody>
          <a:bodyPr/>
          <a:lstStyle/>
          <a:p>
            <a:r>
              <a:rPr lang="en-US" dirty="0"/>
              <a:t>Delete document on the basis of some criteria</a:t>
            </a:r>
          </a:p>
          <a:p>
            <a:endParaRPr lang="en-US" dirty="0"/>
          </a:p>
          <a:p>
            <a:r>
              <a:rPr lang="en-US" dirty="0"/>
              <a:t>Delete all documents</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32</a:t>
            </a:fld>
            <a:endParaRPr lang="en-US"/>
          </a:p>
        </p:txBody>
      </p:sp>
      <p:sp>
        <p:nvSpPr>
          <p:cNvPr id="6" name="Rectangle 5"/>
          <p:cNvSpPr/>
          <p:nvPr/>
        </p:nvSpPr>
        <p:spPr>
          <a:xfrm>
            <a:off x="967027" y="1973525"/>
            <a:ext cx="7328357" cy="4210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db.COLLECTION_NAME.remove</a:t>
            </a:r>
            <a:r>
              <a:rPr lang="en-US" dirty="0"/>
              <a:t>(</a:t>
            </a:r>
            <a:r>
              <a:rPr lang="en-US" dirty="0" err="1"/>
              <a:t>SELECTION_CRITERIA</a:t>
            </a:r>
            <a:r>
              <a:rPr lang="en-US" dirty="0"/>
              <a:t>, </a:t>
            </a:r>
            <a:r>
              <a:rPr lang="en-US" dirty="0" err="1"/>
              <a:t>justOne</a:t>
            </a:r>
            <a:r>
              <a:rPr lang="en-US" dirty="0"/>
              <a:t>)</a:t>
            </a:r>
          </a:p>
        </p:txBody>
      </p:sp>
      <p:sp>
        <p:nvSpPr>
          <p:cNvPr id="7" name="Rectangle 6"/>
          <p:cNvSpPr/>
          <p:nvPr/>
        </p:nvSpPr>
        <p:spPr>
          <a:xfrm>
            <a:off x="967025" y="3774134"/>
            <a:ext cx="7677013" cy="4596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db.mycol.remove</a:t>
            </a:r>
            <a:r>
              <a:rPr lang="en-US" dirty="0"/>
              <a:t>( {“</a:t>
            </a:r>
            <a:r>
              <a:rPr lang="en-US" dirty="0" err="1"/>
              <a:t>title”:”MongoDB</a:t>
            </a:r>
            <a:r>
              <a:rPr lang="en-US" dirty="0"/>
              <a:t> Overview”})</a:t>
            </a:r>
          </a:p>
        </p:txBody>
      </p:sp>
      <p:sp>
        <p:nvSpPr>
          <p:cNvPr id="8" name="Rectangle 7"/>
          <p:cNvSpPr/>
          <p:nvPr/>
        </p:nvSpPr>
        <p:spPr>
          <a:xfrm>
            <a:off x="967026" y="2992609"/>
            <a:ext cx="7677013" cy="4596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db.COLLECTION_NAME.remove</a:t>
            </a:r>
            <a:r>
              <a:rPr lang="en-US" dirty="0"/>
              <a:t>({})</a:t>
            </a:r>
          </a:p>
        </p:txBody>
      </p:sp>
      <p:sp>
        <p:nvSpPr>
          <p:cNvPr id="9" name="Rectangle 8"/>
          <p:cNvSpPr/>
          <p:nvPr/>
        </p:nvSpPr>
        <p:spPr>
          <a:xfrm>
            <a:off x="967025" y="4489544"/>
            <a:ext cx="7677013" cy="4596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db.mycol.remove</a:t>
            </a:r>
            <a:r>
              <a:rPr lang="en-US" dirty="0"/>
              <a:t>( {“</a:t>
            </a:r>
            <a:r>
              <a:rPr lang="en-US" dirty="0" err="1"/>
              <a:t>title”:”MongoDB</a:t>
            </a:r>
            <a:r>
              <a:rPr lang="en-US" dirty="0"/>
              <a:t> Overview”},1)</a:t>
            </a:r>
          </a:p>
        </p:txBody>
      </p:sp>
      <p:sp>
        <p:nvSpPr>
          <p:cNvPr id="10" name="Rectangle 9"/>
          <p:cNvSpPr/>
          <p:nvPr/>
        </p:nvSpPr>
        <p:spPr>
          <a:xfrm>
            <a:off x="967027" y="5204954"/>
            <a:ext cx="7677013" cy="4596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db.post.remove</a:t>
            </a:r>
            <a:r>
              <a:rPr lang="en-US" dirty="0"/>
              <a:t>( {})</a:t>
            </a:r>
          </a:p>
        </p:txBody>
      </p:sp>
    </p:spTree>
    <p:extLst>
      <p:ext uri="{BB962C8B-B14F-4D97-AF65-F5344CB8AC3E}">
        <p14:creationId xmlns:p14="http://schemas.microsoft.com/office/powerpoint/2010/main" val="3397327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p:sp>
        <p:nvSpPr>
          <p:cNvPr id="3" name="Content Placeholder 2"/>
          <p:cNvSpPr>
            <a:spLocks noGrp="1"/>
          </p:cNvSpPr>
          <p:nvPr>
            <p:ph idx="1"/>
          </p:nvPr>
        </p:nvSpPr>
        <p:spPr/>
        <p:txBody>
          <a:bodyPr/>
          <a:lstStyle/>
          <a:p>
            <a:r>
              <a:rPr lang="en-US" dirty="0"/>
              <a:t>Select only the necessary data rather than selecting whole of the data of a document</a:t>
            </a:r>
          </a:p>
          <a:p>
            <a:endParaRPr lang="en-US" dirty="0"/>
          </a:p>
          <a:p>
            <a:r>
              <a:rPr lang="en-US" dirty="0"/>
              <a:t>Example</a:t>
            </a:r>
          </a:p>
          <a:p>
            <a:endParaRPr lang="en-US" dirty="0"/>
          </a:p>
          <a:p>
            <a:pPr marL="0" indent="0">
              <a:buNone/>
            </a:pPr>
            <a:r>
              <a:rPr lang="en-US" dirty="0"/>
              <a:t>Please note </a:t>
            </a:r>
            <a:r>
              <a:rPr lang="en-US" b="1" dirty="0"/>
              <a:t>_id</a:t>
            </a:r>
            <a:r>
              <a:rPr lang="en-US" dirty="0"/>
              <a:t> field is always displayed while executing </a:t>
            </a:r>
            <a:r>
              <a:rPr lang="en-US" b="1" dirty="0"/>
              <a:t>find()</a:t>
            </a:r>
            <a:r>
              <a:rPr lang="en-US" dirty="0"/>
              <a:t> method, if you don't want this field, then you need to set it as 0</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33</a:t>
            </a:fld>
            <a:endParaRPr lang="en-US"/>
          </a:p>
        </p:txBody>
      </p:sp>
      <p:sp>
        <p:nvSpPr>
          <p:cNvPr id="6" name="Rectangle 5"/>
          <p:cNvSpPr/>
          <p:nvPr/>
        </p:nvSpPr>
        <p:spPr>
          <a:xfrm>
            <a:off x="957943" y="2293257"/>
            <a:ext cx="9071428" cy="5467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db.COLLECTION_NAME.find</a:t>
            </a:r>
            <a:r>
              <a:rPr lang="en-US" sz="2000" dirty="0"/>
              <a:t>({},{KEY:1})</a:t>
            </a:r>
          </a:p>
        </p:txBody>
      </p:sp>
      <p:sp>
        <p:nvSpPr>
          <p:cNvPr id="8" name="Rectangle 7"/>
          <p:cNvSpPr/>
          <p:nvPr/>
        </p:nvSpPr>
        <p:spPr>
          <a:xfrm>
            <a:off x="957943" y="3161951"/>
            <a:ext cx="9071428" cy="510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db.mycol.find</a:t>
            </a:r>
            <a:r>
              <a:rPr lang="en-US" sz="2000" dirty="0"/>
              <a:t>({},{“title”:1, “_id”:0})</a:t>
            </a:r>
          </a:p>
        </p:txBody>
      </p:sp>
    </p:spTree>
    <p:extLst>
      <p:ext uri="{BB962C8B-B14F-4D97-AF65-F5344CB8AC3E}">
        <p14:creationId xmlns:p14="http://schemas.microsoft.com/office/powerpoint/2010/main" val="3943101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
            </a:r>
          </a:p>
        </p:txBody>
      </p:sp>
      <p:sp>
        <p:nvSpPr>
          <p:cNvPr id="3" name="Content Placeholder 2"/>
          <p:cNvSpPr>
            <a:spLocks noGrp="1"/>
          </p:cNvSpPr>
          <p:nvPr>
            <p:ph idx="1"/>
          </p:nvPr>
        </p:nvSpPr>
        <p:spPr/>
        <p:txBody>
          <a:bodyPr/>
          <a:lstStyle/>
          <a:p>
            <a:r>
              <a:rPr lang="en-US" dirty="0"/>
              <a:t>limit the records in MongoDB</a:t>
            </a:r>
          </a:p>
          <a:p>
            <a:r>
              <a:rPr lang="en-US" dirty="0"/>
              <a:t>The method accepts one number type argument, which is the number of documents that you want to be displayed.</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34</a:t>
            </a:fld>
            <a:endParaRPr lang="en-US"/>
          </a:p>
        </p:txBody>
      </p:sp>
      <p:sp>
        <p:nvSpPr>
          <p:cNvPr id="6" name="Rectangle 5"/>
          <p:cNvSpPr/>
          <p:nvPr/>
        </p:nvSpPr>
        <p:spPr>
          <a:xfrm>
            <a:off x="943429" y="3048170"/>
            <a:ext cx="9071428" cy="5467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Db.COLLECTION_NAME.find</a:t>
            </a:r>
            <a:r>
              <a:rPr lang="en-US" sz="2000" dirty="0"/>
              <a:t>().limit(number)</a:t>
            </a:r>
          </a:p>
        </p:txBody>
      </p:sp>
      <p:sp>
        <p:nvSpPr>
          <p:cNvPr id="7" name="Rectangle 6"/>
          <p:cNvSpPr/>
          <p:nvPr/>
        </p:nvSpPr>
        <p:spPr>
          <a:xfrm>
            <a:off x="943429" y="4155548"/>
            <a:ext cx="9071428" cy="510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Db.mycol.find</a:t>
            </a:r>
            <a:r>
              <a:rPr lang="en-US" sz="2000" dirty="0"/>
              <a:t>({},{“</a:t>
            </a:r>
            <a:r>
              <a:rPr lang="en-US" sz="2000" dirty="0" err="1"/>
              <a:t>title”:1</a:t>
            </a:r>
            <a:r>
              <a:rPr lang="en-US" sz="2000" dirty="0"/>
              <a:t>, “_</a:t>
            </a:r>
            <a:r>
              <a:rPr lang="en-US" sz="2000" dirty="0" err="1"/>
              <a:t>id”:0</a:t>
            </a:r>
            <a:r>
              <a:rPr lang="en-US" sz="2000" dirty="0"/>
              <a:t>}).limit(2)</a:t>
            </a:r>
          </a:p>
        </p:txBody>
      </p:sp>
    </p:spTree>
    <p:extLst>
      <p:ext uri="{BB962C8B-B14F-4D97-AF65-F5344CB8AC3E}">
        <p14:creationId xmlns:p14="http://schemas.microsoft.com/office/powerpoint/2010/main" val="3624867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a:t>
            </a:r>
          </a:p>
        </p:txBody>
      </p:sp>
      <p:sp>
        <p:nvSpPr>
          <p:cNvPr id="3" name="Content Placeholder 2"/>
          <p:cNvSpPr>
            <a:spLocks noGrp="1"/>
          </p:cNvSpPr>
          <p:nvPr>
            <p:ph idx="1"/>
          </p:nvPr>
        </p:nvSpPr>
        <p:spPr/>
        <p:txBody>
          <a:bodyPr/>
          <a:lstStyle/>
          <a:p>
            <a:r>
              <a:rPr lang="en-US" dirty="0"/>
              <a:t>Sort the documents in MongoDB</a:t>
            </a:r>
          </a:p>
          <a:p>
            <a:r>
              <a:rPr lang="en-US" dirty="0"/>
              <a:t>Specify a list of fields along with their sorting order. 1-ascending order while -1 is used for descending order.</a:t>
            </a:r>
          </a:p>
          <a:p>
            <a:endParaRPr lang="en-US" dirty="0"/>
          </a:p>
          <a:p>
            <a:endParaRPr lang="en-US" dirty="0"/>
          </a:p>
          <a:p>
            <a:endParaRPr lang="en-US" dirty="0"/>
          </a:p>
          <a:p>
            <a:endParaRPr lang="en-US" dirty="0"/>
          </a:p>
          <a:p>
            <a:r>
              <a:rPr lang="en-US" dirty="0"/>
              <a:t>The default sorting order is descending order</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35</a:t>
            </a:fld>
            <a:endParaRPr lang="en-US"/>
          </a:p>
        </p:txBody>
      </p:sp>
      <p:sp>
        <p:nvSpPr>
          <p:cNvPr id="6" name="Rectangle 5"/>
          <p:cNvSpPr/>
          <p:nvPr/>
        </p:nvSpPr>
        <p:spPr>
          <a:xfrm>
            <a:off x="943429" y="3048170"/>
            <a:ext cx="9071428" cy="5467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Db.COLLECTION_NAME.find</a:t>
            </a:r>
            <a:r>
              <a:rPr lang="en-US" sz="2000" dirty="0"/>
              <a:t>().sort({</a:t>
            </a:r>
            <a:r>
              <a:rPr lang="en-US" sz="2000" dirty="0" err="1"/>
              <a:t>key:1</a:t>
            </a:r>
            <a:r>
              <a:rPr lang="en-US" sz="2000" dirty="0"/>
              <a:t>})</a:t>
            </a:r>
          </a:p>
        </p:txBody>
      </p:sp>
      <p:sp>
        <p:nvSpPr>
          <p:cNvPr id="7" name="Rectangle 6"/>
          <p:cNvSpPr/>
          <p:nvPr/>
        </p:nvSpPr>
        <p:spPr>
          <a:xfrm>
            <a:off x="943429" y="4155548"/>
            <a:ext cx="9071428" cy="510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Db.mycol.find</a:t>
            </a:r>
            <a:r>
              <a:rPr lang="en-US" sz="2000" dirty="0"/>
              <a:t>({},{“</a:t>
            </a:r>
            <a:r>
              <a:rPr lang="en-US" sz="2000" dirty="0" err="1"/>
              <a:t>title”:1</a:t>
            </a:r>
            <a:r>
              <a:rPr lang="en-US" sz="2000" dirty="0"/>
              <a:t>, “_</a:t>
            </a:r>
            <a:r>
              <a:rPr lang="en-US" sz="2000" dirty="0" err="1"/>
              <a:t>id”:0</a:t>
            </a:r>
            <a:r>
              <a:rPr lang="en-US" sz="2000" dirty="0"/>
              <a:t>}).sort({“title”:-1})</a:t>
            </a:r>
          </a:p>
        </p:txBody>
      </p:sp>
    </p:spTree>
    <p:extLst>
      <p:ext uri="{BB962C8B-B14F-4D97-AF65-F5344CB8AC3E}">
        <p14:creationId xmlns:p14="http://schemas.microsoft.com/office/powerpoint/2010/main" val="49439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r>
              <a:rPr lang="en-US" dirty="0"/>
              <a:t>Indexes are special data structures</a:t>
            </a:r>
          </a:p>
          <a:p>
            <a:r>
              <a:rPr lang="en-US" dirty="0"/>
              <a:t>The index stores the value of a specific field or set of fields, ordered by the value of the field as specified in the index. </a:t>
            </a:r>
          </a:p>
          <a:p>
            <a:r>
              <a:rPr lang="en-US" dirty="0"/>
              <a:t>1-ascending order; -1 descending order</a:t>
            </a:r>
          </a:p>
          <a:p>
            <a:endParaRPr lang="en-US" dirty="0"/>
          </a:p>
          <a:p>
            <a:endParaRPr lang="en-US" dirty="0"/>
          </a:p>
          <a:p>
            <a:endParaRPr lang="en-US" dirty="0"/>
          </a:p>
          <a:p>
            <a:r>
              <a:rPr lang="en-US" dirty="0"/>
              <a:t>The default sorting order is descending order</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36</a:t>
            </a:fld>
            <a:endParaRPr lang="en-US"/>
          </a:p>
        </p:txBody>
      </p:sp>
      <p:sp>
        <p:nvSpPr>
          <p:cNvPr id="6" name="Rectangle 5"/>
          <p:cNvSpPr/>
          <p:nvPr/>
        </p:nvSpPr>
        <p:spPr>
          <a:xfrm>
            <a:off x="943429" y="3460496"/>
            <a:ext cx="9071428" cy="5467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db.COLLECTION_NAME.ensureIndex</a:t>
            </a:r>
            <a:r>
              <a:rPr lang="en-US" sz="2000" dirty="0"/>
              <a:t>({key:1})</a:t>
            </a:r>
          </a:p>
        </p:txBody>
      </p:sp>
      <p:sp>
        <p:nvSpPr>
          <p:cNvPr id="7" name="Rectangle 6"/>
          <p:cNvSpPr/>
          <p:nvPr/>
        </p:nvSpPr>
        <p:spPr>
          <a:xfrm>
            <a:off x="943429" y="4206516"/>
            <a:ext cx="9071428" cy="510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db.mycol.ensureIndex</a:t>
            </a:r>
            <a:r>
              <a:rPr lang="en-US" sz="2000" dirty="0"/>
              <a:t>({“title”:1, “description”:-1})</a:t>
            </a:r>
          </a:p>
        </p:txBody>
      </p:sp>
    </p:spTree>
    <p:extLst>
      <p:ext uri="{BB962C8B-B14F-4D97-AF65-F5344CB8AC3E}">
        <p14:creationId xmlns:p14="http://schemas.microsoft.com/office/powerpoint/2010/main" val="3091454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normAutofit/>
          </a:bodyPr>
          <a:lstStyle/>
          <a:p>
            <a:r>
              <a:rPr lang="en-US" dirty="0"/>
              <a:t>Aggregations operations process data records and return computed results. </a:t>
            </a:r>
          </a:p>
          <a:p>
            <a:r>
              <a:rPr lang="en-US" dirty="0"/>
              <a:t>Aggregation operations group values from multiple documents together, and can perform a variety of operations on the grouped data to return a single result. </a:t>
            </a:r>
          </a:p>
          <a:p>
            <a:endParaRPr lang="en-US" dirty="0"/>
          </a:p>
          <a:p>
            <a:endParaRPr lang="en-US" dirty="0"/>
          </a:p>
          <a:p>
            <a:r>
              <a:rPr lang="en-US" dirty="0"/>
              <a:t>display a list stating how many tutorials are written by each user</a:t>
            </a:r>
          </a:p>
          <a:p>
            <a:endParaRPr lang="en-US" dirty="0"/>
          </a:p>
          <a:p>
            <a:r>
              <a:rPr lang="en-US" b="1" dirty="0"/>
              <a:t>select </a:t>
            </a:r>
            <a:r>
              <a:rPr lang="en-US" b="1" dirty="0" err="1"/>
              <a:t>by_user</a:t>
            </a:r>
            <a:r>
              <a:rPr lang="en-US" b="1" dirty="0"/>
              <a:t>, count(*) from </a:t>
            </a:r>
            <a:r>
              <a:rPr lang="en-US" b="1" dirty="0" err="1"/>
              <a:t>mycol</a:t>
            </a:r>
            <a:r>
              <a:rPr lang="en-US" b="1" dirty="0"/>
              <a:t> group by </a:t>
            </a:r>
            <a:r>
              <a:rPr lang="en-US" b="1" dirty="0" err="1"/>
              <a:t>by_user</a:t>
            </a:r>
            <a:r>
              <a:rPr lang="en-US" dirty="0"/>
              <a:t>.</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37</a:t>
            </a:fld>
            <a:endParaRPr lang="en-US"/>
          </a:p>
        </p:txBody>
      </p:sp>
      <p:sp>
        <p:nvSpPr>
          <p:cNvPr id="6" name="Rectangle 5"/>
          <p:cNvSpPr/>
          <p:nvPr/>
        </p:nvSpPr>
        <p:spPr>
          <a:xfrm>
            <a:off x="1224783" y="3146163"/>
            <a:ext cx="9071428" cy="5467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Db.COLLECTION_NAME.aggregate</a:t>
            </a:r>
            <a:r>
              <a:rPr lang="en-US" sz="2000" dirty="0"/>
              <a:t>(</a:t>
            </a:r>
            <a:r>
              <a:rPr lang="en-US" sz="2000" dirty="0" err="1"/>
              <a:t>AGGREGATE_OPERATION</a:t>
            </a:r>
            <a:r>
              <a:rPr lang="en-US" sz="2000" dirty="0"/>
              <a:t>)</a:t>
            </a:r>
          </a:p>
        </p:txBody>
      </p:sp>
      <p:sp>
        <p:nvSpPr>
          <p:cNvPr id="7" name="Rectangle 6"/>
          <p:cNvSpPr/>
          <p:nvPr/>
        </p:nvSpPr>
        <p:spPr>
          <a:xfrm>
            <a:off x="982505" y="4629136"/>
            <a:ext cx="9071428" cy="510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err="1"/>
              <a:t>Db.mycol.AGGREGATE</a:t>
            </a:r>
            <a:r>
              <a:rPr lang="en-US" sz="2000" dirty="0"/>
              <a:t>([{$group:{_id:”$by_user”,</a:t>
            </a:r>
            <a:r>
              <a:rPr lang="en-US" sz="2000" dirty="0" err="1"/>
              <a:t>num_tutorial</a:t>
            </a:r>
            <a:r>
              <a:rPr lang="en-US" sz="2000" dirty="0"/>
              <a:t>:{$</a:t>
            </a:r>
            <a:r>
              <a:rPr lang="en-US" sz="2000" dirty="0" err="1"/>
              <a:t>sum:1</a:t>
            </a:r>
            <a:r>
              <a:rPr lang="en-US" sz="2000" dirty="0"/>
              <a:t>}}}])</a:t>
            </a:r>
          </a:p>
        </p:txBody>
      </p:sp>
    </p:spTree>
    <p:extLst>
      <p:ext uri="{BB962C8B-B14F-4D97-AF65-F5344CB8AC3E}">
        <p14:creationId xmlns:p14="http://schemas.microsoft.com/office/powerpoint/2010/main" val="4073597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701" y="286605"/>
            <a:ext cx="10784379" cy="990261"/>
          </a:xfrm>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6939356"/>
              </p:ext>
            </p:extLst>
          </p:nvPr>
        </p:nvGraphicFramePr>
        <p:xfrm>
          <a:off x="685802" y="161245"/>
          <a:ext cx="10116234" cy="5602920"/>
        </p:xfrm>
        <a:graphic>
          <a:graphicData uri="http://schemas.openxmlformats.org/drawingml/2006/table">
            <a:tbl>
              <a:tblPr>
                <a:tableStyleId>{B301B821-A1FF-4177-AEE7-76D212191A09}</a:tableStyleId>
              </a:tblPr>
              <a:tblGrid>
                <a:gridCol w="1234743">
                  <a:extLst>
                    <a:ext uri="{9D8B030D-6E8A-4147-A177-3AD203B41FA5}">
                      <a16:colId xmlns:a16="http://schemas.microsoft.com/office/drawing/2014/main" val="1758325882"/>
                    </a:ext>
                  </a:extLst>
                </a:gridCol>
                <a:gridCol w="3443659">
                  <a:extLst>
                    <a:ext uri="{9D8B030D-6E8A-4147-A177-3AD203B41FA5}">
                      <a16:colId xmlns:a16="http://schemas.microsoft.com/office/drawing/2014/main" val="1727131863"/>
                    </a:ext>
                  </a:extLst>
                </a:gridCol>
                <a:gridCol w="5437832">
                  <a:extLst>
                    <a:ext uri="{9D8B030D-6E8A-4147-A177-3AD203B41FA5}">
                      <a16:colId xmlns:a16="http://schemas.microsoft.com/office/drawing/2014/main" val="1278891360"/>
                    </a:ext>
                  </a:extLst>
                </a:gridCol>
              </a:tblGrid>
              <a:tr h="212794">
                <a:tc>
                  <a:txBody>
                    <a:bodyPr/>
                    <a:lstStyle/>
                    <a:p>
                      <a:pPr algn="ctr" fontAlgn="t"/>
                      <a:r>
                        <a:rPr lang="en-US" sz="1400" dirty="0">
                          <a:effectLst/>
                        </a:rPr>
                        <a:t>Expression</a:t>
                      </a:r>
                    </a:p>
                  </a:txBody>
                  <a:tcPr marL="13070" marR="13070" marT="13070" marB="13070"/>
                </a:tc>
                <a:tc>
                  <a:txBody>
                    <a:bodyPr/>
                    <a:lstStyle/>
                    <a:p>
                      <a:pPr algn="ctr" fontAlgn="t"/>
                      <a:r>
                        <a:rPr lang="en-US" sz="1400">
                          <a:effectLst/>
                        </a:rPr>
                        <a:t>Description</a:t>
                      </a:r>
                    </a:p>
                  </a:txBody>
                  <a:tcPr marL="13070" marR="13070" marT="13070" marB="13070"/>
                </a:tc>
                <a:tc>
                  <a:txBody>
                    <a:bodyPr/>
                    <a:lstStyle/>
                    <a:p>
                      <a:pPr algn="ctr" fontAlgn="t"/>
                      <a:r>
                        <a:rPr lang="en-US" sz="1400">
                          <a:effectLst/>
                        </a:rPr>
                        <a:t>Example</a:t>
                      </a:r>
                    </a:p>
                  </a:txBody>
                  <a:tcPr marL="13070" marR="13070" marT="13070" marB="13070"/>
                </a:tc>
                <a:extLst>
                  <a:ext uri="{0D108BD9-81ED-4DB2-BD59-A6C34878D82A}">
                    <a16:rowId xmlns:a16="http://schemas.microsoft.com/office/drawing/2014/main" val="556584197"/>
                  </a:ext>
                </a:extLst>
              </a:tr>
              <a:tr h="525300">
                <a:tc>
                  <a:txBody>
                    <a:bodyPr/>
                    <a:lstStyle/>
                    <a:p>
                      <a:pPr algn="ctr" fontAlgn="ctr"/>
                      <a:r>
                        <a:rPr lang="en-US" sz="1400">
                          <a:effectLst/>
                        </a:rPr>
                        <a:t>$sum</a:t>
                      </a:r>
                    </a:p>
                  </a:txBody>
                  <a:tcPr marL="13070" marR="13070" marT="13070" marB="13070" anchor="ctr"/>
                </a:tc>
                <a:tc>
                  <a:txBody>
                    <a:bodyPr/>
                    <a:lstStyle/>
                    <a:p>
                      <a:pPr fontAlgn="t"/>
                      <a:r>
                        <a:rPr lang="en-US" sz="1400">
                          <a:effectLst/>
                        </a:rPr>
                        <a:t>Sums up the defined value from all documents in the collection.</a:t>
                      </a:r>
                    </a:p>
                  </a:txBody>
                  <a:tcPr marL="13070" marR="13070" marT="13070" marB="13070"/>
                </a:tc>
                <a:tc>
                  <a:txBody>
                    <a:bodyPr/>
                    <a:lstStyle/>
                    <a:p>
                      <a:pPr fontAlgn="t"/>
                      <a:r>
                        <a:rPr lang="en-US" sz="1400" dirty="0" err="1">
                          <a:effectLst/>
                        </a:rPr>
                        <a:t>db.mycol.aggregate</a:t>
                      </a:r>
                      <a:r>
                        <a:rPr lang="en-US" sz="1400" dirty="0">
                          <a:effectLst/>
                        </a:rPr>
                        <a:t>([{$group : {_id : "$</a:t>
                      </a:r>
                      <a:r>
                        <a:rPr lang="en-US" sz="1400" dirty="0" err="1">
                          <a:effectLst/>
                        </a:rPr>
                        <a:t>by_user</a:t>
                      </a:r>
                      <a:r>
                        <a:rPr lang="en-US" sz="1400" dirty="0">
                          <a:effectLst/>
                        </a:rPr>
                        <a:t>", </a:t>
                      </a:r>
                      <a:r>
                        <a:rPr lang="en-US" sz="1400" dirty="0" err="1">
                          <a:effectLst/>
                        </a:rPr>
                        <a:t>num_tutorial</a:t>
                      </a:r>
                      <a:r>
                        <a:rPr lang="en-US" sz="1400">
                          <a:effectLst/>
                        </a:rPr>
                        <a:t> : {$sum : "$likes"}}}])</a:t>
                      </a:r>
                    </a:p>
                  </a:txBody>
                  <a:tcPr marL="13070" marR="13070" marT="13070" marB="13070"/>
                </a:tc>
                <a:extLst>
                  <a:ext uri="{0D108BD9-81ED-4DB2-BD59-A6C34878D82A}">
                    <a16:rowId xmlns:a16="http://schemas.microsoft.com/office/drawing/2014/main" val="3816574333"/>
                  </a:ext>
                </a:extLst>
              </a:tr>
              <a:tr h="601356">
                <a:tc>
                  <a:txBody>
                    <a:bodyPr/>
                    <a:lstStyle/>
                    <a:p>
                      <a:pPr algn="ctr" fontAlgn="ctr"/>
                      <a:r>
                        <a:rPr lang="en-US" sz="1400" dirty="0">
                          <a:effectLst/>
                        </a:rPr>
                        <a:t>$</a:t>
                      </a:r>
                      <a:r>
                        <a:rPr lang="en-US" sz="1400" dirty="0" err="1">
                          <a:effectLst/>
                        </a:rPr>
                        <a:t>avg</a:t>
                      </a:r>
                      <a:endParaRPr lang="en-US" sz="1400" dirty="0">
                        <a:effectLst/>
                      </a:endParaRPr>
                    </a:p>
                  </a:txBody>
                  <a:tcPr marL="13070" marR="13070" marT="13070" marB="13070" anchor="ctr"/>
                </a:tc>
                <a:tc>
                  <a:txBody>
                    <a:bodyPr/>
                    <a:lstStyle/>
                    <a:p>
                      <a:pPr fontAlgn="t"/>
                      <a:r>
                        <a:rPr lang="en-US" sz="1400">
                          <a:effectLst/>
                        </a:rPr>
                        <a:t>Calculates the average of all given values from all documents in the collection.</a:t>
                      </a:r>
                    </a:p>
                  </a:txBody>
                  <a:tcPr marL="13070" marR="13070" marT="13070" marB="13070"/>
                </a:tc>
                <a:tc>
                  <a:txBody>
                    <a:bodyPr/>
                    <a:lstStyle/>
                    <a:p>
                      <a:pPr fontAlgn="t"/>
                      <a:r>
                        <a:rPr lang="en-US" sz="1400">
                          <a:effectLst/>
                        </a:rPr>
                        <a:t>db.mycol.aggregate([{$group : {_id : "$by_user", num_tutorial : {$avg : "$likes"}}}])</a:t>
                      </a:r>
                    </a:p>
                  </a:txBody>
                  <a:tcPr marL="13070" marR="13070" marT="13070" marB="13070"/>
                </a:tc>
                <a:extLst>
                  <a:ext uri="{0D108BD9-81ED-4DB2-BD59-A6C34878D82A}">
                    <a16:rowId xmlns:a16="http://schemas.microsoft.com/office/drawing/2014/main" val="4065914219"/>
                  </a:ext>
                </a:extLst>
              </a:tr>
              <a:tr h="601356">
                <a:tc>
                  <a:txBody>
                    <a:bodyPr/>
                    <a:lstStyle/>
                    <a:p>
                      <a:pPr algn="ctr" fontAlgn="ctr"/>
                      <a:r>
                        <a:rPr lang="en-US" sz="1400">
                          <a:effectLst/>
                        </a:rPr>
                        <a:t>$min</a:t>
                      </a:r>
                    </a:p>
                  </a:txBody>
                  <a:tcPr marL="13070" marR="13070" marT="13070" marB="13070" anchor="ctr"/>
                </a:tc>
                <a:tc>
                  <a:txBody>
                    <a:bodyPr/>
                    <a:lstStyle/>
                    <a:p>
                      <a:pPr fontAlgn="t"/>
                      <a:r>
                        <a:rPr lang="en-US" sz="1400">
                          <a:effectLst/>
                        </a:rPr>
                        <a:t>Gets the minimum of the corresponding values from all documents in the collection.</a:t>
                      </a:r>
                    </a:p>
                  </a:txBody>
                  <a:tcPr marL="13070" marR="13070" marT="13070" marB="13070"/>
                </a:tc>
                <a:tc>
                  <a:txBody>
                    <a:bodyPr/>
                    <a:lstStyle/>
                    <a:p>
                      <a:pPr fontAlgn="t"/>
                      <a:r>
                        <a:rPr lang="en-US" sz="1400">
                          <a:effectLst/>
                        </a:rPr>
                        <a:t>db.mycol.aggregate([{$group : {_id : "$by_user", num_tutorial : {$min : "$likes"}}}])</a:t>
                      </a:r>
                    </a:p>
                  </a:txBody>
                  <a:tcPr marL="13070" marR="13070" marT="13070" marB="13070"/>
                </a:tc>
                <a:extLst>
                  <a:ext uri="{0D108BD9-81ED-4DB2-BD59-A6C34878D82A}">
                    <a16:rowId xmlns:a16="http://schemas.microsoft.com/office/drawing/2014/main" val="3369051307"/>
                  </a:ext>
                </a:extLst>
              </a:tr>
              <a:tr h="601356">
                <a:tc>
                  <a:txBody>
                    <a:bodyPr/>
                    <a:lstStyle/>
                    <a:p>
                      <a:pPr algn="ctr" fontAlgn="ctr"/>
                      <a:r>
                        <a:rPr lang="en-US" sz="1400">
                          <a:effectLst/>
                        </a:rPr>
                        <a:t>$max</a:t>
                      </a:r>
                    </a:p>
                  </a:txBody>
                  <a:tcPr marL="13070" marR="13070" marT="13070" marB="13070" anchor="ctr"/>
                </a:tc>
                <a:tc>
                  <a:txBody>
                    <a:bodyPr/>
                    <a:lstStyle/>
                    <a:p>
                      <a:pPr fontAlgn="t"/>
                      <a:r>
                        <a:rPr lang="en-US" sz="1400">
                          <a:effectLst/>
                        </a:rPr>
                        <a:t>Gets the maximum of the corresponding values from all documents in the collection.</a:t>
                      </a:r>
                    </a:p>
                  </a:txBody>
                  <a:tcPr marL="13070" marR="13070" marT="13070" marB="13070"/>
                </a:tc>
                <a:tc>
                  <a:txBody>
                    <a:bodyPr/>
                    <a:lstStyle/>
                    <a:p>
                      <a:pPr fontAlgn="t"/>
                      <a:r>
                        <a:rPr lang="en-US" sz="1400">
                          <a:effectLst/>
                        </a:rPr>
                        <a:t>db.mycol.aggregate([{$group : {_id : "$by_user", num_tutorial : {$max : "$likes"}}}])</a:t>
                      </a:r>
                    </a:p>
                  </a:txBody>
                  <a:tcPr marL="13070" marR="13070" marT="13070" marB="13070"/>
                </a:tc>
                <a:extLst>
                  <a:ext uri="{0D108BD9-81ED-4DB2-BD59-A6C34878D82A}">
                    <a16:rowId xmlns:a16="http://schemas.microsoft.com/office/drawing/2014/main" val="1999244639"/>
                  </a:ext>
                </a:extLst>
              </a:tr>
              <a:tr h="407075">
                <a:tc>
                  <a:txBody>
                    <a:bodyPr/>
                    <a:lstStyle/>
                    <a:p>
                      <a:pPr algn="ctr" fontAlgn="ctr"/>
                      <a:r>
                        <a:rPr lang="en-US" sz="1400">
                          <a:effectLst/>
                        </a:rPr>
                        <a:t>$push</a:t>
                      </a:r>
                    </a:p>
                  </a:txBody>
                  <a:tcPr marL="13070" marR="13070" marT="13070" marB="13070" anchor="ctr"/>
                </a:tc>
                <a:tc>
                  <a:txBody>
                    <a:bodyPr/>
                    <a:lstStyle/>
                    <a:p>
                      <a:pPr fontAlgn="t"/>
                      <a:r>
                        <a:rPr lang="en-US" sz="1400">
                          <a:effectLst/>
                        </a:rPr>
                        <a:t>Inserts the value to an array in the resulting document.</a:t>
                      </a:r>
                    </a:p>
                  </a:txBody>
                  <a:tcPr marL="13070" marR="13070" marT="13070" marB="13070"/>
                </a:tc>
                <a:tc>
                  <a:txBody>
                    <a:bodyPr/>
                    <a:lstStyle/>
                    <a:p>
                      <a:pPr fontAlgn="t"/>
                      <a:r>
                        <a:rPr lang="en-US" sz="1400">
                          <a:effectLst/>
                        </a:rPr>
                        <a:t>db.mycol.aggregate([{$group : {_id : "$by_user", url : {$push: "$url"}}}])</a:t>
                      </a:r>
                    </a:p>
                  </a:txBody>
                  <a:tcPr marL="13070" marR="13070" marT="13070" marB="13070"/>
                </a:tc>
                <a:extLst>
                  <a:ext uri="{0D108BD9-81ED-4DB2-BD59-A6C34878D82A}">
                    <a16:rowId xmlns:a16="http://schemas.microsoft.com/office/drawing/2014/main" val="598346291"/>
                  </a:ext>
                </a:extLst>
              </a:tr>
              <a:tr h="601356">
                <a:tc>
                  <a:txBody>
                    <a:bodyPr/>
                    <a:lstStyle/>
                    <a:p>
                      <a:pPr algn="ctr" fontAlgn="ctr"/>
                      <a:r>
                        <a:rPr lang="en-US" sz="1400">
                          <a:effectLst/>
                        </a:rPr>
                        <a:t>$addToSet</a:t>
                      </a:r>
                    </a:p>
                  </a:txBody>
                  <a:tcPr marL="13070" marR="13070" marT="13070" marB="13070" anchor="ctr"/>
                </a:tc>
                <a:tc>
                  <a:txBody>
                    <a:bodyPr/>
                    <a:lstStyle/>
                    <a:p>
                      <a:pPr fontAlgn="t"/>
                      <a:r>
                        <a:rPr lang="en-US" sz="1400">
                          <a:effectLst/>
                        </a:rPr>
                        <a:t>Inserts the value to an array in the resulting document but does not create duplicates.</a:t>
                      </a:r>
                    </a:p>
                  </a:txBody>
                  <a:tcPr marL="13070" marR="13070" marT="13070" marB="13070"/>
                </a:tc>
                <a:tc>
                  <a:txBody>
                    <a:bodyPr/>
                    <a:lstStyle/>
                    <a:p>
                      <a:pPr fontAlgn="t"/>
                      <a:r>
                        <a:rPr lang="en-US" sz="1400">
                          <a:effectLst/>
                        </a:rPr>
                        <a:t>db.mycol.aggregate([{$group : {_id : "$by_user", url : {$addToSet : "$url"}}}])</a:t>
                      </a:r>
                    </a:p>
                  </a:txBody>
                  <a:tcPr marL="13070" marR="13070" marT="13070" marB="13070"/>
                </a:tc>
                <a:extLst>
                  <a:ext uri="{0D108BD9-81ED-4DB2-BD59-A6C34878D82A}">
                    <a16:rowId xmlns:a16="http://schemas.microsoft.com/office/drawing/2014/main" val="3528289054"/>
                  </a:ext>
                </a:extLst>
              </a:tr>
              <a:tr h="989918">
                <a:tc>
                  <a:txBody>
                    <a:bodyPr/>
                    <a:lstStyle/>
                    <a:p>
                      <a:pPr algn="ctr" fontAlgn="ctr"/>
                      <a:r>
                        <a:rPr lang="en-US" sz="1400">
                          <a:effectLst/>
                        </a:rPr>
                        <a:t>$first</a:t>
                      </a:r>
                    </a:p>
                  </a:txBody>
                  <a:tcPr marL="13070" marR="13070" marT="13070" marB="13070" anchor="ctr"/>
                </a:tc>
                <a:tc>
                  <a:txBody>
                    <a:bodyPr/>
                    <a:lstStyle/>
                    <a:p>
                      <a:pPr fontAlgn="t"/>
                      <a:r>
                        <a:rPr lang="en-US" sz="1400">
                          <a:effectLst/>
                        </a:rPr>
                        <a:t>Gets the first document from the source documents according to the grouping. Typically this makes only sense together with some previously applied “$sort”-stage.</a:t>
                      </a:r>
                    </a:p>
                  </a:txBody>
                  <a:tcPr marL="13070" marR="13070" marT="13070" marB="13070"/>
                </a:tc>
                <a:tc>
                  <a:txBody>
                    <a:bodyPr/>
                    <a:lstStyle/>
                    <a:p>
                      <a:pPr fontAlgn="t"/>
                      <a:r>
                        <a:rPr lang="en-US" sz="1400">
                          <a:effectLst/>
                        </a:rPr>
                        <a:t>db.mycol.aggregate([{$group : {_id : "$by_user", first_url : {$first : "$url"}}}])</a:t>
                      </a:r>
                    </a:p>
                  </a:txBody>
                  <a:tcPr marL="13070" marR="13070" marT="13070" marB="13070"/>
                </a:tc>
                <a:extLst>
                  <a:ext uri="{0D108BD9-81ED-4DB2-BD59-A6C34878D82A}">
                    <a16:rowId xmlns:a16="http://schemas.microsoft.com/office/drawing/2014/main" val="747055434"/>
                  </a:ext>
                </a:extLst>
              </a:tr>
              <a:tr h="989918">
                <a:tc>
                  <a:txBody>
                    <a:bodyPr/>
                    <a:lstStyle/>
                    <a:p>
                      <a:pPr algn="ctr" fontAlgn="ctr"/>
                      <a:r>
                        <a:rPr lang="en-US" sz="1400">
                          <a:effectLst/>
                        </a:rPr>
                        <a:t>$last</a:t>
                      </a:r>
                    </a:p>
                  </a:txBody>
                  <a:tcPr marL="13070" marR="13070" marT="13070" marB="13070" anchor="ctr"/>
                </a:tc>
                <a:tc>
                  <a:txBody>
                    <a:bodyPr/>
                    <a:lstStyle/>
                    <a:p>
                      <a:pPr fontAlgn="t"/>
                      <a:r>
                        <a:rPr lang="en-US" sz="1400">
                          <a:effectLst/>
                        </a:rPr>
                        <a:t>Gets the last document from the source documents according to the grouping. Typically this makes only sense together with some previously applied “$sort”-stage.</a:t>
                      </a:r>
                    </a:p>
                  </a:txBody>
                  <a:tcPr marL="13070" marR="13070" marT="13070" marB="13070"/>
                </a:tc>
                <a:tc>
                  <a:txBody>
                    <a:bodyPr/>
                    <a:lstStyle/>
                    <a:p>
                      <a:pPr fontAlgn="t"/>
                      <a:r>
                        <a:rPr lang="en-US" sz="1400" dirty="0" err="1">
                          <a:effectLst/>
                        </a:rPr>
                        <a:t>db.mycol.aggregate</a:t>
                      </a:r>
                      <a:r>
                        <a:rPr lang="en-US" sz="1400" dirty="0">
                          <a:effectLst/>
                        </a:rPr>
                        <a:t>([{$group : {_id : "$</a:t>
                      </a:r>
                      <a:r>
                        <a:rPr lang="en-US" sz="1400" dirty="0" err="1">
                          <a:effectLst/>
                        </a:rPr>
                        <a:t>by_user</a:t>
                      </a:r>
                      <a:r>
                        <a:rPr lang="en-US" sz="1400" dirty="0">
                          <a:effectLst/>
                        </a:rPr>
                        <a:t>", </a:t>
                      </a:r>
                      <a:r>
                        <a:rPr lang="en-US" sz="1400" dirty="0" err="1">
                          <a:effectLst/>
                        </a:rPr>
                        <a:t>last_url</a:t>
                      </a:r>
                      <a:r>
                        <a:rPr lang="en-US" sz="1400" dirty="0">
                          <a:effectLst/>
                        </a:rPr>
                        <a:t> : {$last : "$</a:t>
                      </a:r>
                      <a:r>
                        <a:rPr lang="en-US" sz="1400" dirty="0" err="1">
                          <a:effectLst/>
                        </a:rPr>
                        <a:t>url</a:t>
                      </a:r>
                      <a:r>
                        <a:rPr lang="en-US" sz="1400" dirty="0">
                          <a:effectLst/>
                        </a:rPr>
                        <a:t>"}}}])</a:t>
                      </a:r>
                    </a:p>
                  </a:txBody>
                  <a:tcPr marL="13070" marR="13070" marT="13070" marB="13070"/>
                </a:tc>
                <a:extLst>
                  <a:ext uri="{0D108BD9-81ED-4DB2-BD59-A6C34878D82A}">
                    <a16:rowId xmlns:a16="http://schemas.microsoft.com/office/drawing/2014/main" val="1727009181"/>
                  </a:ext>
                </a:extLst>
              </a:tr>
            </a:tbl>
          </a:graphicData>
        </a:graphic>
      </p:graphicFrame>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38</a:t>
            </a:fld>
            <a:endParaRPr lang="en-US"/>
          </a:p>
        </p:txBody>
      </p:sp>
    </p:spTree>
    <p:extLst>
      <p:ext uri="{BB962C8B-B14F-4D97-AF65-F5344CB8AC3E}">
        <p14:creationId xmlns:p14="http://schemas.microsoft.com/office/powerpoint/2010/main" val="342848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a:t>
            </a:r>
          </a:p>
        </p:txBody>
      </p:sp>
      <p:sp>
        <p:nvSpPr>
          <p:cNvPr id="3" name="Content Placeholder 2"/>
          <p:cNvSpPr>
            <a:spLocks noGrp="1"/>
          </p:cNvSpPr>
          <p:nvPr>
            <p:ph idx="1"/>
          </p:nvPr>
        </p:nvSpPr>
        <p:spPr/>
        <p:txBody>
          <a:bodyPr/>
          <a:lstStyle/>
          <a:p>
            <a:r>
              <a:rPr lang="en-US" sz="2800" dirty="0"/>
              <a:t>A single MongoDB server typically has multiple databases.</a:t>
            </a:r>
          </a:p>
          <a:p>
            <a:r>
              <a:rPr lang="en-US" sz="2800" dirty="0"/>
              <a:t>A collection is a group of MongoDB documents.</a:t>
            </a:r>
          </a:p>
          <a:p>
            <a:pPr lvl="1"/>
            <a:r>
              <a:rPr lang="en-US" sz="2400" dirty="0"/>
              <a:t>Equivalent of an RDBMS table</a:t>
            </a:r>
          </a:p>
          <a:p>
            <a:r>
              <a:rPr lang="en-US" sz="2800" dirty="0"/>
              <a:t>Do not enforce a schema.</a:t>
            </a:r>
          </a:p>
          <a:p>
            <a:pPr lvl="1"/>
            <a:r>
              <a:rPr lang="en-US" sz="2400" dirty="0" err="1"/>
              <a:t>Schemaless</a:t>
            </a:r>
            <a:endParaRPr lang="en-US" sz="2400" dirty="0"/>
          </a:p>
          <a:p>
            <a:pPr lvl="1"/>
            <a:r>
              <a:rPr lang="en-US" sz="2400" dirty="0"/>
              <a:t>Documents within a collection can have different fields.</a:t>
            </a:r>
          </a:p>
          <a:p>
            <a:pPr lvl="1"/>
            <a:r>
              <a:rPr lang="en-US" sz="2400" dirty="0"/>
              <a:t>Typically all documents in a collection are of similar or of related purpose.</a:t>
            </a:r>
          </a:p>
          <a:p>
            <a:endParaRPr lang="en-US" dirty="0"/>
          </a:p>
          <a:p>
            <a:endParaRPr lang="en-US" dirty="0"/>
          </a:p>
        </p:txBody>
      </p:sp>
    </p:spTree>
    <p:extLst>
      <p:ext uri="{BB962C8B-B14F-4D97-AF65-F5344CB8AC3E}">
        <p14:creationId xmlns:p14="http://schemas.microsoft.com/office/powerpoint/2010/main" val="30558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
            </a:r>
          </a:p>
        </p:txBody>
      </p:sp>
      <p:sp>
        <p:nvSpPr>
          <p:cNvPr id="3" name="Content Placeholder 2"/>
          <p:cNvSpPr>
            <a:spLocks noGrp="1"/>
          </p:cNvSpPr>
          <p:nvPr>
            <p:ph idx="1"/>
          </p:nvPr>
        </p:nvSpPr>
        <p:spPr>
          <a:xfrm>
            <a:off x="676103" y="1425147"/>
            <a:ext cx="5649475" cy="4823253"/>
          </a:xfrm>
        </p:spPr>
        <p:txBody>
          <a:bodyPr/>
          <a:lstStyle/>
          <a:p>
            <a:r>
              <a:rPr lang="en-US" dirty="0"/>
              <a:t>A set of key-value pairs.</a:t>
            </a:r>
          </a:p>
          <a:p>
            <a:r>
              <a:rPr lang="en-US" dirty="0"/>
              <a:t>Dynamic schema</a:t>
            </a:r>
          </a:p>
          <a:p>
            <a:pPr lvl="1"/>
            <a:r>
              <a:rPr lang="en-US" dirty="0"/>
              <a:t>Documents in the same collection do not need to have the same set of fields or structure.</a:t>
            </a:r>
          </a:p>
          <a:p>
            <a:pPr lvl="1"/>
            <a:r>
              <a:rPr lang="en-US" dirty="0"/>
              <a:t>Common fields in a collection’s documents may hold different types of data.</a:t>
            </a:r>
          </a:p>
        </p:txBody>
      </p:sp>
      <p:pic>
        <p:nvPicPr>
          <p:cNvPr id="4" name="Picture 2" descr="http://cdn.ientry.com/sites/webpronews/pictures/filedright_6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878" y="1377450"/>
            <a:ext cx="5520919" cy="41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69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p:txBody>
          <a:bodyPr/>
          <a:lstStyle/>
          <a:p>
            <a:r>
              <a:rPr lang="en-US" dirty="0"/>
              <a:t>JSON is a language-independent data format. </a:t>
            </a:r>
          </a:p>
          <a:p>
            <a:r>
              <a:rPr lang="en-US" dirty="0"/>
              <a:t>It was derived from JavaScript, but many modern programming languages include code to generate and parse JSON-format data.</a:t>
            </a:r>
          </a:p>
          <a:p>
            <a:r>
              <a:rPr lang="en-US" dirty="0"/>
              <a:t>Data objects consisting of attribute–value pairs(key-value pairs). </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6</a:t>
            </a:fld>
            <a:endParaRPr lang="en-US"/>
          </a:p>
        </p:txBody>
      </p:sp>
    </p:spTree>
    <p:extLst>
      <p:ext uri="{BB962C8B-B14F-4D97-AF65-F5344CB8AC3E}">
        <p14:creationId xmlns:p14="http://schemas.microsoft.com/office/powerpoint/2010/main" val="409155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Document</a:t>
            </a:r>
          </a:p>
        </p:txBody>
      </p:sp>
      <p:sp>
        <p:nvSpPr>
          <p:cNvPr id="3" name="Content Placeholder 2"/>
          <p:cNvSpPr>
            <a:spLocks noGrp="1"/>
          </p:cNvSpPr>
          <p:nvPr>
            <p:ph idx="1"/>
          </p:nvPr>
        </p:nvSpPr>
        <p:spPr>
          <a:xfrm>
            <a:off x="676103" y="1425147"/>
            <a:ext cx="5392188" cy="4823253"/>
          </a:xfrm>
        </p:spPr>
        <p:txBody>
          <a:bodyPr/>
          <a:lstStyle/>
          <a:p>
            <a:r>
              <a:rPr lang="en-US" dirty="0"/>
              <a:t>Document structure of a blog site</a:t>
            </a:r>
          </a:p>
          <a:p>
            <a:r>
              <a:rPr lang="en-US" dirty="0"/>
              <a:t>Key-value pairs</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7</a:t>
            </a:fld>
            <a:endParaRPr lang="en-US"/>
          </a:p>
        </p:txBody>
      </p:sp>
      <p:pic>
        <p:nvPicPr>
          <p:cNvPr id="8" name="Picture 7"/>
          <p:cNvPicPr>
            <a:picLocks noChangeAspect="1"/>
          </p:cNvPicPr>
          <p:nvPr/>
        </p:nvPicPr>
        <p:blipFill>
          <a:blip r:embed="rId2"/>
          <a:stretch>
            <a:fillRect/>
          </a:stretch>
        </p:blipFill>
        <p:spPr>
          <a:xfrm>
            <a:off x="6068290" y="225171"/>
            <a:ext cx="5362575" cy="6343650"/>
          </a:xfrm>
          <a:prstGeom prst="rect">
            <a:avLst/>
          </a:prstGeom>
        </p:spPr>
      </p:pic>
      <p:sp>
        <p:nvSpPr>
          <p:cNvPr id="9" name="TextBox 8"/>
          <p:cNvSpPr txBox="1"/>
          <p:nvPr/>
        </p:nvSpPr>
        <p:spPr>
          <a:xfrm>
            <a:off x="6949747" y="101939"/>
            <a:ext cx="1290738" cy="369332"/>
          </a:xfrm>
          <a:prstGeom prst="rect">
            <a:avLst/>
          </a:prstGeom>
          <a:noFill/>
        </p:spPr>
        <p:txBody>
          <a:bodyPr wrap="none" rtlCol="0">
            <a:spAutoFit/>
          </a:bodyPr>
          <a:lstStyle/>
          <a:p>
            <a:r>
              <a:rPr lang="en-US" dirty="0">
                <a:solidFill>
                  <a:srgbClr val="FF0000"/>
                </a:solidFill>
                <a:latin typeface="Segoe Print" panose="02000600000000000000" pitchFamily="2" charset="0"/>
              </a:rPr>
              <a:t>Unique id</a:t>
            </a:r>
          </a:p>
        </p:txBody>
      </p:sp>
      <p:cxnSp>
        <p:nvCxnSpPr>
          <p:cNvPr id="11" name="Straight Arrow Connector 10"/>
          <p:cNvCxnSpPr/>
          <p:nvPr/>
        </p:nvCxnSpPr>
        <p:spPr>
          <a:xfrm flipH="1">
            <a:off x="6667624" y="325296"/>
            <a:ext cx="328158" cy="26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77554" y="2050482"/>
            <a:ext cx="577402" cy="369332"/>
          </a:xfrm>
          <a:prstGeom prst="rect">
            <a:avLst/>
          </a:prstGeom>
          <a:noFill/>
        </p:spPr>
        <p:txBody>
          <a:bodyPr wrap="none" rtlCol="0">
            <a:spAutoFit/>
          </a:bodyPr>
          <a:lstStyle/>
          <a:p>
            <a:r>
              <a:rPr lang="en-US" dirty="0">
                <a:solidFill>
                  <a:srgbClr val="FF0000"/>
                </a:solidFill>
                <a:latin typeface="Segoe Print" panose="02000600000000000000" pitchFamily="2" charset="0"/>
              </a:rPr>
              <a:t>key</a:t>
            </a:r>
          </a:p>
        </p:txBody>
      </p:sp>
      <p:cxnSp>
        <p:nvCxnSpPr>
          <p:cNvPr id="17" name="Straight Connector 16"/>
          <p:cNvCxnSpPr>
            <a:stCxn id="15" idx="3"/>
          </p:cNvCxnSpPr>
          <p:nvPr/>
        </p:nvCxnSpPr>
        <p:spPr>
          <a:xfrm flipV="1">
            <a:off x="5354956" y="2068286"/>
            <a:ext cx="1056730" cy="166862"/>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10715669" y="2177065"/>
            <a:ext cx="813043" cy="369332"/>
          </a:xfrm>
          <a:prstGeom prst="rect">
            <a:avLst/>
          </a:prstGeom>
          <a:noFill/>
        </p:spPr>
        <p:txBody>
          <a:bodyPr wrap="none" rtlCol="0">
            <a:spAutoFit/>
          </a:bodyPr>
          <a:lstStyle/>
          <a:p>
            <a:r>
              <a:rPr lang="en-US" dirty="0">
                <a:solidFill>
                  <a:srgbClr val="FF0000"/>
                </a:solidFill>
                <a:latin typeface="Segoe Print" panose="02000600000000000000" pitchFamily="2" charset="0"/>
              </a:rPr>
              <a:t>Value</a:t>
            </a:r>
          </a:p>
        </p:txBody>
      </p:sp>
      <p:cxnSp>
        <p:nvCxnSpPr>
          <p:cNvPr id="20" name="Straight Connector 19"/>
          <p:cNvCxnSpPr/>
          <p:nvPr/>
        </p:nvCxnSpPr>
        <p:spPr>
          <a:xfrm flipH="1" flipV="1">
            <a:off x="9192805" y="2177065"/>
            <a:ext cx="1385071" cy="181315"/>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9957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a:xfrm>
            <a:off x="676102" y="1425147"/>
            <a:ext cx="3395427" cy="4823253"/>
          </a:xfrm>
        </p:spPr>
        <p:txBody>
          <a:bodyPr/>
          <a:lstStyle/>
          <a:p>
            <a:r>
              <a:rPr lang="en-US" dirty="0"/>
              <a:t>Aggregate the tables together</a:t>
            </a:r>
          </a:p>
        </p:txBody>
      </p:sp>
      <p:sp>
        <p:nvSpPr>
          <p:cNvPr id="4" name="Footer Placeholder 3"/>
          <p:cNvSpPr>
            <a:spLocks noGrp="1"/>
          </p:cNvSpPr>
          <p:nvPr>
            <p:ph type="ftr" sz="quarter" idx="4294967295"/>
          </p:nvPr>
        </p:nvSpPr>
        <p:spPr>
          <a:xfrm>
            <a:off x="685802" y="5757334"/>
            <a:ext cx="5499719" cy="498470"/>
          </a:xfrm>
        </p:spPr>
        <p:txBody>
          <a:bodyPr/>
          <a:lstStyle/>
          <a:p>
            <a:endParaRPr kumimoji="0" lang="en-US" dirty="0"/>
          </a:p>
        </p:txBody>
      </p:sp>
      <p:sp>
        <p:nvSpPr>
          <p:cNvPr id="5" name="Slide Number Placeholder 4"/>
          <p:cNvSpPr>
            <a:spLocks noGrp="1"/>
          </p:cNvSpPr>
          <p:nvPr>
            <p:ph type="sldNum" sz="quarter" idx="12"/>
          </p:nvPr>
        </p:nvSpPr>
        <p:spPr/>
        <p:txBody>
          <a:bodyPr/>
          <a:lstStyle/>
          <a:p>
            <a:fld id="{B9A40A10-BBE0-457E-8976-CD63DEAAF30B}" type="slidenum">
              <a:rPr lang="en-US" smtClean="0"/>
              <a:pPr/>
              <a:t>8</a:t>
            </a:fld>
            <a:endParaRPr lang="en-US"/>
          </a:p>
        </p:txBody>
      </p:sp>
      <p:pic>
        <p:nvPicPr>
          <p:cNvPr id="4098"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9253" b="10501"/>
          <a:stretch/>
        </p:blipFill>
        <p:spPr bwMode="auto">
          <a:xfrm>
            <a:off x="4606572" y="1686404"/>
            <a:ext cx="7388950" cy="389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8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9A40A10-BBE0-457E-8976-CD63DEAAF30B}" type="slidenum">
              <a:rPr lang="en-US" smtClean="0"/>
              <a:pPr/>
              <a:t>9</a:t>
            </a:fld>
            <a:endParaRPr lang="en-US"/>
          </a:p>
        </p:txBody>
      </p:sp>
      <p:graphicFrame>
        <p:nvGraphicFramePr>
          <p:cNvPr id="10" name="Table 9">
            <a:extLst>
              <a:ext uri="{FF2B5EF4-FFF2-40B4-BE49-F238E27FC236}">
                <a16:creationId xmlns:a16="http://schemas.microsoft.com/office/drawing/2014/main" id="{2346F116-285D-7346-3D3A-6B72ECF368E7}"/>
              </a:ext>
            </a:extLst>
          </p:cNvPr>
          <p:cNvGraphicFramePr>
            <a:graphicFrameLocks noGrp="1"/>
          </p:cNvGraphicFramePr>
          <p:nvPr>
            <p:extLst>
              <p:ext uri="{D42A27DB-BD31-4B8C-83A1-F6EECF244321}">
                <p14:modId xmlns:p14="http://schemas.microsoft.com/office/powerpoint/2010/main" val="3211862175"/>
              </p:ext>
            </p:extLst>
          </p:nvPr>
        </p:nvGraphicFramePr>
        <p:xfrm>
          <a:off x="1682407" y="146029"/>
          <a:ext cx="8827186" cy="5842063"/>
        </p:xfrm>
        <a:graphic>
          <a:graphicData uri="http://schemas.openxmlformats.org/drawingml/2006/table">
            <a:tbl>
              <a:tblPr firstRow="1" firstCol="1" bandRow="1">
                <a:tableStyleId>{F5AB1C69-6EDB-4FF4-983F-18BD219EF322}</a:tableStyleId>
              </a:tblPr>
              <a:tblGrid>
                <a:gridCol w="1671016">
                  <a:extLst>
                    <a:ext uri="{9D8B030D-6E8A-4147-A177-3AD203B41FA5}">
                      <a16:colId xmlns:a16="http://schemas.microsoft.com/office/drawing/2014/main" val="608206797"/>
                    </a:ext>
                  </a:extLst>
                </a:gridCol>
                <a:gridCol w="2907195">
                  <a:extLst>
                    <a:ext uri="{9D8B030D-6E8A-4147-A177-3AD203B41FA5}">
                      <a16:colId xmlns:a16="http://schemas.microsoft.com/office/drawing/2014/main" val="4172710131"/>
                    </a:ext>
                  </a:extLst>
                </a:gridCol>
                <a:gridCol w="4248975">
                  <a:extLst>
                    <a:ext uri="{9D8B030D-6E8A-4147-A177-3AD203B41FA5}">
                      <a16:colId xmlns:a16="http://schemas.microsoft.com/office/drawing/2014/main" val="1640339305"/>
                    </a:ext>
                  </a:extLst>
                </a:gridCol>
              </a:tblGrid>
              <a:tr h="207837">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gn="ctr">
                        <a:lnSpc>
                          <a:spcPct val="107000"/>
                        </a:lnSpc>
                        <a:spcBef>
                          <a:spcPts val="0"/>
                        </a:spcBef>
                        <a:spcAft>
                          <a:spcPts val="0"/>
                        </a:spcAft>
                      </a:pPr>
                      <a:r>
                        <a:rPr lang="en-US" sz="1600">
                          <a:effectLst/>
                        </a:rPr>
                        <a:t>Relational DB</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gn="ctr">
                        <a:lnSpc>
                          <a:spcPct val="107000"/>
                        </a:lnSpc>
                        <a:spcBef>
                          <a:spcPts val="0"/>
                        </a:spcBef>
                        <a:spcAft>
                          <a:spcPts val="0"/>
                        </a:spcAft>
                      </a:pPr>
                      <a:r>
                        <a:rPr lang="en-US" sz="1600">
                          <a:effectLst/>
                        </a:rPr>
                        <a:t>MongoDB</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856694227"/>
                  </a:ext>
                </a:extLst>
              </a:tr>
              <a:tr h="426672">
                <a:tc>
                  <a:txBody>
                    <a:bodyPr/>
                    <a:lstStyle/>
                    <a:p>
                      <a:pPr marL="0" marR="0">
                        <a:lnSpc>
                          <a:spcPct val="107000"/>
                        </a:lnSpc>
                        <a:spcBef>
                          <a:spcPts val="0"/>
                        </a:spcBef>
                        <a:spcAft>
                          <a:spcPts val="0"/>
                        </a:spcAft>
                      </a:pPr>
                      <a:r>
                        <a:rPr lang="en-US" sz="1600">
                          <a:effectLst/>
                        </a:rPr>
                        <a:t>Data Structure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Tables &amp; Relationships</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fr-FR" sz="1600">
                          <a:effectLst/>
                        </a:rPr>
                        <a:t>Document (JSON) &amp; </a:t>
                      </a:r>
                      <a:endParaRPr lang="en-US" sz="1600">
                        <a:effectLst/>
                      </a:endParaRPr>
                    </a:p>
                    <a:p>
                      <a:pPr marL="0" marR="0">
                        <a:lnSpc>
                          <a:spcPct val="107000"/>
                        </a:lnSpc>
                        <a:spcBef>
                          <a:spcPts val="0"/>
                        </a:spcBef>
                        <a:spcAft>
                          <a:spcPts val="0"/>
                        </a:spcAft>
                      </a:pPr>
                      <a:r>
                        <a:rPr lang="fr-FR" sz="1600">
                          <a:effectLst/>
                        </a:rPr>
                        <a:t>Collection (of documents)</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150704920"/>
                  </a:ext>
                </a:extLst>
              </a:tr>
              <a:tr h="645509">
                <a:tc>
                  <a:txBody>
                    <a:bodyPr/>
                    <a:lstStyle/>
                    <a:p>
                      <a:pPr marL="0" marR="0">
                        <a:lnSpc>
                          <a:spcPct val="107000"/>
                        </a:lnSpc>
                        <a:spcBef>
                          <a:spcPts val="0"/>
                        </a:spcBef>
                        <a:spcAft>
                          <a:spcPts val="0"/>
                        </a:spcAft>
                      </a:pPr>
                      <a:r>
                        <a:rPr lang="en-US" sz="1600">
                          <a:effectLst/>
                        </a:rPr>
                        <a:t>Data Generation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CREATE clause</a:t>
                      </a:r>
                    </a:p>
                    <a:p>
                      <a:pPr marL="0" marR="0">
                        <a:lnSpc>
                          <a:spcPct val="107000"/>
                        </a:lnSpc>
                        <a:spcBef>
                          <a:spcPts val="0"/>
                        </a:spcBef>
                        <a:spcAft>
                          <a:spcPts val="0"/>
                        </a:spcAft>
                      </a:pPr>
                      <a:r>
                        <a:rPr lang="en-US" sz="1600">
                          <a:effectLst/>
                        </a:rPr>
                        <a:t>INSERT INTO clause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Insert() method</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55706378"/>
                  </a:ext>
                </a:extLst>
              </a:tr>
              <a:tr h="426672">
                <a:tc>
                  <a:txBody>
                    <a:bodyPr/>
                    <a:lstStyle/>
                    <a:p>
                      <a:pPr marL="0" marR="0">
                        <a:lnSpc>
                          <a:spcPct val="107000"/>
                        </a:lnSpc>
                        <a:spcBef>
                          <a:spcPts val="0"/>
                        </a:spcBef>
                        <a:spcAft>
                          <a:spcPts val="0"/>
                        </a:spcAft>
                      </a:pPr>
                      <a:r>
                        <a:rPr lang="en-US" sz="1600">
                          <a:effectLst/>
                        </a:rPr>
                        <a:t>Data Update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UPDATE clause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Update() method</a:t>
                      </a:r>
                    </a:p>
                    <a:p>
                      <a:pPr marL="0" marR="0">
                        <a:lnSpc>
                          <a:spcPct val="107000"/>
                        </a:lnSpc>
                        <a:spcBef>
                          <a:spcPts val="0"/>
                        </a:spcBef>
                        <a:spcAft>
                          <a:spcPts val="0"/>
                        </a:spcAft>
                      </a:pPr>
                      <a:r>
                        <a:rPr lang="en-US" sz="1600">
                          <a:effectLst/>
                        </a:rPr>
                        <a:t>Upsert() method</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2903270647"/>
                  </a:ext>
                </a:extLst>
              </a:tr>
              <a:tr h="426672">
                <a:tc>
                  <a:txBody>
                    <a:bodyPr/>
                    <a:lstStyle/>
                    <a:p>
                      <a:pPr marL="0" marR="0">
                        <a:lnSpc>
                          <a:spcPct val="107000"/>
                        </a:lnSpc>
                        <a:spcBef>
                          <a:spcPts val="0"/>
                        </a:spcBef>
                        <a:spcAft>
                          <a:spcPts val="0"/>
                        </a:spcAft>
                      </a:pPr>
                      <a:r>
                        <a:rPr lang="en-US" sz="1600" dirty="0">
                          <a:effectLst/>
                        </a:rPr>
                        <a:t>Data Deletion</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DELETE clause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Delete() method</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379338065"/>
                  </a:ext>
                </a:extLst>
              </a:tr>
              <a:tr h="426672">
                <a:tc>
                  <a:txBody>
                    <a:bodyPr/>
                    <a:lstStyle/>
                    <a:p>
                      <a:pPr marL="0" marR="0">
                        <a:lnSpc>
                          <a:spcPct val="107000"/>
                        </a:lnSpc>
                        <a:spcBef>
                          <a:spcPts val="0"/>
                        </a:spcBef>
                        <a:spcAft>
                          <a:spcPts val="0"/>
                        </a:spcAft>
                      </a:pPr>
                      <a:r>
                        <a:rPr lang="en-US" sz="1600">
                          <a:effectLst/>
                        </a:rPr>
                        <a:t>Query</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SELECT clause</a:t>
                      </a:r>
                    </a:p>
                    <a:p>
                      <a:pPr marL="0" marR="0">
                        <a:lnSpc>
                          <a:spcPct val="107000"/>
                        </a:lnSpc>
                        <a:spcBef>
                          <a:spcPts val="0"/>
                        </a:spcBef>
                        <a:spcAft>
                          <a:spcPts val="0"/>
                        </a:spcAft>
                      </a:pPr>
                      <a:r>
                        <a:rPr lang="en-US" sz="1600">
                          <a:effectLst/>
                        </a:rPr>
                        <a:t>FROM clause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Find() method </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547577644"/>
                  </a:ext>
                </a:extLst>
              </a:tr>
              <a:tr h="426672">
                <a:tc>
                  <a:txBody>
                    <a:bodyPr/>
                    <a:lstStyle/>
                    <a:p>
                      <a:pPr marL="0" marR="0">
                        <a:lnSpc>
                          <a:spcPct val="107000"/>
                        </a:lnSpc>
                        <a:spcBef>
                          <a:spcPts val="0"/>
                        </a:spcBef>
                        <a:spcAft>
                          <a:spcPts val="0"/>
                        </a:spcAft>
                      </a:pPr>
                      <a:r>
                        <a:rPr lang="en-US" sz="1600">
                          <a:effectLst/>
                        </a:rPr>
                        <a:t>Result Filtering</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WHERE clause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Query and Projection parameters in Find()</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1990307741"/>
                  </a:ext>
                </a:extLst>
              </a:tr>
              <a:tr h="864344">
                <a:tc>
                  <a:txBody>
                    <a:bodyPr/>
                    <a:lstStyle/>
                    <a:p>
                      <a:pPr marL="0" marR="0">
                        <a:lnSpc>
                          <a:spcPct val="107000"/>
                        </a:lnSpc>
                        <a:spcBef>
                          <a:spcPts val="0"/>
                        </a:spcBef>
                        <a:spcAft>
                          <a:spcPts val="0"/>
                        </a:spcAft>
                      </a:pPr>
                      <a:r>
                        <a:rPr lang="en-US" sz="1600">
                          <a:effectLst/>
                        </a:rPr>
                        <a:t>Result Limiting, Sorting, Counting</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ORDER BY</a:t>
                      </a:r>
                    </a:p>
                    <a:p>
                      <a:pPr marL="0" marR="0">
                        <a:lnSpc>
                          <a:spcPct val="107000"/>
                        </a:lnSpc>
                        <a:spcBef>
                          <a:spcPts val="0"/>
                        </a:spcBef>
                        <a:spcAft>
                          <a:spcPts val="0"/>
                        </a:spcAft>
                      </a:pPr>
                      <a:r>
                        <a:rPr lang="en-US" sz="1600">
                          <a:effectLst/>
                        </a:rPr>
                        <a:t>COUNT() function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Limit() method</a:t>
                      </a:r>
                    </a:p>
                    <a:p>
                      <a:pPr marL="0" marR="0">
                        <a:lnSpc>
                          <a:spcPct val="107000"/>
                        </a:lnSpc>
                        <a:spcBef>
                          <a:spcPts val="0"/>
                        </a:spcBef>
                        <a:spcAft>
                          <a:spcPts val="0"/>
                        </a:spcAft>
                      </a:pPr>
                      <a:r>
                        <a:rPr lang="en-US" sz="1600">
                          <a:effectLst/>
                        </a:rPr>
                        <a:t>Skip() method</a:t>
                      </a:r>
                    </a:p>
                    <a:p>
                      <a:pPr marL="0" marR="0">
                        <a:lnSpc>
                          <a:spcPct val="107000"/>
                        </a:lnSpc>
                        <a:spcBef>
                          <a:spcPts val="0"/>
                        </a:spcBef>
                        <a:spcAft>
                          <a:spcPts val="0"/>
                        </a:spcAft>
                      </a:pPr>
                      <a:r>
                        <a:rPr lang="en-US" sz="1600">
                          <a:effectLst/>
                        </a:rPr>
                        <a:t>Sort() method</a:t>
                      </a:r>
                    </a:p>
                    <a:p>
                      <a:pPr marL="0" marR="0">
                        <a:lnSpc>
                          <a:spcPct val="107000"/>
                        </a:lnSpc>
                        <a:spcBef>
                          <a:spcPts val="0"/>
                        </a:spcBef>
                        <a:spcAft>
                          <a:spcPts val="0"/>
                        </a:spcAft>
                      </a:pPr>
                      <a:r>
                        <a:rPr lang="en-US" sz="1600">
                          <a:effectLst/>
                        </a:rPr>
                        <a:t>Count() method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4065601337"/>
                  </a:ext>
                </a:extLst>
              </a:tr>
              <a:tr h="864344">
                <a:tc>
                  <a:txBody>
                    <a:bodyPr/>
                    <a:lstStyle/>
                    <a:p>
                      <a:pPr marL="0" marR="0">
                        <a:lnSpc>
                          <a:spcPct val="107000"/>
                        </a:lnSpc>
                        <a:spcBef>
                          <a:spcPts val="0"/>
                        </a:spcBef>
                        <a:spcAft>
                          <a:spcPts val="0"/>
                        </a:spcAft>
                      </a:pPr>
                      <a:r>
                        <a:rPr lang="en-US" sz="1600">
                          <a:effectLst/>
                        </a:rPr>
                        <a:t>Grouping, Aggregation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GROUPY BY clause</a:t>
                      </a:r>
                    </a:p>
                    <a:p>
                      <a:pPr marL="0" marR="0">
                        <a:lnSpc>
                          <a:spcPct val="107000"/>
                        </a:lnSpc>
                        <a:spcBef>
                          <a:spcPts val="0"/>
                        </a:spcBef>
                        <a:spcAft>
                          <a:spcPts val="0"/>
                        </a:spcAft>
                      </a:pPr>
                      <a:r>
                        <a:rPr lang="en-US" sz="1600">
                          <a:effectLst/>
                        </a:rPr>
                        <a:t>HAVING clause</a:t>
                      </a:r>
                    </a:p>
                    <a:p>
                      <a:pPr marL="0" marR="0">
                        <a:lnSpc>
                          <a:spcPct val="107000"/>
                        </a:lnSpc>
                        <a:spcBef>
                          <a:spcPts val="0"/>
                        </a:spcBef>
                        <a:spcAft>
                          <a:spcPts val="0"/>
                        </a:spcAft>
                      </a:pPr>
                      <a:r>
                        <a:rPr lang="en-US" sz="1600">
                          <a:effectLst/>
                        </a:rPr>
                        <a:t>Aggregate functions in SELECT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a:effectLst/>
                        </a:rPr>
                        <a:t>Aggregate() method</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3805349827"/>
                  </a:ext>
                </a:extLst>
              </a:tr>
              <a:tr h="426672">
                <a:tc>
                  <a:txBody>
                    <a:bodyPr/>
                    <a:lstStyle/>
                    <a:p>
                      <a:pPr marL="0" marR="0">
                        <a:lnSpc>
                          <a:spcPct val="107000"/>
                        </a:lnSpc>
                        <a:spcBef>
                          <a:spcPts val="0"/>
                        </a:spcBef>
                        <a:spcAft>
                          <a:spcPts val="0"/>
                        </a:spcAft>
                      </a:pPr>
                      <a:r>
                        <a:rPr lang="en-US" sz="1600">
                          <a:effectLst/>
                        </a:rPr>
                        <a:t>Piping</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gn="ctr">
                        <a:lnSpc>
                          <a:spcPct val="107000"/>
                        </a:lnSpc>
                        <a:spcBef>
                          <a:spcPts val="0"/>
                        </a:spcBef>
                        <a:spcAft>
                          <a:spcPts val="0"/>
                        </a:spcAft>
                      </a:pPr>
                      <a:r>
                        <a:rPr lang="en-US" sz="1600">
                          <a:effectLst/>
                        </a:rPr>
                        <a:t>Subquery</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en-US" sz="1600" dirty="0">
                          <a:effectLst/>
                        </a:rPr>
                        <a:t>Aggregate() method</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5728" marR="65728" marT="0" marB="0"/>
                </a:tc>
                <a:extLst>
                  <a:ext uri="{0D108BD9-81ED-4DB2-BD59-A6C34878D82A}">
                    <a16:rowId xmlns:a16="http://schemas.microsoft.com/office/drawing/2014/main" val="4013919348"/>
                  </a:ext>
                </a:extLst>
              </a:tr>
            </a:tbl>
          </a:graphicData>
        </a:graphic>
      </p:graphicFrame>
    </p:spTree>
    <p:extLst>
      <p:ext uri="{BB962C8B-B14F-4D97-AF65-F5344CB8AC3E}">
        <p14:creationId xmlns:p14="http://schemas.microsoft.com/office/powerpoint/2010/main" val="32944042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Brick Red and Gray">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Brick Red and Gray" id="{8F2A763A-A239-43EA-AC9E-53414AF47175}" vid="{98C79834-06DA-4836-9894-F1808E8F01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Brick Red and Gray</Template>
  <TotalTime>2346</TotalTime>
  <Words>2824</Words>
  <Application>Microsoft Office PowerPoint</Application>
  <PresentationFormat>Widescreen</PresentationFormat>
  <Paragraphs>432</Paragraphs>
  <Slides>38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Segoe Print</vt:lpstr>
      <vt:lpstr>Wingdings</vt:lpstr>
      <vt:lpstr>Brick Red and Gray</vt:lpstr>
      <vt:lpstr>MongoDB</vt:lpstr>
      <vt:lpstr>MongoDB</vt:lpstr>
      <vt:lpstr>RDBMS vs MongoDB</vt:lpstr>
      <vt:lpstr>Collection</vt:lpstr>
      <vt:lpstr>Document</vt:lpstr>
      <vt:lpstr>JSON</vt:lpstr>
      <vt:lpstr>Sample Document</vt:lpstr>
      <vt:lpstr>Aggregation</vt:lpstr>
      <vt:lpstr>PowerPoint Presentation</vt:lpstr>
      <vt:lpstr>Advantages of MongoDB over RDBMS</vt:lpstr>
      <vt:lpstr>Why Use MongoDB?</vt:lpstr>
      <vt:lpstr>Where to Use MongoDB</vt:lpstr>
      <vt:lpstr>Data Modeling</vt:lpstr>
      <vt:lpstr>Considerations while Design</vt:lpstr>
      <vt:lpstr>Example</vt:lpstr>
      <vt:lpstr>RDBMS Schema</vt:lpstr>
      <vt:lpstr>MongoDB Schema</vt:lpstr>
      <vt:lpstr>The use Command</vt:lpstr>
      <vt:lpstr>The dropDatabase() Method</vt:lpstr>
      <vt:lpstr>Create Collection</vt:lpstr>
      <vt:lpstr>Options</vt:lpstr>
      <vt:lpstr>Create Collection</vt:lpstr>
      <vt:lpstr>Drop Collection</vt:lpstr>
      <vt:lpstr>Datatypes</vt:lpstr>
      <vt:lpstr>Insert document</vt:lpstr>
      <vt:lpstr>PowerPoint Presentation</vt:lpstr>
      <vt:lpstr>Query Document</vt:lpstr>
      <vt:lpstr>Query based on some condition</vt:lpstr>
      <vt:lpstr>Multiple Key Query</vt:lpstr>
      <vt:lpstr>Multiple Key Query</vt:lpstr>
      <vt:lpstr>Update Document</vt:lpstr>
      <vt:lpstr>Delete a Document</vt:lpstr>
      <vt:lpstr>Projection</vt:lpstr>
      <vt:lpstr>limit()</vt:lpstr>
      <vt:lpstr>sort()</vt:lpstr>
      <vt:lpstr>Index</vt:lpstr>
      <vt:lpstr>Aggregation</vt:lpstr>
      <vt:lpstr>PowerPoint Presentation</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Xia Zhao</dc:creator>
  <cp:lastModifiedBy>Ling Xue</cp:lastModifiedBy>
  <cp:revision>95</cp:revision>
  <dcterms:created xsi:type="dcterms:W3CDTF">2019-04-20T13:53:16Z</dcterms:created>
  <dcterms:modified xsi:type="dcterms:W3CDTF">2023-10-30T03:51:55Z</dcterms:modified>
</cp:coreProperties>
</file>