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notesMasterIdLst>
    <p:notesMasterId r:id="rId17"/>
  </p:notesMasterIdLst>
  <p:sldIdLst>
    <p:sldId id="275" r:id="rId2"/>
    <p:sldId id="259" r:id="rId3"/>
    <p:sldId id="322" r:id="rId4"/>
    <p:sldId id="323" r:id="rId5"/>
    <p:sldId id="324" r:id="rId6"/>
    <p:sldId id="325" r:id="rId7"/>
    <p:sldId id="327" r:id="rId8"/>
    <p:sldId id="328" r:id="rId9"/>
    <p:sldId id="329" r:id="rId10"/>
    <p:sldId id="330" r:id="rId11"/>
    <p:sldId id="331" r:id="rId12"/>
    <p:sldId id="332" r:id="rId13"/>
    <p:sldId id="333" r:id="rId14"/>
    <p:sldId id="326" r:id="rId15"/>
    <p:sldId id="33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073" autoAdjust="0"/>
  </p:normalViewPr>
  <p:slideViewPr>
    <p:cSldViewPr snapToGrid="0">
      <p:cViewPr varScale="1">
        <p:scale>
          <a:sx n="105" d="100"/>
          <a:sy n="105" d="100"/>
        </p:scale>
        <p:origin x="7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C8CB8B-DD4D-47BA-AEB0-D305D9FA922F}" type="datetimeFigureOut">
              <a:rPr lang="en-US" smtClean="0"/>
              <a:t>11/28/2023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04CDF6-28A2-4C1F-92DD-FF1A46FD9D4F}" type="slidenum">
              <a:rPr lang="en-US" smtClean="0"/>
              <a:t>‹#›</a:t>
            </a:fld>
            <a:endParaRPr lang="en-US"/>
          </a:p>
        </p:txBody>
      </p:sp>
    </p:spTree>
    <p:extLst>
      <p:ext uri="{BB962C8B-B14F-4D97-AF65-F5344CB8AC3E}">
        <p14:creationId xmlns:p14="http://schemas.microsoft.com/office/powerpoint/2010/main" val="1266421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Brickwork-SD-R1acro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4" name="Group 13"/>
          <p:cNvGrpSpPr/>
          <p:nvPr/>
        </p:nvGrpSpPr>
        <p:grpSpPr>
          <a:xfrm>
            <a:off x="-3818" y="-1"/>
            <a:ext cx="11406169" cy="6249241"/>
            <a:chOff x="-29417" y="-1"/>
            <a:chExt cx="12009370" cy="6644082"/>
          </a:xfrm>
        </p:grpSpPr>
        <p:sp useBgFill="1">
          <p:nvSpPr>
            <p:cNvPr id="15" name="Rectangle 14"/>
            <p:cNvSpPr/>
            <p:nvPr/>
          </p:nvSpPr>
          <p:spPr>
            <a:xfrm>
              <a:off x="-29417" y="0"/>
              <a:ext cx="12009370"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6" name="Rectangle 15"/>
            <p:cNvSpPr/>
            <p:nvPr/>
          </p:nvSpPr>
          <p:spPr>
            <a:xfrm>
              <a:off x="1" y="4685058"/>
              <a:ext cx="11470947" cy="1537927"/>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7" name="Freeform 16"/>
            <p:cNvSpPr/>
            <p:nvPr/>
          </p:nvSpPr>
          <p:spPr>
            <a:xfrm>
              <a:off x="-25396" y="-1"/>
              <a:ext cx="11496346" cy="6262733"/>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grpSp>
      <p:sp>
        <p:nvSpPr>
          <p:cNvPr id="29" name="Freeform 28"/>
          <p:cNvSpPr/>
          <p:nvPr/>
        </p:nvSpPr>
        <p:spPr>
          <a:xfrm>
            <a:off x="-3818" y="1"/>
            <a:ext cx="7748313" cy="321615"/>
          </a:xfrm>
          <a:custGeom>
            <a:avLst/>
            <a:gdLst/>
            <a:ahLst/>
            <a:cxnLst/>
            <a:rect l="l" t="t" r="r" b="b"/>
            <a:pathLst>
              <a:path w="5811235" h="321615">
                <a:moveTo>
                  <a:pt x="0" y="0"/>
                </a:moveTo>
                <a:lnTo>
                  <a:pt x="5811235" y="0"/>
                </a:lnTo>
                <a:lnTo>
                  <a:pt x="1" y="321615"/>
                </a:lnTo>
                <a:cubicBezTo>
                  <a:pt x="1" y="214410"/>
                  <a:pt x="0" y="107205"/>
                  <a:pt x="0" y="0"/>
                </a:cubicBez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601889" y="668338"/>
            <a:ext cx="9677113" cy="2766528"/>
          </a:xfrm>
        </p:spPr>
        <p:txBody>
          <a:bodyPr anchor="b">
            <a:normAutofit/>
          </a:bodyPr>
          <a:lstStyle>
            <a:lvl1pPr algn="r">
              <a:defRPr sz="6600" cap="none">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739283" y="3446831"/>
            <a:ext cx="10016080" cy="550333"/>
          </a:xfrm>
        </p:spPr>
        <p:txBody>
          <a:bodyPr anchor="t">
            <a:noAutofit/>
          </a:bodyPr>
          <a:lstStyle>
            <a:lvl1pPr marL="0" indent="0" algn="r">
              <a:buNone/>
              <a:defRPr sz="2400" cap="none">
                <a:solidFill>
                  <a:schemeClr val="bg1">
                    <a:lumMod val="50000"/>
                  </a:schemeClr>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92813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2" y="685801"/>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pPr algn="ctr"/>
            <a:endParaRPr lang="en-US" dirty="0"/>
          </a:p>
        </p:txBody>
      </p:sp>
      <p:sp>
        <p:nvSpPr>
          <p:cNvPr id="7" name="Slide Number Placeholder 6"/>
          <p:cNvSpPr>
            <a:spLocks noGrp="1"/>
          </p:cNvSpPr>
          <p:nvPr>
            <p:ph type="sldNum" sz="quarter" idx="12"/>
          </p:nvPr>
        </p:nvSpPr>
        <p:spPr/>
        <p:txBody>
          <a:bodyPr/>
          <a:lstStyle/>
          <a:p>
            <a:fld id="{7F6DE801-3713-4CEF-B517-BE198CF28CB4}" type="slidenum">
              <a:rPr lang="en-US" smtClean="0"/>
              <a:pPr/>
              <a:t>‹#›</a:t>
            </a:fld>
            <a:endParaRPr lang="en-US"/>
          </a:p>
        </p:txBody>
      </p:sp>
    </p:spTree>
    <p:extLst>
      <p:ext uri="{BB962C8B-B14F-4D97-AF65-F5344CB8AC3E}">
        <p14:creationId xmlns:p14="http://schemas.microsoft.com/office/powerpoint/2010/main" val="392513304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2" y="685802"/>
            <a:ext cx="10396903"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81"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pPr algn="ctr"/>
            <a:endParaRPr lang="en-US" dirty="0"/>
          </a:p>
        </p:txBody>
      </p:sp>
      <p:sp>
        <p:nvSpPr>
          <p:cNvPr id="7" name="Slide Number Placeholder 6"/>
          <p:cNvSpPr>
            <a:spLocks noGrp="1"/>
          </p:cNvSpPr>
          <p:nvPr>
            <p:ph type="sldNum" sz="quarter" idx="12"/>
          </p:nvPr>
        </p:nvSpPr>
        <p:spPr/>
        <p:txBody>
          <a:bodyPr/>
          <a:lstStyle/>
          <a:p>
            <a:fld id="{7F6DE801-3713-4CEF-B517-BE198CF28CB4}" type="slidenum">
              <a:rPr lang="en-US" smtClean="0"/>
              <a:pPr/>
              <a:t>‹#›</a:t>
            </a:fld>
            <a:endParaRPr lang="en-US"/>
          </a:p>
        </p:txBody>
      </p:sp>
    </p:spTree>
    <p:extLst>
      <p:ext uri="{BB962C8B-B14F-4D97-AF65-F5344CB8AC3E}">
        <p14:creationId xmlns:p14="http://schemas.microsoft.com/office/powerpoint/2010/main" val="4191877495"/>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3"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5"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3"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pPr algn="ctr"/>
            <a:endParaRPr lang="en-US" dirty="0"/>
          </a:p>
        </p:txBody>
      </p:sp>
      <p:sp>
        <p:nvSpPr>
          <p:cNvPr id="7" name="Slide Number Placeholder 6"/>
          <p:cNvSpPr>
            <a:spLocks noGrp="1"/>
          </p:cNvSpPr>
          <p:nvPr>
            <p:ph type="sldNum" sz="quarter" idx="12"/>
          </p:nvPr>
        </p:nvSpPr>
        <p:spPr/>
        <p:txBody>
          <a:bodyPr/>
          <a:lstStyle/>
          <a:p>
            <a:fld id="{7F6DE801-3713-4CEF-B517-BE198CF28CB4}" type="slidenum">
              <a:rPr lang="en-US" smtClean="0"/>
              <a:pPr/>
              <a:t>‹#›</a:t>
            </a:fld>
            <a:endParaRPr lang="en-US"/>
          </a:p>
        </p:txBody>
      </p:sp>
      <p:sp>
        <p:nvSpPr>
          <p:cNvPr id="10" name="TextBox 9"/>
          <p:cNvSpPr txBox="1"/>
          <p:nvPr/>
        </p:nvSpPr>
        <p:spPr>
          <a:xfrm>
            <a:off x="539040" y="8878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1" name="TextBox 10"/>
          <p:cNvSpPr txBox="1"/>
          <p:nvPr/>
        </p:nvSpPr>
        <p:spPr>
          <a:xfrm>
            <a:off x="10529529" y="290648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8044168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1" y="1723856"/>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1"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pPr algn="ctr"/>
            <a:endParaRPr lang="en-US" dirty="0"/>
          </a:p>
        </p:txBody>
      </p:sp>
      <p:sp>
        <p:nvSpPr>
          <p:cNvPr id="7" name="Slide Number Placeholder 6"/>
          <p:cNvSpPr>
            <a:spLocks noGrp="1"/>
          </p:cNvSpPr>
          <p:nvPr>
            <p:ph type="sldNum" sz="quarter" idx="12"/>
          </p:nvPr>
        </p:nvSpPr>
        <p:spPr/>
        <p:txBody>
          <a:bodyPr/>
          <a:lstStyle/>
          <a:p>
            <a:fld id="{7F6DE801-3713-4CEF-B517-BE198CF28CB4}" type="slidenum">
              <a:rPr lang="en-US" smtClean="0"/>
              <a:pPr/>
              <a:t>‹#›</a:t>
            </a:fld>
            <a:endParaRPr lang="en-US"/>
          </a:p>
        </p:txBody>
      </p:sp>
    </p:spTree>
    <p:extLst>
      <p:ext uri="{BB962C8B-B14F-4D97-AF65-F5344CB8AC3E}">
        <p14:creationId xmlns:p14="http://schemas.microsoft.com/office/powerpoint/2010/main" val="1803475941"/>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1" y="685802"/>
            <a:ext cx="10394707"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3"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3"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3"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pPr algn="ctr"/>
            <a:endParaRPr lang="en-US" dirty="0"/>
          </a:p>
        </p:txBody>
      </p:sp>
      <p:sp>
        <p:nvSpPr>
          <p:cNvPr id="5" name="Slide Number Placeholder 4"/>
          <p:cNvSpPr>
            <a:spLocks noGrp="1"/>
          </p:cNvSpPr>
          <p:nvPr>
            <p:ph type="sldNum" sz="quarter" idx="12"/>
          </p:nvPr>
        </p:nvSpPr>
        <p:spPr/>
        <p:txBody>
          <a:bodyPr/>
          <a:lstStyle/>
          <a:p>
            <a:fld id="{7F6DE801-3713-4CEF-B517-BE198CF28CB4}" type="slidenum">
              <a:rPr lang="en-US" smtClean="0"/>
              <a:pPr/>
              <a:t>‹#›</a:t>
            </a:fld>
            <a:endParaRPr lang="en-US"/>
          </a:p>
        </p:txBody>
      </p:sp>
    </p:spTree>
    <p:extLst>
      <p:ext uri="{BB962C8B-B14F-4D97-AF65-F5344CB8AC3E}">
        <p14:creationId xmlns:p14="http://schemas.microsoft.com/office/powerpoint/2010/main" val="694954226"/>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2"/>
            <a:ext cx="10396883"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7"/>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9"/>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1"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7"/>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8" y="4389286"/>
            <a:ext cx="3311540"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pPr algn="ctr"/>
            <a:endParaRPr lang="en-US" dirty="0"/>
          </a:p>
        </p:txBody>
      </p:sp>
      <p:sp>
        <p:nvSpPr>
          <p:cNvPr id="5" name="Slide Number Placeholder 4"/>
          <p:cNvSpPr>
            <a:spLocks noGrp="1"/>
          </p:cNvSpPr>
          <p:nvPr>
            <p:ph type="sldNum" sz="quarter" idx="12"/>
          </p:nvPr>
        </p:nvSpPr>
        <p:spPr/>
        <p:txBody>
          <a:bodyPr/>
          <a:lstStyle/>
          <a:p>
            <a:fld id="{7F6DE801-3713-4CEF-B517-BE198CF28CB4}" type="slidenum">
              <a:rPr lang="en-US" smtClean="0"/>
              <a:pPr/>
              <a:t>‹#›</a:t>
            </a:fld>
            <a:endParaRPr lang="en-US"/>
          </a:p>
        </p:txBody>
      </p:sp>
    </p:spTree>
    <p:extLst>
      <p:ext uri="{BB962C8B-B14F-4D97-AF65-F5344CB8AC3E}">
        <p14:creationId xmlns:p14="http://schemas.microsoft.com/office/powerpoint/2010/main" val="3075965119"/>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1"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pPr algn="ctr"/>
            <a:endParaRPr lang="en-US" dirty="0"/>
          </a:p>
        </p:txBody>
      </p:sp>
      <p:sp>
        <p:nvSpPr>
          <p:cNvPr id="6" name="Slide Number Placeholder 5"/>
          <p:cNvSpPr>
            <a:spLocks noGrp="1"/>
          </p:cNvSpPr>
          <p:nvPr>
            <p:ph type="sldNum" sz="quarter" idx="12"/>
          </p:nvPr>
        </p:nvSpPr>
        <p:spPr/>
        <p:txBody>
          <a:bodyPr/>
          <a:lstStyle/>
          <a:p>
            <a:fld id="{7F6DE801-3713-4CEF-B517-BE198CF28CB4}" type="slidenum">
              <a:rPr lang="en-US" smtClean="0"/>
              <a:pPr/>
              <a:t>‹#›</a:t>
            </a:fld>
            <a:endParaRPr lang="en-US"/>
          </a:p>
        </p:txBody>
      </p:sp>
    </p:spTree>
    <p:extLst>
      <p:ext uri="{BB962C8B-B14F-4D97-AF65-F5344CB8AC3E}">
        <p14:creationId xmlns:p14="http://schemas.microsoft.com/office/powerpoint/2010/main" val="1865408011"/>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2"/>
            <a:ext cx="2264647"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2" y="685802"/>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pPr algn="ctr"/>
            <a:endParaRPr lang="en-US" dirty="0"/>
          </a:p>
        </p:txBody>
      </p:sp>
      <p:sp>
        <p:nvSpPr>
          <p:cNvPr id="6" name="Slide Number Placeholder 5"/>
          <p:cNvSpPr>
            <a:spLocks noGrp="1"/>
          </p:cNvSpPr>
          <p:nvPr>
            <p:ph type="sldNum" sz="quarter" idx="12"/>
          </p:nvPr>
        </p:nvSpPr>
        <p:spPr/>
        <p:txBody>
          <a:bodyPr/>
          <a:lstStyle/>
          <a:p>
            <a:fld id="{7F6DE801-3713-4CEF-B517-BE198CF28CB4}" type="slidenum">
              <a:rPr lang="en-US" smtClean="0"/>
              <a:pPr/>
              <a:t>‹#›</a:t>
            </a:fld>
            <a:endParaRPr lang="en-US"/>
          </a:p>
        </p:txBody>
      </p:sp>
    </p:spTree>
    <p:extLst>
      <p:ext uri="{BB962C8B-B14F-4D97-AF65-F5344CB8AC3E}">
        <p14:creationId xmlns:p14="http://schemas.microsoft.com/office/powerpoint/2010/main" val="1482330695"/>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4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676102" y="1425147"/>
            <a:ext cx="10784377" cy="4823253"/>
          </a:xfrm>
        </p:spPr>
        <p:txBody>
          <a:bodyPr/>
          <a:lstStyle>
            <a:lvl1pPr marL="274320" indent="-274320">
              <a:buClr>
                <a:schemeClr val="accent2"/>
              </a:buClr>
              <a:buFont typeface="Wingdings" panose="05000000000000000000" pitchFamily="2" charset="2"/>
              <a:buChar char="§"/>
              <a:defRPr>
                <a:solidFill>
                  <a:schemeClr val="tx1"/>
                </a:solidFill>
              </a:defRPr>
            </a:lvl1pPr>
            <a:lvl2pPr marL="457200" indent="-274320">
              <a:buClr>
                <a:schemeClr val="accent2"/>
              </a:buClr>
              <a:defRPr>
                <a:solidFill>
                  <a:schemeClr val="tx1"/>
                </a:solidFill>
              </a:defRPr>
            </a:lvl2pPr>
            <a:lvl3pPr>
              <a:buClr>
                <a:schemeClr val="accent2"/>
              </a:buClr>
              <a:defRPr sz="2000">
                <a:solidFill>
                  <a:schemeClr val="tx1"/>
                </a:solidFill>
              </a:defRPr>
            </a:lvl3pPr>
            <a:lvl4pPr>
              <a:buClr>
                <a:schemeClr val="accent2"/>
              </a:buClr>
              <a:defRPr>
                <a:solidFill>
                  <a:schemeClr val="tx1"/>
                </a:solidFill>
              </a:defRPr>
            </a:lvl4pPr>
            <a:lvl5pPr>
              <a:buClr>
                <a:schemeClr val="accent2"/>
              </a:buClr>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a:xfrm>
            <a:off x="6287121" y="5757334"/>
            <a:ext cx="907187" cy="498470"/>
          </a:xfrm>
          <a:prstGeom prst="rect">
            <a:avLst/>
          </a:prstGeom>
        </p:spPr>
        <p:txBody>
          <a:bodyPr/>
          <a:lstStyle/>
          <a:p>
            <a:fld id="{B9A40A10-BBE0-457E-8976-CD63DEAAF30B}" type="slidenum">
              <a:rPr lang="en-US" smtClean="0"/>
              <a:pPr/>
              <a:t>‹#›</a:t>
            </a:fld>
            <a:endParaRPr lang="en-US"/>
          </a:p>
        </p:txBody>
      </p:sp>
    </p:spTree>
    <p:extLst>
      <p:ext uri="{BB962C8B-B14F-4D97-AF65-F5344CB8AC3E}">
        <p14:creationId xmlns:p14="http://schemas.microsoft.com/office/powerpoint/2010/main" val="616142234"/>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_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83AECEB-7754-4849-BE66-7FAA1CB1C5D0}" type="datetime1">
              <a:rPr lang="en-US" smtClean="0"/>
              <a:pPr/>
              <a:t>11/28/2023</a:t>
            </a:fld>
            <a:endParaRPr lang="en-US"/>
          </a:p>
        </p:txBody>
      </p:sp>
      <p:sp>
        <p:nvSpPr>
          <p:cNvPr id="6" name="Footer Placeholder 5"/>
          <p:cNvSpPr>
            <a:spLocks noGrp="1"/>
          </p:cNvSpPr>
          <p:nvPr>
            <p:ph type="ftr" sz="quarter" idx="11"/>
          </p:nvPr>
        </p:nvSpPr>
        <p:spPr>
          <a:xfrm>
            <a:off x="685802" y="5757334"/>
            <a:ext cx="5499719" cy="498470"/>
          </a:xfrm>
          <a:prstGeom prst="rect">
            <a:avLst/>
          </a:prstGeom>
        </p:spPr>
        <p:txBody>
          <a:bodyPr/>
          <a:lstStyle/>
          <a:p>
            <a:r>
              <a:rPr kumimoji="0" lang="fr-FR"/>
              <a:t>Modern Database Management   Chapter 7</a:t>
            </a:r>
            <a:endParaRPr kumimoji="0" lang="en-US"/>
          </a:p>
        </p:txBody>
      </p:sp>
      <p:sp>
        <p:nvSpPr>
          <p:cNvPr id="7" name="Slide Number Placeholder 6"/>
          <p:cNvSpPr>
            <a:spLocks noGrp="1"/>
          </p:cNvSpPr>
          <p:nvPr>
            <p:ph type="sldNum" sz="quarter" idx="12"/>
          </p:nvPr>
        </p:nvSpPr>
        <p:spPr>
          <a:xfrm>
            <a:off x="6287121" y="5757334"/>
            <a:ext cx="907187" cy="498470"/>
          </a:xfrm>
          <a:prstGeom prst="rect">
            <a:avLst/>
          </a:prstGeom>
        </p:spPr>
        <p:txBody>
          <a:bodyPr/>
          <a:lstStyle/>
          <a:p>
            <a:fld id="{69E99E6C-3EE3-4EC9-BEA8-0065498884D6}" type="slidenum">
              <a:rPr lang="en-US" smtClean="0"/>
              <a:pPr/>
              <a:t>‹#›</a:t>
            </a:fld>
            <a:endParaRPr lang="en-US"/>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b="19465"/>
          <a:stretch/>
        </p:blipFill>
        <p:spPr>
          <a:xfrm>
            <a:off x="1" y="1280"/>
            <a:ext cx="12188825" cy="4909225"/>
          </a:xfrm>
          <a:prstGeom prst="rect">
            <a:avLst/>
          </a:prstGeom>
        </p:spPr>
      </p:pic>
    </p:spTree>
    <p:extLst>
      <p:ext uri="{BB962C8B-B14F-4D97-AF65-F5344CB8AC3E}">
        <p14:creationId xmlns:p14="http://schemas.microsoft.com/office/powerpoint/2010/main" val="2212936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9301" y="216978"/>
            <a:ext cx="11344760" cy="1247613"/>
          </a:xfrm>
        </p:spPr>
        <p:txBody>
          <a:bodyPr/>
          <a:lstStyle>
            <a:lvl1pPr>
              <a:defRPr cap="none">
                <a:latin typeface="Arial" panose="020B0604020202020204" pitchFamily="34" charset="0"/>
                <a:cs typeface="Arial" panose="020B0604020202020204" pitchFamily="34" charset="0"/>
              </a:defRPr>
            </a:lvl1pPr>
          </a:lstStyle>
          <a:p>
            <a:r>
              <a:rPr lang="en-US" dirty="0"/>
              <a:t>Click to edit master title style</a:t>
            </a:r>
          </a:p>
        </p:txBody>
      </p:sp>
      <p:sp>
        <p:nvSpPr>
          <p:cNvPr id="12" name="Content Placeholder 2"/>
          <p:cNvSpPr>
            <a:spLocks noGrp="1"/>
          </p:cNvSpPr>
          <p:nvPr>
            <p:ph sz="quarter" idx="13" hasCustomPrompt="1"/>
          </p:nvPr>
        </p:nvSpPr>
        <p:spPr>
          <a:xfrm>
            <a:off x="289301" y="1526583"/>
            <a:ext cx="11344760" cy="4037309"/>
          </a:xfrm>
        </p:spPr>
        <p:txBody>
          <a:bodyPr anchor="t">
            <a:normAutofit/>
          </a:bodyPr>
          <a:lstStyle>
            <a:lvl1pPr>
              <a:lnSpc>
                <a:spcPct val="100000"/>
              </a:lnSpc>
              <a:defRPr sz="2400" cap="none">
                <a:latin typeface="Arial" panose="020B0604020202020204" pitchFamily="34" charset="0"/>
                <a:cs typeface="Arial" panose="020B0604020202020204" pitchFamily="34" charset="0"/>
              </a:defRPr>
            </a:lvl1pPr>
            <a:lvl2pPr marL="344488" indent="-228600">
              <a:lnSpc>
                <a:spcPct val="100000"/>
              </a:lnSpc>
              <a:defRPr sz="2000" cap="none">
                <a:latin typeface="Arial" panose="020B0604020202020204" pitchFamily="34" charset="0"/>
                <a:cs typeface="Arial" panose="020B0604020202020204" pitchFamily="34" charset="0"/>
              </a:defRPr>
            </a:lvl2pPr>
            <a:lvl3pPr marL="573088" indent="-228600">
              <a:lnSpc>
                <a:spcPct val="100000"/>
              </a:lnSpc>
              <a:defRPr sz="1800" cap="none">
                <a:latin typeface="Arial" panose="020B0604020202020204" pitchFamily="34" charset="0"/>
                <a:cs typeface="Arial" panose="020B0604020202020204" pitchFamily="34" charset="0"/>
              </a:defRPr>
            </a:lvl3pPr>
            <a:lvl4pPr marL="801688" indent="-228600">
              <a:lnSpc>
                <a:spcPct val="100000"/>
              </a:lnSpc>
              <a:defRPr sz="1600" cap="none">
                <a:latin typeface="Arial" panose="020B0604020202020204" pitchFamily="34" charset="0"/>
                <a:cs typeface="Arial" panose="020B0604020202020204" pitchFamily="34" charset="0"/>
              </a:defRPr>
            </a:lvl4pPr>
            <a:lvl5pPr marL="1030288" indent="-228600">
              <a:lnSpc>
                <a:spcPct val="100000"/>
              </a:lnSpc>
              <a:defRPr sz="1600" cap="none">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298083" y="5757334"/>
            <a:ext cx="4335979" cy="498470"/>
          </a:xfrm>
        </p:spPr>
        <p:txBody>
          <a:bodyPr/>
          <a:lstStyle>
            <a:lvl1pPr>
              <a:defRPr sz="1600">
                <a:latin typeface="Arial" panose="020B0604020202020204" pitchFamily="34" charset="0"/>
                <a:cs typeface="Arial" panose="020B0604020202020204" pitchFamily="34" charset="0"/>
              </a:defRPr>
            </a:lvl1pPr>
          </a:lstStyle>
          <a:p>
            <a:endParaRPr lang="en-US" dirty="0"/>
          </a:p>
        </p:txBody>
      </p:sp>
      <p:sp>
        <p:nvSpPr>
          <p:cNvPr id="5" name="Footer Placeholder 4"/>
          <p:cNvSpPr>
            <a:spLocks noGrp="1"/>
          </p:cNvSpPr>
          <p:nvPr>
            <p:ph type="ftr" sz="quarter" idx="11"/>
          </p:nvPr>
        </p:nvSpPr>
        <p:spPr>
          <a:xfrm>
            <a:off x="289303" y="5757334"/>
            <a:ext cx="5896219" cy="498470"/>
          </a:xfrm>
        </p:spPr>
        <p:txBody>
          <a:bodyPr/>
          <a:lstStyle>
            <a:lvl1pPr>
              <a:defRPr sz="1600" cap="none">
                <a:latin typeface="Arial" panose="020B0604020202020204" pitchFamily="34" charset="0"/>
                <a:cs typeface="Arial" panose="020B0604020202020204" pitchFamily="34" charset="0"/>
              </a:defRPr>
            </a:lvl1pPr>
          </a:lstStyle>
          <a:p>
            <a:pPr algn="ctr"/>
            <a:endParaRPr lang="en-US" dirty="0"/>
          </a:p>
        </p:txBody>
      </p:sp>
      <p:sp>
        <p:nvSpPr>
          <p:cNvPr id="6" name="Slide Number Placeholder 5"/>
          <p:cNvSpPr>
            <a:spLocks noGrp="1"/>
          </p:cNvSpPr>
          <p:nvPr>
            <p:ph type="sldNum" sz="quarter" idx="12"/>
          </p:nvPr>
        </p:nvSpPr>
        <p:spPr/>
        <p:txBody>
          <a:bodyPr/>
          <a:lstStyle>
            <a:lvl1pPr>
              <a:defRPr sz="1600">
                <a:latin typeface="Arial" panose="020B0604020202020204" pitchFamily="34" charset="0"/>
                <a:cs typeface="Arial" panose="020B0604020202020204" pitchFamily="34" charset="0"/>
              </a:defRPr>
            </a:lvl1pPr>
          </a:lstStyle>
          <a:p>
            <a:fld id="{7F6DE801-3713-4CEF-B517-BE198CF28CB4}" type="slidenum">
              <a:rPr lang="en-US" smtClean="0"/>
              <a:pPr/>
              <a:t>‹#›</a:t>
            </a:fld>
            <a:endParaRPr lang="en-US"/>
          </a:p>
        </p:txBody>
      </p:sp>
    </p:spTree>
    <p:extLst>
      <p:ext uri="{BB962C8B-B14F-4D97-AF65-F5344CB8AC3E}">
        <p14:creationId xmlns:p14="http://schemas.microsoft.com/office/powerpoint/2010/main" val="3283150347"/>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2"/>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03F9A5-3562-4A3F-B48A-6586E4B63115}" type="datetime1">
              <a:rPr lang="en-US" smtClean="0"/>
              <a:pPr/>
              <a:t>11/28/2023</a:t>
            </a:fld>
            <a:endParaRPr lang="en-US"/>
          </a:p>
        </p:txBody>
      </p:sp>
      <p:sp>
        <p:nvSpPr>
          <p:cNvPr id="5" name="Footer Placeholder 4"/>
          <p:cNvSpPr>
            <a:spLocks noGrp="1"/>
          </p:cNvSpPr>
          <p:nvPr>
            <p:ph type="ftr" sz="quarter" idx="11"/>
          </p:nvPr>
        </p:nvSpPr>
        <p:spPr/>
        <p:txBody>
          <a:bodyPr/>
          <a:lstStyle/>
          <a:p>
            <a:r>
              <a:rPr kumimoji="0" lang="fr-FR"/>
              <a:t>Modern Database Management   Chapter 7</a:t>
            </a:r>
            <a:endParaRPr kumimoji="0" lang="en-US"/>
          </a:p>
        </p:txBody>
      </p:sp>
      <p:sp>
        <p:nvSpPr>
          <p:cNvPr id="6" name="Slide Number Placeholder 5"/>
          <p:cNvSpPr>
            <a:spLocks noGrp="1"/>
          </p:cNvSpPr>
          <p:nvPr>
            <p:ph type="sldNum" sz="quarter" idx="12"/>
          </p:nvPr>
        </p:nvSpPr>
        <p:spPr/>
        <p:txBody>
          <a:bodyPr/>
          <a:lstStyle/>
          <a:p>
            <a:fld id="{3FD8E994-2628-4134-A043-99A70BEFA3A1}" type="slidenum">
              <a:rPr lang="en-US" smtClean="0"/>
              <a:pPr/>
              <a:t>‹#›</a:t>
            </a:fld>
            <a:endParaRPr lang="en-US"/>
          </a:p>
        </p:txBody>
      </p:sp>
    </p:spTree>
    <p:extLst>
      <p:ext uri="{BB962C8B-B14F-4D97-AF65-F5344CB8AC3E}">
        <p14:creationId xmlns:p14="http://schemas.microsoft.com/office/powerpoint/2010/main" val="202386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310937" y="165698"/>
            <a:ext cx="11073024" cy="129161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310938" y="1571050"/>
            <a:ext cx="5463577" cy="3803535"/>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73261" y="1571050"/>
            <a:ext cx="5410700" cy="3803535"/>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pPr algn="ctr"/>
            <a:endParaRPr lang="en-US" dirty="0"/>
          </a:p>
        </p:txBody>
      </p:sp>
      <p:sp>
        <p:nvSpPr>
          <p:cNvPr id="7" name="Slide Number Placeholder 6"/>
          <p:cNvSpPr>
            <a:spLocks noGrp="1"/>
          </p:cNvSpPr>
          <p:nvPr>
            <p:ph type="sldNum" sz="quarter" idx="12"/>
          </p:nvPr>
        </p:nvSpPr>
        <p:spPr/>
        <p:txBody>
          <a:bodyPr/>
          <a:lstStyle/>
          <a:p>
            <a:fld id="{7F6DE801-3713-4CEF-B517-BE198CF28CB4}" type="slidenum">
              <a:rPr lang="en-US" smtClean="0"/>
              <a:pPr/>
              <a:t>‹#›</a:t>
            </a:fld>
            <a:endParaRPr lang="en-US"/>
          </a:p>
        </p:txBody>
      </p:sp>
    </p:spTree>
    <p:extLst>
      <p:ext uri="{BB962C8B-B14F-4D97-AF65-F5344CB8AC3E}">
        <p14:creationId xmlns:p14="http://schemas.microsoft.com/office/powerpoint/2010/main" val="315588327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86093" y="2063396"/>
            <a:ext cx="4788423"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3"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87121" y="2063396"/>
            <a:ext cx="479556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70"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pPr algn="ctr"/>
            <a:endParaRPr lang="en-US" dirty="0"/>
          </a:p>
        </p:txBody>
      </p:sp>
      <p:sp>
        <p:nvSpPr>
          <p:cNvPr id="9" name="Slide Number Placeholder 8"/>
          <p:cNvSpPr>
            <a:spLocks noGrp="1"/>
          </p:cNvSpPr>
          <p:nvPr>
            <p:ph type="sldNum" sz="quarter" idx="12"/>
          </p:nvPr>
        </p:nvSpPr>
        <p:spPr/>
        <p:txBody>
          <a:bodyPr/>
          <a:lstStyle/>
          <a:p>
            <a:fld id="{7F6DE801-3713-4CEF-B517-BE198CF28CB4}" type="slidenum">
              <a:rPr lang="en-US" smtClean="0"/>
              <a:pPr/>
              <a:t>‹#›</a:t>
            </a:fld>
            <a:endParaRPr lang="en-US"/>
          </a:p>
        </p:txBody>
      </p:sp>
    </p:spTree>
    <p:extLst>
      <p:ext uri="{BB962C8B-B14F-4D97-AF65-F5344CB8AC3E}">
        <p14:creationId xmlns:p14="http://schemas.microsoft.com/office/powerpoint/2010/main" val="3453484920"/>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45AEA7-F62E-43F5-84A4-91F21F467F5C}" type="datetime1">
              <a:rPr lang="en-US" smtClean="0"/>
              <a:pPr/>
              <a:t>11/28/2023</a:t>
            </a:fld>
            <a:endParaRPr lang="en-US"/>
          </a:p>
        </p:txBody>
      </p:sp>
      <p:sp>
        <p:nvSpPr>
          <p:cNvPr id="4" name="Footer Placeholder 3"/>
          <p:cNvSpPr>
            <a:spLocks noGrp="1"/>
          </p:cNvSpPr>
          <p:nvPr>
            <p:ph type="ftr" sz="quarter" idx="11"/>
          </p:nvPr>
        </p:nvSpPr>
        <p:spPr/>
        <p:txBody>
          <a:bodyPr/>
          <a:lstStyle/>
          <a:p>
            <a:r>
              <a:rPr kumimoji="0" lang="fr-FR"/>
              <a:t>Modern Database Management   Chapter 7</a:t>
            </a:r>
            <a:endParaRPr kumimoji="0" lang="en-US"/>
          </a:p>
        </p:txBody>
      </p:sp>
      <p:sp>
        <p:nvSpPr>
          <p:cNvPr id="5" name="Slide Number Placeholder 4"/>
          <p:cNvSpPr>
            <a:spLocks noGrp="1"/>
          </p:cNvSpPr>
          <p:nvPr>
            <p:ph type="sldNum" sz="quarter" idx="12"/>
          </p:nvPr>
        </p:nvSpPr>
        <p:spPr/>
        <p:txBody>
          <a:bodyPr/>
          <a:lstStyle/>
          <a:p>
            <a:fld id="{4D16798D-572F-499D-BB31-B63994041C20}" type="slidenum">
              <a:rPr lang="en-US" smtClean="0"/>
              <a:pPr/>
              <a:t>‹#›</a:t>
            </a:fld>
            <a:endParaRPr lang="en-US"/>
          </a:p>
        </p:txBody>
      </p:sp>
    </p:spTree>
    <p:extLst>
      <p:ext uri="{BB962C8B-B14F-4D97-AF65-F5344CB8AC3E}">
        <p14:creationId xmlns:p14="http://schemas.microsoft.com/office/powerpoint/2010/main" val="2031417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CC680-5EE5-4518-B3A6-9B4DAB083353}" type="datetime1">
              <a:rPr lang="en-US" smtClean="0"/>
              <a:pPr/>
              <a:t>11/28/2023</a:t>
            </a:fld>
            <a:endParaRPr lang="en-US"/>
          </a:p>
        </p:txBody>
      </p:sp>
      <p:sp>
        <p:nvSpPr>
          <p:cNvPr id="3" name="Footer Placeholder 2"/>
          <p:cNvSpPr>
            <a:spLocks noGrp="1"/>
          </p:cNvSpPr>
          <p:nvPr>
            <p:ph type="ftr" sz="quarter" idx="11"/>
          </p:nvPr>
        </p:nvSpPr>
        <p:spPr/>
        <p:txBody>
          <a:bodyPr/>
          <a:lstStyle/>
          <a:p>
            <a:r>
              <a:rPr kumimoji="0" lang="fr-FR"/>
              <a:t>Modern Database Management   Chapter 7</a:t>
            </a:r>
            <a:endParaRPr kumimoji="0" lang="en-US" dirty="0"/>
          </a:p>
        </p:txBody>
      </p:sp>
      <p:sp>
        <p:nvSpPr>
          <p:cNvPr id="4" name="Slide Number Placeholder 3"/>
          <p:cNvSpPr>
            <a:spLocks noGrp="1"/>
          </p:cNvSpPr>
          <p:nvPr>
            <p:ph type="sldNum" sz="quarter" idx="12"/>
          </p:nvPr>
        </p:nvSpPr>
        <p:spPr/>
        <p:txBody>
          <a:bodyPr/>
          <a:lstStyle/>
          <a:p>
            <a:fld id="{5E8609B6-4D88-46FD-9984-78B01C4BBFC3}" type="slidenum">
              <a:rPr lang="en-US" smtClean="0"/>
              <a:pPr/>
              <a:t>‹#›</a:t>
            </a:fld>
            <a:endParaRPr lang="en-US"/>
          </a:p>
        </p:txBody>
      </p:sp>
    </p:spTree>
    <p:extLst>
      <p:ext uri="{BB962C8B-B14F-4D97-AF65-F5344CB8AC3E}">
        <p14:creationId xmlns:p14="http://schemas.microsoft.com/office/powerpoint/2010/main" val="244710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4" y="685802"/>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3" y="2709054"/>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pPr algn="ctr"/>
            <a:endParaRPr lang="en-US" dirty="0"/>
          </a:p>
        </p:txBody>
      </p:sp>
      <p:sp>
        <p:nvSpPr>
          <p:cNvPr id="7" name="Slide Number Placeholder 6"/>
          <p:cNvSpPr>
            <a:spLocks noGrp="1"/>
          </p:cNvSpPr>
          <p:nvPr>
            <p:ph type="sldNum" sz="quarter" idx="12"/>
          </p:nvPr>
        </p:nvSpPr>
        <p:spPr/>
        <p:txBody>
          <a:bodyPr/>
          <a:lstStyle/>
          <a:p>
            <a:fld id="{7F6DE801-3713-4CEF-B517-BE198CF28CB4}" type="slidenum">
              <a:rPr lang="en-US" smtClean="0"/>
              <a:pPr/>
              <a:t>‹#›</a:t>
            </a:fld>
            <a:endParaRPr lang="en-US"/>
          </a:p>
        </p:txBody>
      </p:sp>
    </p:spTree>
    <p:extLst>
      <p:ext uri="{BB962C8B-B14F-4D97-AF65-F5344CB8AC3E}">
        <p14:creationId xmlns:p14="http://schemas.microsoft.com/office/powerpoint/2010/main" val="4126858098"/>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5877563"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63654" y="2"/>
            <a:ext cx="4216855"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2" y="2709054"/>
            <a:ext cx="587756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pPr algn="ctr"/>
            <a:endParaRPr lang="en-US" dirty="0"/>
          </a:p>
        </p:txBody>
      </p:sp>
      <p:sp>
        <p:nvSpPr>
          <p:cNvPr id="7" name="Slide Number Placeholder 6"/>
          <p:cNvSpPr>
            <a:spLocks noGrp="1"/>
          </p:cNvSpPr>
          <p:nvPr>
            <p:ph type="sldNum" sz="quarter" idx="12"/>
          </p:nvPr>
        </p:nvSpPr>
        <p:spPr/>
        <p:txBody>
          <a:bodyPr/>
          <a:lstStyle/>
          <a:p>
            <a:fld id="{7F6DE801-3713-4CEF-B517-BE198CF28CB4}" type="slidenum">
              <a:rPr lang="en-US" smtClean="0"/>
              <a:pPr/>
              <a:t>‹#›</a:t>
            </a:fld>
            <a:endParaRPr lang="en-US"/>
          </a:p>
        </p:txBody>
      </p:sp>
    </p:spTree>
    <p:extLst>
      <p:ext uri="{BB962C8B-B14F-4D97-AF65-F5344CB8AC3E}">
        <p14:creationId xmlns:p14="http://schemas.microsoft.com/office/powerpoint/2010/main" val="1173616196"/>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9" name="Picture 18" descr="Brickwork-SD-R1acrop.jpg"/>
          <p:cNvPicPr>
            <a:picLocks noChangeAspect="1"/>
          </p:cNvPicPr>
          <p:nvPr/>
        </p:nvPicPr>
        <p:blipFill rotWithShape="1">
          <a:blip r:embed="rId21">
            <a:extLst>
              <a:ext uri="{28A0092B-C50C-407E-A947-70E740481C1C}">
                <a14:useLocalDpi xmlns:a14="http://schemas.microsoft.com/office/drawing/2010/main" val="0"/>
              </a:ext>
            </a:extLst>
          </a:blip>
          <a:srcRect t="91902"/>
          <a:stretch/>
        </p:blipFill>
        <p:spPr>
          <a:xfrm>
            <a:off x="0" y="6302609"/>
            <a:ext cx="12192000" cy="555390"/>
          </a:xfrm>
          <a:prstGeom prst="rect">
            <a:avLst/>
          </a:prstGeom>
        </p:spPr>
      </p:pic>
      <p:pic>
        <p:nvPicPr>
          <p:cNvPr id="8" name="Picture 7" descr="Brickwork-SD-R1acrop.jpg"/>
          <p:cNvPicPr>
            <a:picLocks noChangeAspect="1"/>
          </p:cNvPicPr>
          <p:nvPr/>
        </p:nvPicPr>
        <p:blipFill rotWithShape="1">
          <a:blip r:embed="rId21">
            <a:extLst>
              <a:ext uri="{28A0092B-C50C-407E-A947-70E740481C1C}">
                <a14:useLocalDpi xmlns:a14="http://schemas.microsoft.com/office/drawing/2010/main" val="0"/>
              </a:ext>
            </a:extLst>
          </a:blip>
          <a:srcRect l="96577"/>
          <a:stretch/>
        </p:blipFill>
        <p:spPr>
          <a:xfrm>
            <a:off x="11774689" y="0"/>
            <a:ext cx="417311" cy="6858000"/>
          </a:xfrm>
          <a:prstGeom prst="rect">
            <a:avLst/>
          </a:prstGeom>
        </p:spPr>
      </p:pic>
      <p:grpSp>
        <p:nvGrpSpPr>
          <p:cNvPr id="10" name="Group 9"/>
          <p:cNvGrpSpPr/>
          <p:nvPr/>
        </p:nvGrpSpPr>
        <p:grpSpPr>
          <a:xfrm>
            <a:off x="-25397" y="2"/>
            <a:ext cx="12005351"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grpSp>
      <p:sp>
        <p:nvSpPr>
          <p:cNvPr id="2" name="Title Placeholder 1"/>
          <p:cNvSpPr>
            <a:spLocks noGrp="1"/>
          </p:cNvSpPr>
          <p:nvPr>
            <p:ph type="title"/>
          </p:nvPr>
        </p:nvSpPr>
        <p:spPr>
          <a:xfrm>
            <a:off x="294571" y="190247"/>
            <a:ext cx="11308284" cy="127033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294571" y="1507390"/>
            <a:ext cx="11308284" cy="3878908"/>
          </a:xfrm>
          <a:prstGeom prst="rect">
            <a:avLst/>
          </a:prstGeom>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2800" cap="all" baseline="0">
                <a:solidFill>
                  <a:schemeClr val="accent1">
                    <a:lumMod val="50000"/>
                  </a:schemeClr>
                </a:solidFill>
              </a:defRPr>
            </a:lvl1pPr>
          </a:lstStyle>
          <a:p>
            <a:endParaRPr lang="en-US" dirty="0"/>
          </a:p>
        </p:txBody>
      </p:sp>
      <p:sp>
        <p:nvSpPr>
          <p:cNvPr id="5" name="Footer Placeholder 4"/>
          <p:cNvSpPr>
            <a:spLocks noGrp="1"/>
          </p:cNvSpPr>
          <p:nvPr>
            <p:ph type="ftr" sz="quarter" idx="3"/>
          </p:nvPr>
        </p:nvSpPr>
        <p:spPr>
          <a:xfrm>
            <a:off x="685802" y="5757334"/>
            <a:ext cx="5499719" cy="498470"/>
          </a:xfrm>
          <a:prstGeom prst="rect">
            <a:avLst/>
          </a:prstGeom>
        </p:spPr>
        <p:txBody>
          <a:bodyPr vert="horz" lIns="91440" tIns="45720" rIns="91440" bIns="45720" rtlCol="0" anchor="ctr"/>
          <a:lstStyle>
            <a:lvl1pPr algn="l">
              <a:defRPr sz="28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7" cy="498470"/>
          </a:xfrm>
          <a:prstGeom prst="rect">
            <a:avLst/>
          </a:prstGeom>
        </p:spPr>
        <p:txBody>
          <a:bodyPr vert="horz" lIns="91440" tIns="45720" rIns="91440" bIns="45720" rtlCol="0" anchor="ctr"/>
          <a:lstStyle>
            <a:lvl1pPr algn="ctr">
              <a:defRPr sz="2800" cap="all" baseline="0">
                <a:solidFill>
                  <a:schemeClr val="accent1">
                    <a:lumMod val="5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1958308"/>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 id="2147483777" r:id="rId18"/>
    <p:sldLayoutId id="2147483757" r:id="rId19"/>
  </p:sldLayoutIdLst>
  <p:hf hdr="0" dt="0"/>
  <p:txStyles>
    <p:titleStyle>
      <a:lvl1pPr algn="l" defTabSz="914400" rtl="0" eaLnBrk="1" latinLnBrk="0" hangingPunct="1">
        <a:lnSpc>
          <a:spcPct val="90000"/>
        </a:lnSpc>
        <a:spcBef>
          <a:spcPct val="0"/>
        </a:spcBef>
        <a:buNone/>
        <a:defRPr lang="en-US" sz="4400" kern="1200" cap="none" baseline="0" dirty="0">
          <a:solidFill>
            <a:schemeClr val="accent1"/>
          </a:solidFill>
          <a:effectLst/>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Clr>
          <a:schemeClr val="accent1"/>
        </a:buClr>
        <a:buSzPct val="160000"/>
        <a:buFont typeface="Arial" panose="020B0604020202020204" pitchFamily="34" charset="0"/>
        <a:buChar char="•"/>
        <a:defRPr sz="2400" kern="1200" cap="none" baseline="0">
          <a:solidFill>
            <a:schemeClr val="tx1"/>
          </a:solidFill>
          <a:effectLst/>
          <a:latin typeface="Arial" panose="020B0604020202020204" pitchFamily="34" charset="0"/>
          <a:ea typeface="+mn-ea"/>
          <a:cs typeface="Arial" panose="020B0604020202020204" pitchFamily="34" charset="0"/>
        </a:defRPr>
      </a:lvl1pPr>
      <a:lvl2pPr marL="460375" indent="-228600" algn="l" defTabSz="914400" rtl="0" eaLnBrk="1" latinLnBrk="0" hangingPunct="1">
        <a:lnSpc>
          <a:spcPct val="100000"/>
        </a:lnSpc>
        <a:spcBef>
          <a:spcPts val="500"/>
        </a:spcBef>
        <a:buClr>
          <a:schemeClr val="accent1"/>
        </a:buClr>
        <a:buSzPct val="160000"/>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2pPr>
      <a:lvl3pPr marL="687388" indent="-228600" algn="l" defTabSz="914400" rtl="0" eaLnBrk="1" latinLnBrk="0" hangingPunct="1">
        <a:lnSpc>
          <a:spcPct val="100000"/>
        </a:lnSpc>
        <a:spcBef>
          <a:spcPts val="500"/>
        </a:spcBef>
        <a:buClr>
          <a:schemeClr val="accent1"/>
        </a:buClr>
        <a:buSzPct val="160000"/>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3pPr>
      <a:lvl4pPr marL="914400" indent="-228600" algn="l" defTabSz="914400" rtl="0" eaLnBrk="1" latinLnBrk="0" hangingPunct="1">
        <a:lnSpc>
          <a:spcPct val="100000"/>
        </a:lnSpc>
        <a:spcBef>
          <a:spcPts val="500"/>
        </a:spcBef>
        <a:buClr>
          <a:schemeClr val="accent1"/>
        </a:buClr>
        <a:buSzPct val="160000"/>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4pPr>
      <a:lvl5pPr marL="1141413" indent="-228600" algn="l" defTabSz="914400" rtl="0" eaLnBrk="1" latinLnBrk="0" hangingPunct="1">
        <a:lnSpc>
          <a:spcPct val="100000"/>
        </a:lnSpc>
        <a:spcBef>
          <a:spcPts val="500"/>
        </a:spcBef>
        <a:buClr>
          <a:schemeClr val="accent1"/>
        </a:buClr>
        <a:buSzPct val="160000"/>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MongoDB - Aggregation</a:t>
            </a:r>
          </a:p>
        </p:txBody>
      </p:sp>
      <p:sp>
        <p:nvSpPr>
          <p:cNvPr id="2" name="Subtitle 1"/>
          <p:cNvSpPr>
            <a:spLocks noGrp="1"/>
          </p:cNvSpPr>
          <p:nvPr>
            <p:ph type="subTitle" idx="1"/>
          </p:nvPr>
        </p:nvSpPr>
        <p:spPr/>
        <p:txBody>
          <a:bodyPr/>
          <a:lstStyle/>
          <a:p>
            <a:endParaRPr lang="en-US"/>
          </a:p>
        </p:txBody>
      </p:sp>
      <p:sp>
        <p:nvSpPr>
          <p:cNvPr id="5" name="Slide Number Placeholder 4"/>
          <p:cNvSpPr>
            <a:spLocks noGrp="1"/>
          </p:cNvSpPr>
          <p:nvPr>
            <p:ph type="sldNum" sz="quarter" idx="4294967295"/>
          </p:nvPr>
        </p:nvSpPr>
        <p:spPr>
          <a:xfrm>
            <a:off x="11283950" y="5757863"/>
            <a:ext cx="908050" cy="498475"/>
          </a:xfrm>
          <a:prstGeom prst="rect">
            <a:avLst/>
          </a:prstGeom>
        </p:spPr>
        <p:txBody>
          <a:bodyPr/>
          <a:lstStyle/>
          <a:p>
            <a:fld id="{7FF23AA5-5FC4-4A05-960B-8B92B68E3F8D}" type="slidenum">
              <a:rPr lang="en-US" smtClean="0"/>
              <a:pPr/>
              <a:t>1</a:t>
            </a:fld>
            <a:endParaRPr lang="en-US"/>
          </a:p>
        </p:txBody>
      </p:sp>
    </p:spTree>
    <p:extLst>
      <p:ext uri="{BB962C8B-B14F-4D97-AF65-F5344CB8AC3E}">
        <p14:creationId xmlns:p14="http://schemas.microsoft.com/office/powerpoint/2010/main" val="383178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Aggregate: $unwind</a:t>
            </a:r>
          </a:p>
        </p:txBody>
      </p:sp>
      <p:sp>
        <p:nvSpPr>
          <p:cNvPr id="7" name="Content Placeholder 2">
            <a:extLst>
              <a:ext uri="{FF2B5EF4-FFF2-40B4-BE49-F238E27FC236}">
                <a16:creationId xmlns:a16="http://schemas.microsoft.com/office/drawing/2014/main" id="{127C202B-7C0C-1EBD-0FCC-AEA6A845DC36}"/>
              </a:ext>
            </a:extLst>
          </p:cNvPr>
          <p:cNvSpPr>
            <a:spLocks noGrp="1"/>
          </p:cNvSpPr>
          <p:nvPr>
            <p:ph idx="1"/>
          </p:nvPr>
        </p:nvSpPr>
        <p:spPr>
          <a:xfrm>
            <a:off x="391271" y="1460586"/>
            <a:ext cx="10784377" cy="4413792"/>
          </a:xfrm>
        </p:spPr>
        <p:txBody>
          <a:bodyPr>
            <a:noAutofit/>
          </a:bodyPr>
          <a:lstStyle/>
          <a:p>
            <a:pPr marL="0" indent="0">
              <a:spcBef>
                <a:spcPts val="1200"/>
              </a:spcBef>
              <a:buNone/>
            </a:pPr>
            <a:r>
              <a:rPr lang="en-US" sz="2000" dirty="0">
                <a:solidFill>
                  <a:srgbClr val="222222"/>
                </a:solidFill>
                <a:latin typeface="Noto serif" panose="02020600060500020200" pitchFamily="18" charset="0"/>
              </a:rPr>
              <a:t>$unwind is a relatively simple stage. It deconstructs an array field from an input document to output a new document for each element in the array.</a:t>
            </a:r>
          </a:p>
          <a:p>
            <a:pPr marL="0" indent="0">
              <a:spcBef>
                <a:spcPts val="1200"/>
              </a:spcBef>
              <a:buNone/>
            </a:pPr>
            <a:endParaRPr lang="en-US" sz="2000" dirty="0">
              <a:solidFill>
                <a:srgbClr val="222222"/>
              </a:solidFill>
              <a:latin typeface="Noto serif" panose="02020600060500020200" pitchFamily="18" charset="0"/>
            </a:endParaRPr>
          </a:p>
          <a:p>
            <a:pPr marL="0" indent="0">
              <a:spcBef>
                <a:spcPts val="1200"/>
              </a:spcBef>
              <a:buNone/>
            </a:pPr>
            <a:r>
              <a:rPr lang="en-US" sz="2000" dirty="0">
                <a:solidFill>
                  <a:srgbClr val="222222"/>
                </a:solidFill>
                <a:latin typeface="Noto serif" panose="02020600060500020200" pitchFamily="18" charset="0"/>
              </a:rPr>
              <a:t>Example: List all genres and count how many times each genre appears across all movies.</a:t>
            </a:r>
          </a:p>
          <a:p>
            <a:pPr marL="0" indent="0">
              <a:spcBef>
                <a:spcPts val="1200"/>
              </a:spcBef>
              <a:buNone/>
            </a:pPr>
            <a:endParaRPr lang="en-US" sz="2000" dirty="0">
              <a:solidFill>
                <a:srgbClr val="222222"/>
              </a:solidFill>
              <a:latin typeface="Noto serif" panose="02020600060500020200" pitchFamily="18" charset="0"/>
            </a:endParaRPr>
          </a:p>
          <a:p>
            <a:pPr marL="0" indent="0">
              <a:spcBef>
                <a:spcPts val="0"/>
              </a:spcBef>
              <a:buNone/>
            </a:pPr>
            <a:r>
              <a:rPr lang="en-US" sz="2000" dirty="0" err="1">
                <a:solidFill>
                  <a:srgbClr val="222222"/>
                </a:solidFill>
                <a:latin typeface="Noto serif" panose="02020600060500020200" pitchFamily="18" charset="0"/>
              </a:rPr>
              <a:t>db.movies.aggregate</a:t>
            </a:r>
            <a:r>
              <a:rPr lang="en-US" sz="2000" dirty="0">
                <a:solidFill>
                  <a:srgbClr val="222222"/>
                </a:solidFill>
                <a:latin typeface="Noto serif" panose="02020600060500020200" pitchFamily="18" charset="0"/>
              </a:rPr>
              <a:t>([</a:t>
            </a:r>
          </a:p>
          <a:p>
            <a:pPr marL="0" indent="0">
              <a:spcBef>
                <a:spcPts val="0"/>
              </a:spcBef>
              <a:buNone/>
            </a:pPr>
            <a:r>
              <a:rPr lang="en-US" sz="2000" dirty="0">
                <a:solidFill>
                  <a:srgbClr val="222222"/>
                </a:solidFill>
                <a:latin typeface="Noto serif" panose="02020600060500020200" pitchFamily="18" charset="0"/>
              </a:rPr>
              <a:t>  </a:t>
            </a:r>
            <a:r>
              <a:rPr lang="en-US" sz="2000" dirty="0">
                <a:solidFill>
                  <a:srgbClr val="222222"/>
                </a:solidFill>
                <a:highlight>
                  <a:srgbClr val="FFFF00"/>
                </a:highlight>
                <a:latin typeface="Noto serif" panose="02020600060500020200" pitchFamily="18" charset="0"/>
              </a:rPr>
              <a:t>{ $unwind: "$genres" },</a:t>
            </a:r>
          </a:p>
          <a:p>
            <a:pPr marL="0" indent="0">
              <a:spcBef>
                <a:spcPts val="0"/>
              </a:spcBef>
              <a:buNone/>
            </a:pPr>
            <a:r>
              <a:rPr lang="en-US" sz="2000" dirty="0">
                <a:solidFill>
                  <a:srgbClr val="222222"/>
                </a:solidFill>
                <a:latin typeface="Noto serif" panose="02020600060500020200" pitchFamily="18" charset="0"/>
              </a:rPr>
              <a:t>  { $group: { _id: "$genres", count: { $sum: 1 } } },</a:t>
            </a:r>
          </a:p>
          <a:p>
            <a:pPr marL="0" indent="0">
              <a:spcBef>
                <a:spcPts val="0"/>
              </a:spcBef>
              <a:buNone/>
            </a:pPr>
            <a:r>
              <a:rPr lang="en-US" sz="2000" dirty="0">
                <a:solidFill>
                  <a:srgbClr val="222222"/>
                </a:solidFill>
                <a:latin typeface="Noto serif" panose="02020600060500020200" pitchFamily="18" charset="0"/>
              </a:rPr>
              <a:t>  { $sort: { count: -1 } }</a:t>
            </a:r>
          </a:p>
          <a:p>
            <a:pPr marL="0" indent="0">
              <a:spcBef>
                <a:spcPts val="0"/>
              </a:spcBef>
              <a:buNone/>
            </a:pPr>
            <a:r>
              <a:rPr lang="en-US" sz="2000" dirty="0">
                <a:solidFill>
                  <a:srgbClr val="222222"/>
                </a:solidFill>
                <a:latin typeface="Noto serif" panose="02020600060500020200" pitchFamily="18" charset="0"/>
              </a:rPr>
              <a:t>]);</a:t>
            </a:r>
          </a:p>
          <a:p>
            <a:pPr marL="0" indent="0">
              <a:spcBef>
                <a:spcPts val="1200"/>
              </a:spcBef>
              <a:buNone/>
            </a:pPr>
            <a:endParaRPr lang="en-US" sz="2000" dirty="0">
              <a:solidFill>
                <a:srgbClr val="222222"/>
              </a:solidFill>
              <a:latin typeface="Noto serif" panose="02020600060500020200" pitchFamily="18" charset="0"/>
            </a:endParaRPr>
          </a:p>
        </p:txBody>
      </p:sp>
    </p:spTree>
    <p:extLst>
      <p:ext uri="{BB962C8B-B14F-4D97-AF65-F5344CB8AC3E}">
        <p14:creationId xmlns:p14="http://schemas.microsoft.com/office/powerpoint/2010/main" val="1170338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Aggregate Exercises: $unwind</a:t>
            </a:r>
          </a:p>
        </p:txBody>
      </p:sp>
      <p:sp>
        <p:nvSpPr>
          <p:cNvPr id="7" name="Content Placeholder 2">
            <a:extLst>
              <a:ext uri="{FF2B5EF4-FFF2-40B4-BE49-F238E27FC236}">
                <a16:creationId xmlns:a16="http://schemas.microsoft.com/office/drawing/2014/main" id="{127C202B-7C0C-1EBD-0FCC-AEA6A845DC36}"/>
              </a:ext>
            </a:extLst>
          </p:cNvPr>
          <p:cNvSpPr>
            <a:spLocks noGrp="1"/>
          </p:cNvSpPr>
          <p:nvPr>
            <p:ph idx="1"/>
          </p:nvPr>
        </p:nvSpPr>
        <p:spPr>
          <a:xfrm>
            <a:off x="391271" y="1806766"/>
            <a:ext cx="10784377" cy="4067612"/>
          </a:xfrm>
        </p:spPr>
        <p:txBody>
          <a:bodyPr>
            <a:noAutofit/>
          </a:bodyPr>
          <a:lstStyle/>
          <a:p>
            <a:pPr>
              <a:spcBef>
                <a:spcPts val="1200"/>
              </a:spcBef>
            </a:pPr>
            <a:r>
              <a:rPr lang="en-US" sz="2000" dirty="0">
                <a:solidFill>
                  <a:srgbClr val="222222"/>
                </a:solidFill>
                <a:latin typeface="Noto serif" panose="02020600060500020200" pitchFamily="18" charset="0"/>
              </a:rPr>
              <a:t>Find the average length of movies produced in each country.</a:t>
            </a:r>
          </a:p>
          <a:p>
            <a:pPr>
              <a:spcBef>
                <a:spcPts val="1200"/>
              </a:spcBef>
            </a:pPr>
            <a:endParaRPr lang="en-US" sz="2000" dirty="0">
              <a:solidFill>
                <a:srgbClr val="222222"/>
              </a:solidFill>
              <a:latin typeface="Noto serif" panose="02020600060500020200" pitchFamily="18" charset="0"/>
            </a:endParaRPr>
          </a:p>
          <a:p>
            <a:pPr>
              <a:spcBef>
                <a:spcPts val="1200"/>
              </a:spcBef>
            </a:pPr>
            <a:r>
              <a:rPr lang="en-US" sz="2000" dirty="0">
                <a:solidFill>
                  <a:srgbClr val="222222"/>
                </a:solidFill>
                <a:latin typeface="Noto serif" panose="02020600060500020200" pitchFamily="18" charset="0"/>
              </a:rPr>
              <a:t>Determine the most frequently used language in the movies.</a:t>
            </a:r>
          </a:p>
        </p:txBody>
      </p:sp>
    </p:spTree>
    <p:extLst>
      <p:ext uri="{BB962C8B-B14F-4D97-AF65-F5344CB8AC3E}">
        <p14:creationId xmlns:p14="http://schemas.microsoft.com/office/powerpoint/2010/main" val="2255072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Aggregate: $lookup</a:t>
            </a:r>
          </a:p>
        </p:txBody>
      </p:sp>
      <p:sp>
        <p:nvSpPr>
          <p:cNvPr id="7" name="Content Placeholder 2">
            <a:extLst>
              <a:ext uri="{FF2B5EF4-FFF2-40B4-BE49-F238E27FC236}">
                <a16:creationId xmlns:a16="http://schemas.microsoft.com/office/drawing/2014/main" id="{127C202B-7C0C-1EBD-0FCC-AEA6A845DC36}"/>
              </a:ext>
            </a:extLst>
          </p:cNvPr>
          <p:cNvSpPr>
            <a:spLocks noGrp="1"/>
          </p:cNvSpPr>
          <p:nvPr>
            <p:ph idx="1"/>
          </p:nvPr>
        </p:nvSpPr>
        <p:spPr>
          <a:xfrm>
            <a:off x="391271" y="1460586"/>
            <a:ext cx="10784377" cy="4413792"/>
          </a:xfrm>
        </p:spPr>
        <p:txBody>
          <a:bodyPr>
            <a:noAutofit/>
          </a:bodyPr>
          <a:lstStyle/>
          <a:p>
            <a:pPr marL="0" indent="0">
              <a:spcBef>
                <a:spcPts val="1200"/>
              </a:spcBef>
              <a:buNone/>
            </a:pPr>
            <a:r>
              <a:rPr lang="en-US" sz="2000" dirty="0">
                <a:solidFill>
                  <a:srgbClr val="222222"/>
                </a:solidFill>
                <a:latin typeface="Noto serif" panose="02020600060500020200" pitchFamily="18" charset="0"/>
              </a:rPr>
              <a:t>$lookup can be used to </a:t>
            </a:r>
            <a:r>
              <a:rPr lang="en-US" sz="2000" b="1" dirty="0">
                <a:solidFill>
                  <a:srgbClr val="222222"/>
                </a:solidFill>
                <a:latin typeface="Noto serif" panose="02020600060500020200" pitchFamily="18" charset="0"/>
              </a:rPr>
              <a:t>join collections </a:t>
            </a:r>
            <a:r>
              <a:rPr lang="en-US" sz="2000" dirty="0">
                <a:solidFill>
                  <a:srgbClr val="222222"/>
                </a:solidFill>
                <a:latin typeface="Noto serif" panose="02020600060500020200" pitchFamily="18" charset="0"/>
              </a:rPr>
              <a:t>based on a “primary key” and a “foreign key”</a:t>
            </a:r>
          </a:p>
          <a:p>
            <a:pPr marL="0" indent="0">
              <a:spcBef>
                <a:spcPts val="1200"/>
              </a:spcBef>
              <a:buNone/>
            </a:pPr>
            <a:endParaRPr lang="en-US" sz="2000" dirty="0">
              <a:solidFill>
                <a:srgbClr val="222222"/>
              </a:solidFill>
              <a:latin typeface="Noto serif" panose="02020600060500020200" pitchFamily="18" charset="0"/>
            </a:endParaRPr>
          </a:p>
          <a:p>
            <a:pPr marL="0" indent="0">
              <a:spcBef>
                <a:spcPts val="1200"/>
              </a:spcBef>
              <a:buNone/>
            </a:pPr>
            <a:r>
              <a:rPr lang="en-US" sz="2000" dirty="0">
                <a:solidFill>
                  <a:srgbClr val="222222"/>
                </a:solidFill>
                <a:latin typeface="Noto serif" panose="02020600060500020200" pitchFamily="18" charset="0"/>
              </a:rPr>
              <a:t>Example: Count the number of comments each movie received.</a:t>
            </a:r>
          </a:p>
          <a:p>
            <a:pPr marL="0" indent="0">
              <a:spcBef>
                <a:spcPts val="1200"/>
              </a:spcBef>
              <a:buNone/>
            </a:pPr>
            <a:endParaRPr lang="en-US" sz="2000" dirty="0">
              <a:solidFill>
                <a:srgbClr val="222222"/>
              </a:solidFill>
              <a:latin typeface="Noto serif" panose="02020600060500020200" pitchFamily="18" charset="0"/>
            </a:endParaRPr>
          </a:p>
          <a:p>
            <a:pPr marL="0" indent="0">
              <a:spcBef>
                <a:spcPts val="0"/>
              </a:spcBef>
              <a:buNone/>
            </a:pPr>
            <a:r>
              <a:rPr lang="en-US" sz="2000" dirty="0" err="1">
                <a:solidFill>
                  <a:srgbClr val="222222"/>
                </a:solidFill>
                <a:latin typeface="Noto serif" panose="02020600060500020200" pitchFamily="18" charset="0"/>
              </a:rPr>
              <a:t>db.movies.aggregate</a:t>
            </a:r>
            <a:r>
              <a:rPr lang="en-US" sz="2000" dirty="0">
                <a:solidFill>
                  <a:srgbClr val="222222"/>
                </a:solidFill>
                <a:latin typeface="Noto serif" panose="02020600060500020200" pitchFamily="18" charset="0"/>
              </a:rPr>
              <a:t>([</a:t>
            </a:r>
          </a:p>
          <a:p>
            <a:pPr marL="0" indent="0">
              <a:spcBef>
                <a:spcPts val="0"/>
              </a:spcBef>
              <a:buNone/>
            </a:pPr>
            <a:r>
              <a:rPr lang="en-US" sz="2000" dirty="0">
                <a:solidFill>
                  <a:srgbClr val="222222"/>
                </a:solidFill>
                <a:latin typeface="Noto serif" panose="02020600060500020200" pitchFamily="18" charset="0"/>
              </a:rPr>
              <a:t>  </a:t>
            </a:r>
            <a:r>
              <a:rPr lang="en-US" sz="2000" dirty="0">
                <a:solidFill>
                  <a:srgbClr val="222222"/>
                </a:solidFill>
                <a:highlight>
                  <a:srgbClr val="FFFF00"/>
                </a:highlight>
                <a:latin typeface="Noto serif" panose="02020600060500020200" pitchFamily="18" charset="0"/>
              </a:rPr>
              <a:t>{ $lookup: { from: "comments", </a:t>
            </a:r>
            <a:r>
              <a:rPr lang="en-US" sz="2000" dirty="0" err="1">
                <a:solidFill>
                  <a:srgbClr val="222222"/>
                </a:solidFill>
                <a:highlight>
                  <a:srgbClr val="FFFF00"/>
                </a:highlight>
                <a:latin typeface="Noto serif" panose="02020600060500020200" pitchFamily="18" charset="0"/>
              </a:rPr>
              <a:t>localField</a:t>
            </a:r>
            <a:r>
              <a:rPr lang="en-US" sz="2000" dirty="0">
                <a:solidFill>
                  <a:srgbClr val="222222"/>
                </a:solidFill>
                <a:highlight>
                  <a:srgbClr val="FFFF00"/>
                </a:highlight>
                <a:latin typeface="Noto serif" panose="02020600060500020200" pitchFamily="18" charset="0"/>
              </a:rPr>
              <a:t>: "_id", </a:t>
            </a:r>
            <a:r>
              <a:rPr lang="en-US" sz="2000" dirty="0" err="1">
                <a:solidFill>
                  <a:srgbClr val="222222"/>
                </a:solidFill>
                <a:highlight>
                  <a:srgbClr val="FFFF00"/>
                </a:highlight>
                <a:latin typeface="Noto serif" panose="02020600060500020200" pitchFamily="18" charset="0"/>
              </a:rPr>
              <a:t>foreignField</a:t>
            </a:r>
            <a:r>
              <a:rPr lang="en-US" sz="2000" dirty="0">
                <a:solidFill>
                  <a:srgbClr val="222222"/>
                </a:solidFill>
                <a:highlight>
                  <a:srgbClr val="FFFF00"/>
                </a:highlight>
                <a:latin typeface="Noto serif" panose="02020600060500020200" pitchFamily="18" charset="0"/>
              </a:rPr>
              <a:t>: "</a:t>
            </a:r>
            <a:r>
              <a:rPr lang="en-US" sz="2000" dirty="0" err="1">
                <a:solidFill>
                  <a:srgbClr val="222222"/>
                </a:solidFill>
                <a:highlight>
                  <a:srgbClr val="FFFF00"/>
                </a:highlight>
                <a:latin typeface="Noto serif" panose="02020600060500020200" pitchFamily="18" charset="0"/>
              </a:rPr>
              <a:t>movie_id</a:t>
            </a:r>
            <a:r>
              <a:rPr lang="en-US" sz="2000" dirty="0">
                <a:solidFill>
                  <a:srgbClr val="222222"/>
                </a:solidFill>
                <a:highlight>
                  <a:srgbClr val="FFFF00"/>
                </a:highlight>
                <a:latin typeface="Noto serif" panose="02020600060500020200" pitchFamily="18" charset="0"/>
              </a:rPr>
              <a:t>", as: "comments" } },</a:t>
            </a:r>
          </a:p>
          <a:p>
            <a:pPr marL="0" indent="0">
              <a:spcBef>
                <a:spcPts val="0"/>
              </a:spcBef>
              <a:buNone/>
            </a:pPr>
            <a:r>
              <a:rPr lang="en-US" sz="2000" dirty="0">
                <a:solidFill>
                  <a:srgbClr val="222222"/>
                </a:solidFill>
                <a:latin typeface="Noto serif" panose="02020600060500020200" pitchFamily="18" charset="0"/>
              </a:rPr>
              <a:t>  { $project: { title: 1, </a:t>
            </a:r>
            <a:r>
              <a:rPr lang="en-US" sz="2000" dirty="0" err="1">
                <a:solidFill>
                  <a:srgbClr val="222222"/>
                </a:solidFill>
                <a:latin typeface="Noto serif" panose="02020600060500020200" pitchFamily="18" charset="0"/>
              </a:rPr>
              <a:t>numberOfComments</a:t>
            </a:r>
            <a:r>
              <a:rPr lang="en-US" sz="2000" dirty="0">
                <a:solidFill>
                  <a:srgbClr val="222222"/>
                </a:solidFill>
                <a:latin typeface="Noto serif" panose="02020600060500020200" pitchFamily="18" charset="0"/>
              </a:rPr>
              <a:t>: { $size: "$comments" } } }</a:t>
            </a:r>
          </a:p>
          <a:p>
            <a:pPr marL="0" indent="0">
              <a:spcBef>
                <a:spcPts val="0"/>
              </a:spcBef>
              <a:buNone/>
            </a:pPr>
            <a:r>
              <a:rPr lang="en-US" sz="2000" dirty="0">
                <a:solidFill>
                  <a:srgbClr val="222222"/>
                </a:solidFill>
                <a:latin typeface="Noto serif" panose="02020600060500020200" pitchFamily="18" charset="0"/>
              </a:rPr>
              <a:t>]);</a:t>
            </a:r>
          </a:p>
          <a:p>
            <a:pPr marL="0" indent="0">
              <a:spcBef>
                <a:spcPts val="1200"/>
              </a:spcBef>
              <a:buNone/>
            </a:pPr>
            <a:endParaRPr lang="en-US" sz="2000" dirty="0">
              <a:solidFill>
                <a:srgbClr val="222222"/>
              </a:solidFill>
              <a:latin typeface="Noto serif" panose="02020600060500020200" pitchFamily="18" charset="0"/>
            </a:endParaRPr>
          </a:p>
        </p:txBody>
      </p:sp>
    </p:spTree>
    <p:extLst>
      <p:ext uri="{BB962C8B-B14F-4D97-AF65-F5344CB8AC3E}">
        <p14:creationId xmlns:p14="http://schemas.microsoft.com/office/powerpoint/2010/main" val="3363918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Aggregate Exercises: $lookup</a:t>
            </a:r>
          </a:p>
        </p:txBody>
      </p:sp>
      <p:sp>
        <p:nvSpPr>
          <p:cNvPr id="7" name="Content Placeholder 2">
            <a:extLst>
              <a:ext uri="{FF2B5EF4-FFF2-40B4-BE49-F238E27FC236}">
                <a16:creationId xmlns:a16="http://schemas.microsoft.com/office/drawing/2014/main" id="{127C202B-7C0C-1EBD-0FCC-AEA6A845DC36}"/>
              </a:ext>
            </a:extLst>
          </p:cNvPr>
          <p:cNvSpPr>
            <a:spLocks noGrp="1"/>
          </p:cNvSpPr>
          <p:nvPr>
            <p:ph idx="1"/>
          </p:nvPr>
        </p:nvSpPr>
        <p:spPr>
          <a:xfrm>
            <a:off x="391271" y="1806766"/>
            <a:ext cx="10784377" cy="4067612"/>
          </a:xfrm>
        </p:spPr>
        <p:txBody>
          <a:bodyPr>
            <a:noAutofit/>
          </a:bodyPr>
          <a:lstStyle/>
          <a:p>
            <a:pPr>
              <a:spcBef>
                <a:spcPts val="1200"/>
              </a:spcBef>
            </a:pPr>
            <a:r>
              <a:rPr lang="en-US" sz="2000" dirty="0">
                <a:solidFill>
                  <a:srgbClr val="222222"/>
                </a:solidFill>
                <a:latin typeface="Noto serif" panose="02020600060500020200" pitchFamily="18" charset="0"/>
              </a:rPr>
              <a:t>Show titles of movies along with the number of comments each received in year 2015</a:t>
            </a:r>
          </a:p>
          <a:p>
            <a:pPr>
              <a:spcBef>
                <a:spcPts val="1200"/>
              </a:spcBef>
            </a:pPr>
            <a:r>
              <a:rPr lang="en-US" sz="2000" dirty="0">
                <a:solidFill>
                  <a:srgbClr val="222222"/>
                </a:solidFill>
                <a:latin typeface="Noto serif" panose="02020600060500020200" pitchFamily="18" charset="0"/>
              </a:rPr>
              <a:t>Retrieve the details of directors for each movie.</a:t>
            </a:r>
          </a:p>
          <a:p>
            <a:pPr>
              <a:spcBef>
                <a:spcPts val="1200"/>
              </a:spcBef>
            </a:pPr>
            <a:r>
              <a:rPr lang="en-US" sz="2000" dirty="0">
                <a:solidFill>
                  <a:srgbClr val="222222"/>
                </a:solidFill>
                <a:latin typeface="Noto serif" panose="02020600060500020200" pitchFamily="18" charset="0"/>
              </a:rPr>
              <a:t>Find the age of the user who made each comment.</a:t>
            </a:r>
          </a:p>
          <a:p>
            <a:pPr>
              <a:spcBef>
                <a:spcPts val="1200"/>
              </a:spcBef>
            </a:pPr>
            <a:r>
              <a:rPr lang="en-US" sz="2000" dirty="0">
                <a:solidFill>
                  <a:srgbClr val="222222"/>
                </a:solidFill>
                <a:latin typeface="Noto serif" panose="02020600060500020200" pitchFamily="18" charset="0"/>
              </a:rPr>
              <a:t>Find the total number of comments made by each user. </a:t>
            </a:r>
          </a:p>
          <a:p>
            <a:pPr>
              <a:spcBef>
                <a:spcPts val="1200"/>
              </a:spcBef>
            </a:pPr>
            <a:endParaRPr lang="en-US" sz="2000" dirty="0">
              <a:solidFill>
                <a:srgbClr val="222222"/>
              </a:solidFill>
              <a:latin typeface="Noto serif" panose="02020600060500020200" pitchFamily="18" charset="0"/>
            </a:endParaRPr>
          </a:p>
          <a:p>
            <a:pPr>
              <a:spcBef>
                <a:spcPts val="1200"/>
              </a:spcBef>
            </a:pPr>
            <a:endParaRPr lang="en-US" sz="2000" dirty="0">
              <a:solidFill>
                <a:srgbClr val="222222"/>
              </a:solidFill>
              <a:latin typeface="Noto serif" panose="02020600060500020200" pitchFamily="18" charset="0"/>
            </a:endParaRPr>
          </a:p>
          <a:p>
            <a:pPr>
              <a:spcBef>
                <a:spcPts val="1200"/>
              </a:spcBef>
            </a:pPr>
            <a:endParaRPr lang="en-US" sz="2000" dirty="0">
              <a:solidFill>
                <a:srgbClr val="222222"/>
              </a:solidFill>
              <a:latin typeface="Noto serif" panose="02020600060500020200" pitchFamily="18" charset="0"/>
            </a:endParaRPr>
          </a:p>
        </p:txBody>
      </p:sp>
    </p:spTree>
    <p:extLst>
      <p:ext uri="{BB962C8B-B14F-4D97-AF65-F5344CB8AC3E}">
        <p14:creationId xmlns:p14="http://schemas.microsoft.com/office/powerpoint/2010/main" val="1363783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2: </a:t>
            </a:r>
          </a:p>
        </p:txBody>
      </p:sp>
      <p:sp>
        <p:nvSpPr>
          <p:cNvPr id="7" name="Content Placeholder 2">
            <a:extLst>
              <a:ext uri="{FF2B5EF4-FFF2-40B4-BE49-F238E27FC236}">
                <a16:creationId xmlns:a16="http://schemas.microsoft.com/office/drawing/2014/main" id="{127C202B-7C0C-1EBD-0FCC-AEA6A845DC36}"/>
              </a:ext>
            </a:extLst>
          </p:cNvPr>
          <p:cNvSpPr>
            <a:spLocks noGrp="1"/>
          </p:cNvSpPr>
          <p:nvPr>
            <p:ph idx="1"/>
          </p:nvPr>
        </p:nvSpPr>
        <p:spPr>
          <a:xfrm>
            <a:off x="589145" y="1222104"/>
            <a:ext cx="10784377" cy="4413792"/>
          </a:xfrm>
        </p:spPr>
        <p:txBody>
          <a:bodyPr>
            <a:noAutofit/>
          </a:bodyPr>
          <a:lstStyle/>
          <a:p>
            <a:pPr marL="0" indent="0">
              <a:spcBef>
                <a:spcPts val="0"/>
              </a:spcBef>
              <a:buNone/>
            </a:pPr>
            <a:r>
              <a:rPr lang="en-US" i="1" dirty="0">
                <a:highlight>
                  <a:srgbClr val="FFFF00"/>
                </a:highlight>
              </a:rPr>
              <a:t>"For only movies older than 2001, find the average and maximum popularity for each genre, sort the genres by popularity, and find the adjusted (with trailers) runtime of the longest movie in each genre." </a:t>
            </a:r>
          </a:p>
          <a:p>
            <a:pPr marL="0" indent="0">
              <a:spcBef>
                <a:spcPts val="0"/>
              </a:spcBef>
              <a:buNone/>
            </a:pPr>
            <a:endParaRPr lang="en-US" dirty="0"/>
          </a:p>
          <a:p>
            <a:pPr marL="0" indent="0">
              <a:spcBef>
                <a:spcPts val="0"/>
              </a:spcBef>
              <a:buNone/>
            </a:pPr>
            <a:r>
              <a:rPr lang="en-US" dirty="0"/>
              <a:t>1. Match movies that were released before 2001.</a:t>
            </a:r>
          </a:p>
          <a:p>
            <a:pPr marL="0" indent="0">
              <a:spcBef>
                <a:spcPts val="0"/>
              </a:spcBef>
              <a:buNone/>
            </a:pPr>
            <a:r>
              <a:rPr lang="en-US" dirty="0"/>
              <a:t>2. Group all movies by their first genre and accumulate the average and maximum IMDb ratings.</a:t>
            </a:r>
          </a:p>
          <a:p>
            <a:pPr marL="0" indent="0">
              <a:spcBef>
                <a:spcPts val="0"/>
              </a:spcBef>
              <a:buNone/>
            </a:pPr>
            <a:r>
              <a:rPr lang="en-US" dirty="0"/>
              <a:t>3. Sort by the average popularity of each genre.</a:t>
            </a:r>
          </a:p>
          <a:p>
            <a:pPr marL="0" indent="0">
              <a:spcBef>
                <a:spcPts val="0"/>
              </a:spcBef>
              <a:buNone/>
            </a:pPr>
            <a:r>
              <a:rPr lang="en-US" dirty="0"/>
              <a:t>4. Project the longest adjusted runtime of each genre.</a:t>
            </a:r>
          </a:p>
        </p:txBody>
      </p:sp>
    </p:spTree>
    <p:extLst>
      <p:ext uri="{BB962C8B-B14F-4D97-AF65-F5344CB8AC3E}">
        <p14:creationId xmlns:p14="http://schemas.microsoft.com/office/powerpoint/2010/main" val="2056518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Aggregate: Summary</a:t>
            </a:r>
          </a:p>
        </p:txBody>
      </p:sp>
      <p:graphicFrame>
        <p:nvGraphicFramePr>
          <p:cNvPr id="8" name="Table 7">
            <a:extLst>
              <a:ext uri="{FF2B5EF4-FFF2-40B4-BE49-F238E27FC236}">
                <a16:creationId xmlns:a16="http://schemas.microsoft.com/office/drawing/2014/main" id="{CA91AAAD-2C4D-43A3-0879-4AE1E76B1853}"/>
              </a:ext>
            </a:extLst>
          </p:cNvPr>
          <p:cNvGraphicFramePr>
            <a:graphicFrameLocks noGrp="1"/>
          </p:cNvGraphicFramePr>
          <p:nvPr>
            <p:extLst>
              <p:ext uri="{D42A27DB-BD31-4B8C-83A1-F6EECF244321}">
                <p14:modId xmlns:p14="http://schemas.microsoft.com/office/powerpoint/2010/main" val="3084047280"/>
              </p:ext>
            </p:extLst>
          </p:nvPr>
        </p:nvGraphicFramePr>
        <p:xfrm>
          <a:off x="1438275" y="2030696"/>
          <a:ext cx="8327517" cy="2989360"/>
        </p:xfrm>
        <a:graphic>
          <a:graphicData uri="http://schemas.openxmlformats.org/drawingml/2006/table">
            <a:tbl>
              <a:tblPr firstRow="1" firstCol="1" bandRow="1">
                <a:tableStyleId>{9D7B26C5-4107-4FEC-AEDC-1716B250A1EF}</a:tableStyleId>
              </a:tblPr>
              <a:tblGrid>
                <a:gridCol w="2671446">
                  <a:extLst>
                    <a:ext uri="{9D8B030D-6E8A-4147-A177-3AD203B41FA5}">
                      <a16:colId xmlns:a16="http://schemas.microsoft.com/office/drawing/2014/main" val="3489113845"/>
                    </a:ext>
                  </a:extLst>
                </a:gridCol>
                <a:gridCol w="5656071">
                  <a:extLst>
                    <a:ext uri="{9D8B030D-6E8A-4147-A177-3AD203B41FA5}">
                      <a16:colId xmlns:a16="http://schemas.microsoft.com/office/drawing/2014/main" val="4055491700"/>
                    </a:ext>
                  </a:extLst>
                </a:gridCol>
              </a:tblGrid>
              <a:tr h="373670">
                <a:tc>
                  <a:txBody>
                    <a:bodyPr/>
                    <a:lstStyle/>
                    <a:p>
                      <a:pPr marL="0" marR="0">
                        <a:lnSpc>
                          <a:spcPct val="107000"/>
                        </a:lnSpc>
                        <a:spcBef>
                          <a:spcPts val="0"/>
                        </a:spcBef>
                        <a:spcAft>
                          <a:spcPts val="0"/>
                        </a:spcAft>
                      </a:pPr>
                      <a:r>
                        <a:rPr lang="en-US" sz="1800" kern="0">
                          <a:effectLst/>
                        </a:rPr>
                        <a:t>SQL command</a:t>
                      </a:r>
                      <a:endParaRPr lang="en-US" sz="18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0">
                          <a:effectLst/>
                        </a:rPr>
                        <a:t>Aggregation framework operator</a:t>
                      </a:r>
                      <a:endParaRPr lang="en-US" sz="18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63632801"/>
                  </a:ext>
                </a:extLst>
              </a:tr>
              <a:tr h="373670">
                <a:tc>
                  <a:txBody>
                    <a:bodyPr/>
                    <a:lstStyle/>
                    <a:p>
                      <a:pPr marL="0" marR="0">
                        <a:lnSpc>
                          <a:spcPct val="107000"/>
                        </a:lnSpc>
                        <a:spcBef>
                          <a:spcPts val="0"/>
                        </a:spcBef>
                        <a:spcAft>
                          <a:spcPts val="0"/>
                        </a:spcAft>
                      </a:pPr>
                      <a:r>
                        <a:rPr lang="en-US" sz="1800" kern="0">
                          <a:effectLst/>
                        </a:rPr>
                        <a:t>SELECT</a:t>
                      </a:r>
                      <a:endParaRPr lang="en-US" sz="18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0">
                          <a:effectLst/>
                        </a:rPr>
                        <a:t>$project</a:t>
                      </a:r>
                      <a:endParaRPr lang="en-US" sz="18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45210759"/>
                  </a:ext>
                </a:extLst>
              </a:tr>
              <a:tr h="373670">
                <a:tc>
                  <a:txBody>
                    <a:bodyPr/>
                    <a:lstStyle/>
                    <a:p>
                      <a:pPr marL="0" marR="0">
                        <a:lnSpc>
                          <a:spcPct val="107000"/>
                        </a:lnSpc>
                        <a:spcBef>
                          <a:spcPts val="0"/>
                        </a:spcBef>
                        <a:spcAft>
                          <a:spcPts val="0"/>
                        </a:spcAft>
                      </a:pPr>
                      <a:r>
                        <a:rPr lang="en-US" sz="1800" kern="0">
                          <a:effectLst/>
                        </a:rPr>
                        <a:t> </a:t>
                      </a:r>
                      <a:endParaRPr lang="en-US" sz="18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0">
                          <a:effectLst/>
                        </a:rPr>
                        <a:t>$group functions: $sum, $min, $avg, etc.</a:t>
                      </a:r>
                      <a:endParaRPr lang="en-US" sz="18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47747189"/>
                  </a:ext>
                </a:extLst>
              </a:tr>
              <a:tr h="373670">
                <a:tc>
                  <a:txBody>
                    <a:bodyPr/>
                    <a:lstStyle/>
                    <a:p>
                      <a:pPr marL="0" marR="0">
                        <a:lnSpc>
                          <a:spcPct val="107000"/>
                        </a:lnSpc>
                        <a:spcBef>
                          <a:spcPts val="0"/>
                        </a:spcBef>
                        <a:spcAft>
                          <a:spcPts val="0"/>
                        </a:spcAft>
                      </a:pPr>
                      <a:r>
                        <a:rPr lang="en-US" sz="1800" kern="0">
                          <a:effectLst/>
                        </a:rPr>
                        <a:t>FROM</a:t>
                      </a:r>
                      <a:endParaRPr lang="en-US" sz="18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0">
                          <a:effectLst/>
                        </a:rPr>
                        <a:t>db.collectionName.aggregate(...)</a:t>
                      </a:r>
                      <a:endParaRPr lang="en-US" sz="18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26818870"/>
                  </a:ext>
                </a:extLst>
              </a:tr>
              <a:tr h="373670">
                <a:tc>
                  <a:txBody>
                    <a:bodyPr/>
                    <a:lstStyle/>
                    <a:p>
                      <a:pPr marL="0" marR="0">
                        <a:lnSpc>
                          <a:spcPct val="107000"/>
                        </a:lnSpc>
                        <a:spcBef>
                          <a:spcPts val="0"/>
                        </a:spcBef>
                        <a:spcAft>
                          <a:spcPts val="0"/>
                        </a:spcAft>
                      </a:pPr>
                      <a:r>
                        <a:rPr lang="en-US" sz="1800" kern="0">
                          <a:effectLst/>
                        </a:rPr>
                        <a:t>JOIN</a:t>
                      </a:r>
                      <a:endParaRPr lang="en-US" sz="18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0">
                          <a:effectLst/>
                        </a:rPr>
                        <a:t>$unwind</a:t>
                      </a:r>
                      <a:endParaRPr lang="en-US" sz="18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92993010"/>
                  </a:ext>
                </a:extLst>
              </a:tr>
              <a:tr h="373670">
                <a:tc>
                  <a:txBody>
                    <a:bodyPr/>
                    <a:lstStyle/>
                    <a:p>
                      <a:pPr marL="0" marR="0">
                        <a:lnSpc>
                          <a:spcPct val="107000"/>
                        </a:lnSpc>
                        <a:spcBef>
                          <a:spcPts val="0"/>
                        </a:spcBef>
                        <a:spcAft>
                          <a:spcPts val="0"/>
                        </a:spcAft>
                      </a:pPr>
                      <a:r>
                        <a:rPr lang="en-US" sz="1800" kern="0">
                          <a:effectLst/>
                        </a:rPr>
                        <a:t>WHERE</a:t>
                      </a:r>
                      <a:endParaRPr lang="en-US" sz="18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0">
                          <a:effectLst/>
                        </a:rPr>
                        <a:t>$match</a:t>
                      </a:r>
                      <a:endParaRPr lang="en-US" sz="18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2250767"/>
                  </a:ext>
                </a:extLst>
              </a:tr>
              <a:tr h="373670">
                <a:tc>
                  <a:txBody>
                    <a:bodyPr/>
                    <a:lstStyle/>
                    <a:p>
                      <a:pPr marL="0" marR="0">
                        <a:lnSpc>
                          <a:spcPct val="107000"/>
                        </a:lnSpc>
                        <a:spcBef>
                          <a:spcPts val="0"/>
                        </a:spcBef>
                        <a:spcAft>
                          <a:spcPts val="0"/>
                        </a:spcAft>
                      </a:pPr>
                      <a:r>
                        <a:rPr lang="en-US" sz="1800" kern="0" dirty="0">
                          <a:effectLst/>
                        </a:rPr>
                        <a:t>GROUP BY</a:t>
                      </a:r>
                      <a:endParaRPr lang="en-US" sz="1800" kern="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0">
                          <a:effectLst/>
                        </a:rPr>
                        <a:t>$group</a:t>
                      </a:r>
                      <a:endParaRPr lang="en-US" sz="18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44430378"/>
                  </a:ext>
                </a:extLst>
              </a:tr>
              <a:tr h="373670">
                <a:tc>
                  <a:txBody>
                    <a:bodyPr/>
                    <a:lstStyle/>
                    <a:p>
                      <a:pPr marL="0" marR="0">
                        <a:lnSpc>
                          <a:spcPct val="107000"/>
                        </a:lnSpc>
                        <a:spcBef>
                          <a:spcPts val="0"/>
                        </a:spcBef>
                        <a:spcAft>
                          <a:spcPts val="0"/>
                        </a:spcAft>
                      </a:pPr>
                      <a:r>
                        <a:rPr lang="en-US" sz="1800" kern="0">
                          <a:effectLst/>
                        </a:rPr>
                        <a:t>HAVING</a:t>
                      </a:r>
                      <a:endParaRPr lang="en-US" sz="18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0" dirty="0">
                          <a:effectLst/>
                        </a:rPr>
                        <a:t>$match</a:t>
                      </a:r>
                      <a:endParaRPr lang="en-US" sz="1800" kern="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27389958"/>
                  </a:ext>
                </a:extLst>
              </a:tr>
            </a:tbl>
          </a:graphicData>
        </a:graphic>
      </p:graphicFrame>
    </p:spTree>
    <p:extLst>
      <p:ext uri="{BB962C8B-B14F-4D97-AF65-F5344CB8AC3E}">
        <p14:creationId xmlns:p14="http://schemas.microsoft.com/office/powerpoint/2010/main" val="2262277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 Syntax</a:t>
            </a:r>
          </a:p>
        </p:txBody>
      </p:sp>
      <p:sp>
        <p:nvSpPr>
          <p:cNvPr id="3" name="Content Placeholder 2"/>
          <p:cNvSpPr>
            <a:spLocks noGrp="1"/>
          </p:cNvSpPr>
          <p:nvPr>
            <p:ph idx="1"/>
          </p:nvPr>
        </p:nvSpPr>
        <p:spPr/>
        <p:txBody>
          <a:bodyPr/>
          <a:lstStyle/>
          <a:p>
            <a:r>
              <a:rPr lang="en-US" sz="2800" dirty="0"/>
              <a:t>The aggregate command operates on a collection like the other Create, Read, Update, Delete (CRUD) commands, </a:t>
            </a:r>
          </a:p>
          <a:p>
            <a:endParaRPr lang="en-US" sz="2800" dirty="0"/>
          </a:p>
          <a:p>
            <a:pPr marL="0" indent="0">
              <a:buNone/>
            </a:pPr>
            <a:r>
              <a:rPr lang="en-US" sz="2800" dirty="0"/>
              <a:t>use </a:t>
            </a:r>
            <a:r>
              <a:rPr lang="en-US" sz="2800" dirty="0" err="1"/>
              <a:t>sample_mflix</a:t>
            </a:r>
            <a:r>
              <a:rPr lang="en-US" sz="2800" dirty="0"/>
              <a:t>;</a:t>
            </a:r>
          </a:p>
          <a:p>
            <a:pPr marL="0" indent="0">
              <a:buNone/>
            </a:pPr>
            <a:r>
              <a:rPr lang="en-US" sz="2800" dirty="0"/>
              <a:t>var pipeline = [] // The pipeline is an array of stages.</a:t>
            </a:r>
          </a:p>
          <a:p>
            <a:pPr marL="0" indent="0">
              <a:buNone/>
            </a:pPr>
            <a:r>
              <a:rPr lang="en-US" sz="2800" dirty="0"/>
              <a:t>var options = {} </a:t>
            </a:r>
          </a:p>
          <a:p>
            <a:pPr marL="0" indent="0">
              <a:buNone/>
            </a:pPr>
            <a:r>
              <a:rPr lang="en-US" sz="2800" dirty="0"/>
              <a:t>var cursor = </a:t>
            </a:r>
            <a:r>
              <a:rPr lang="en-US" sz="2800" dirty="0" err="1"/>
              <a:t>db.movies.aggregate</a:t>
            </a:r>
            <a:r>
              <a:rPr lang="en-US" sz="2800" dirty="0"/>
              <a:t>(pipeline, options);</a:t>
            </a:r>
          </a:p>
          <a:p>
            <a:endParaRPr lang="en-US" dirty="0"/>
          </a:p>
        </p:txBody>
      </p:sp>
    </p:spTree>
    <p:extLst>
      <p:ext uri="{BB962C8B-B14F-4D97-AF65-F5344CB8AC3E}">
        <p14:creationId xmlns:p14="http://schemas.microsoft.com/office/powerpoint/2010/main" val="305588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 Syntax</a:t>
            </a:r>
          </a:p>
        </p:txBody>
      </p:sp>
      <p:sp>
        <p:nvSpPr>
          <p:cNvPr id="3" name="Content Placeholder 2"/>
          <p:cNvSpPr>
            <a:spLocks noGrp="1"/>
          </p:cNvSpPr>
          <p:nvPr>
            <p:ph idx="1"/>
          </p:nvPr>
        </p:nvSpPr>
        <p:spPr/>
        <p:txBody>
          <a:bodyPr>
            <a:normAutofit/>
          </a:bodyPr>
          <a:lstStyle/>
          <a:p>
            <a:r>
              <a:rPr lang="en-US" sz="2000" dirty="0"/>
              <a:t>There are two parameters used for aggregation. The </a:t>
            </a:r>
            <a:r>
              <a:rPr lang="en-US" sz="2000" b="1" dirty="0">
                <a:highlight>
                  <a:srgbClr val="FFFF00"/>
                </a:highlight>
              </a:rPr>
              <a:t>pipeline parameter </a:t>
            </a:r>
            <a:r>
              <a:rPr lang="en-US" sz="2000" dirty="0"/>
              <a:t>contains all the logic to find, sort, project, limit, transform, and aggregate our data. </a:t>
            </a:r>
          </a:p>
          <a:p>
            <a:pPr lvl="1"/>
            <a:r>
              <a:rPr lang="en-US" sz="1800" dirty="0"/>
              <a:t>The pipeline parameter itself is passed in as an array of JSON documents. You can think of this as a series of instructions to be sent to the database, and then the resulting data after the final stage is stored in a cursor to be returned to you. </a:t>
            </a:r>
          </a:p>
          <a:p>
            <a:pPr lvl="1"/>
            <a:r>
              <a:rPr lang="en-US" sz="1800" dirty="0"/>
              <a:t>Each stage in the pipeline is completed independently, one after another, until none are remaining. </a:t>
            </a:r>
          </a:p>
          <a:p>
            <a:pPr lvl="1"/>
            <a:r>
              <a:rPr lang="en-US" sz="1800" dirty="0"/>
              <a:t>The input to the first stage is the collection (movies in the preceding example), and the input into each subsequent stage is the output from the previous stage.</a:t>
            </a:r>
          </a:p>
          <a:p>
            <a:pPr lvl="1"/>
            <a:endParaRPr lang="en-US" sz="1800" dirty="0"/>
          </a:p>
          <a:p>
            <a:pPr marL="274320" lvl="1">
              <a:spcBef>
                <a:spcPts val="1000"/>
              </a:spcBef>
              <a:buFont typeface="Wingdings" panose="05000000000000000000" pitchFamily="2" charset="2"/>
              <a:buChar char="§"/>
            </a:pPr>
            <a:r>
              <a:rPr lang="en-US" dirty="0"/>
              <a:t>The second parameter is the </a:t>
            </a:r>
            <a:r>
              <a:rPr lang="en-US" b="1" dirty="0">
                <a:highlight>
                  <a:srgbClr val="FFFF00"/>
                </a:highlight>
              </a:rPr>
              <a:t>options parameter</a:t>
            </a:r>
            <a:r>
              <a:rPr lang="en-US" dirty="0"/>
              <a:t>. This is optional and allows you to specify the details of the configuration, such as how the aggregation should execute or some flags that are required during debugging and building your pipelines.</a:t>
            </a:r>
          </a:p>
          <a:p>
            <a:pPr lvl="1"/>
            <a:endParaRPr lang="en-US" sz="1800" dirty="0"/>
          </a:p>
        </p:txBody>
      </p:sp>
    </p:spTree>
    <p:extLst>
      <p:ext uri="{BB962C8B-B14F-4D97-AF65-F5344CB8AC3E}">
        <p14:creationId xmlns:p14="http://schemas.microsoft.com/office/powerpoint/2010/main" val="650633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a:t>
            </a:r>
          </a:p>
        </p:txBody>
      </p:sp>
      <p:pic>
        <p:nvPicPr>
          <p:cNvPr id="6" name="Picture 5" descr="Figure 7.2: Aggregation pipeline&#10;">
            <a:extLst>
              <a:ext uri="{FF2B5EF4-FFF2-40B4-BE49-F238E27FC236}">
                <a16:creationId xmlns:a16="http://schemas.microsoft.com/office/drawing/2014/main" id="{C5432EB4-BB67-A54C-42C9-9B86B02A64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3449" y="2460307"/>
            <a:ext cx="8722923" cy="2915924"/>
          </a:xfrm>
          <a:prstGeom prst="rect">
            <a:avLst/>
          </a:prstGeom>
          <a:noFill/>
          <a:ln>
            <a:noFill/>
          </a:ln>
        </p:spPr>
      </p:pic>
      <p:sp>
        <p:nvSpPr>
          <p:cNvPr id="7" name="Content Placeholder 2">
            <a:extLst>
              <a:ext uri="{FF2B5EF4-FFF2-40B4-BE49-F238E27FC236}">
                <a16:creationId xmlns:a16="http://schemas.microsoft.com/office/drawing/2014/main" id="{127C202B-7C0C-1EBD-0FCC-AEA6A845DC36}"/>
              </a:ext>
            </a:extLst>
          </p:cNvPr>
          <p:cNvSpPr>
            <a:spLocks noGrp="1"/>
          </p:cNvSpPr>
          <p:nvPr>
            <p:ph idx="1"/>
          </p:nvPr>
        </p:nvSpPr>
        <p:spPr>
          <a:xfrm>
            <a:off x="676102" y="1425148"/>
            <a:ext cx="10784377" cy="646024"/>
          </a:xfrm>
        </p:spPr>
        <p:txBody>
          <a:bodyPr/>
          <a:lstStyle/>
          <a:p>
            <a:r>
              <a:rPr lang="en-US" sz="2800" dirty="0"/>
              <a:t>pipeline is referred to as an aggregation stage:</a:t>
            </a:r>
            <a:endParaRPr lang="en-US" dirty="0"/>
          </a:p>
        </p:txBody>
      </p:sp>
    </p:spTree>
    <p:extLst>
      <p:ext uri="{BB962C8B-B14F-4D97-AF65-F5344CB8AC3E}">
        <p14:creationId xmlns:p14="http://schemas.microsoft.com/office/powerpoint/2010/main" val="358475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p>
        </p:txBody>
      </p:sp>
      <p:sp>
        <p:nvSpPr>
          <p:cNvPr id="7" name="Content Placeholder 2">
            <a:extLst>
              <a:ext uri="{FF2B5EF4-FFF2-40B4-BE49-F238E27FC236}">
                <a16:creationId xmlns:a16="http://schemas.microsoft.com/office/drawing/2014/main" id="{127C202B-7C0C-1EBD-0FCC-AEA6A845DC36}"/>
              </a:ext>
            </a:extLst>
          </p:cNvPr>
          <p:cNvSpPr>
            <a:spLocks noGrp="1"/>
          </p:cNvSpPr>
          <p:nvPr>
            <p:ph idx="1"/>
          </p:nvPr>
        </p:nvSpPr>
        <p:spPr>
          <a:xfrm>
            <a:off x="589145" y="1354308"/>
            <a:ext cx="10784377" cy="4413792"/>
          </a:xfrm>
        </p:spPr>
        <p:txBody>
          <a:bodyPr>
            <a:noAutofit/>
          </a:bodyPr>
          <a:lstStyle/>
          <a:p>
            <a:pPr marL="0" indent="0">
              <a:spcBef>
                <a:spcPts val="0"/>
              </a:spcBef>
              <a:buNone/>
            </a:pPr>
            <a:r>
              <a:rPr lang="en-US" sz="2000" dirty="0"/>
              <a:t>1. Match the theater collection to get a list of all theaters in the state of MN (Minnesota).</a:t>
            </a:r>
          </a:p>
          <a:p>
            <a:pPr marL="0" indent="0">
              <a:spcBef>
                <a:spcPts val="0"/>
              </a:spcBef>
              <a:buNone/>
            </a:pPr>
            <a:r>
              <a:rPr lang="en-US" sz="2000" dirty="0"/>
              <a:t>2. Project only the city in which the theater is located.</a:t>
            </a:r>
          </a:p>
          <a:p>
            <a:pPr marL="0" indent="0">
              <a:spcBef>
                <a:spcPts val="0"/>
              </a:spcBef>
              <a:buNone/>
            </a:pPr>
            <a:r>
              <a:rPr lang="en-US" sz="2000" dirty="0"/>
              <a:t>3. Sort the list by city name.</a:t>
            </a:r>
          </a:p>
          <a:p>
            <a:pPr marL="0" indent="0">
              <a:spcBef>
                <a:spcPts val="0"/>
              </a:spcBef>
              <a:buNone/>
            </a:pPr>
            <a:r>
              <a:rPr lang="en-US" sz="2000" dirty="0"/>
              <a:t>4. Limit the result to the first three theaters.</a:t>
            </a:r>
          </a:p>
          <a:p>
            <a:pPr marL="0" indent="0">
              <a:spcBef>
                <a:spcPts val="0"/>
              </a:spcBef>
              <a:buNone/>
            </a:pPr>
            <a:endParaRPr lang="en-US" sz="2000" dirty="0"/>
          </a:p>
          <a:p>
            <a:pPr marL="0" indent="0">
              <a:spcBef>
                <a:spcPts val="0"/>
              </a:spcBef>
              <a:buNone/>
            </a:pPr>
            <a:r>
              <a:rPr lang="en-US" sz="2000" dirty="0"/>
              <a:t>var pipeline = [</a:t>
            </a:r>
          </a:p>
          <a:p>
            <a:pPr marL="0" indent="0">
              <a:spcBef>
                <a:spcPts val="0"/>
              </a:spcBef>
              <a:buNone/>
            </a:pPr>
            <a:r>
              <a:rPr lang="en-US" sz="2000" dirty="0"/>
              <a:t>        { $match: { "</a:t>
            </a:r>
            <a:r>
              <a:rPr lang="en-US" sz="2000" dirty="0" err="1"/>
              <a:t>location.address.state</a:t>
            </a:r>
            <a:r>
              <a:rPr lang="en-US" sz="2000" dirty="0"/>
              <a:t>": "MN"} },</a:t>
            </a:r>
          </a:p>
          <a:p>
            <a:pPr marL="0" indent="0">
              <a:spcBef>
                <a:spcPts val="0"/>
              </a:spcBef>
              <a:buNone/>
            </a:pPr>
            <a:r>
              <a:rPr lang="en-US" sz="2000" dirty="0"/>
              <a:t>        { $project: { "</a:t>
            </a:r>
            <a:r>
              <a:rPr lang="en-US" sz="2000" dirty="0" err="1"/>
              <a:t>location.address.city</a:t>
            </a:r>
            <a:r>
              <a:rPr lang="en-US" sz="2000" dirty="0"/>
              <a:t>": 1 } },</a:t>
            </a:r>
          </a:p>
          <a:p>
            <a:pPr marL="0" indent="0">
              <a:spcBef>
                <a:spcPts val="0"/>
              </a:spcBef>
              <a:buNone/>
            </a:pPr>
            <a:r>
              <a:rPr lang="en-US" sz="2000" dirty="0"/>
              <a:t>        { $sort: { "</a:t>
            </a:r>
            <a:r>
              <a:rPr lang="en-US" sz="2000" dirty="0" err="1"/>
              <a:t>location.address.city</a:t>
            </a:r>
            <a:r>
              <a:rPr lang="en-US" sz="2000" dirty="0"/>
              <a:t>": 1 } },</a:t>
            </a:r>
          </a:p>
          <a:p>
            <a:pPr marL="0" indent="0">
              <a:spcBef>
                <a:spcPts val="0"/>
              </a:spcBef>
              <a:buNone/>
            </a:pPr>
            <a:r>
              <a:rPr lang="en-US" sz="2000" dirty="0"/>
              <a:t>        { $limit: 3 }</a:t>
            </a:r>
          </a:p>
          <a:p>
            <a:pPr marL="0" indent="0">
              <a:spcBef>
                <a:spcPts val="0"/>
              </a:spcBef>
              <a:buNone/>
            </a:pPr>
            <a:r>
              <a:rPr lang="en-US" sz="2000" dirty="0"/>
              <a:t>    ];</a:t>
            </a:r>
          </a:p>
          <a:p>
            <a:pPr marL="0" indent="0">
              <a:spcBef>
                <a:spcPts val="0"/>
              </a:spcBef>
              <a:buNone/>
            </a:pPr>
            <a:r>
              <a:rPr lang="en-US" sz="2000" dirty="0"/>
              <a:t>    </a:t>
            </a:r>
            <a:r>
              <a:rPr lang="en-US" sz="2000" dirty="0" err="1"/>
              <a:t>db.theaters.aggregate</a:t>
            </a:r>
            <a:r>
              <a:rPr lang="en-US" sz="2000" dirty="0"/>
              <a:t>(pipeline).</a:t>
            </a:r>
            <a:r>
              <a:rPr lang="en-US" sz="2000" dirty="0" err="1"/>
              <a:t>forEach</a:t>
            </a:r>
            <a:r>
              <a:rPr lang="en-US" sz="2000" dirty="0"/>
              <a:t>(</a:t>
            </a:r>
            <a:r>
              <a:rPr lang="en-US" sz="2000" dirty="0" err="1"/>
              <a:t>printjson</a:t>
            </a:r>
            <a:r>
              <a:rPr lang="en-US" sz="2000" dirty="0"/>
              <a:t>);</a:t>
            </a:r>
          </a:p>
        </p:txBody>
      </p:sp>
    </p:spTree>
    <p:extLst>
      <p:ext uri="{BB962C8B-B14F-4D97-AF65-F5344CB8AC3E}">
        <p14:creationId xmlns:p14="http://schemas.microsoft.com/office/powerpoint/2010/main" val="210317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1: </a:t>
            </a:r>
          </a:p>
        </p:txBody>
      </p:sp>
      <p:sp>
        <p:nvSpPr>
          <p:cNvPr id="7" name="Content Placeholder 2">
            <a:extLst>
              <a:ext uri="{FF2B5EF4-FFF2-40B4-BE49-F238E27FC236}">
                <a16:creationId xmlns:a16="http://schemas.microsoft.com/office/drawing/2014/main" id="{127C202B-7C0C-1EBD-0FCC-AEA6A845DC36}"/>
              </a:ext>
            </a:extLst>
          </p:cNvPr>
          <p:cNvSpPr>
            <a:spLocks noGrp="1"/>
          </p:cNvSpPr>
          <p:nvPr>
            <p:ph idx="1"/>
          </p:nvPr>
        </p:nvSpPr>
        <p:spPr>
          <a:xfrm>
            <a:off x="589145" y="1222104"/>
            <a:ext cx="10784377" cy="4413792"/>
          </a:xfrm>
        </p:spPr>
        <p:txBody>
          <a:bodyPr>
            <a:noAutofit/>
          </a:bodyPr>
          <a:lstStyle/>
          <a:p>
            <a:pPr marL="0" indent="0">
              <a:spcBef>
                <a:spcPts val="0"/>
              </a:spcBef>
              <a:buNone/>
            </a:pPr>
            <a:r>
              <a:rPr lang="en-US" i="1" dirty="0">
                <a:highlight>
                  <a:srgbClr val="FFFF00"/>
                </a:highlight>
              </a:rPr>
              <a:t>"Return the top three movies in the romance genre sorted by IMDb rating, and return only movies released before 2001.“ </a:t>
            </a:r>
          </a:p>
          <a:p>
            <a:pPr marL="0" indent="0">
              <a:spcBef>
                <a:spcPts val="0"/>
              </a:spcBef>
              <a:buNone/>
            </a:pPr>
            <a:endParaRPr lang="en-US" dirty="0"/>
          </a:p>
          <a:p>
            <a:pPr marL="0" indent="0">
              <a:spcBef>
                <a:spcPts val="0"/>
              </a:spcBef>
              <a:buNone/>
            </a:pPr>
            <a:r>
              <a:rPr lang="en-US" dirty="0"/>
              <a:t>1. Translate your query into sequential stages that you can map to your aggregation stages: limit to three movies, match only romance movies, sort by IMDb rating, and match only movies released before 2001.</a:t>
            </a:r>
          </a:p>
          <a:p>
            <a:pPr marL="0" indent="0">
              <a:spcBef>
                <a:spcPts val="0"/>
              </a:spcBef>
              <a:buNone/>
            </a:pPr>
            <a:r>
              <a:rPr lang="en-US" dirty="0"/>
              <a:t>2. Simplify your stages wherever possible by merging duplicate stages. In this case, you can merge the two match stages: limit to three movies, sort by IMDb rating, and match romance movies released before 2001. </a:t>
            </a:r>
          </a:p>
          <a:p>
            <a:pPr marL="0" indent="0">
              <a:spcBef>
                <a:spcPts val="0"/>
              </a:spcBef>
              <a:buNone/>
            </a:pPr>
            <a:endParaRPr lang="en-US" dirty="0"/>
          </a:p>
          <a:p>
            <a:pPr marL="0" indent="0">
              <a:spcBef>
                <a:spcPts val="0"/>
              </a:spcBef>
              <a:buNone/>
            </a:pPr>
            <a:r>
              <a:rPr lang="en-US" b="1" dirty="0">
                <a:highlight>
                  <a:srgbClr val="FFFF00"/>
                </a:highlight>
              </a:rPr>
              <a:t>Order in pipeline matters!</a:t>
            </a:r>
          </a:p>
        </p:txBody>
      </p:sp>
    </p:spTree>
    <p:extLst>
      <p:ext uri="{BB962C8B-B14F-4D97-AF65-F5344CB8AC3E}">
        <p14:creationId xmlns:p14="http://schemas.microsoft.com/office/powerpoint/2010/main" val="2622776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stage</a:t>
            </a:r>
          </a:p>
        </p:txBody>
      </p:sp>
      <p:sp>
        <p:nvSpPr>
          <p:cNvPr id="7" name="Content Placeholder 2">
            <a:extLst>
              <a:ext uri="{FF2B5EF4-FFF2-40B4-BE49-F238E27FC236}">
                <a16:creationId xmlns:a16="http://schemas.microsoft.com/office/drawing/2014/main" id="{127C202B-7C0C-1EBD-0FCC-AEA6A845DC36}"/>
              </a:ext>
            </a:extLst>
          </p:cNvPr>
          <p:cNvSpPr>
            <a:spLocks noGrp="1"/>
          </p:cNvSpPr>
          <p:nvPr>
            <p:ph idx="1"/>
          </p:nvPr>
        </p:nvSpPr>
        <p:spPr>
          <a:xfrm>
            <a:off x="589145" y="1222104"/>
            <a:ext cx="10784377" cy="4413792"/>
          </a:xfrm>
        </p:spPr>
        <p:txBody>
          <a:bodyPr>
            <a:noAutofit/>
          </a:bodyPr>
          <a:lstStyle/>
          <a:p>
            <a:pPr>
              <a:spcBef>
                <a:spcPts val="0"/>
              </a:spcBef>
            </a:pPr>
            <a:r>
              <a:rPr lang="en-US" sz="2000" b="0" i="0" dirty="0">
                <a:solidFill>
                  <a:srgbClr val="222222"/>
                </a:solidFill>
                <a:effectLst/>
                <a:latin typeface="Noto serif" panose="02020600060500020200" pitchFamily="18" charset="0"/>
              </a:rPr>
              <a:t>the </a:t>
            </a:r>
            <a:r>
              <a:rPr lang="en-US" sz="2000" b="1" i="0" dirty="0">
                <a:solidFill>
                  <a:srgbClr val="222222"/>
                </a:solidFill>
                <a:effectLst/>
                <a:latin typeface="Courier New" panose="02070309020205020404" pitchFamily="49" charset="0"/>
              </a:rPr>
              <a:t>$group</a:t>
            </a:r>
            <a:r>
              <a:rPr lang="en-US" sz="2000" b="0" i="0" dirty="0">
                <a:solidFill>
                  <a:srgbClr val="222222"/>
                </a:solidFill>
                <a:effectLst/>
                <a:latin typeface="Noto serif" panose="02020600060500020200" pitchFamily="18" charset="0"/>
              </a:rPr>
              <a:t> stage allows you to group (</a:t>
            </a:r>
            <a:r>
              <a:rPr lang="en-US" sz="2000" b="0" i="1" dirty="0">
                <a:solidFill>
                  <a:srgbClr val="222222"/>
                </a:solidFill>
                <a:effectLst/>
                <a:latin typeface="Noto serif" panose="02020600060500020200" pitchFamily="18" charset="0"/>
              </a:rPr>
              <a:t>or aggregate</a:t>
            </a:r>
            <a:r>
              <a:rPr lang="en-US" sz="2000" b="0" i="0" dirty="0">
                <a:solidFill>
                  <a:srgbClr val="222222"/>
                </a:solidFill>
                <a:effectLst/>
                <a:latin typeface="Noto serif" panose="02020600060500020200" pitchFamily="18" charset="0"/>
              </a:rPr>
              <a:t>) documents based on a specific condition.</a:t>
            </a:r>
          </a:p>
          <a:p>
            <a:pPr>
              <a:spcBef>
                <a:spcPts val="0"/>
              </a:spcBef>
            </a:pPr>
            <a:endParaRPr lang="en-US" sz="2000" b="0" i="0" dirty="0">
              <a:solidFill>
                <a:srgbClr val="222222"/>
              </a:solidFill>
              <a:effectLst/>
              <a:latin typeface="Noto serif" panose="02020600060500020200" pitchFamily="18" charset="0"/>
            </a:endParaRPr>
          </a:p>
          <a:p>
            <a:pPr>
              <a:spcBef>
                <a:spcPts val="0"/>
              </a:spcBef>
            </a:pPr>
            <a:r>
              <a:rPr lang="en-US" sz="2000" dirty="0">
                <a:solidFill>
                  <a:srgbClr val="222222"/>
                </a:solidFill>
                <a:latin typeface="Noto serif" panose="02020600060500020200" pitchFamily="18" charset="0"/>
              </a:rPr>
              <a:t>a </a:t>
            </a:r>
            <a:r>
              <a:rPr lang="en-US" sz="2000" b="1" dirty="0">
                <a:solidFill>
                  <a:srgbClr val="222222"/>
                </a:solidFill>
                <a:latin typeface="Noto serif" panose="02020600060500020200" pitchFamily="18" charset="0"/>
              </a:rPr>
              <a:t>$group</a:t>
            </a:r>
            <a:r>
              <a:rPr lang="en-US" sz="2000" dirty="0">
                <a:solidFill>
                  <a:srgbClr val="222222"/>
                </a:solidFill>
                <a:latin typeface="Noto serif" panose="02020600060500020200" pitchFamily="18" charset="0"/>
              </a:rPr>
              <a:t> stage accepts only an </a:t>
            </a:r>
            <a:r>
              <a:rPr lang="en-US" sz="2000" b="1" dirty="0">
                <a:solidFill>
                  <a:srgbClr val="222222"/>
                </a:solidFill>
                <a:highlight>
                  <a:srgbClr val="FFFF00"/>
                </a:highlight>
                <a:latin typeface="Noto serif" panose="02020600060500020200" pitchFamily="18" charset="0"/>
              </a:rPr>
              <a:t>_id key</a:t>
            </a:r>
            <a:r>
              <a:rPr lang="en-US" sz="2000" dirty="0">
                <a:solidFill>
                  <a:srgbClr val="222222"/>
                </a:solidFill>
                <a:latin typeface="Noto serif" panose="02020600060500020200" pitchFamily="18" charset="0"/>
              </a:rPr>
              <a:t>, with the value being an expression. This expression defines the criteria by which the pipeline groups documents together. This value becomes the _id of the newly outputted document with one document generated for each unique _id that the $group stage creates.</a:t>
            </a:r>
          </a:p>
          <a:p>
            <a:pPr>
              <a:spcBef>
                <a:spcPts val="0"/>
              </a:spcBef>
            </a:pPr>
            <a:endParaRPr lang="en-US" sz="2000" dirty="0">
              <a:solidFill>
                <a:srgbClr val="222222"/>
              </a:solidFill>
              <a:latin typeface="Noto serif" panose="02020600060500020200" pitchFamily="18" charset="0"/>
            </a:endParaRPr>
          </a:p>
          <a:p>
            <a:pPr marL="0" indent="0">
              <a:spcBef>
                <a:spcPts val="0"/>
              </a:spcBef>
              <a:buNone/>
            </a:pPr>
            <a:r>
              <a:rPr lang="en-US" sz="2000" dirty="0">
                <a:solidFill>
                  <a:srgbClr val="222222"/>
                </a:solidFill>
                <a:latin typeface="Noto serif" panose="02020600060500020200" pitchFamily="18" charset="0"/>
              </a:rPr>
              <a:t> var pipeline = [</a:t>
            </a:r>
          </a:p>
          <a:p>
            <a:pPr marL="0" indent="0">
              <a:spcBef>
                <a:spcPts val="0"/>
              </a:spcBef>
              <a:buNone/>
            </a:pPr>
            <a:r>
              <a:rPr lang="en-US" sz="2000" dirty="0">
                <a:solidFill>
                  <a:srgbClr val="222222"/>
                </a:solidFill>
                <a:latin typeface="Noto serif" panose="02020600060500020200" pitchFamily="18" charset="0"/>
              </a:rPr>
              <a:t>     {$group: {</a:t>
            </a:r>
          </a:p>
          <a:p>
            <a:pPr marL="0" indent="0">
              <a:spcBef>
                <a:spcPts val="0"/>
              </a:spcBef>
              <a:buNone/>
            </a:pPr>
            <a:r>
              <a:rPr lang="en-US" sz="2000" dirty="0">
                <a:solidFill>
                  <a:srgbClr val="222222"/>
                </a:solidFill>
                <a:latin typeface="Noto serif" panose="02020600060500020200" pitchFamily="18" charset="0"/>
              </a:rPr>
              <a:t>         _id: "$rated"</a:t>
            </a:r>
          </a:p>
          <a:p>
            <a:pPr marL="0" indent="0">
              <a:spcBef>
                <a:spcPts val="0"/>
              </a:spcBef>
              <a:buNone/>
            </a:pPr>
            <a:r>
              <a:rPr lang="en-US" sz="2000" dirty="0">
                <a:solidFill>
                  <a:srgbClr val="222222"/>
                </a:solidFill>
                <a:latin typeface="Noto serif" panose="02020600060500020200" pitchFamily="18" charset="0"/>
              </a:rPr>
              <a:t>     }}</a:t>
            </a:r>
          </a:p>
          <a:p>
            <a:pPr marL="0" indent="0">
              <a:spcBef>
                <a:spcPts val="0"/>
              </a:spcBef>
              <a:buNone/>
            </a:pPr>
            <a:r>
              <a:rPr lang="en-US" sz="2000" dirty="0">
                <a:solidFill>
                  <a:srgbClr val="222222"/>
                </a:solidFill>
                <a:latin typeface="Noto serif" panose="02020600060500020200" pitchFamily="18" charset="0"/>
              </a:rPr>
              <a:t>    ];</a:t>
            </a:r>
          </a:p>
          <a:p>
            <a:pPr marL="0" indent="0">
              <a:spcBef>
                <a:spcPts val="0"/>
              </a:spcBef>
              <a:buNone/>
            </a:pPr>
            <a:r>
              <a:rPr lang="en-US" sz="2000" dirty="0">
                <a:solidFill>
                  <a:srgbClr val="222222"/>
                </a:solidFill>
                <a:latin typeface="Noto serif" panose="02020600060500020200" pitchFamily="18" charset="0"/>
              </a:rPr>
              <a:t>    </a:t>
            </a:r>
            <a:r>
              <a:rPr lang="en-US" sz="2000" dirty="0" err="1">
                <a:solidFill>
                  <a:srgbClr val="222222"/>
                </a:solidFill>
                <a:latin typeface="Noto serif" panose="02020600060500020200" pitchFamily="18" charset="0"/>
              </a:rPr>
              <a:t>db.movies.aggregate</a:t>
            </a:r>
            <a:r>
              <a:rPr lang="en-US" sz="2000" dirty="0">
                <a:solidFill>
                  <a:srgbClr val="222222"/>
                </a:solidFill>
                <a:latin typeface="Noto serif" panose="02020600060500020200" pitchFamily="18" charset="0"/>
              </a:rPr>
              <a:t>(pipeline).</a:t>
            </a:r>
            <a:r>
              <a:rPr lang="en-US" sz="2000" dirty="0" err="1">
                <a:solidFill>
                  <a:srgbClr val="222222"/>
                </a:solidFill>
                <a:latin typeface="Noto serif" panose="02020600060500020200" pitchFamily="18" charset="0"/>
              </a:rPr>
              <a:t>forEach</a:t>
            </a:r>
            <a:r>
              <a:rPr lang="en-US" sz="2000" dirty="0">
                <a:solidFill>
                  <a:srgbClr val="222222"/>
                </a:solidFill>
                <a:latin typeface="Noto serif" panose="02020600060500020200" pitchFamily="18" charset="0"/>
              </a:rPr>
              <a:t>(</a:t>
            </a:r>
            <a:r>
              <a:rPr lang="en-US" sz="2000" dirty="0" err="1">
                <a:solidFill>
                  <a:srgbClr val="222222"/>
                </a:solidFill>
                <a:latin typeface="Noto serif" panose="02020600060500020200" pitchFamily="18" charset="0"/>
              </a:rPr>
              <a:t>printjson</a:t>
            </a:r>
            <a:r>
              <a:rPr lang="en-US" sz="2000" dirty="0">
                <a:solidFill>
                  <a:srgbClr val="222222"/>
                </a:solidFill>
                <a:latin typeface="Noto serif" panose="02020600060500020200" pitchFamily="18" charset="0"/>
              </a:rPr>
              <a:t>);</a:t>
            </a:r>
          </a:p>
        </p:txBody>
      </p:sp>
    </p:spTree>
    <p:extLst>
      <p:ext uri="{BB962C8B-B14F-4D97-AF65-F5344CB8AC3E}">
        <p14:creationId xmlns:p14="http://schemas.microsoft.com/office/powerpoint/2010/main" val="1411127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Accumulator Expressions</a:t>
            </a:r>
          </a:p>
        </p:txBody>
      </p:sp>
      <p:sp>
        <p:nvSpPr>
          <p:cNvPr id="7" name="Content Placeholder 2">
            <a:extLst>
              <a:ext uri="{FF2B5EF4-FFF2-40B4-BE49-F238E27FC236}">
                <a16:creationId xmlns:a16="http://schemas.microsoft.com/office/drawing/2014/main" id="{127C202B-7C0C-1EBD-0FCC-AEA6A845DC36}"/>
              </a:ext>
            </a:extLst>
          </p:cNvPr>
          <p:cNvSpPr>
            <a:spLocks noGrp="1"/>
          </p:cNvSpPr>
          <p:nvPr>
            <p:ph idx="1"/>
          </p:nvPr>
        </p:nvSpPr>
        <p:spPr>
          <a:xfrm>
            <a:off x="379595" y="1222104"/>
            <a:ext cx="10784377" cy="4413792"/>
          </a:xfrm>
        </p:spPr>
        <p:txBody>
          <a:bodyPr>
            <a:noAutofit/>
          </a:bodyPr>
          <a:lstStyle/>
          <a:p>
            <a:pPr>
              <a:spcBef>
                <a:spcPts val="0"/>
              </a:spcBef>
            </a:pPr>
            <a:r>
              <a:rPr lang="en-US" sz="2000" b="0" i="0" dirty="0">
                <a:solidFill>
                  <a:srgbClr val="222222"/>
                </a:solidFill>
                <a:effectLst/>
                <a:latin typeface="Noto serif" panose="02020600060500020200" pitchFamily="18" charset="0"/>
              </a:rPr>
              <a:t>The $group command can accept more than just one argument. It can also accept any number of additional arguments in the following format:</a:t>
            </a:r>
          </a:p>
          <a:p>
            <a:pPr marL="0" indent="0">
              <a:spcBef>
                <a:spcPts val="0"/>
              </a:spcBef>
              <a:buNone/>
            </a:pPr>
            <a:r>
              <a:rPr lang="en-US" sz="2000" b="0" i="0" dirty="0">
                <a:solidFill>
                  <a:srgbClr val="222222"/>
                </a:solidFill>
                <a:effectLst/>
                <a:latin typeface="Noto serif" panose="02020600060500020200" pitchFamily="18" charset="0"/>
              </a:rPr>
              <a:t>		</a:t>
            </a:r>
            <a:r>
              <a:rPr lang="en-US" sz="2000" b="1" i="0" dirty="0">
                <a:solidFill>
                  <a:srgbClr val="222222"/>
                </a:solidFill>
                <a:effectLst/>
                <a:highlight>
                  <a:srgbClr val="FFFF00"/>
                </a:highlight>
                <a:latin typeface="Noto serif" panose="02020600060500020200" pitchFamily="18" charset="0"/>
              </a:rPr>
              <a:t>field: { accumulator: expression}</a:t>
            </a:r>
          </a:p>
          <a:p>
            <a:pPr marL="0" indent="0">
              <a:spcBef>
                <a:spcPts val="0"/>
              </a:spcBef>
              <a:buNone/>
            </a:pPr>
            <a:endParaRPr lang="en-US" sz="2000" b="1" dirty="0">
              <a:solidFill>
                <a:srgbClr val="222222"/>
              </a:solidFill>
              <a:highlight>
                <a:srgbClr val="FFFF00"/>
              </a:highlight>
              <a:latin typeface="Noto serif" panose="02020600060500020200" pitchFamily="18" charset="0"/>
            </a:endParaRPr>
          </a:p>
          <a:p>
            <a:pPr marL="0" indent="0">
              <a:spcBef>
                <a:spcPts val="0"/>
              </a:spcBef>
              <a:buNone/>
            </a:pPr>
            <a:endParaRPr lang="en-US" sz="2000" b="1" dirty="0">
              <a:solidFill>
                <a:srgbClr val="222222"/>
              </a:solidFill>
              <a:highlight>
                <a:srgbClr val="FFFF00"/>
              </a:highlight>
              <a:latin typeface="Noto serif" panose="02020600060500020200" pitchFamily="18" charset="0"/>
            </a:endParaRPr>
          </a:p>
          <a:p>
            <a:pPr marL="0" indent="0">
              <a:spcBef>
                <a:spcPts val="0"/>
              </a:spcBef>
              <a:buNone/>
            </a:pPr>
            <a:r>
              <a:rPr lang="en-US" sz="2000" dirty="0">
                <a:solidFill>
                  <a:srgbClr val="222222"/>
                </a:solidFill>
                <a:latin typeface="Noto serif" panose="02020600060500020200" pitchFamily="18" charset="0"/>
              </a:rPr>
              <a:t> var pipeline = [</a:t>
            </a:r>
          </a:p>
          <a:p>
            <a:pPr marL="0" indent="0">
              <a:spcBef>
                <a:spcPts val="0"/>
              </a:spcBef>
              <a:buNone/>
            </a:pPr>
            <a:r>
              <a:rPr lang="en-US" sz="2000" dirty="0">
                <a:solidFill>
                  <a:srgbClr val="222222"/>
                </a:solidFill>
                <a:latin typeface="Noto serif" panose="02020600060500020200" pitchFamily="18" charset="0"/>
              </a:rPr>
              <a:t>     {$group: {</a:t>
            </a:r>
          </a:p>
          <a:p>
            <a:pPr marL="0" indent="0">
              <a:spcBef>
                <a:spcPts val="0"/>
              </a:spcBef>
              <a:buNone/>
            </a:pPr>
            <a:r>
              <a:rPr lang="en-US" sz="2000" dirty="0">
                <a:solidFill>
                  <a:srgbClr val="222222"/>
                </a:solidFill>
                <a:latin typeface="Noto serif" panose="02020600060500020200" pitchFamily="18" charset="0"/>
              </a:rPr>
              <a:t>         _id: "$rated",</a:t>
            </a:r>
          </a:p>
          <a:p>
            <a:pPr marL="0" indent="0">
              <a:spcBef>
                <a:spcPts val="0"/>
              </a:spcBef>
              <a:buNone/>
            </a:pPr>
            <a:r>
              <a:rPr lang="en-US" sz="2000" dirty="0">
                <a:solidFill>
                  <a:srgbClr val="222222"/>
                </a:solidFill>
                <a:latin typeface="Noto serif" panose="02020600060500020200" pitchFamily="18" charset="0"/>
              </a:rPr>
              <a:t>         </a:t>
            </a:r>
            <a:r>
              <a:rPr lang="en-US" sz="2000" dirty="0">
                <a:solidFill>
                  <a:srgbClr val="222222"/>
                </a:solidFill>
                <a:highlight>
                  <a:srgbClr val="FFFF00"/>
                </a:highlight>
                <a:latin typeface="Noto serif" panose="02020600060500020200" pitchFamily="18" charset="0"/>
              </a:rPr>
              <a:t>"</a:t>
            </a:r>
            <a:r>
              <a:rPr lang="en-US" sz="2000" dirty="0" err="1">
                <a:solidFill>
                  <a:srgbClr val="222222"/>
                </a:solidFill>
                <a:highlight>
                  <a:srgbClr val="FFFF00"/>
                </a:highlight>
                <a:latin typeface="Noto serif" panose="02020600060500020200" pitchFamily="18" charset="0"/>
              </a:rPr>
              <a:t>numTitles</a:t>
            </a:r>
            <a:r>
              <a:rPr lang="en-US" sz="2000" dirty="0">
                <a:solidFill>
                  <a:srgbClr val="222222"/>
                </a:solidFill>
                <a:highlight>
                  <a:srgbClr val="FFFF00"/>
                </a:highlight>
                <a:latin typeface="Noto serif" panose="02020600060500020200" pitchFamily="18" charset="0"/>
              </a:rPr>
              <a:t>": { $sum: 1},</a:t>
            </a:r>
          </a:p>
          <a:p>
            <a:pPr marL="0" indent="0">
              <a:spcBef>
                <a:spcPts val="0"/>
              </a:spcBef>
              <a:buNone/>
            </a:pPr>
            <a:r>
              <a:rPr lang="en-US" sz="2000" dirty="0">
                <a:solidFill>
                  <a:srgbClr val="222222"/>
                </a:solidFill>
                <a:latin typeface="Noto serif" panose="02020600060500020200" pitchFamily="18" charset="0"/>
              </a:rPr>
              <a:t>     }}</a:t>
            </a:r>
          </a:p>
          <a:p>
            <a:pPr marL="0" indent="0">
              <a:spcBef>
                <a:spcPts val="0"/>
              </a:spcBef>
              <a:buNone/>
            </a:pPr>
            <a:r>
              <a:rPr lang="en-US" sz="2000" dirty="0">
                <a:solidFill>
                  <a:srgbClr val="222222"/>
                </a:solidFill>
                <a:latin typeface="Noto serif" panose="02020600060500020200" pitchFamily="18" charset="0"/>
              </a:rPr>
              <a:t>    ];</a:t>
            </a:r>
          </a:p>
          <a:p>
            <a:pPr marL="0" indent="0">
              <a:spcBef>
                <a:spcPts val="0"/>
              </a:spcBef>
              <a:buNone/>
            </a:pPr>
            <a:r>
              <a:rPr lang="en-US" sz="2000" dirty="0">
                <a:solidFill>
                  <a:srgbClr val="222222"/>
                </a:solidFill>
                <a:latin typeface="Noto serif" panose="02020600060500020200" pitchFamily="18" charset="0"/>
              </a:rPr>
              <a:t>    </a:t>
            </a:r>
            <a:r>
              <a:rPr lang="en-US" sz="2000" dirty="0" err="1">
                <a:solidFill>
                  <a:srgbClr val="222222"/>
                </a:solidFill>
                <a:latin typeface="Noto serif" panose="02020600060500020200" pitchFamily="18" charset="0"/>
              </a:rPr>
              <a:t>db.movies.aggregate</a:t>
            </a:r>
            <a:r>
              <a:rPr lang="en-US" sz="2000" dirty="0">
                <a:solidFill>
                  <a:srgbClr val="222222"/>
                </a:solidFill>
                <a:latin typeface="Noto serif" panose="02020600060500020200" pitchFamily="18" charset="0"/>
              </a:rPr>
              <a:t>(pipeline).</a:t>
            </a:r>
            <a:r>
              <a:rPr lang="en-US" sz="2000" dirty="0" err="1">
                <a:solidFill>
                  <a:srgbClr val="222222"/>
                </a:solidFill>
                <a:latin typeface="Noto serif" panose="02020600060500020200" pitchFamily="18" charset="0"/>
              </a:rPr>
              <a:t>forEach</a:t>
            </a:r>
            <a:r>
              <a:rPr lang="en-US" sz="2000" dirty="0">
                <a:solidFill>
                  <a:srgbClr val="222222"/>
                </a:solidFill>
                <a:latin typeface="Noto serif" panose="02020600060500020200" pitchFamily="18" charset="0"/>
              </a:rPr>
              <a:t>(</a:t>
            </a:r>
            <a:r>
              <a:rPr lang="en-US" sz="2000" dirty="0" err="1">
                <a:solidFill>
                  <a:srgbClr val="222222"/>
                </a:solidFill>
                <a:latin typeface="Noto serif" panose="02020600060500020200" pitchFamily="18" charset="0"/>
              </a:rPr>
              <a:t>printjson</a:t>
            </a:r>
            <a:r>
              <a:rPr lang="en-US" sz="2000" dirty="0">
                <a:solidFill>
                  <a:srgbClr val="222222"/>
                </a:solidFill>
                <a:latin typeface="Noto serif" panose="02020600060500020200" pitchFamily="18" charset="0"/>
              </a:rPr>
              <a:t>);</a:t>
            </a:r>
          </a:p>
        </p:txBody>
      </p:sp>
    </p:spTree>
    <p:extLst>
      <p:ext uri="{BB962C8B-B14F-4D97-AF65-F5344CB8AC3E}">
        <p14:creationId xmlns:p14="http://schemas.microsoft.com/office/powerpoint/2010/main" val="782223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Aggregate Simple Exercises</a:t>
            </a:r>
          </a:p>
        </p:txBody>
      </p:sp>
      <p:sp>
        <p:nvSpPr>
          <p:cNvPr id="7" name="Content Placeholder 2">
            <a:extLst>
              <a:ext uri="{FF2B5EF4-FFF2-40B4-BE49-F238E27FC236}">
                <a16:creationId xmlns:a16="http://schemas.microsoft.com/office/drawing/2014/main" id="{127C202B-7C0C-1EBD-0FCC-AEA6A845DC36}"/>
              </a:ext>
            </a:extLst>
          </p:cNvPr>
          <p:cNvSpPr>
            <a:spLocks noGrp="1"/>
          </p:cNvSpPr>
          <p:nvPr>
            <p:ph idx="1"/>
          </p:nvPr>
        </p:nvSpPr>
        <p:spPr>
          <a:xfrm>
            <a:off x="556524" y="1662779"/>
            <a:ext cx="10784377" cy="4413792"/>
          </a:xfrm>
        </p:spPr>
        <p:txBody>
          <a:bodyPr>
            <a:noAutofit/>
          </a:bodyPr>
          <a:lstStyle/>
          <a:p>
            <a:pPr marL="457200" indent="-457200">
              <a:spcBef>
                <a:spcPts val="1200"/>
              </a:spcBef>
              <a:buFont typeface="+mj-lt"/>
              <a:buAutoNum type="arabicPeriod"/>
            </a:pPr>
            <a:r>
              <a:rPr lang="en-US" sz="2000" b="0" i="0" dirty="0">
                <a:solidFill>
                  <a:srgbClr val="222222"/>
                </a:solidFill>
                <a:effectLst/>
                <a:latin typeface="Noto serif" panose="02020600060500020200" pitchFamily="18" charset="0"/>
              </a:rPr>
              <a:t>Find the top 5 movies with the highest Tomato rating.</a:t>
            </a:r>
          </a:p>
          <a:p>
            <a:pPr marL="457200" indent="-457200">
              <a:spcBef>
                <a:spcPts val="1200"/>
              </a:spcBef>
              <a:buFont typeface="+mj-lt"/>
              <a:buAutoNum type="arabicPeriod"/>
            </a:pPr>
            <a:r>
              <a:rPr lang="en-US" sz="2000" dirty="0">
                <a:solidFill>
                  <a:srgbClr val="222222"/>
                </a:solidFill>
                <a:latin typeface="Noto serif" panose="02020600060500020200" pitchFamily="18" charset="0"/>
              </a:rPr>
              <a:t>Find the top 3 movies with the most awards won.</a:t>
            </a:r>
          </a:p>
          <a:p>
            <a:pPr marL="457200" indent="-457200">
              <a:spcBef>
                <a:spcPts val="1200"/>
              </a:spcBef>
              <a:buFont typeface="+mj-lt"/>
              <a:buAutoNum type="arabicPeriod"/>
            </a:pPr>
            <a:r>
              <a:rPr lang="en-US" sz="2000" dirty="0">
                <a:solidFill>
                  <a:srgbClr val="222222"/>
                </a:solidFill>
                <a:latin typeface="Noto serif" panose="02020600060500020200" pitchFamily="18" charset="0"/>
              </a:rPr>
              <a:t>Count how many movies were released each year.</a:t>
            </a:r>
          </a:p>
          <a:p>
            <a:pPr marL="457200" indent="-457200">
              <a:spcBef>
                <a:spcPts val="1200"/>
              </a:spcBef>
              <a:buFont typeface="+mj-lt"/>
              <a:buAutoNum type="arabicPeriod"/>
            </a:pPr>
            <a:r>
              <a:rPr lang="en-US" sz="2000" dirty="0">
                <a:solidFill>
                  <a:srgbClr val="222222"/>
                </a:solidFill>
                <a:latin typeface="Noto serif" panose="02020600060500020200" pitchFamily="18" charset="0"/>
              </a:rPr>
              <a:t>Count how many movies were released each year, only list years with more than 5 movies</a:t>
            </a:r>
          </a:p>
          <a:p>
            <a:pPr marL="457200" indent="-457200">
              <a:spcBef>
                <a:spcPts val="1200"/>
              </a:spcBef>
              <a:buFont typeface="+mj-lt"/>
              <a:buAutoNum type="arabicPeriod"/>
            </a:pPr>
            <a:r>
              <a:rPr lang="en-US" sz="2000" dirty="0">
                <a:solidFill>
                  <a:srgbClr val="222222"/>
                </a:solidFill>
                <a:latin typeface="Noto serif" panose="02020600060500020200" pitchFamily="18" charset="0"/>
              </a:rPr>
              <a:t>Calculate the average </a:t>
            </a:r>
            <a:r>
              <a:rPr lang="en-US" sz="2000" b="0" i="0" dirty="0">
                <a:solidFill>
                  <a:srgbClr val="222222"/>
                </a:solidFill>
                <a:effectLst/>
                <a:latin typeface="Noto serif" panose="02020600060500020200" pitchFamily="18" charset="0"/>
              </a:rPr>
              <a:t>Tomato</a:t>
            </a:r>
            <a:r>
              <a:rPr lang="en-US" sz="2000" dirty="0">
                <a:solidFill>
                  <a:srgbClr val="222222"/>
                </a:solidFill>
                <a:latin typeface="Noto serif" panose="02020600060500020200" pitchFamily="18" charset="0"/>
              </a:rPr>
              <a:t> rating of all movies.</a:t>
            </a:r>
          </a:p>
          <a:p>
            <a:pPr marL="457200" indent="-457200">
              <a:spcBef>
                <a:spcPts val="1200"/>
              </a:spcBef>
              <a:buFont typeface="+mj-lt"/>
              <a:buAutoNum type="arabicPeriod"/>
            </a:pPr>
            <a:r>
              <a:rPr lang="en-US" sz="2000" dirty="0">
                <a:solidFill>
                  <a:srgbClr val="222222"/>
                </a:solidFill>
                <a:latin typeface="Noto serif" panose="02020600060500020200" pitchFamily="18" charset="0"/>
              </a:rPr>
              <a:t>Calculate the average runtime of movies for each year, sort by the average runtime</a:t>
            </a:r>
          </a:p>
          <a:p>
            <a:pPr marL="457200" indent="-457200">
              <a:spcBef>
                <a:spcPts val="1200"/>
              </a:spcBef>
              <a:buFont typeface="+mj-lt"/>
              <a:buAutoNum type="arabicPeriod"/>
            </a:pPr>
            <a:r>
              <a:rPr lang="en-US" sz="2000" dirty="0">
                <a:solidFill>
                  <a:srgbClr val="222222"/>
                </a:solidFill>
                <a:latin typeface="Noto serif" panose="02020600060500020200" pitchFamily="18" charset="0"/>
              </a:rPr>
              <a:t>Identify the users who made the most comments.</a:t>
            </a:r>
          </a:p>
        </p:txBody>
      </p:sp>
    </p:spTree>
    <p:extLst>
      <p:ext uri="{BB962C8B-B14F-4D97-AF65-F5344CB8AC3E}">
        <p14:creationId xmlns:p14="http://schemas.microsoft.com/office/powerpoint/2010/main" val="40333346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Brick Red and Gray">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Brick Red and Gray" id="{8F2A763A-A239-43EA-AC9E-53414AF47175}" vid="{98C79834-06DA-4836-9894-F1808E8F01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Brick Red and Gray</Template>
  <TotalTime>2775</TotalTime>
  <Words>1184</Words>
  <Application>Microsoft Office PowerPoint</Application>
  <PresentationFormat>Widescreen</PresentationFormat>
  <Paragraphs>122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Courier New</vt:lpstr>
      <vt:lpstr>Noto Serif</vt:lpstr>
      <vt:lpstr>Wingdings</vt:lpstr>
      <vt:lpstr>Brick Red and Gray</vt:lpstr>
      <vt:lpstr>MongoDB - Aggregation</vt:lpstr>
      <vt:lpstr>Aggregation Syntax</vt:lpstr>
      <vt:lpstr>Aggregation Syntax</vt:lpstr>
      <vt:lpstr>Pipeline</vt:lpstr>
      <vt:lpstr>Example: </vt:lpstr>
      <vt:lpstr>Practice 1: </vt:lpstr>
      <vt:lpstr>$group stage</vt:lpstr>
      <vt:lpstr>Accumulator Expressions</vt:lpstr>
      <vt:lpstr>Aggregate Simple Exercises</vt:lpstr>
      <vt:lpstr>Aggregate: $unwind</vt:lpstr>
      <vt:lpstr>Aggregate Exercises: $unwind</vt:lpstr>
      <vt:lpstr>Aggregate: $lookup</vt:lpstr>
      <vt:lpstr>Aggregate Exercises: $lookup</vt:lpstr>
      <vt:lpstr>Practice 2: </vt:lpstr>
      <vt:lpstr>Aggregate: Summary</vt:lpstr>
    </vt:vector>
  </TitlesOfParts>
  <Company>University of Georgia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dc:title>
  <dc:creator>Xia Zhao</dc:creator>
  <cp:lastModifiedBy>Ling Xue</cp:lastModifiedBy>
  <cp:revision>118</cp:revision>
  <dcterms:created xsi:type="dcterms:W3CDTF">2019-04-20T13:53:16Z</dcterms:created>
  <dcterms:modified xsi:type="dcterms:W3CDTF">2023-11-29T02:01:23Z</dcterms:modified>
</cp:coreProperties>
</file>