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8" r:id="rId6"/>
    <p:sldId id="260" r:id="rId7"/>
    <p:sldId id="269" r:id="rId8"/>
    <p:sldId id="270" r:id="rId9"/>
    <p:sldId id="271" r:id="rId10"/>
    <p:sldId id="261" r:id="rId11"/>
    <p:sldId id="273" r:id="rId12"/>
    <p:sldId id="262" r:id="rId13"/>
    <p:sldId id="263" r:id="rId14"/>
    <p:sldId id="264" r:id="rId15"/>
    <p:sldId id="265" r:id="rId16"/>
    <p:sldId id="266" r:id="rId17"/>
    <p:sldId id="267"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137" autoAdjust="0"/>
    <p:restoredTop sz="94660"/>
  </p:normalViewPr>
  <p:slideViewPr>
    <p:cSldViewPr>
      <p:cViewPr varScale="1">
        <p:scale>
          <a:sx n="89" d="100"/>
          <a:sy n="89" d="100"/>
        </p:scale>
        <p:origin x="1219"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16CA013-72E5-4460-831A-7FAB0AB1F231}"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DDDCDD-55BD-48DE-8E16-B8B08A907E96}" type="slidenum">
              <a:rPr lang="en-US" smtClean="0"/>
              <a:t>‹#›</a:t>
            </a:fld>
            <a:endParaRPr lang="en-US"/>
          </a:p>
        </p:txBody>
      </p:sp>
    </p:spTree>
    <p:extLst>
      <p:ext uri="{BB962C8B-B14F-4D97-AF65-F5344CB8AC3E}">
        <p14:creationId xmlns:p14="http://schemas.microsoft.com/office/powerpoint/2010/main" val="54928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6CA013-72E5-4460-831A-7FAB0AB1F231}"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DDDCDD-55BD-48DE-8E16-B8B08A907E96}" type="slidenum">
              <a:rPr lang="en-US" smtClean="0"/>
              <a:t>‹#›</a:t>
            </a:fld>
            <a:endParaRPr lang="en-US"/>
          </a:p>
        </p:txBody>
      </p:sp>
    </p:spTree>
    <p:extLst>
      <p:ext uri="{BB962C8B-B14F-4D97-AF65-F5344CB8AC3E}">
        <p14:creationId xmlns:p14="http://schemas.microsoft.com/office/powerpoint/2010/main" val="1076064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6CA013-72E5-4460-831A-7FAB0AB1F231}"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DDDCDD-55BD-48DE-8E16-B8B08A907E96}" type="slidenum">
              <a:rPr lang="en-US" smtClean="0"/>
              <a:t>‹#›</a:t>
            </a:fld>
            <a:endParaRPr lang="en-US"/>
          </a:p>
        </p:txBody>
      </p:sp>
    </p:spTree>
    <p:extLst>
      <p:ext uri="{BB962C8B-B14F-4D97-AF65-F5344CB8AC3E}">
        <p14:creationId xmlns:p14="http://schemas.microsoft.com/office/powerpoint/2010/main" val="697257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6CA013-72E5-4460-831A-7FAB0AB1F231}"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DDDCDD-55BD-48DE-8E16-B8B08A907E96}" type="slidenum">
              <a:rPr lang="en-US" smtClean="0"/>
              <a:t>‹#›</a:t>
            </a:fld>
            <a:endParaRPr lang="en-US"/>
          </a:p>
        </p:txBody>
      </p:sp>
    </p:spTree>
    <p:extLst>
      <p:ext uri="{BB962C8B-B14F-4D97-AF65-F5344CB8AC3E}">
        <p14:creationId xmlns:p14="http://schemas.microsoft.com/office/powerpoint/2010/main" val="1362727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6CA013-72E5-4460-831A-7FAB0AB1F231}"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DDDCDD-55BD-48DE-8E16-B8B08A907E96}" type="slidenum">
              <a:rPr lang="en-US" smtClean="0"/>
              <a:t>‹#›</a:t>
            </a:fld>
            <a:endParaRPr lang="en-US"/>
          </a:p>
        </p:txBody>
      </p:sp>
    </p:spTree>
    <p:extLst>
      <p:ext uri="{BB962C8B-B14F-4D97-AF65-F5344CB8AC3E}">
        <p14:creationId xmlns:p14="http://schemas.microsoft.com/office/powerpoint/2010/main" val="1657721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6CA013-72E5-4460-831A-7FAB0AB1F231}"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DDDCDD-55BD-48DE-8E16-B8B08A907E96}" type="slidenum">
              <a:rPr lang="en-US" smtClean="0"/>
              <a:t>‹#›</a:t>
            </a:fld>
            <a:endParaRPr lang="en-US"/>
          </a:p>
        </p:txBody>
      </p:sp>
    </p:spTree>
    <p:extLst>
      <p:ext uri="{BB962C8B-B14F-4D97-AF65-F5344CB8AC3E}">
        <p14:creationId xmlns:p14="http://schemas.microsoft.com/office/powerpoint/2010/main" val="1192083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6CA013-72E5-4460-831A-7FAB0AB1F231}" type="datetimeFigureOut">
              <a:rPr lang="en-US" smtClean="0"/>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DDDCDD-55BD-48DE-8E16-B8B08A907E96}" type="slidenum">
              <a:rPr lang="en-US" smtClean="0"/>
              <a:t>‹#›</a:t>
            </a:fld>
            <a:endParaRPr lang="en-US"/>
          </a:p>
        </p:txBody>
      </p:sp>
    </p:spTree>
    <p:extLst>
      <p:ext uri="{BB962C8B-B14F-4D97-AF65-F5344CB8AC3E}">
        <p14:creationId xmlns:p14="http://schemas.microsoft.com/office/powerpoint/2010/main" val="1566412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6CA013-72E5-4460-831A-7FAB0AB1F231}" type="datetimeFigureOut">
              <a:rPr lang="en-US" smtClean="0"/>
              <a:t>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DDDCDD-55BD-48DE-8E16-B8B08A907E96}" type="slidenum">
              <a:rPr lang="en-US" smtClean="0"/>
              <a:t>‹#›</a:t>
            </a:fld>
            <a:endParaRPr lang="en-US"/>
          </a:p>
        </p:txBody>
      </p:sp>
    </p:spTree>
    <p:extLst>
      <p:ext uri="{BB962C8B-B14F-4D97-AF65-F5344CB8AC3E}">
        <p14:creationId xmlns:p14="http://schemas.microsoft.com/office/powerpoint/2010/main" val="741416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6CA013-72E5-4460-831A-7FAB0AB1F231}" type="datetimeFigureOut">
              <a:rPr lang="en-US" smtClean="0"/>
              <a:t>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DDDCDD-55BD-48DE-8E16-B8B08A907E96}" type="slidenum">
              <a:rPr lang="en-US" smtClean="0"/>
              <a:t>‹#›</a:t>
            </a:fld>
            <a:endParaRPr lang="en-US"/>
          </a:p>
        </p:txBody>
      </p:sp>
    </p:spTree>
    <p:extLst>
      <p:ext uri="{BB962C8B-B14F-4D97-AF65-F5344CB8AC3E}">
        <p14:creationId xmlns:p14="http://schemas.microsoft.com/office/powerpoint/2010/main" val="1710197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6CA013-72E5-4460-831A-7FAB0AB1F231}"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DDDCDD-55BD-48DE-8E16-B8B08A907E96}" type="slidenum">
              <a:rPr lang="en-US" smtClean="0"/>
              <a:t>‹#›</a:t>
            </a:fld>
            <a:endParaRPr lang="en-US"/>
          </a:p>
        </p:txBody>
      </p:sp>
    </p:spTree>
    <p:extLst>
      <p:ext uri="{BB962C8B-B14F-4D97-AF65-F5344CB8AC3E}">
        <p14:creationId xmlns:p14="http://schemas.microsoft.com/office/powerpoint/2010/main" val="886966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6CA013-72E5-4460-831A-7FAB0AB1F231}"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DDDCDD-55BD-48DE-8E16-B8B08A907E96}" type="slidenum">
              <a:rPr lang="en-US" smtClean="0"/>
              <a:t>‹#›</a:t>
            </a:fld>
            <a:endParaRPr lang="en-US"/>
          </a:p>
        </p:txBody>
      </p:sp>
    </p:spTree>
    <p:extLst>
      <p:ext uri="{BB962C8B-B14F-4D97-AF65-F5344CB8AC3E}">
        <p14:creationId xmlns:p14="http://schemas.microsoft.com/office/powerpoint/2010/main" val="3919800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6CA013-72E5-4460-831A-7FAB0AB1F231}" type="datetimeFigureOut">
              <a:rPr lang="en-US" smtClean="0"/>
              <a:t>11/6/2024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DDDCDD-55BD-48DE-8E16-B8B08A907E96}" type="slidenum">
              <a:rPr lang="en-US" smtClean="0"/>
              <a:t>‹#›</a:t>
            </a:fld>
            <a:endParaRPr lang="en-US"/>
          </a:p>
        </p:txBody>
      </p:sp>
    </p:spTree>
    <p:extLst>
      <p:ext uri="{BB962C8B-B14F-4D97-AF65-F5344CB8AC3E}">
        <p14:creationId xmlns:p14="http://schemas.microsoft.com/office/powerpoint/2010/main" val="3814971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100" y="3124200"/>
            <a:ext cx="8305800" cy="1725613"/>
          </a:xfrm>
        </p:spPr>
        <p:txBody>
          <a:bodyPr>
            <a:normAutofit fontScale="90000"/>
          </a:bodyPr>
          <a:lstStyle/>
          <a:p>
            <a:r>
              <a:rPr lang="en-US" dirty="0"/>
              <a:t>10) Constrained Optimization Methods: Mathematical Programming</a:t>
            </a:r>
          </a:p>
        </p:txBody>
      </p:sp>
      <p:pic>
        <p:nvPicPr>
          <p:cNvPr id="5" name="Picture 4">
            <a:extLst>
              <a:ext uri="{FF2B5EF4-FFF2-40B4-BE49-F238E27FC236}">
                <a16:creationId xmlns:a16="http://schemas.microsoft.com/office/drawing/2014/main" id="{7506A5B9-FECD-4A70-A6D5-D273EF3407FE}"/>
              </a:ext>
            </a:extLst>
          </p:cNvPr>
          <p:cNvPicPr>
            <a:picLocks noChangeAspect="1"/>
          </p:cNvPicPr>
          <p:nvPr/>
        </p:nvPicPr>
        <p:blipFill>
          <a:blip r:embed="rId2"/>
          <a:stretch>
            <a:fillRect/>
          </a:stretch>
        </p:blipFill>
        <p:spPr>
          <a:xfrm>
            <a:off x="533400" y="228600"/>
            <a:ext cx="3429000" cy="2286000"/>
          </a:xfrm>
          <a:prstGeom prst="rect">
            <a:avLst/>
          </a:prstGeom>
        </p:spPr>
      </p:pic>
    </p:spTree>
    <p:extLst>
      <p:ext uri="{BB962C8B-B14F-4D97-AF65-F5344CB8AC3E}">
        <p14:creationId xmlns:p14="http://schemas.microsoft.com/office/powerpoint/2010/main" val="1214961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762000"/>
            <a:ext cx="8458200" cy="5016758"/>
          </a:xfrm>
          <a:prstGeom prst="rect">
            <a:avLst/>
          </a:prstGeom>
          <a:noFill/>
        </p:spPr>
        <p:txBody>
          <a:bodyPr wrap="square" rtlCol="0">
            <a:spAutoFit/>
          </a:bodyPr>
          <a:lstStyle/>
          <a:p>
            <a:r>
              <a:rPr lang="en-US" sz="2000" dirty="0">
                <a:effectLst/>
                <a:latin typeface="Times New Roman"/>
                <a:ea typeface="Times New Roman"/>
              </a:rPr>
              <a:t>Algorithmic approach applied to example 1.</a:t>
            </a:r>
          </a:p>
          <a:p>
            <a:endParaRPr lang="en-US" sz="2000" dirty="0">
              <a:effectLst/>
              <a:latin typeface="Times New Roman"/>
              <a:ea typeface="Times New Roman"/>
            </a:endParaRPr>
          </a:p>
          <a:p>
            <a:r>
              <a:rPr lang="en-US" sz="2000" dirty="0">
                <a:effectLst/>
                <a:latin typeface="Times New Roman"/>
                <a:ea typeface="Times New Roman"/>
              </a:rPr>
              <a:t>In general, algorithms (an algorithm is a set of step by step procedures that leads to the “best” solution) are used to solve math programming problems.  </a:t>
            </a:r>
          </a:p>
          <a:p>
            <a:r>
              <a:rPr lang="en-US" sz="2000" dirty="0">
                <a:effectLst/>
                <a:latin typeface="Times New Roman"/>
                <a:ea typeface="Times New Roman"/>
              </a:rPr>
              <a:t> </a:t>
            </a:r>
          </a:p>
          <a:p>
            <a:r>
              <a:rPr lang="en-US" sz="2000" dirty="0">
                <a:effectLst/>
                <a:latin typeface="Times New Roman"/>
                <a:ea typeface="Times New Roman"/>
              </a:rPr>
              <a:t>For linear programming problems like our example, an algorithm called the simplex method is commonly used to find the optimal solution.   </a:t>
            </a:r>
          </a:p>
          <a:p>
            <a:r>
              <a:rPr lang="en-US" sz="2000" dirty="0">
                <a:effectLst/>
                <a:latin typeface="Times New Roman"/>
                <a:ea typeface="Times New Roman"/>
              </a:rPr>
              <a:t> </a:t>
            </a:r>
          </a:p>
          <a:p>
            <a:r>
              <a:rPr lang="en-US" sz="2000" dirty="0">
                <a:effectLst/>
                <a:latin typeface="Times New Roman"/>
                <a:ea typeface="Times New Roman"/>
              </a:rPr>
              <a:t>Simplex works by starting with a feasible corner point solution (usually starts at a place that is easy to find such as the origin in our example (produce nothing), and then moves to the next neighboring corner point that improves the solution at the greatest rate.  It continues in this way until the optimal solution is found.</a:t>
            </a:r>
          </a:p>
          <a:p>
            <a:r>
              <a:rPr lang="en-US" sz="2000" dirty="0">
                <a:effectLst/>
                <a:latin typeface="Times New Roman"/>
                <a:ea typeface="Times New Roman"/>
              </a:rPr>
              <a:t> </a:t>
            </a:r>
          </a:p>
          <a:p>
            <a:r>
              <a:rPr lang="en-US" sz="2000" dirty="0">
                <a:effectLst/>
                <a:latin typeface="Times New Roman"/>
                <a:ea typeface="Times New Roman"/>
              </a:rPr>
              <a:t>Excel has a built-in optimization tool called Solver that we can use to solve the type of math programming problem of our example 1, as well as other types of math programming problems.  </a:t>
            </a:r>
          </a:p>
        </p:txBody>
      </p:sp>
    </p:spTree>
    <p:extLst>
      <p:ext uri="{BB962C8B-B14F-4D97-AF65-F5344CB8AC3E}">
        <p14:creationId xmlns:p14="http://schemas.microsoft.com/office/powerpoint/2010/main" val="3993817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F1601E-77C1-4D4A-923D-F0C2C170BBBF}"/>
              </a:ext>
            </a:extLst>
          </p:cNvPr>
          <p:cNvPicPr>
            <a:picLocks noChangeAspect="1"/>
          </p:cNvPicPr>
          <p:nvPr/>
        </p:nvPicPr>
        <p:blipFill>
          <a:blip r:embed="rId2"/>
          <a:stretch>
            <a:fillRect/>
          </a:stretch>
        </p:blipFill>
        <p:spPr>
          <a:xfrm>
            <a:off x="381000" y="533400"/>
            <a:ext cx="8635998" cy="6476999"/>
          </a:xfrm>
          <a:prstGeom prst="rect">
            <a:avLst/>
          </a:prstGeom>
        </p:spPr>
      </p:pic>
      <p:sp>
        <p:nvSpPr>
          <p:cNvPr id="5" name="TextBox 4">
            <a:extLst>
              <a:ext uri="{FF2B5EF4-FFF2-40B4-BE49-F238E27FC236}">
                <a16:creationId xmlns:a16="http://schemas.microsoft.com/office/drawing/2014/main" id="{870F87EA-DA95-4F8D-9B67-11F7F9F9A513}"/>
              </a:ext>
            </a:extLst>
          </p:cNvPr>
          <p:cNvSpPr txBox="1"/>
          <p:nvPr/>
        </p:nvSpPr>
        <p:spPr>
          <a:xfrm>
            <a:off x="2616200" y="1143000"/>
            <a:ext cx="3733800" cy="381000"/>
          </a:xfrm>
          <a:prstGeom prst="rect">
            <a:avLst/>
          </a:prstGeom>
          <a:noFill/>
        </p:spPr>
        <p:txBody>
          <a:bodyPr wrap="square" rtlCol="0">
            <a:spAutoFit/>
          </a:bodyPr>
          <a:lstStyle/>
          <a:p>
            <a:r>
              <a:rPr lang="en-US" dirty="0"/>
              <a:t>Max P  =  6 X1  +   8 X2</a:t>
            </a:r>
          </a:p>
        </p:txBody>
      </p:sp>
      <p:sp>
        <p:nvSpPr>
          <p:cNvPr id="6" name="TextBox 5">
            <a:extLst>
              <a:ext uri="{FF2B5EF4-FFF2-40B4-BE49-F238E27FC236}">
                <a16:creationId xmlns:a16="http://schemas.microsoft.com/office/drawing/2014/main" id="{69E4C2BB-7166-4BF9-B12D-E81EE288CD34}"/>
              </a:ext>
            </a:extLst>
          </p:cNvPr>
          <p:cNvSpPr txBox="1"/>
          <p:nvPr/>
        </p:nvSpPr>
        <p:spPr>
          <a:xfrm>
            <a:off x="2167467" y="3226999"/>
            <a:ext cx="685800" cy="381000"/>
          </a:xfrm>
          <a:prstGeom prst="rect">
            <a:avLst/>
          </a:prstGeom>
          <a:noFill/>
        </p:spPr>
        <p:txBody>
          <a:bodyPr wrap="square" rtlCol="0">
            <a:spAutoFit/>
          </a:bodyPr>
          <a:lstStyle/>
          <a:p>
            <a:r>
              <a:rPr lang="en-US" dirty="0"/>
              <a:t>(4,9)</a:t>
            </a:r>
          </a:p>
        </p:txBody>
      </p:sp>
      <p:sp>
        <p:nvSpPr>
          <p:cNvPr id="7" name="TextBox 6">
            <a:extLst>
              <a:ext uri="{FF2B5EF4-FFF2-40B4-BE49-F238E27FC236}">
                <a16:creationId xmlns:a16="http://schemas.microsoft.com/office/drawing/2014/main" id="{744CF66F-A1EC-4976-8C79-F8D2AEDED4C6}"/>
              </a:ext>
            </a:extLst>
          </p:cNvPr>
          <p:cNvSpPr txBox="1"/>
          <p:nvPr/>
        </p:nvSpPr>
        <p:spPr>
          <a:xfrm>
            <a:off x="1371600" y="4648200"/>
            <a:ext cx="762000" cy="369332"/>
          </a:xfrm>
          <a:prstGeom prst="rect">
            <a:avLst/>
          </a:prstGeom>
          <a:noFill/>
        </p:spPr>
        <p:txBody>
          <a:bodyPr wrap="square" rtlCol="0">
            <a:spAutoFit/>
          </a:bodyPr>
          <a:lstStyle/>
          <a:p>
            <a:r>
              <a:rPr lang="en-US" dirty="0"/>
              <a:t>(0,0)</a:t>
            </a:r>
          </a:p>
        </p:txBody>
      </p:sp>
      <p:sp>
        <p:nvSpPr>
          <p:cNvPr id="8" name="TextBox 7">
            <a:extLst>
              <a:ext uri="{FF2B5EF4-FFF2-40B4-BE49-F238E27FC236}">
                <a16:creationId xmlns:a16="http://schemas.microsoft.com/office/drawing/2014/main" id="{E197C779-C03F-4985-951A-336EFD7D71A1}"/>
              </a:ext>
            </a:extLst>
          </p:cNvPr>
          <p:cNvSpPr txBox="1"/>
          <p:nvPr/>
        </p:nvSpPr>
        <p:spPr>
          <a:xfrm>
            <a:off x="5715000" y="2817335"/>
            <a:ext cx="1981200" cy="1200329"/>
          </a:xfrm>
          <a:prstGeom prst="rect">
            <a:avLst/>
          </a:prstGeom>
          <a:noFill/>
        </p:spPr>
        <p:txBody>
          <a:bodyPr wrap="square" rtlCol="0">
            <a:spAutoFit/>
          </a:bodyPr>
          <a:lstStyle/>
          <a:p>
            <a:r>
              <a:rPr lang="en-US" u="sng" dirty="0"/>
              <a:t>X1   X2    P</a:t>
            </a:r>
          </a:p>
          <a:p>
            <a:r>
              <a:rPr lang="en-US" dirty="0"/>
              <a:t>  0     0    $0</a:t>
            </a:r>
          </a:p>
          <a:p>
            <a:r>
              <a:rPr lang="en-US" dirty="0"/>
              <a:t>  0    11  $88</a:t>
            </a:r>
          </a:p>
          <a:p>
            <a:r>
              <a:rPr lang="en-US" dirty="0"/>
              <a:t>  4      9  $96</a:t>
            </a:r>
          </a:p>
        </p:txBody>
      </p:sp>
      <p:sp>
        <p:nvSpPr>
          <p:cNvPr id="9" name="TextBox 8">
            <a:extLst>
              <a:ext uri="{FF2B5EF4-FFF2-40B4-BE49-F238E27FC236}">
                <a16:creationId xmlns:a16="http://schemas.microsoft.com/office/drawing/2014/main" id="{83C80103-5197-4B1A-BE07-FA059F6509D9}"/>
              </a:ext>
            </a:extLst>
          </p:cNvPr>
          <p:cNvSpPr txBox="1"/>
          <p:nvPr/>
        </p:nvSpPr>
        <p:spPr>
          <a:xfrm>
            <a:off x="3048000" y="1447800"/>
            <a:ext cx="533400" cy="369332"/>
          </a:xfrm>
          <a:prstGeom prst="rect">
            <a:avLst/>
          </a:prstGeom>
          <a:noFill/>
        </p:spPr>
        <p:txBody>
          <a:bodyPr wrap="square" rtlCol="0">
            <a:spAutoFit/>
          </a:bodyPr>
          <a:lstStyle/>
          <a:p>
            <a:r>
              <a:rPr lang="en-US" dirty="0" err="1"/>
              <a:t>s.t.</a:t>
            </a:r>
            <a:endParaRPr lang="en-US" dirty="0"/>
          </a:p>
        </p:txBody>
      </p:sp>
      <p:sp>
        <p:nvSpPr>
          <p:cNvPr id="10" name="TextBox 9">
            <a:extLst>
              <a:ext uri="{FF2B5EF4-FFF2-40B4-BE49-F238E27FC236}">
                <a16:creationId xmlns:a16="http://schemas.microsoft.com/office/drawing/2014/main" id="{87F96611-12F9-4AFD-B8D6-C7AC63B3560D}"/>
              </a:ext>
            </a:extLst>
          </p:cNvPr>
          <p:cNvSpPr txBox="1"/>
          <p:nvPr/>
        </p:nvSpPr>
        <p:spPr>
          <a:xfrm>
            <a:off x="990600" y="228600"/>
            <a:ext cx="7086600" cy="369332"/>
          </a:xfrm>
          <a:prstGeom prst="rect">
            <a:avLst/>
          </a:prstGeom>
          <a:noFill/>
        </p:spPr>
        <p:txBody>
          <a:bodyPr wrap="square" rtlCol="0">
            <a:spAutoFit/>
          </a:bodyPr>
          <a:lstStyle/>
          <a:p>
            <a:r>
              <a:rPr lang="en-US" dirty="0"/>
              <a:t>How the Algorithm Can Find the Optimal Solution</a:t>
            </a:r>
          </a:p>
        </p:txBody>
      </p:sp>
    </p:spTree>
    <p:extLst>
      <p:ext uri="{BB962C8B-B14F-4D97-AF65-F5344CB8AC3E}">
        <p14:creationId xmlns:p14="http://schemas.microsoft.com/office/powerpoint/2010/main" val="1587418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4153" y="533400"/>
            <a:ext cx="8229600" cy="2209800"/>
          </a:xfrm>
        </p:spPr>
        <p:txBody>
          <a:bodyPr>
            <a:normAutofit fontScale="70000" lnSpcReduction="20000"/>
          </a:bodyPr>
          <a:lstStyle/>
          <a:p>
            <a:r>
              <a:rPr lang="en-US" u="sng" dirty="0"/>
              <a:t>To load Solver in Excel</a:t>
            </a:r>
            <a:endParaRPr lang="en-US" dirty="0"/>
          </a:p>
          <a:p>
            <a:r>
              <a:rPr lang="en-US" dirty="0"/>
              <a:t>Click </a:t>
            </a:r>
            <a:r>
              <a:rPr lang="en-US" b="1" dirty="0"/>
              <a:t>File, Options, Add-Ins</a:t>
            </a:r>
            <a:endParaRPr lang="en-US" dirty="0"/>
          </a:p>
          <a:p>
            <a:r>
              <a:rPr lang="en-US" dirty="0"/>
              <a:t>Select Solver Add-In and click </a:t>
            </a:r>
            <a:r>
              <a:rPr lang="en-US" b="1" dirty="0"/>
              <a:t>Go</a:t>
            </a:r>
            <a:endParaRPr lang="en-US" dirty="0"/>
          </a:p>
          <a:p>
            <a:r>
              <a:rPr lang="en-US" dirty="0"/>
              <a:t>Click </a:t>
            </a:r>
            <a:r>
              <a:rPr lang="en-US" b="1" dirty="0"/>
              <a:t>Solver Add-In</a:t>
            </a:r>
            <a:r>
              <a:rPr lang="en-US" dirty="0"/>
              <a:t> and </a:t>
            </a:r>
            <a:r>
              <a:rPr lang="en-US" b="1" dirty="0"/>
              <a:t>Ok</a:t>
            </a:r>
            <a:r>
              <a:rPr lang="en-US" dirty="0"/>
              <a:t>.  Solver should now appear on the Data tab in the Analysis section. </a:t>
            </a:r>
          </a:p>
          <a:p>
            <a:r>
              <a:rPr lang="en-US" dirty="0"/>
              <a:t>Open file MP_example1_solver.xls</a:t>
            </a:r>
          </a:p>
          <a:p>
            <a:pPr marL="0" indent="0">
              <a:buNone/>
            </a:pPr>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3048000"/>
            <a:ext cx="8628306"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9584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200" y="533400"/>
            <a:ext cx="4953000" cy="369332"/>
          </a:xfrm>
          <a:prstGeom prst="rect">
            <a:avLst/>
          </a:prstGeom>
          <a:noFill/>
        </p:spPr>
        <p:txBody>
          <a:bodyPr wrap="square" rtlCol="0">
            <a:spAutoFit/>
          </a:bodyPr>
          <a:lstStyle/>
          <a:p>
            <a:r>
              <a:rPr lang="en-US" dirty="0"/>
              <a:t>In the Data tab, click </a:t>
            </a:r>
            <a:r>
              <a:rPr lang="en-US" b="1" dirty="0"/>
              <a:t>Solver</a:t>
            </a:r>
          </a:p>
        </p:txBody>
      </p:sp>
      <p:pic>
        <p:nvPicPr>
          <p:cNvPr id="2" name="Picture 1">
            <a:extLst>
              <a:ext uri="{FF2B5EF4-FFF2-40B4-BE49-F238E27FC236}">
                <a16:creationId xmlns:a16="http://schemas.microsoft.com/office/drawing/2014/main" id="{320C530E-F4D2-43A6-A78C-38F03805AF66}"/>
              </a:ext>
            </a:extLst>
          </p:cNvPr>
          <p:cNvPicPr>
            <a:picLocks noChangeAspect="1"/>
          </p:cNvPicPr>
          <p:nvPr/>
        </p:nvPicPr>
        <p:blipFill>
          <a:blip r:embed="rId2"/>
          <a:stretch>
            <a:fillRect/>
          </a:stretch>
        </p:blipFill>
        <p:spPr>
          <a:xfrm>
            <a:off x="0" y="858505"/>
            <a:ext cx="8637984" cy="4856495"/>
          </a:xfrm>
          <a:prstGeom prst="rect">
            <a:avLst/>
          </a:prstGeom>
        </p:spPr>
      </p:pic>
    </p:spTree>
    <p:extLst>
      <p:ext uri="{BB962C8B-B14F-4D97-AF65-F5344CB8AC3E}">
        <p14:creationId xmlns:p14="http://schemas.microsoft.com/office/powerpoint/2010/main" val="3657976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95400" y="381000"/>
            <a:ext cx="6781800" cy="646331"/>
          </a:xfrm>
          <a:prstGeom prst="rect">
            <a:avLst/>
          </a:prstGeom>
          <a:noFill/>
        </p:spPr>
        <p:txBody>
          <a:bodyPr wrap="square" rtlCol="0">
            <a:spAutoFit/>
          </a:bodyPr>
          <a:lstStyle/>
          <a:p>
            <a:r>
              <a:rPr lang="en-US" dirty="0"/>
              <a:t>Click </a:t>
            </a:r>
            <a:r>
              <a:rPr lang="en-US" b="1" dirty="0"/>
              <a:t>Options, Show Iteration Results. Ok, Solve</a:t>
            </a:r>
            <a:endParaRPr lang="en-US" dirty="0"/>
          </a:p>
          <a:p>
            <a:endParaRPr lang="en-US" dirty="0"/>
          </a:p>
        </p:txBody>
      </p:sp>
      <p:pic>
        <p:nvPicPr>
          <p:cNvPr id="2" name="Picture 1">
            <a:extLst>
              <a:ext uri="{FF2B5EF4-FFF2-40B4-BE49-F238E27FC236}">
                <a16:creationId xmlns:a16="http://schemas.microsoft.com/office/drawing/2014/main" id="{9046D3E2-3DF8-4FB9-A650-4EDE9EC43725}"/>
              </a:ext>
            </a:extLst>
          </p:cNvPr>
          <p:cNvPicPr>
            <a:picLocks noChangeAspect="1"/>
          </p:cNvPicPr>
          <p:nvPr/>
        </p:nvPicPr>
        <p:blipFill>
          <a:blip r:embed="rId2"/>
          <a:stretch>
            <a:fillRect/>
          </a:stretch>
        </p:blipFill>
        <p:spPr>
          <a:xfrm>
            <a:off x="228600" y="1027331"/>
            <a:ext cx="8502451" cy="4780295"/>
          </a:xfrm>
          <a:prstGeom prst="rect">
            <a:avLst/>
          </a:prstGeom>
        </p:spPr>
      </p:pic>
    </p:spTree>
    <p:extLst>
      <p:ext uri="{BB962C8B-B14F-4D97-AF65-F5344CB8AC3E}">
        <p14:creationId xmlns:p14="http://schemas.microsoft.com/office/powerpoint/2010/main" val="3127164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381000"/>
            <a:ext cx="7010400" cy="646331"/>
          </a:xfrm>
          <a:prstGeom prst="rect">
            <a:avLst/>
          </a:prstGeom>
          <a:noFill/>
        </p:spPr>
        <p:txBody>
          <a:bodyPr wrap="square" rtlCol="0">
            <a:spAutoFit/>
          </a:bodyPr>
          <a:lstStyle/>
          <a:p>
            <a:r>
              <a:rPr lang="en-US" dirty="0"/>
              <a:t>Continue through the steps  until a solution is found</a:t>
            </a:r>
          </a:p>
          <a:p>
            <a:r>
              <a:rPr lang="en-US" dirty="0"/>
              <a:t>Select the Answer Report and click </a:t>
            </a:r>
            <a:r>
              <a:rPr lang="en-US" b="1" dirty="0"/>
              <a:t>Ok</a:t>
            </a:r>
          </a:p>
        </p:txBody>
      </p:sp>
      <p:pic>
        <p:nvPicPr>
          <p:cNvPr id="3" name="Picture 2">
            <a:extLst>
              <a:ext uri="{FF2B5EF4-FFF2-40B4-BE49-F238E27FC236}">
                <a16:creationId xmlns:a16="http://schemas.microsoft.com/office/drawing/2014/main" id="{05972BDC-C0D3-4432-BD12-6A39F8D9129E}"/>
              </a:ext>
            </a:extLst>
          </p:cNvPr>
          <p:cNvPicPr>
            <a:picLocks noChangeAspect="1"/>
          </p:cNvPicPr>
          <p:nvPr/>
        </p:nvPicPr>
        <p:blipFill>
          <a:blip r:embed="rId2"/>
          <a:stretch>
            <a:fillRect/>
          </a:stretch>
        </p:blipFill>
        <p:spPr>
          <a:xfrm>
            <a:off x="228600" y="1115052"/>
            <a:ext cx="8231386" cy="4627895"/>
          </a:xfrm>
          <a:prstGeom prst="rect">
            <a:avLst/>
          </a:prstGeom>
        </p:spPr>
      </p:pic>
    </p:spTree>
    <p:extLst>
      <p:ext uri="{BB962C8B-B14F-4D97-AF65-F5344CB8AC3E}">
        <p14:creationId xmlns:p14="http://schemas.microsoft.com/office/powerpoint/2010/main" val="3213985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09800" y="6461760"/>
            <a:ext cx="6248400" cy="400110"/>
          </a:xfrm>
          <a:prstGeom prst="rect">
            <a:avLst/>
          </a:prstGeom>
          <a:noFill/>
        </p:spPr>
        <p:txBody>
          <a:bodyPr wrap="square" rtlCol="0">
            <a:spAutoFit/>
          </a:bodyPr>
          <a:lstStyle/>
          <a:p>
            <a:r>
              <a:rPr lang="en-US" sz="2000" dirty="0"/>
              <a:t>Interpret the solution</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4497388"/>
            <a:ext cx="5372100" cy="182721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FE95DFAB-3220-42A5-8204-989D662CBD94}"/>
              </a:ext>
            </a:extLst>
          </p:cNvPr>
          <p:cNvPicPr>
            <a:picLocks noChangeAspect="1"/>
          </p:cNvPicPr>
          <p:nvPr/>
        </p:nvPicPr>
        <p:blipFill>
          <a:blip r:embed="rId3"/>
          <a:stretch>
            <a:fillRect/>
          </a:stretch>
        </p:blipFill>
        <p:spPr>
          <a:xfrm>
            <a:off x="685800" y="226218"/>
            <a:ext cx="7592661" cy="4268788"/>
          </a:xfrm>
          <a:prstGeom prst="rect">
            <a:avLst/>
          </a:prstGeom>
        </p:spPr>
      </p:pic>
    </p:spTree>
    <p:extLst>
      <p:ext uri="{BB962C8B-B14F-4D97-AF65-F5344CB8AC3E}">
        <p14:creationId xmlns:p14="http://schemas.microsoft.com/office/powerpoint/2010/main" val="2782858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4267200"/>
          </a:xfrm>
        </p:spPr>
        <p:txBody>
          <a:bodyPr>
            <a:normAutofit fontScale="55000" lnSpcReduction="20000"/>
          </a:bodyPr>
          <a:lstStyle/>
          <a:p>
            <a:pPr marL="0" indent="0">
              <a:buNone/>
            </a:pPr>
            <a:r>
              <a:rPr lang="en-US" dirty="0"/>
              <a:t>Added Application 1) </a:t>
            </a:r>
          </a:p>
          <a:p>
            <a:pPr marL="0" indent="0">
              <a:buNone/>
            </a:pPr>
            <a:r>
              <a:rPr lang="en-US" dirty="0"/>
              <a:t>A field company has obtained a project that involves interviewing physicians in two different regions of the country (North East and South), and two different physician types (cardiologists and internists).    1000 interviews are to be conducted, and the following guidelines have been specified:</a:t>
            </a:r>
          </a:p>
          <a:p>
            <a:pPr marL="0" indent="0">
              <a:buNone/>
            </a:pPr>
            <a:endParaRPr lang="en-US" dirty="0"/>
          </a:p>
          <a:p>
            <a:pPr marL="0" lvl="0" indent="0">
              <a:buNone/>
            </a:pPr>
            <a:r>
              <a:rPr lang="en-US" dirty="0"/>
              <a:t>-At least 400 physicians in the North East would be interviewed.</a:t>
            </a:r>
          </a:p>
          <a:p>
            <a:pPr marL="0" lvl="0" indent="0">
              <a:buNone/>
            </a:pPr>
            <a:r>
              <a:rPr lang="en-US" dirty="0"/>
              <a:t>-At least 400 physicians in the South would be interviewed</a:t>
            </a:r>
          </a:p>
          <a:p>
            <a:pPr marL="0" lvl="0" indent="0">
              <a:buNone/>
            </a:pPr>
            <a:r>
              <a:rPr lang="en-US" dirty="0"/>
              <a:t>-The total number of cardiologists interviewed would be at least as great as the number  of internists interviewed.</a:t>
            </a:r>
          </a:p>
          <a:p>
            <a:pPr marL="0" lvl="0" indent="0">
              <a:buNone/>
            </a:pPr>
            <a:r>
              <a:rPr lang="en-US" dirty="0"/>
              <a:t>-At least 35% of the interviews for the NE region would be conducted with cardiologists</a:t>
            </a:r>
          </a:p>
          <a:p>
            <a:pPr marL="0" lvl="0" indent="0">
              <a:buNone/>
            </a:pPr>
            <a:r>
              <a:rPr lang="en-US" dirty="0"/>
              <a:t>-At least 60% of the interviews for the southern region would be conducted with cardiologists.</a:t>
            </a:r>
          </a:p>
          <a:p>
            <a:pPr marL="0" indent="0">
              <a:buNone/>
            </a:pPr>
            <a:r>
              <a:rPr lang="en-US" dirty="0"/>
              <a:t> </a:t>
            </a:r>
          </a:p>
          <a:p>
            <a:pPr marL="0" indent="0">
              <a:buNone/>
            </a:pPr>
            <a:r>
              <a:rPr lang="en-US" dirty="0"/>
              <a:t>Interview costs differ based on region and physician type according to the following.</a:t>
            </a:r>
          </a:p>
          <a:p>
            <a:pPr marL="0" indent="0">
              <a:buNone/>
            </a:pPr>
            <a:endParaRPr 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4191000"/>
            <a:ext cx="4669021" cy="12768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76460" y="5352364"/>
            <a:ext cx="6705600" cy="1200329"/>
          </a:xfrm>
          <a:prstGeom prst="rect">
            <a:avLst/>
          </a:prstGeom>
          <a:noFill/>
        </p:spPr>
        <p:txBody>
          <a:bodyPr wrap="square" rtlCol="0">
            <a:spAutoFit/>
          </a:bodyPr>
          <a:lstStyle/>
          <a:p>
            <a:endParaRPr lang="en-US" dirty="0"/>
          </a:p>
          <a:p>
            <a:r>
              <a:rPr lang="en-US" dirty="0"/>
              <a:t>What is the optimal field plan that will satisfy the guidelines?</a:t>
            </a:r>
          </a:p>
          <a:p>
            <a:r>
              <a:rPr lang="en-US" dirty="0"/>
              <a:t> </a:t>
            </a:r>
          </a:p>
          <a:p>
            <a:endParaRPr lang="en-US" dirty="0"/>
          </a:p>
        </p:txBody>
      </p:sp>
    </p:spTree>
    <p:extLst>
      <p:ext uri="{BB962C8B-B14F-4D97-AF65-F5344CB8AC3E}">
        <p14:creationId xmlns:p14="http://schemas.microsoft.com/office/powerpoint/2010/main" val="4292398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DC2B19-BBB4-49FB-B416-EEC8255B7DAA}"/>
              </a:ext>
            </a:extLst>
          </p:cNvPr>
          <p:cNvPicPr>
            <a:picLocks noChangeAspect="1"/>
          </p:cNvPicPr>
          <p:nvPr/>
        </p:nvPicPr>
        <p:blipFill>
          <a:blip r:embed="rId2"/>
          <a:stretch>
            <a:fillRect/>
          </a:stretch>
        </p:blipFill>
        <p:spPr>
          <a:xfrm>
            <a:off x="1752600" y="609600"/>
            <a:ext cx="4663844" cy="1274174"/>
          </a:xfrm>
          <a:prstGeom prst="rect">
            <a:avLst/>
          </a:prstGeom>
        </p:spPr>
      </p:pic>
      <p:sp>
        <p:nvSpPr>
          <p:cNvPr id="5" name="TextBox 4">
            <a:extLst>
              <a:ext uri="{FF2B5EF4-FFF2-40B4-BE49-F238E27FC236}">
                <a16:creationId xmlns:a16="http://schemas.microsoft.com/office/drawing/2014/main" id="{3B5D5150-2B5E-4FB1-8AA0-4757B4561DA1}"/>
              </a:ext>
            </a:extLst>
          </p:cNvPr>
          <p:cNvSpPr txBox="1"/>
          <p:nvPr/>
        </p:nvSpPr>
        <p:spPr>
          <a:xfrm>
            <a:off x="1371600" y="2286000"/>
            <a:ext cx="5562600" cy="1200329"/>
          </a:xfrm>
          <a:prstGeom prst="rect">
            <a:avLst/>
          </a:prstGeom>
          <a:noFill/>
        </p:spPr>
        <p:txBody>
          <a:bodyPr wrap="square" rtlCol="0">
            <a:spAutoFit/>
          </a:bodyPr>
          <a:lstStyle/>
          <a:p>
            <a:r>
              <a:rPr lang="en-US" dirty="0"/>
              <a:t>Let X11 = # of Internists in NE</a:t>
            </a:r>
          </a:p>
          <a:p>
            <a:r>
              <a:rPr lang="en-US" dirty="0"/>
              <a:t>      X12 = # of Cardiologists in NE</a:t>
            </a:r>
          </a:p>
          <a:p>
            <a:r>
              <a:rPr lang="en-US" dirty="0"/>
              <a:t>      X21=  # of Internists in South</a:t>
            </a:r>
          </a:p>
          <a:p>
            <a:r>
              <a:rPr lang="en-US" dirty="0"/>
              <a:t>      X22=  # Cardiologists in South</a:t>
            </a:r>
          </a:p>
        </p:txBody>
      </p:sp>
    </p:spTree>
    <p:extLst>
      <p:ext uri="{BB962C8B-B14F-4D97-AF65-F5344CB8AC3E}">
        <p14:creationId xmlns:p14="http://schemas.microsoft.com/office/powerpoint/2010/main" val="1909314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229600" cy="5715000"/>
          </a:xfrm>
        </p:spPr>
        <p:txBody>
          <a:bodyPr>
            <a:normAutofit fontScale="25000" lnSpcReduction="20000"/>
          </a:bodyPr>
          <a:lstStyle/>
          <a:p>
            <a:pPr marL="0" indent="0">
              <a:buNone/>
            </a:pPr>
            <a:r>
              <a:rPr lang="en-US" sz="9600" dirty="0"/>
              <a:t>Added Application 2) Network flow problem</a:t>
            </a:r>
          </a:p>
          <a:p>
            <a:pPr marL="0" indent="0">
              <a:buNone/>
            </a:pPr>
            <a:r>
              <a:rPr lang="en-US" sz="8000" dirty="0"/>
              <a:t>Sweet Water Citrus (SWC) has grapefruit groves in three different central Florida cities: Lynne,  Mt. Dora, and Clermont.    The groves currently have the following bushels of grapefruit at the respective cities 265,000 at Lynne, 400,000 at Mt. Dora, and 300,000 at Clermont.  </a:t>
            </a:r>
          </a:p>
          <a:p>
            <a:pPr marL="0" indent="0">
              <a:buNone/>
            </a:pPr>
            <a:endParaRPr lang="en-US" sz="8000" dirty="0"/>
          </a:p>
          <a:p>
            <a:pPr marL="0" indent="0">
              <a:buNone/>
            </a:pPr>
            <a:r>
              <a:rPr lang="en-US" sz="8000" dirty="0"/>
              <a:t>They also have three processing plants in Ocala, Orlando, and Leesburg with the following capacities, respectively: 200,000   580,000 and 225,000.   A flat rate is charged by a trucking company for each bushel-mile, and the mileage is summarized in the table below.</a:t>
            </a:r>
          </a:p>
          <a:p>
            <a:pPr marL="0" indent="0">
              <a:buNone/>
            </a:pPr>
            <a:endParaRPr lang="en-US" sz="9600" dirty="0"/>
          </a:p>
          <a:p>
            <a:pPr marL="0" indent="0">
              <a:buNone/>
            </a:pPr>
            <a:endParaRPr lang="en-US" sz="9600" dirty="0"/>
          </a:p>
          <a:p>
            <a:pPr marL="0" indent="0">
              <a:buNone/>
            </a:pPr>
            <a:endParaRPr lang="en-US" sz="9600" dirty="0"/>
          </a:p>
          <a:p>
            <a:pPr marL="0" indent="0">
              <a:buNone/>
            </a:pPr>
            <a:endParaRPr lang="en-US" sz="9600" dirty="0"/>
          </a:p>
          <a:p>
            <a:pPr marL="0" indent="0">
              <a:buNone/>
            </a:pPr>
            <a:endParaRPr lang="en-US" sz="9600" dirty="0"/>
          </a:p>
          <a:p>
            <a:pPr marL="0" indent="0">
              <a:buNone/>
            </a:pPr>
            <a:endParaRPr lang="en-US" sz="9600" dirty="0"/>
          </a:p>
          <a:p>
            <a:pPr marL="0" indent="0">
              <a:buNone/>
            </a:pPr>
            <a:r>
              <a:rPr lang="en-US" sz="8000" dirty="0"/>
              <a:t>SWC wants to determine an optimal shipping plan.  Provide a formulation and solution for SWC.    </a:t>
            </a:r>
          </a:p>
          <a:p>
            <a:pPr marL="0" indent="0">
              <a:buNone/>
            </a:pPr>
            <a:endParaRPr lang="en-US" dirty="0"/>
          </a:p>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352800"/>
            <a:ext cx="3748534" cy="169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882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229600" cy="5791200"/>
          </a:xfrm>
        </p:spPr>
        <p:txBody>
          <a:bodyPr>
            <a:normAutofit/>
          </a:bodyPr>
          <a:lstStyle/>
          <a:p>
            <a:pPr marL="0" marR="0" indent="0">
              <a:spcBef>
                <a:spcPts val="0"/>
              </a:spcBef>
              <a:spcAft>
                <a:spcPts val="0"/>
              </a:spcAft>
              <a:buNone/>
            </a:pPr>
            <a:r>
              <a:rPr lang="en-US" sz="2000" dirty="0">
                <a:effectLst/>
                <a:latin typeface="Arial" pitchFamily="34" charset="0"/>
                <a:ea typeface="Times New Roman"/>
                <a:cs typeface="Arial" pitchFamily="34" charset="0"/>
              </a:rPr>
              <a:t>Mathematical programming is generally concerned with optimization (maximizing/minimizing) involving a set of variables subject to a set of constraints.  </a:t>
            </a:r>
          </a:p>
          <a:p>
            <a:pPr marL="0" indent="0">
              <a:buNone/>
            </a:pPr>
            <a:endParaRPr lang="en-US" sz="2000" dirty="0">
              <a:latin typeface="Arial" pitchFamily="34" charset="0"/>
              <a:cs typeface="Arial" pitchFamily="34" charset="0"/>
            </a:endParaRPr>
          </a:p>
          <a:p>
            <a:pPr marL="0" indent="0">
              <a:buNone/>
            </a:pPr>
            <a:r>
              <a:rPr lang="en-US" sz="2000" dirty="0">
                <a:latin typeface="Arial" pitchFamily="34" charset="0"/>
                <a:cs typeface="Arial" pitchFamily="34" charset="0"/>
              </a:rPr>
              <a:t>Math programming has been used to address a variety of applications:</a:t>
            </a:r>
          </a:p>
          <a:p>
            <a:pPr marL="0" indent="0">
              <a:buNone/>
            </a:pPr>
            <a:r>
              <a:rPr lang="en-US" sz="2000" dirty="0">
                <a:latin typeface="Arial" pitchFamily="34" charset="0"/>
                <a:cs typeface="Arial" pitchFamily="34" charset="0"/>
              </a:rPr>
              <a:t>product design and planning, media planning, transportation, scheduling, facility location.  </a:t>
            </a:r>
          </a:p>
          <a:p>
            <a:pPr marL="0" indent="0">
              <a:buNone/>
            </a:pPr>
            <a:endParaRPr lang="en-US" sz="2000" dirty="0">
              <a:effectLst/>
              <a:latin typeface="Arial" pitchFamily="34" charset="0"/>
              <a:ea typeface="Times New Roman"/>
              <a:cs typeface="Arial" pitchFamily="34" charset="0"/>
            </a:endParaRPr>
          </a:p>
          <a:p>
            <a:r>
              <a:rPr lang="en-US" sz="2000" dirty="0">
                <a:latin typeface="Arial" pitchFamily="34" charset="0"/>
                <a:cs typeface="Arial" pitchFamily="34" charset="0"/>
              </a:rPr>
              <a:t>Linear programming and nonlinear programming are types of mathematical programming techniques.</a:t>
            </a:r>
          </a:p>
          <a:p>
            <a:pPr marL="0" indent="0">
              <a:buNone/>
            </a:pPr>
            <a:r>
              <a:rPr lang="en-US" sz="2000" dirty="0">
                <a:latin typeface="Arial" pitchFamily="34" charset="0"/>
                <a:cs typeface="Arial" pitchFamily="34" charset="0"/>
              </a:rPr>
              <a:t> </a:t>
            </a:r>
          </a:p>
          <a:p>
            <a:pPr lvl="1"/>
            <a:r>
              <a:rPr lang="en-US" sz="1600" dirty="0">
                <a:latin typeface="Arial" pitchFamily="34" charset="0"/>
                <a:cs typeface="Arial" pitchFamily="34" charset="0"/>
              </a:rPr>
              <a:t>Linear programming:  problems characterized by an objective function and set of constraints where all functions are linear.</a:t>
            </a:r>
          </a:p>
          <a:p>
            <a:pPr marL="0" indent="0">
              <a:buNone/>
            </a:pPr>
            <a:r>
              <a:rPr lang="en-US" sz="2000" dirty="0">
                <a:latin typeface="Arial" pitchFamily="34" charset="0"/>
                <a:cs typeface="Arial" pitchFamily="34" charset="0"/>
              </a:rPr>
              <a:t> </a:t>
            </a:r>
          </a:p>
          <a:p>
            <a:pPr lvl="1"/>
            <a:r>
              <a:rPr lang="en-US" sz="1600" dirty="0">
                <a:latin typeface="Arial" pitchFamily="34" charset="0"/>
                <a:cs typeface="Arial" pitchFamily="34" charset="0"/>
              </a:rPr>
              <a:t>Nonlinear programming: programming problems involving nonlinear relationships.</a:t>
            </a:r>
          </a:p>
          <a:p>
            <a:pPr marL="0" indent="0">
              <a:buNone/>
            </a:pPr>
            <a:r>
              <a:rPr lang="en-US" sz="2000" dirty="0">
                <a:latin typeface="Arial" pitchFamily="34" charset="0"/>
                <a:cs typeface="Arial" pitchFamily="34" charset="0"/>
              </a:rPr>
              <a:t> </a:t>
            </a:r>
          </a:p>
        </p:txBody>
      </p:sp>
    </p:spTree>
    <p:extLst>
      <p:ext uri="{BB962C8B-B14F-4D97-AF65-F5344CB8AC3E}">
        <p14:creationId xmlns:p14="http://schemas.microsoft.com/office/powerpoint/2010/main" val="28902237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DDEDE0B-FAA5-349D-CB43-D506C9CAB86E}"/>
              </a:ext>
            </a:extLst>
          </p:cNvPr>
          <p:cNvPicPr>
            <a:picLocks noChangeAspect="1"/>
          </p:cNvPicPr>
          <p:nvPr/>
        </p:nvPicPr>
        <p:blipFill>
          <a:blip r:embed="rId2"/>
          <a:stretch>
            <a:fillRect/>
          </a:stretch>
        </p:blipFill>
        <p:spPr>
          <a:xfrm>
            <a:off x="304800" y="1066800"/>
            <a:ext cx="8370533" cy="4304149"/>
          </a:xfrm>
          <a:prstGeom prst="rect">
            <a:avLst/>
          </a:prstGeom>
        </p:spPr>
      </p:pic>
    </p:spTree>
    <p:extLst>
      <p:ext uri="{BB962C8B-B14F-4D97-AF65-F5344CB8AC3E}">
        <p14:creationId xmlns:p14="http://schemas.microsoft.com/office/powerpoint/2010/main" val="1174426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447800"/>
            <a:ext cx="8229600" cy="3505200"/>
          </a:xfrm>
        </p:spPr>
        <p:txBody>
          <a:bodyPr>
            <a:normAutofit fontScale="62500" lnSpcReduction="20000"/>
          </a:bodyPr>
          <a:lstStyle/>
          <a:p>
            <a:pPr marL="0" marR="0" indent="0">
              <a:spcBef>
                <a:spcPts val="0"/>
              </a:spcBef>
              <a:spcAft>
                <a:spcPts val="0"/>
              </a:spcAft>
              <a:buNone/>
            </a:pPr>
            <a:r>
              <a:rPr lang="en-US" sz="3800" dirty="0">
                <a:effectLst/>
                <a:latin typeface="Times New Roman" pitchFamily="18" charset="0"/>
                <a:ea typeface="Times New Roman"/>
                <a:cs typeface="Times New Roman" pitchFamily="18" charset="0"/>
              </a:rPr>
              <a:t>Example:</a:t>
            </a:r>
          </a:p>
          <a:p>
            <a:pPr marL="0" marR="0" indent="0">
              <a:spcBef>
                <a:spcPts val="0"/>
              </a:spcBef>
              <a:spcAft>
                <a:spcPts val="0"/>
              </a:spcAft>
              <a:buNone/>
            </a:pPr>
            <a:endParaRPr lang="en-US" sz="3800" dirty="0">
              <a:effectLst/>
              <a:latin typeface="Times New Roman" pitchFamily="18" charset="0"/>
              <a:ea typeface="Times New Roman"/>
              <a:cs typeface="Times New Roman" pitchFamily="18" charset="0"/>
            </a:endParaRPr>
          </a:p>
          <a:p>
            <a:pPr marL="0" marR="0" indent="0">
              <a:spcBef>
                <a:spcPts val="0"/>
              </a:spcBef>
              <a:spcAft>
                <a:spcPts val="0"/>
              </a:spcAft>
              <a:buNone/>
            </a:pPr>
            <a:r>
              <a:rPr lang="en-US" sz="3800" dirty="0">
                <a:effectLst/>
                <a:latin typeface="Times New Roman" pitchFamily="18" charset="0"/>
                <a:ea typeface="Times New Roman"/>
                <a:cs typeface="Times New Roman" pitchFamily="18" charset="0"/>
              </a:rPr>
              <a:t>To illustrate the basic concepts we will start with a small production type problem.  ABC furniture interested in planning for the number of chairs and tables to produce in a planning period for their line of patio furniture.  It is desired to determine the number of chairs and tables to make to maximize profit.</a:t>
            </a:r>
          </a:p>
          <a:p>
            <a:pPr marL="0" marR="0" indent="0">
              <a:spcBef>
                <a:spcPts val="0"/>
              </a:spcBef>
              <a:spcAft>
                <a:spcPts val="0"/>
              </a:spcAft>
              <a:buNone/>
            </a:pPr>
            <a:r>
              <a:rPr lang="en-US" sz="3800" dirty="0">
                <a:effectLst/>
                <a:latin typeface="Times New Roman" pitchFamily="18" charset="0"/>
                <a:ea typeface="Times New Roman"/>
                <a:cs typeface="Times New Roman" pitchFamily="18" charset="0"/>
              </a:rPr>
              <a:t> </a:t>
            </a:r>
          </a:p>
          <a:p>
            <a:pPr marL="0" marR="0" indent="0">
              <a:spcBef>
                <a:spcPts val="0"/>
              </a:spcBef>
              <a:spcAft>
                <a:spcPts val="0"/>
              </a:spcAft>
              <a:buNone/>
            </a:pPr>
            <a:r>
              <a:rPr lang="en-US" sz="3800" dirty="0">
                <a:effectLst/>
                <a:latin typeface="Times New Roman" pitchFamily="18" charset="0"/>
                <a:ea typeface="Times New Roman"/>
                <a:cs typeface="Times New Roman" pitchFamily="18" charset="0"/>
              </a:rPr>
              <a:t>Below is information about resources and unit profit for each product.</a:t>
            </a:r>
          </a:p>
          <a:p>
            <a:pPr marL="0" marR="0" indent="0">
              <a:spcBef>
                <a:spcPts val="0"/>
              </a:spcBef>
              <a:spcAft>
                <a:spcPts val="0"/>
              </a:spcAft>
              <a:buNone/>
            </a:pPr>
            <a:r>
              <a:rPr lang="en-US" dirty="0">
                <a:effectLst/>
                <a:latin typeface="Arial" pitchFamily="34" charset="0"/>
                <a:ea typeface="Times New Roman"/>
                <a:cs typeface="Arial" pitchFamily="34" charset="0"/>
              </a:rPr>
              <a:t> </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4495800"/>
            <a:ext cx="5917917" cy="18288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5527B60E-2102-48CC-ABBD-FCF74BBD284D}"/>
              </a:ext>
            </a:extLst>
          </p:cNvPr>
          <p:cNvPicPr>
            <a:picLocks noChangeAspect="1"/>
          </p:cNvPicPr>
          <p:nvPr/>
        </p:nvPicPr>
        <p:blipFill>
          <a:blip r:embed="rId3"/>
          <a:stretch>
            <a:fillRect/>
          </a:stretch>
        </p:blipFill>
        <p:spPr>
          <a:xfrm>
            <a:off x="4181574" y="344487"/>
            <a:ext cx="1731414" cy="1731414"/>
          </a:xfrm>
          <a:prstGeom prst="rect">
            <a:avLst/>
          </a:prstGeom>
        </p:spPr>
      </p:pic>
      <p:pic>
        <p:nvPicPr>
          <p:cNvPr id="6" name="Picture 5">
            <a:extLst>
              <a:ext uri="{FF2B5EF4-FFF2-40B4-BE49-F238E27FC236}">
                <a16:creationId xmlns:a16="http://schemas.microsoft.com/office/drawing/2014/main" id="{8209B6B6-D9F6-41FF-A3A5-C2335A75718C}"/>
              </a:ext>
            </a:extLst>
          </p:cNvPr>
          <p:cNvPicPr>
            <a:picLocks noChangeAspect="1"/>
          </p:cNvPicPr>
          <p:nvPr/>
        </p:nvPicPr>
        <p:blipFill>
          <a:blip r:embed="rId4"/>
          <a:stretch>
            <a:fillRect/>
          </a:stretch>
        </p:blipFill>
        <p:spPr>
          <a:xfrm>
            <a:off x="2667000" y="172244"/>
            <a:ext cx="1142234" cy="1447800"/>
          </a:xfrm>
          <a:prstGeom prst="rect">
            <a:avLst/>
          </a:prstGeom>
        </p:spPr>
      </p:pic>
    </p:spTree>
    <p:extLst>
      <p:ext uri="{BB962C8B-B14F-4D97-AF65-F5344CB8AC3E}">
        <p14:creationId xmlns:p14="http://schemas.microsoft.com/office/powerpoint/2010/main" val="3321831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229600" cy="4525963"/>
          </a:xfrm>
        </p:spPr>
        <p:txBody>
          <a:bodyPr>
            <a:noAutofit/>
          </a:bodyPr>
          <a:lstStyle/>
          <a:p>
            <a:pPr marL="0" indent="0">
              <a:buNone/>
            </a:pPr>
            <a:r>
              <a:rPr lang="en-US" sz="2400" u="sng" dirty="0">
                <a:latin typeface="Times New Roman" pitchFamily="18" charset="0"/>
                <a:cs typeface="Times New Roman" pitchFamily="18" charset="0"/>
              </a:rPr>
              <a:t>Problem Formulation</a:t>
            </a:r>
          </a:p>
          <a:p>
            <a:pPr marL="0" indent="0">
              <a:buNone/>
            </a:pPr>
            <a:r>
              <a:rPr lang="en-US" sz="2400" dirty="0">
                <a:latin typeface="Times New Roman" pitchFamily="18" charset="0"/>
                <a:cs typeface="Times New Roman" pitchFamily="18" charset="0"/>
              </a:rPr>
              <a:t>The first step is to translate the problem into the structure of a math programming problem (specification of the variables, objective function and constraints).</a:t>
            </a:r>
          </a:p>
          <a:p>
            <a:pPr marL="0" indent="0">
              <a:buNone/>
            </a:pPr>
            <a:endParaRPr lang="en-US" sz="2400"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a:p>
            <a:pPr marL="0" indent="0">
              <a:buNone/>
            </a:pPr>
            <a:r>
              <a:rPr lang="en-US" sz="2400" u="sng" dirty="0">
                <a:latin typeface="Times New Roman" pitchFamily="18" charset="0"/>
                <a:cs typeface="Times New Roman" pitchFamily="18" charset="0"/>
              </a:rPr>
              <a:t>Obtaining the Solution</a:t>
            </a:r>
          </a:p>
          <a:p>
            <a:pPr marL="0" indent="0">
              <a:buNone/>
            </a:pPr>
            <a:r>
              <a:rPr lang="en-US" sz="2400" dirty="0">
                <a:latin typeface="Times New Roman" pitchFamily="18" charset="0"/>
                <a:cs typeface="Times New Roman" pitchFamily="18" charset="0"/>
              </a:rPr>
              <a:t>For Example 1 we will use two methods to obtain the solution: the graphical solution method and an algorithmic approach.</a:t>
            </a:r>
          </a:p>
          <a:p>
            <a:pPr marL="0" indent="0">
              <a:buNone/>
            </a:pP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The graphical method is practical  for small problems, and useful for illustrative purposes.</a:t>
            </a:r>
          </a:p>
          <a:p>
            <a:pPr marL="0" indent="0">
              <a:buNone/>
            </a:pP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The algorithmic approach is more commonly found in practice.</a:t>
            </a:r>
          </a:p>
        </p:txBody>
      </p:sp>
    </p:spTree>
    <p:extLst>
      <p:ext uri="{BB962C8B-B14F-4D97-AF65-F5344CB8AC3E}">
        <p14:creationId xmlns:p14="http://schemas.microsoft.com/office/powerpoint/2010/main" val="107834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4C3476-449D-4E9B-919B-A090A195EAF6}"/>
              </a:ext>
            </a:extLst>
          </p:cNvPr>
          <p:cNvPicPr>
            <a:picLocks noChangeAspect="1"/>
          </p:cNvPicPr>
          <p:nvPr/>
        </p:nvPicPr>
        <p:blipFill>
          <a:blip r:embed="rId2"/>
          <a:stretch>
            <a:fillRect/>
          </a:stretch>
        </p:blipFill>
        <p:spPr>
          <a:xfrm>
            <a:off x="838200" y="838200"/>
            <a:ext cx="5913633" cy="1828959"/>
          </a:xfrm>
          <a:prstGeom prst="rect">
            <a:avLst/>
          </a:prstGeom>
        </p:spPr>
      </p:pic>
      <p:sp>
        <p:nvSpPr>
          <p:cNvPr id="6" name="TextBox 5">
            <a:extLst>
              <a:ext uri="{FF2B5EF4-FFF2-40B4-BE49-F238E27FC236}">
                <a16:creationId xmlns:a16="http://schemas.microsoft.com/office/drawing/2014/main" id="{6250600A-D9A3-4752-8F93-082177F56049}"/>
              </a:ext>
            </a:extLst>
          </p:cNvPr>
          <p:cNvSpPr txBox="1"/>
          <p:nvPr/>
        </p:nvSpPr>
        <p:spPr>
          <a:xfrm>
            <a:off x="1295400" y="228600"/>
            <a:ext cx="5486400" cy="523220"/>
          </a:xfrm>
          <a:prstGeom prst="rect">
            <a:avLst/>
          </a:prstGeom>
          <a:noFill/>
        </p:spPr>
        <p:txBody>
          <a:bodyPr wrap="square" rtlCol="0">
            <a:spAutoFit/>
          </a:bodyPr>
          <a:lstStyle/>
          <a:p>
            <a:pPr algn="ctr"/>
            <a:r>
              <a:rPr lang="en-US" sz="2800" dirty="0"/>
              <a:t>Formulation</a:t>
            </a:r>
          </a:p>
        </p:txBody>
      </p:sp>
    </p:spTree>
    <p:extLst>
      <p:ext uri="{BB962C8B-B14F-4D97-AF65-F5344CB8AC3E}">
        <p14:creationId xmlns:p14="http://schemas.microsoft.com/office/powerpoint/2010/main" val="3692519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410200"/>
          </a:xfrm>
        </p:spPr>
        <p:txBody>
          <a:bodyPr>
            <a:normAutofit fontScale="85000" lnSpcReduction="10000"/>
          </a:bodyPr>
          <a:lstStyle/>
          <a:p>
            <a:pPr marL="0" indent="0">
              <a:buNone/>
            </a:pPr>
            <a:r>
              <a:rPr lang="en-US" dirty="0">
                <a:latin typeface="Times New Roman" pitchFamily="18" charset="0"/>
                <a:cs typeface="Times New Roman" pitchFamily="18" charset="0"/>
              </a:rPr>
              <a:t>Graphical Solution Method applied to example 1.</a:t>
            </a:r>
          </a:p>
          <a:p>
            <a:pPr marL="0" indent="0">
              <a:buNone/>
            </a:pP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Basic steps:</a:t>
            </a:r>
          </a:p>
          <a:p>
            <a:pPr marL="0" indent="0">
              <a:buNone/>
            </a:pPr>
            <a:r>
              <a:rPr lang="en-US" dirty="0">
                <a:latin typeface="Times New Roman" pitchFamily="18" charset="0"/>
                <a:cs typeface="Times New Roman" pitchFamily="18" charset="0"/>
              </a:rPr>
              <a:t>-formulate the problem</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-plot the constraints and determine the feasible region</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-using the objective function determine the optimal solution (most attractive corner of the feasible region)</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-determine the objective function value of the optimal solution</a:t>
            </a:r>
          </a:p>
          <a:p>
            <a:pPr marL="0" indent="0">
              <a:buNone/>
            </a:pPr>
            <a:endParaRPr lang="en-US" dirty="0"/>
          </a:p>
        </p:txBody>
      </p:sp>
    </p:spTree>
    <p:extLst>
      <p:ext uri="{BB962C8B-B14F-4D97-AF65-F5344CB8AC3E}">
        <p14:creationId xmlns:p14="http://schemas.microsoft.com/office/powerpoint/2010/main" val="373978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2E8AD4-17BE-471C-96DF-ADDD4993F729}"/>
              </a:ext>
            </a:extLst>
          </p:cNvPr>
          <p:cNvPicPr>
            <a:picLocks noChangeAspect="1"/>
          </p:cNvPicPr>
          <p:nvPr/>
        </p:nvPicPr>
        <p:blipFill>
          <a:blip r:embed="rId2"/>
          <a:stretch>
            <a:fillRect/>
          </a:stretch>
        </p:blipFill>
        <p:spPr>
          <a:xfrm>
            <a:off x="533400" y="533400"/>
            <a:ext cx="7857042" cy="5715000"/>
          </a:xfrm>
          <a:prstGeom prst="rect">
            <a:avLst/>
          </a:prstGeom>
        </p:spPr>
      </p:pic>
    </p:spTree>
    <p:extLst>
      <p:ext uri="{BB962C8B-B14F-4D97-AF65-F5344CB8AC3E}">
        <p14:creationId xmlns:p14="http://schemas.microsoft.com/office/powerpoint/2010/main" val="1540966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65335E-A242-4D6B-A1E3-4DFE3750E196}"/>
              </a:ext>
            </a:extLst>
          </p:cNvPr>
          <p:cNvPicPr>
            <a:picLocks noChangeAspect="1"/>
          </p:cNvPicPr>
          <p:nvPr/>
        </p:nvPicPr>
        <p:blipFill>
          <a:blip r:embed="rId2"/>
          <a:stretch>
            <a:fillRect/>
          </a:stretch>
        </p:blipFill>
        <p:spPr>
          <a:xfrm>
            <a:off x="152400" y="152400"/>
            <a:ext cx="8907269" cy="6477000"/>
          </a:xfrm>
          <a:prstGeom prst="rect">
            <a:avLst/>
          </a:prstGeom>
        </p:spPr>
      </p:pic>
    </p:spTree>
    <p:extLst>
      <p:ext uri="{BB962C8B-B14F-4D97-AF65-F5344CB8AC3E}">
        <p14:creationId xmlns:p14="http://schemas.microsoft.com/office/powerpoint/2010/main" val="1907004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44180F-71FF-4C40-8547-1111A92274AE}"/>
              </a:ext>
            </a:extLst>
          </p:cNvPr>
          <p:cNvSpPr txBox="1"/>
          <p:nvPr/>
        </p:nvSpPr>
        <p:spPr>
          <a:xfrm>
            <a:off x="990600" y="1066800"/>
            <a:ext cx="7162800" cy="7017306"/>
          </a:xfrm>
          <a:prstGeom prst="rect">
            <a:avLst/>
          </a:prstGeom>
          <a:noFill/>
        </p:spPr>
        <p:txBody>
          <a:bodyPr wrap="square" rtlCol="0">
            <a:spAutoFit/>
          </a:bodyPr>
          <a:lstStyle/>
          <a:p>
            <a:r>
              <a:rPr lang="en-US" dirty="0"/>
              <a:t>     30 X1    +    20 X2  =  300</a:t>
            </a:r>
          </a:p>
          <a:p>
            <a:r>
              <a:rPr lang="en-US" u="sng" dirty="0"/>
              <a:t> -2( 5 X1    +    10 X2   =  110)</a:t>
            </a:r>
          </a:p>
          <a:p>
            <a:r>
              <a:rPr lang="en-US" dirty="0"/>
              <a:t>     20 X1                       =    80</a:t>
            </a:r>
          </a:p>
          <a:p>
            <a:r>
              <a:rPr lang="en-US" dirty="0"/>
              <a:t>          X1                        =  4</a:t>
            </a:r>
          </a:p>
          <a:p>
            <a:endParaRPr lang="en-US" dirty="0"/>
          </a:p>
          <a:p>
            <a:endParaRPr lang="en-US" dirty="0"/>
          </a:p>
          <a:p>
            <a:r>
              <a:rPr lang="en-US" dirty="0"/>
              <a:t>       30 (4)      +    20 X2   =  300</a:t>
            </a:r>
          </a:p>
          <a:p>
            <a:r>
              <a:rPr lang="en-US" dirty="0"/>
              <a:t>      120           +    20 X2   =  300</a:t>
            </a:r>
          </a:p>
          <a:p>
            <a:r>
              <a:rPr lang="en-US" dirty="0"/>
              <a:t>                              20 X2   =  180</a:t>
            </a:r>
          </a:p>
          <a:p>
            <a:r>
              <a:rPr lang="en-US" dirty="0"/>
              <a:t>                                    X2  =   9</a:t>
            </a:r>
          </a:p>
          <a:p>
            <a:endParaRPr lang="en-US" dirty="0"/>
          </a:p>
          <a:p>
            <a:r>
              <a:rPr lang="en-US" dirty="0"/>
              <a:t>So,  Optimal Solution =  X1 = 4 (Tables),  X2 = 9  (Chairs)</a:t>
            </a:r>
          </a:p>
          <a:p>
            <a:endParaRPr lang="en-US" dirty="0"/>
          </a:p>
          <a:p>
            <a:r>
              <a:rPr lang="en-US" dirty="0"/>
              <a:t>And Profit =  $6 X1  + $8 X2  =  </a:t>
            </a:r>
          </a:p>
          <a:p>
            <a:r>
              <a:rPr lang="en-US" dirty="0"/>
              <a:t>                       $6 (4)  + $8 (9)  =  $96</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63436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422</TotalTime>
  <Words>1011</Words>
  <Application>Microsoft Office PowerPoint</Application>
  <PresentationFormat>On-screen Show (4:3)</PresentationFormat>
  <Paragraphs>118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New Roman</vt:lpstr>
      <vt:lpstr>Office Theme</vt:lpstr>
      <vt:lpstr>10) Constrained Optimization Methods: Mathematical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 Constrained Optimization Methods: Mathematical Programming</dc:title>
  <dc:creator>jcwurst</dc:creator>
  <cp:lastModifiedBy>John C Wurst</cp:lastModifiedBy>
  <cp:revision>37</cp:revision>
  <dcterms:created xsi:type="dcterms:W3CDTF">2012-11-07T14:34:05Z</dcterms:created>
  <dcterms:modified xsi:type="dcterms:W3CDTF">2024-11-07T02:12:37Z</dcterms:modified>
</cp:coreProperties>
</file>