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3" r:id="rId16"/>
    <p:sldId id="274" r:id="rId17"/>
    <p:sldId id="275" r:id="rId18"/>
    <p:sldId id="276" r:id="rId19"/>
    <p:sldId id="278" r:id="rId20"/>
    <p:sldId id="277" r:id="rId21"/>
    <p:sldId id="279" r:id="rId22"/>
    <p:sldId id="280" r:id="rId23"/>
    <p:sldId id="281" r:id="rId24"/>
    <p:sldId id="282" r:id="rId25"/>
    <p:sldId id="283" r:id="rId26"/>
    <p:sldId id="284" r:id="rId27"/>
    <p:sldId id="285" r:id="rId28"/>
    <p:sldId id="286" r:id="rId29"/>
    <p:sldId id="287" r:id="rId30"/>
    <p:sldId id="288" r:id="rId31"/>
    <p:sldId id="291" r:id="rId32"/>
    <p:sldId id="290" r:id="rId33"/>
    <p:sldId id="271" r:id="rId34"/>
    <p:sldId id="272" r:id="rId35"/>
    <p:sldId id="3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797" y="11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289199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384658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402634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217834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404637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293696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34870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37391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71091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229756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CE324-8FA1-4FD0-B8BB-F65FDC6FCBE6}" type="datetimeFigureOut">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905CF5-F659-47BC-9473-AF148FE655DB}" type="slidenum">
              <a:rPr lang="en-US" smtClean="0"/>
              <a:t>‹#›</a:t>
            </a:fld>
            <a:endParaRPr lang="en-US" dirty="0"/>
          </a:p>
        </p:txBody>
      </p:sp>
    </p:spTree>
    <p:extLst>
      <p:ext uri="{BB962C8B-B14F-4D97-AF65-F5344CB8AC3E}">
        <p14:creationId xmlns:p14="http://schemas.microsoft.com/office/powerpoint/2010/main" val="384627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CE324-8FA1-4FD0-B8BB-F65FDC6FCBE6}" type="datetimeFigureOut">
              <a:rPr lang="en-US" smtClean="0"/>
              <a:t>10/13/2024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05CF5-F659-47BC-9473-AF148FE655DB}" type="slidenum">
              <a:rPr lang="en-US" smtClean="0"/>
              <a:t>‹#›</a:t>
            </a:fld>
            <a:endParaRPr lang="en-US" dirty="0"/>
          </a:p>
        </p:txBody>
      </p:sp>
    </p:spTree>
    <p:extLst>
      <p:ext uri="{BB962C8B-B14F-4D97-AF65-F5344CB8AC3E}">
        <p14:creationId xmlns:p14="http://schemas.microsoft.com/office/powerpoint/2010/main" val="298897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133" y="0"/>
            <a:ext cx="7772400" cy="1470025"/>
          </a:xfrm>
        </p:spPr>
        <p:txBody>
          <a:bodyPr/>
          <a:lstStyle/>
          <a:p>
            <a:r>
              <a:rPr lang="en-US" dirty="0"/>
              <a:t>6) Perceptual Mapping Procedures</a:t>
            </a:r>
          </a:p>
        </p:txBody>
      </p:sp>
      <p:pic>
        <p:nvPicPr>
          <p:cNvPr id="4" name="Picture 3">
            <a:extLst>
              <a:ext uri="{FF2B5EF4-FFF2-40B4-BE49-F238E27FC236}">
                <a16:creationId xmlns:a16="http://schemas.microsoft.com/office/drawing/2014/main" id="{30BB1D7A-9DFF-496E-B1A9-E9BC2E5B826F}"/>
              </a:ext>
            </a:extLst>
          </p:cNvPr>
          <p:cNvPicPr>
            <a:picLocks noChangeAspect="1"/>
          </p:cNvPicPr>
          <p:nvPr/>
        </p:nvPicPr>
        <p:blipFill>
          <a:blip r:embed="rId2"/>
          <a:stretch>
            <a:fillRect/>
          </a:stretch>
        </p:blipFill>
        <p:spPr>
          <a:xfrm>
            <a:off x="947614" y="1470025"/>
            <a:ext cx="7248772" cy="5206435"/>
          </a:xfrm>
          <a:prstGeom prst="rect">
            <a:avLst/>
          </a:prstGeom>
        </p:spPr>
      </p:pic>
    </p:spTree>
    <p:extLst>
      <p:ext uri="{BB962C8B-B14F-4D97-AF65-F5344CB8AC3E}">
        <p14:creationId xmlns:p14="http://schemas.microsoft.com/office/powerpoint/2010/main" val="233489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based Mapping</a:t>
            </a:r>
          </a:p>
        </p:txBody>
      </p:sp>
      <p:sp>
        <p:nvSpPr>
          <p:cNvPr id="3" name="Content Placeholder 2"/>
          <p:cNvSpPr>
            <a:spLocks noGrp="1"/>
          </p:cNvSpPr>
          <p:nvPr>
            <p:ph idx="1"/>
          </p:nvPr>
        </p:nvSpPr>
        <p:spPr>
          <a:xfrm>
            <a:off x="381000" y="1219200"/>
            <a:ext cx="8229600" cy="5334000"/>
          </a:xfrm>
        </p:spPr>
        <p:txBody>
          <a:bodyPr>
            <a:normAutofit fontScale="70000" lnSpcReduction="20000"/>
          </a:bodyPr>
          <a:lstStyle/>
          <a:p>
            <a:pPr marL="0" indent="0">
              <a:buNone/>
            </a:pPr>
            <a:r>
              <a:rPr lang="en-US" dirty="0"/>
              <a:t>Attribute based methods require explicit information about the items (products/services) under study with regard to </a:t>
            </a:r>
            <a:r>
              <a:rPr lang="en-US" dirty="0" err="1"/>
              <a:t>prespecified</a:t>
            </a:r>
            <a:r>
              <a:rPr lang="en-US" dirty="0"/>
              <a:t> product/service attributes.</a:t>
            </a:r>
          </a:p>
          <a:p>
            <a:pPr marL="0" indent="0">
              <a:buNone/>
            </a:pPr>
            <a:endParaRPr lang="en-US" dirty="0"/>
          </a:p>
          <a:p>
            <a:pPr marL="0" indent="0">
              <a:buNone/>
            </a:pPr>
            <a:r>
              <a:rPr lang="en-US" dirty="0"/>
              <a:t>Example: </a:t>
            </a:r>
          </a:p>
          <a:p>
            <a:pPr marL="0" indent="0">
              <a:buNone/>
            </a:pPr>
            <a:r>
              <a:rPr lang="en-US" dirty="0"/>
              <a:t>A sample of respondents were asked to rate some cars (BMW, Jeep, Chrysler, Porsche) on how well a number of attributes describe the car. </a:t>
            </a:r>
          </a:p>
          <a:p>
            <a:pPr marL="0" indent="0">
              <a:buNone/>
            </a:pPr>
            <a:endParaRPr lang="en-US" dirty="0"/>
          </a:p>
          <a:p>
            <a:pPr marL="0" indent="0">
              <a:buNone/>
            </a:pPr>
            <a:r>
              <a:rPr lang="en-US" dirty="0"/>
              <a:t>The attributes included were: Dependable, Luxurious, outdoorsy, Stylish, Fun, Family.  </a:t>
            </a:r>
          </a:p>
          <a:p>
            <a:pPr marL="0" indent="0">
              <a:buNone/>
            </a:pPr>
            <a:endParaRPr lang="en-US" dirty="0"/>
          </a:p>
          <a:p>
            <a:pPr marL="0" indent="0">
              <a:buNone/>
            </a:pPr>
            <a:r>
              <a:rPr lang="en-US" dirty="0"/>
              <a:t>A scale of 1=does not describe at all, to 5=describes completely, was used.  (Data is saved in SPSS file </a:t>
            </a:r>
            <a:r>
              <a:rPr lang="en-US" dirty="0" err="1"/>
              <a:t>Car.A.Map.data.sav</a:t>
            </a:r>
            <a:r>
              <a:rPr lang="en-US" dirty="0"/>
              <a:t>).</a:t>
            </a:r>
          </a:p>
          <a:p>
            <a:pPr marL="0" indent="0">
              <a:buNone/>
            </a:pPr>
            <a:endParaRPr lang="en-US" dirty="0"/>
          </a:p>
          <a:p>
            <a:pPr marL="0" indent="0">
              <a:buNone/>
            </a:pPr>
            <a:r>
              <a:rPr lang="en-US" dirty="0"/>
              <a:t>How to ask the questions in a survey?</a:t>
            </a:r>
          </a:p>
          <a:p>
            <a:pPr marL="0" indent="0">
              <a:buNone/>
            </a:pPr>
            <a:r>
              <a:rPr lang="en-US" dirty="0"/>
              <a:t>How to construct the map?</a:t>
            </a:r>
          </a:p>
          <a:p>
            <a:pPr marL="0" indent="0">
              <a:buNone/>
            </a:pPr>
            <a:endParaRPr lang="en-US" dirty="0"/>
          </a:p>
        </p:txBody>
      </p:sp>
    </p:spTree>
    <p:extLst>
      <p:ext uri="{BB962C8B-B14F-4D97-AF65-F5344CB8AC3E}">
        <p14:creationId xmlns:p14="http://schemas.microsoft.com/office/powerpoint/2010/main" val="42348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48F60-D0AA-4A77-BEAD-E0726BC9A0D8}"/>
              </a:ext>
            </a:extLst>
          </p:cNvPr>
          <p:cNvPicPr>
            <a:picLocks noChangeAspect="1"/>
          </p:cNvPicPr>
          <p:nvPr/>
        </p:nvPicPr>
        <p:blipFill>
          <a:blip r:embed="rId2"/>
          <a:stretch>
            <a:fillRect/>
          </a:stretch>
        </p:blipFill>
        <p:spPr>
          <a:xfrm>
            <a:off x="228600" y="987029"/>
            <a:ext cx="8686800" cy="4883941"/>
          </a:xfrm>
          <a:prstGeom prst="rect">
            <a:avLst/>
          </a:prstGeom>
        </p:spPr>
      </p:pic>
    </p:spTree>
    <p:extLst>
      <p:ext uri="{BB962C8B-B14F-4D97-AF65-F5344CB8AC3E}">
        <p14:creationId xmlns:p14="http://schemas.microsoft.com/office/powerpoint/2010/main" val="249680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fontScale="85000" lnSpcReduction="10000"/>
          </a:bodyPr>
          <a:lstStyle/>
          <a:p>
            <a:pPr marL="0" indent="0">
              <a:buNone/>
            </a:pPr>
            <a:r>
              <a:rPr lang="en-US" dirty="0"/>
              <a:t>Steps to constructing a Factor Map</a:t>
            </a:r>
          </a:p>
          <a:p>
            <a:pPr marL="514350" indent="-514350">
              <a:buAutoNum type="arabicParenR"/>
            </a:pPr>
            <a:r>
              <a:rPr lang="en-US" dirty="0"/>
              <a:t>Identify the products and attributes of interest, and collect the data.</a:t>
            </a:r>
          </a:p>
          <a:p>
            <a:pPr marL="514350" indent="-514350">
              <a:buAutoNum type="arabicParenR"/>
            </a:pPr>
            <a:r>
              <a:rPr lang="en-US" dirty="0"/>
              <a:t>Perform a factor analysis with the attributes and determine the dimensions (factors).</a:t>
            </a:r>
          </a:p>
          <a:p>
            <a:pPr marL="514350" indent="-514350">
              <a:buAutoNum type="arabicParenR"/>
            </a:pPr>
            <a:r>
              <a:rPr lang="en-US" dirty="0"/>
              <a:t>Obtain the loadings for the dimensions (factors).</a:t>
            </a:r>
          </a:p>
          <a:p>
            <a:pPr marL="514350" indent="-514350">
              <a:buAutoNum type="arabicParenR"/>
            </a:pPr>
            <a:r>
              <a:rPr lang="en-US" dirty="0"/>
              <a:t>Obtain the mean factor scores for the products.</a:t>
            </a:r>
          </a:p>
          <a:p>
            <a:pPr marL="514350" indent="-514350">
              <a:buAutoNum type="arabicParenR"/>
            </a:pPr>
            <a:r>
              <a:rPr lang="en-US" dirty="0"/>
              <a:t>Plot the loadings and product mean scores</a:t>
            </a:r>
            <a:r>
              <a:rPr lang="en-US" sz="2400" dirty="0"/>
              <a:t>.(loadings are often represented with vectors (arrows) emanating from the origin)</a:t>
            </a:r>
          </a:p>
          <a:p>
            <a:pPr marL="514350" indent="-514350">
              <a:buAutoNum type="arabicParenR"/>
            </a:pPr>
            <a:r>
              <a:rPr lang="en-US" dirty="0"/>
              <a:t>Interpret the map.</a:t>
            </a:r>
          </a:p>
        </p:txBody>
      </p:sp>
    </p:spTree>
    <p:extLst>
      <p:ext uri="{BB962C8B-B14F-4D97-AF65-F5344CB8AC3E}">
        <p14:creationId xmlns:p14="http://schemas.microsoft.com/office/powerpoint/2010/main" val="202287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33400"/>
          </a:xfrm>
        </p:spPr>
        <p:txBody>
          <a:bodyPr>
            <a:normAutofit lnSpcReduction="10000"/>
          </a:bodyPr>
          <a:lstStyle/>
          <a:p>
            <a:pPr marL="0" indent="0">
              <a:buNone/>
            </a:pPr>
            <a:r>
              <a:rPr lang="en-US" dirty="0"/>
              <a:t>For the car example:</a:t>
            </a:r>
          </a:p>
          <a:p>
            <a:pPr marL="0" indent="0">
              <a:buNone/>
            </a:pPr>
            <a:endParaRPr lang="en-US" dirty="0"/>
          </a:p>
        </p:txBody>
      </p:sp>
      <p:sp>
        <p:nvSpPr>
          <p:cNvPr id="4" name="TextBox 3"/>
          <p:cNvSpPr txBox="1"/>
          <p:nvPr/>
        </p:nvSpPr>
        <p:spPr>
          <a:xfrm>
            <a:off x="4114800" y="805934"/>
            <a:ext cx="2286000" cy="369332"/>
          </a:xfrm>
          <a:prstGeom prst="rect">
            <a:avLst/>
          </a:prstGeom>
          <a:noFill/>
          <a:ln>
            <a:solidFill>
              <a:schemeClr val="accent1"/>
            </a:solidFill>
          </a:ln>
        </p:spPr>
        <p:txBody>
          <a:bodyPr wrap="square" rtlCol="0">
            <a:spAutoFit/>
          </a:bodyPr>
          <a:lstStyle/>
          <a:p>
            <a:r>
              <a:rPr lang="en-US" dirty="0"/>
              <a:t>Factor analysis results</a:t>
            </a:r>
          </a:p>
        </p:txBody>
      </p:sp>
      <p:sp>
        <p:nvSpPr>
          <p:cNvPr id="6" name="TextBox 5"/>
          <p:cNvSpPr txBox="1"/>
          <p:nvPr/>
        </p:nvSpPr>
        <p:spPr>
          <a:xfrm>
            <a:off x="685800" y="5410200"/>
            <a:ext cx="2286000" cy="1200329"/>
          </a:xfrm>
          <a:prstGeom prst="rect">
            <a:avLst/>
          </a:prstGeom>
          <a:noFill/>
          <a:ln>
            <a:solidFill>
              <a:schemeClr val="accent1"/>
            </a:solidFill>
          </a:ln>
        </p:spPr>
        <p:txBody>
          <a:bodyPr wrap="square" rtlCol="0">
            <a:spAutoFit/>
          </a:bodyPr>
          <a:lstStyle/>
          <a:p>
            <a:r>
              <a:rPr lang="en-US" dirty="0"/>
              <a:t>Mean factor scores by car from Compare Means SPSS procedure </a:t>
            </a:r>
          </a:p>
        </p:txBody>
      </p:sp>
      <p:sp>
        <p:nvSpPr>
          <p:cNvPr id="7" name="TextBox 6"/>
          <p:cNvSpPr txBox="1"/>
          <p:nvPr/>
        </p:nvSpPr>
        <p:spPr>
          <a:xfrm>
            <a:off x="6781800" y="5410199"/>
            <a:ext cx="2286000" cy="1200329"/>
          </a:xfrm>
          <a:prstGeom prst="rect">
            <a:avLst/>
          </a:prstGeom>
          <a:noFill/>
          <a:ln>
            <a:solidFill>
              <a:schemeClr val="accent1"/>
            </a:solidFill>
          </a:ln>
        </p:spPr>
        <p:txBody>
          <a:bodyPr wrap="square" rtlCol="0">
            <a:spAutoFit/>
          </a:bodyPr>
          <a:lstStyle/>
          <a:p>
            <a:r>
              <a:rPr lang="en-US" dirty="0"/>
              <a:t>Putting loadings and mean factor scores into SPSS file to create map</a:t>
            </a:r>
          </a:p>
        </p:txBody>
      </p:sp>
      <p:cxnSp>
        <p:nvCxnSpPr>
          <p:cNvPr id="8" name="Straight Arrow Connector 7"/>
          <p:cNvCxnSpPr/>
          <p:nvPr/>
        </p:nvCxnSpPr>
        <p:spPr>
          <a:xfrm flipH="1">
            <a:off x="4114800" y="1175266"/>
            <a:ext cx="304800" cy="1999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p:cNvCxnSpPr>
          <p:nvPr/>
        </p:nvCxnSpPr>
        <p:spPr>
          <a:xfrm>
            <a:off x="5257800" y="1175266"/>
            <a:ext cx="304800" cy="1999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0600" y="46482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553200" y="4648200"/>
            <a:ext cx="914400" cy="761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553200" y="5257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1390650"/>
            <a:ext cx="84423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0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602" y="152400"/>
            <a:ext cx="8229600" cy="990600"/>
          </a:xfrm>
        </p:spPr>
        <p:txBody>
          <a:bodyPr/>
          <a:lstStyle/>
          <a:p>
            <a:pPr marL="0" indent="0">
              <a:buNone/>
            </a:pPr>
            <a:r>
              <a:rPr lang="en-US" dirty="0"/>
              <a:t>Map created using SPSS scatter plot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4850"/>
            <a:ext cx="7929719" cy="608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1219200" y="6400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19200" y="5943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92580" y="6446520"/>
            <a:ext cx="533400" cy="307777"/>
          </a:xfrm>
          <a:prstGeom prst="rect">
            <a:avLst/>
          </a:prstGeom>
          <a:noFill/>
        </p:spPr>
        <p:txBody>
          <a:bodyPr wrap="square" rtlCol="0">
            <a:spAutoFit/>
          </a:bodyPr>
          <a:lstStyle/>
          <a:p>
            <a:r>
              <a:rPr lang="en-US" sz="1400" dirty="0"/>
              <a:t>49%</a:t>
            </a:r>
          </a:p>
        </p:txBody>
      </p:sp>
      <p:sp>
        <p:nvSpPr>
          <p:cNvPr id="16" name="TextBox 15"/>
          <p:cNvSpPr txBox="1"/>
          <p:nvPr/>
        </p:nvSpPr>
        <p:spPr>
          <a:xfrm>
            <a:off x="647700" y="5864423"/>
            <a:ext cx="533400" cy="307777"/>
          </a:xfrm>
          <a:prstGeom prst="rect">
            <a:avLst/>
          </a:prstGeom>
          <a:noFill/>
        </p:spPr>
        <p:txBody>
          <a:bodyPr wrap="square" rtlCol="0">
            <a:spAutoFit/>
          </a:bodyPr>
          <a:lstStyle/>
          <a:p>
            <a:r>
              <a:rPr lang="en-US" sz="1400" dirty="0"/>
              <a:t>18%</a:t>
            </a:r>
          </a:p>
        </p:txBody>
      </p:sp>
    </p:spTree>
    <p:extLst>
      <p:ext uri="{BB962C8B-B14F-4D97-AF65-F5344CB8AC3E}">
        <p14:creationId xmlns:p14="http://schemas.microsoft.com/office/powerpoint/2010/main" val="140780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8600"/>
            <a:ext cx="8001000" cy="923330"/>
          </a:xfrm>
          <a:prstGeom prst="rect">
            <a:avLst/>
          </a:prstGeom>
          <a:noFill/>
        </p:spPr>
        <p:txBody>
          <a:bodyPr wrap="square" rtlCol="0">
            <a:spAutoFit/>
          </a:bodyPr>
          <a:lstStyle/>
          <a:p>
            <a:r>
              <a:rPr lang="en-US" b="1" dirty="0"/>
              <a:t>Screen shots for  Car Map example</a:t>
            </a:r>
            <a:r>
              <a:rPr lang="en-US" dirty="0"/>
              <a:t>.</a:t>
            </a:r>
          </a:p>
          <a:p>
            <a:r>
              <a:rPr lang="en-US" dirty="0"/>
              <a:t>First perform a factor analysis using the attribute variables .  Request </a:t>
            </a:r>
            <a:r>
              <a:rPr lang="en-US" dirty="0" err="1"/>
              <a:t>Varimax</a:t>
            </a:r>
            <a:r>
              <a:rPr lang="en-US" dirty="0"/>
              <a:t> Rotation, loadings sorted by size, and save the  factors as variables</a:t>
            </a:r>
          </a:p>
        </p:txBody>
      </p:sp>
      <p:pic>
        <p:nvPicPr>
          <p:cNvPr id="2" name="Picture 1">
            <a:extLst>
              <a:ext uri="{FF2B5EF4-FFF2-40B4-BE49-F238E27FC236}">
                <a16:creationId xmlns:a16="http://schemas.microsoft.com/office/drawing/2014/main" id="{2FA00A87-9FB9-473A-84F3-978A8C2DCB8E}"/>
              </a:ext>
            </a:extLst>
          </p:cNvPr>
          <p:cNvPicPr>
            <a:picLocks noChangeAspect="1"/>
          </p:cNvPicPr>
          <p:nvPr/>
        </p:nvPicPr>
        <p:blipFill>
          <a:blip r:embed="rId2"/>
          <a:stretch>
            <a:fillRect/>
          </a:stretch>
        </p:blipFill>
        <p:spPr>
          <a:xfrm>
            <a:off x="304800" y="1462367"/>
            <a:ext cx="8610600" cy="4841099"/>
          </a:xfrm>
          <a:prstGeom prst="rect">
            <a:avLst/>
          </a:prstGeom>
        </p:spPr>
      </p:pic>
      <p:cxnSp>
        <p:nvCxnSpPr>
          <p:cNvPr id="7" name="Straight Arrow Connector 6">
            <a:extLst>
              <a:ext uri="{FF2B5EF4-FFF2-40B4-BE49-F238E27FC236}">
                <a16:creationId xmlns:a16="http://schemas.microsoft.com/office/drawing/2014/main" id="{68BD0A1D-D97E-4D92-A3CE-CC6EE4BB8556}"/>
              </a:ext>
            </a:extLst>
          </p:cNvPr>
          <p:cNvCxnSpPr/>
          <p:nvPr/>
        </p:nvCxnSpPr>
        <p:spPr>
          <a:xfrm flipH="1">
            <a:off x="6019800" y="690265"/>
            <a:ext cx="1905000" cy="266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207E28-AD83-406B-9413-A6F157B9E963}"/>
              </a:ext>
            </a:extLst>
          </p:cNvPr>
          <p:cNvCxnSpPr/>
          <p:nvPr/>
        </p:nvCxnSpPr>
        <p:spPr>
          <a:xfrm>
            <a:off x="2895600" y="1066800"/>
            <a:ext cx="2743200" cy="266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1C090A-E4B7-4D07-804D-ACD6B97C656F}"/>
              </a:ext>
            </a:extLst>
          </p:cNvPr>
          <p:cNvCxnSpPr/>
          <p:nvPr/>
        </p:nvCxnSpPr>
        <p:spPr>
          <a:xfrm>
            <a:off x="4572000" y="990600"/>
            <a:ext cx="1219200"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34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5410200" cy="369332"/>
          </a:xfrm>
          <a:prstGeom prst="rect">
            <a:avLst/>
          </a:prstGeom>
          <a:noFill/>
        </p:spPr>
        <p:txBody>
          <a:bodyPr wrap="square" rtlCol="0">
            <a:spAutoFit/>
          </a:bodyPr>
          <a:lstStyle/>
          <a:p>
            <a:r>
              <a:rPr lang="en-US" dirty="0" err="1"/>
              <a:t>Varimax</a:t>
            </a:r>
            <a:r>
              <a:rPr lang="en-US" dirty="0"/>
              <a:t> rotation</a:t>
            </a:r>
          </a:p>
        </p:txBody>
      </p:sp>
      <p:pic>
        <p:nvPicPr>
          <p:cNvPr id="2" name="Picture 1">
            <a:extLst>
              <a:ext uri="{FF2B5EF4-FFF2-40B4-BE49-F238E27FC236}">
                <a16:creationId xmlns:a16="http://schemas.microsoft.com/office/drawing/2014/main" id="{14D8E280-8B07-4C69-9ECE-C7A5C625121A}"/>
              </a:ext>
            </a:extLst>
          </p:cNvPr>
          <p:cNvPicPr>
            <a:picLocks noChangeAspect="1"/>
          </p:cNvPicPr>
          <p:nvPr/>
        </p:nvPicPr>
        <p:blipFill>
          <a:blip r:embed="rId2"/>
          <a:stretch>
            <a:fillRect/>
          </a:stretch>
        </p:blipFill>
        <p:spPr>
          <a:xfrm>
            <a:off x="152400" y="1000752"/>
            <a:ext cx="8637984" cy="4856495"/>
          </a:xfrm>
          <a:prstGeom prst="rect">
            <a:avLst/>
          </a:prstGeom>
        </p:spPr>
      </p:pic>
    </p:spTree>
    <p:extLst>
      <p:ext uri="{BB962C8B-B14F-4D97-AF65-F5344CB8AC3E}">
        <p14:creationId xmlns:p14="http://schemas.microsoft.com/office/powerpoint/2010/main" val="346220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4953000" cy="369332"/>
          </a:xfrm>
          <a:prstGeom prst="rect">
            <a:avLst/>
          </a:prstGeom>
          <a:noFill/>
        </p:spPr>
        <p:txBody>
          <a:bodyPr wrap="square" rtlCol="0">
            <a:spAutoFit/>
          </a:bodyPr>
          <a:lstStyle/>
          <a:p>
            <a:r>
              <a:rPr lang="en-US" dirty="0"/>
              <a:t>Loadings sorted by size</a:t>
            </a:r>
          </a:p>
        </p:txBody>
      </p:sp>
      <p:pic>
        <p:nvPicPr>
          <p:cNvPr id="2" name="Picture 1">
            <a:extLst>
              <a:ext uri="{FF2B5EF4-FFF2-40B4-BE49-F238E27FC236}">
                <a16:creationId xmlns:a16="http://schemas.microsoft.com/office/drawing/2014/main" id="{D0E9F31C-6E10-4742-8A53-4B879BEF4C05}"/>
              </a:ext>
            </a:extLst>
          </p:cNvPr>
          <p:cNvPicPr>
            <a:picLocks noChangeAspect="1"/>
          </p:cNvPicPr>
          <p:nvPr/>
        </p:nvPicPr>
        <p:blipFill>
          <a:blip r:embed="rId2"/>
          <a:stretch>
            <a:fillRect/>
          </a:stretch>
        </p:blipFill>
        <p:spPr>
          <a:xfrm>
            <a:off x="253008" y="1000752"/>
            <a:ext cx="8637984" cy="4856495"/>
          </a:xfrm>
          <a:prstGeom prst="rect">
            <a:avLst/>
          </a:prstGeom>
        </p:spPr>
      </p:pic>
    </p:spTree>
    <p:extLst>
      <p:ext uri="{BB962C8B-B14F-4D97-AF65-F5344CB8AC3E}">
        <p14:creationId xmlns:p14="http://schemas.microsoft.com/office/powerpoint/2010/main" val="2681188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5410200" cy="369332"/>
          </a:xfrm>
          <a:prstGeom prst="rect">
            <a:avLst/>
          </a:prstGeom>
          <a:noFill/>
        </p:spPr>
        <p:txBody>
          <a:bodyPr wrap="square" rtlCol="0">
            <a:spAutoFit/>
          </a:bodyPr>
          <a:lstStyle/>
          <a:p>
            <a:r>
              <a:rPr lang="en-US" dirty="0"/>
              <a:t>Save factors as variables</a:t>
            </a:r>
          </a:p>
        </p:txBody>
      </p:sp>
      <p:pic>
        <p:nvPicPr>
          <p:cNvPr id="2" name="Picture 1">
            <a:extLst>
              <a:ext uri="{FF2B5EF4-FFF2-40B4-BE49-F238E27FC236}">
                <a16:creationId xmlns:a16="http://schemas.microsoft.com/office/drawing/2014/main" id="{D0520D07-9A6A-43C7-90E5-CDB65CB751B4}"/>
              </a:ext>
            </a:extLst>
          </p:cNvPr>
          <p:cNvPicPr>
            <a:picLocks noChangeAspect="1"/>
          </p:cNvPicPr>
          <p:nvPr/>
        </p:nvPicPr>
        <p:blipFill>
          <a:blip r:embed="rId2"/>
          <a:stretch>
            <a:fillRect/>
          </a:stretch>
        </p:blipFill>
        <p:spPr>
          <a:xfrm>
            <a:off x="304800" y="990600"/>
            <a:ext cx="8674100" cy="4876800"/>
          </a:xfrm>
          <a:prstGeom prst="rect">
            <a:avLst/>
          </a:prstGeom>
        </p:spPr>
      </p:pic>
    </p:spTree>
    <p:extLst>
      <p:ext uri="{BB962C8B-B14F-4D97-AF65-F5344CB8AC3E}">
        <p14:creationId xmlns:p14="http://schemas.microsoft.com/office/powerpoint/2010/main" val="1868699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705" y="282575"/>
            <a:ext cx="706596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B9B2422E-9A84-446A-B570-5DECCFCF9F68}"/>
              </a:ext>
            </a:extLst>
          </p:cNvPr>
          <p:cNvPicPr>
            <a:picLocks noChangeAspect="1"/>
          </p:cNvPicPr>
          <p:nvPr/>
        </p:nvPicPr>
        <p:blipFill>
          <a:blip r:embed="rId3"/>
          <a:stretch>
            <a:fillRect/>
          </a:stretch>
        </p:blipFill>
        <p:spPr>
          <a:xfrm>
            <a:off x="185241" y="1050925"/>
            <a:ext cx="8773517" cy="4932695"/>
          </a:xfrm>
          <a:prstGeom prst="rect">
            <a:avLst/>
          </a:prstGeom>
        </p:spPr>
      </p:pic>
    </p:spTree>
    <p:extLst>
      <p:ext uri="{BB962C8B-B14F-4D97-AF65-F5344CB8AC3E}">
        <p14:creationId xmlns:p14="http://schemas.microsoft.com/office/powerpoint/2010/main" val="383056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Procedures</a:t>
            </a:r>
          </a:p>
        </p:txBody>
      </p:sp>
      <p:sp>
        <p:nvSpPr>
          <p:cNvPr id="3" name="Content Placeholder 2"/>
          <p:cNvSpPr>
            <a:spLocks noGrp="1"/>
          </p:cNvSpPr>
          <p:nvPr>
            <p:ph idx="1"/>
          </p:nvPr>
        </p:nvSpPr>
        <p:spPr/>
        <p:txBody>
          <a:bodyPr>
            <a:normAutofit/>
          </a:bodyPr>
          <a:lstStyle/>
          <a:p>
            <a:pPr marL="0" indent="0">
              <a:buNone/>
            </a:pPr>
            <a:r>
              <a:rPr lang="en-US" sz="2400" dirty="0"/>
              <a:t>Perceptual mapping procedures were developed by </a:t>
            </a:r>
            <a:r>
              <a:rPr lang="en-US" sz="2400" dirty="0" err="1"/>
              <a:t>psychometricians</a:t>
            </a:r>
            <a:r>
              <a:rPr lang="en-US" sz="2400" dirty="0"/>
              <a:t> to display perceptions on multiple dimensions on a map (brands, restaurants, presidential candidates, etc.).</a:t>
            </a:r>
          </a:p>
          <a:p>
            <a:pPr marL="0" indent="0">
              <a:buNone/>
            </a:pPr>
            <a:endParaRPr lang="en-US" sz="2400" dirty="0"/>
          </a:p>
          <a:p>
            <a:pPr marL="0" indent="0">
              <a:buNone/>
            </a:pPr>
            <a:r>
              <a:rPr lang="en-US" sz="2400" dirty="0"/>
              <a:t>Perceptual maps are used for exploratory analysis and to summarize information in a readily interpretable form.</a:t>
            </a:r>
          </a:p>
          <a:p>
            <a:pPr marL="0" indent="0">
              <a:buNone/>
            </a:pPr>
            <a:endParaRPr lang="en-US" sz="2400" dirty="0"/>
          </a:p>
          <a:p>
            <a:pPr marL="0" indent="0">
              <a:buNone/>
            </a:pPr>
            <a:r>
              <a:rPr lang="en-US" sz="2400" dirty="0"/>
              <a:t>This topic will cover two major approaches: 1) maps from similarity data and  2) maps from attributes-based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032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27965"/>
            <a:ext cx="7010400" cy="646331"/>
          </a:xfrm>
          <a:prstGeom prst="rect">
            <a:avLst/>
          </a:prstGeom>
          <a:noFill/>
        </p:spPr>
        <p:txBody>
          <a:bodyPr wrap="square" rtlCol="0">
            <a:spAutoFit/>
          </a:bodyPr>
          <a:lstStyle/>
          <a:p>
            <a:r>
              <a:rPr lang="en-US" dirty="0"/>
              <a:t>Next, use Compare Means to compute the mean factor scores by car name</a:t>
            </a:r>
          </a:p>
        </p:txBody>
      </p:sp>
      <p:pic>
        <p:nvPicPr>
          <p:cNvPr id="2" name="Picture 1">
            <a:extLst>
              <a:ext uri="{FF2B5EF4-FFF2-40B4-BE49-F238E27FC236}">
                <a16:creationId xmlns:a16="http://schemas.microsoft.com/office/drawing/2014/main" id="{881E190F-9052-4A3D-9870-336D61155734}"/>
              </a:ext>
            </a:extLst>
          </p:cNvPr>
          <p:cNvPicPr>
            <a:picLocks noChangeAspect="1"/>
          </p:cNvPicPr>
          <p:nvPr/>
        </p:nvPicPr>
        <p:blipFill>
          <a:blip r:embed="rId2"/>
          <a:stretch>
            <a:fillRect/>
          </a:stretch>
        </p:blipFill>
        <p:spPr>
          <a:xfrm>
            <a:off x="253008" y="1000752"/>
            <a:ext cx="8637984" cy="4856495"/>
          </a:xfrm>
          <a:prstGeom prst="rect">
            <a:avLst/>
          </a:prstGeom>
        </p:spPr>
      </p:pic>
    </p:spTree>
    <p:extLst>
      <p:ext uri="{BB962C8B-B14F-4D97-AF65-F5344CB8AC3E}">
        <p14:creationId xmlns:p14="http://schemas.microsoft.com/office/powerpoint/2010/main" val="286563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6934200" cy="646331"/>
          </a:xfrm>
          <a:prstGeom prst="rect">
            <a:avLst/>
          </a:prstGeom>
          <a:noFill/>
        </p:spPr>
        <p:txBody>
          <a:bodyPr wrap="square" rtlCol="0">
            <a:spAutoFit/>
          </a:bodyPr>
          <a:lstStyle/>
          <a:p>
            <a:r>
              <a:rPr lang="en-US" dirty="0"/>
              <a:t>Next, use Compare Means to compute the mean factor scores by car name (only request means to keep things uncluttered)</a:t>
            </a:r>
          </a:p>
        </p:txBody>
      </p:sp>
      <p:pic>
        <p:nvPicPr>
          <p:cNvPr id="2" name="Picture 1">
            <a:extLst>
              <a:ext uri="{FF2B5EF4-FFF2-40B4-BE49-F238E27FC236}">
                <a16:creationId xmlns:a16="http://schemas.microsoft.com/office/drawing/2014/main" id="{5FC40ABF-3D31-484D-9F37-5DB6888B7BC7}"/>
              </a:ext>
            </a:extLst>
          </p:cNvPr>
          <p:cNvPicPr>
            <a:picLocks noChangeAspect="1"/>
          </p:cNvPicPr>
          <p:nvPr/>
        </p:nvPicPr>
        <p:blipFill>
          <a:blip r:embed="rId2"/>
          <a:stretch>
            <a:fillRect/>
          </a:stretch>
        </p:blipFill>
        <p:spPr>
          <a:xfrm>
            <a:off x="243550" y="1143000"/>
            <a:ext cx="8656899" cy="4867130"/>
          </a:xfrm>
          <a:prstGeom prst="rect">
            <a:avLst/>
          </a:prstGeom>
        </p:spPr>
      </p:pic>
    </p:spTree>
    <p:extLst>
      <p:ext uri="{BB962C8B-B14F-4D97-AF65-F5344CB8AC3E}">
        <p14:creationId xmlns:p14="http://schemas.microsoft.com/office/powerpoint/2010/main" val="174650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228600"/>
            <a:ext cx="6781800" cy="646331"/>
          </a:xfrm>
          <a:prstGeom prst="rect">
            <a:avLst/>
          </a:prstGeom>
          <a:noFill/>
        </p:spPr>
        <p:txBody>
          <a:bodyPr wrap="square" rtlCol="0">
            <a:spAutoFit/>
          </a:bodyPr>
          <a:lstStyle/>
          <a:p>
            <a:r>
              <a:rPr lang="en-US" dirty="0"/>
              <a:t>Copy and paste the rotated loadings matrix and mean factor scores (by car name) into an Excel file</a:t>
            </a:r>
          </a:p>
        </p:txBody>
      </p:sp>
      <p:pic>
        <p:nvPicPr>
          <p:cNvPr id="2" name="Picture 1">
            <a:extLst>
              <a:ext uri="{FF2B5EF4-FFF2-40B4-BE49-F238E27FC236}">
                <a16:creationId xmlns:a16="http://schemas.microsoft.com/office/drawing/2014/main" id="{8AC01A2A-0602-4ACF-9FF4-47E405E6B0D7}"/>
              </a:ext>
            </a:extLst>
          </p:cNvPr>
          <p:cNvPicPr>
            <a:picLocks noChangeAspect="1"/>
          </p:cNvPicPr>
          <p:nvPr/>
        </p:nvPicPr>
        <p:blipFill>
          <a:blip r:embed="rId2"/>
          <a:stretch>
            <a:fillRect/>
          </a:stretch>
        </p:blipFill>
        <p:spPr>
          <a:xfrm>
            <a:off x="148575" y="1371600"/>
            <a:ext cx="8846849" cy="4973924"/>
          </a:xfrm>
          <a:prstGeom prst="rect">
            <a:avLst/>
          </a:prstGeom>
        </p:spPr>
      </p:pic>
      <p:cxnSp>
        <p:nvCxnSpPr>
          <p:cNvPr id="4" name="Straight Arrow Connector 3">
            <a:extLst>
              <a:ext uri="{FF2B5EF4-FFF2-40B4-BE49-F238E27FC236}">
                <a16:creationId xmlns:a16="http://schemas.microsoft.com/office/drawing/2014/main" id="{0C83811D-016B-4987-96D4-FB2A696BF956}"/>
              </a:ext>
            </a:extLst>
          </p:cNvPr>
          <p:cNvCxnSpPr/>
          <p:nvPr/>
        </p:nvCxnSpPr>
        <p:spPr>
          <a:xfrm flipH="1" flipV="1">
            <a:off x="3657600" y="3401362"/>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F89DCD9-3A2D-4016-876B-CFA31B1CE1AF}"/>
              </a:ext>
            </a:extLst>
          </p:cNvPr>
          <p:cNvCxnSpPr/>
          <p:nvPr/>
        </p:nvCxnSpPr>
        <p:spPr>
          <a:xfrm flipH="1">
            <a:off x="4267200" y="4495800"/>
            <a:ext cx="17526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509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6629400" cy="923330"/>
          </a:xfrm>
          <a:prstGeom prst="rect">
            <a:avLst/>
          </a:prstGeom>
          <a:noFill/>
        </p:spPr>
        <p:txBody>
          <a:bodyPr wrap="square" rtlCol="0">
            <a:spAutoFit/>
          </a:bodyPr>
          <a:lstStyle/>
          <a:p>
            <a:r>
              <a:rPr lang="en-US" dirty="0"/>
              <a:t>Merge the tables by omitting the rows between the output (and omit the Total row from the means table (the total means are 0s since the factors have been standardized))</a:t>
            </a:r>
          </a:p>
        </p:txBody>
      </p:sp>
      <p:pic>
        <p:nvPicPr>
          <p:cNvPr id="2" name="Picture 1">
            <a:extLst>
              <a:ext uri="{FF2B5EF4-FFF2-40B4-BE49-F238E27FC236}">
                <a16:creationId xmlns:a16="http://schemas.microsoft.com/office/drawing/2014/main" id="{C81E8ACB-A365-4482-B6A9-27B9450E782A}"/>
              </a:ext>
            </a:extLst>
          </p:cNvPr>
          <p:cNvPicPr>
            <a:picLocks noChangeAspect="1"/>
          </p:cNvPicPr>
          <p:nvPr/>
        </p:nvPicPr>
        <p:blipFill>
          <a:blip r:embed="rId2"/>
          <a:stretch>
            <a:fillRect/>
          </a:stretch>
        </p:blipFill>
        <p:spPr>
          <a:xfrm>
            <a:off x="152400" y="1228130"/>
            <a:ext cx="8637984" cy="4856495"/>
          </a:xfrm>
          <a:prstGeom prst="rect">
            <a:avLst/>
          </a:prstGeom>
        </p:spPr>
      </p:pic>
    </p:spTree>
    <p:extLst>
      <p:ext uri="{BB962C8B-B14F-4D97-AF65-F5344CB8AC3E}">
        <p14:creationId xmlns:p14="http://schemas.microsoft.com/office/powerpoint/2010/main" val="195243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6858000" cy="369332"/>
          </a:xfrm>
          <a:prstGeom prst="rect">
            <a:avLst/>
          </a:prstGeom>
          <a:noFill/>
        </p:spPr>
        <p:txBody>
          <a:bodyPr wrap="square" rtlCol="0">
            <a:spAutoFit/>
          </a:bodyPr>
          <a:lstStyle/>
          <a:p>
            <a:r>
              <a:rPr lang="en-US" dirty="0"/>
              <a:t>Copy the data from this table and paste into a new data file in SPSS</a:t>
            </a:r>
          </a:p>
        </p:txBody>
      </p:sp>
      <p:pic>
        <p:nvPicPr>
          <p:cNvPr id="2" name="Picture 1">
            <a:extLst>
              <a:ext uri="{FF2B5EF4-FFF2-40B4-BE49-F238E27FC236}">
                <a16:creationId xmlns:a16="http://schemas.microsoft.com/office/drawing/2014/main" id="{CA463EA9-1C0D-4211-8F24-81ADD077497C}"/>
              </a:ext>
            </a:extLst>
          </p:cNvPr>
          <p:cNvPicPr>
            <a:picLocks noChangeAspect="1"/>
          </p:cNvPicPr>
          <p:nvPr/>
        </p:nvPicPr>
        <p:blipFill>
          <a:blip r:embed="rId2"/>
          <a:stretch>
            <a:fillRect/>
          </a:stretch>
        </p:blipFill>
        <p:spPr>
          <a:xfrm>
            <a:off x="285521" y="1143000"/>
            <a:ext cx="8572957" cy="4819935"/>
          </a:xfrm>
          <a:prstGeom prst="rect">
            <a:avLst/>
          </a:prstGeom>
        </p:spPr>
      </p:pic>
    </p:spTree>
    <p:extLst>
      <p:ext uri="{BB962C8B-B14F-4D97-AF65-F5344CB8AC3E}">
        <p14:creationId xmlns:p14="http://schemas.microsoft.com/office/powerpoint/2010/main" val="87757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 y="521732"/>
            <a:ext cx="7696200" cy="369332"/>
          </a:xfrm>
          <a:prstGeom prst="rect">
            <a:avLst/>
          </a:prstGeom>
          <a:noFill/>
        </p:spPr>
        <p:txBody>
          <a:bodyPr wrap="square" rtlCol="0">
            <a:spAutoFit/>
          </a:bodyPr>
          <a:lstStyle/>
          <a:p>
            <a:r>
              <a:rPr lang="en-US" dirty="0"/>
              <a:t>After pasting the data, you may want to rename the variables (Label, F1, F2,F3)</a:t>
            </a:r>
          </a:p>
        </p:txBody>
      </p:sp>
      <p:pic>
        <p:nvPicPr>
          <p:cNvPr id="2" name="Picture 1">
            <a:extLst>
              <a:ext uri="{FF2B5EF4-FFF2-40B4-BE49-F238E27FC236}">
                <a16:creationId xmlns:a16="http://schemas.microsoft.com/office/drawing/2014/main" id="{BADE3A05-3E90-40D1-ABE6-245E5AA70B2A}"/>
              </a:ext>
            </a:extLst>
          </p:cNvPr>
          <p:cNvPicPr>
            <a:picLocks noChangeAspect="1"/>
          </p:cNvPicPr>
          <p:nvPr/>
        </p:nvPicPr>
        <p:blipFill>
          <a:blip r:embed="rId2"/>
          <a:stretch>
            <a:fillRect/>
          </a:stretch>
        </p:blipFill>
        <p:spPr>
          <a:xfrm>
            <a:off x="253008" y="1210475"/>
            <a:ext cx="8637984" cy="4856495"/>
          </a:xfrm>
          <a:prstGeom prst="rect">
            <a:avLst/>
          </a:prstGeom>
        </p:spPr>
      </p:pic>
    </p:spTree>
    <p:extLst>
      <p:ext uri="{BB962C8B-B14F-4D97-AF65-F5344CB8AC3E}">
        <p14:creationId xmlns:p14="http://schemas.microsoft.com/office/powerpoint/2010/main" val="1475699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0080" y="432078"/>
            <a:ext cx="7924800" cy="369332"/>
          </a:xfrm>
          <a:prstGeom prst="rect">
            <a:avLst/>
          </a:prstGeom>
          <a:noFill/>
        </p:spPr>
        <p:txBody>
          <a:bodyPr wrap="square" rtlCol="0">
            <a:spAutoFit/>
          </a:bodyPr>
          <a:lstStyle/>
          <a:p>
            <a:r>
              <a:rPr lang="en-US" dirty="0"/>
              <a:t>Create a scatter plot with the points labeled</a:t>
            </a:r>
          </a:p>
        </p:txBody>
      </p:sp>
      <p:pic>
        <p:nvPicPr>
          <p:cNvPr id="2" name="Picture 1">
            <a:extLst>
              <a:ext uri="{FF2B5EF4-FFF2-40B4-BE49-F238E27FC236}">
                <a16:creationId xmlns:a16="http://schemas.microsoft.com/office/drawing/2014/main" id="{78D5053A-73CA-4113-807D-6DE8E8FE02A6}"/>
              </a:ext>
            </a:extLst>
          </p:cNvPr>
          <p:cNvPicPr>
            <a:picLocks noChangeAspect="1"/>
          </p:cNvPicPr>
          <p:nvPr/>
        </p:nvPicPr>
        <p:blipFill>
          <a:blip r:embed="rId2"/>
          <a:stretch>
            <a:fillRect/>
          </a:stretch>
        </p:blipFill>
        <p:spPr>
          <a:xfrm>
            <a:off x="253008" y="1000752"/>
            <a:ext cx="8637984" cy="4856495"/>
          </a:xfrm>
          <a:prstGeom prst="rect">
            <a:avLst/>
          </a:prstGeom>
        </p:spPr>
      </p:pic>
    </p:spTree>
    <p:extLst>
      <p:ext uri="{BB962C8B-B14F-4D97-AF65-F5344CB8AC3E}">
        <p14:creationId xmlns:p14="http://schemas.microsoft.com/office/powerpoint/2010/main" val="162200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929800-8AD3-4791-912B-8BBFD8F84FF5}"/>
              </a:ext>
            </a:extLst>
          </p:cNvPr>
          <p:cNvPicPr>
            <a:picLocks noChangeAspect="1"/>
          </p:cNvPicPr>
          <p:nvPr/>
        </p:nvPicPr>
        <p:blipFill>
          <a:blip r:embed="rId2"/>
          <a:stretch>
            <a:fillRect/>
          </a:stretch>
        </p:blipFill>
        <p:spPr>
          <a:xfrm>
            <a:off x="253008" y="1000752"/>
            <a:ext cx="8637984" cy="4856495"/>
          </a:xfrm>
          <a:prstGeom prst="rect">
            <a:avLst/>
          </a:prstGeom>
        </p:spPr>
      </p:pic>
    </p:spTree>
    <p:extLst>
      <p:ext uri="{BB962C8B-B14F-4D97-AF65-F5344CB8AC3E}">
        <p14:creationId xmlns:p14="http://schemas.microsoft.com/office/powerpoint/2010/main" val="310087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0"/>
            <a:ext cx="7086600" cy="369332"/>
          </a:xfrm>
          <a:prstGeom prst="rect">
            <a:avLst/>
          </a:prstGeom>
          <a:noFill/>
        </p:spPr>
        <p:txBody>
          <a:bodyPr wrap="square" rtlCol="0">
            <a:spAutoFit/>
          </a:bodyPr>
          <a:lstStyle/>
          <a:p>
            <a:r>
              <a:rPr lang="en-US" dirty="0"/>
              <a:t>Click on Options</a:t>
            </a:r>
          </a:p>
        </p:txBody>
      </p:sp>
      <p:pic>
        <p:nvPicPr>
          <p:cNvPr id="2" name="Picture 1">
            <a:extLst>
              <a:ext uri="{FF2B5EF4-FFF2-40B4-BE49-F238E27FC236}">
                <a16:creationId xmlns:a16="http://schemas.microsoft.com/office/drawing/2014/main" id="{0C997929-5E62-4770-B22A-6A6B15419DCF}"/>
              </a:ext>
            </a:extLst>
          </p:cNvPr>
          <p:cNvPicPr>
            <a:picLocks noChangeAspect="1"/>
          </p:cNvPicPr>
          <p:nvPr/>
        </p:nvPicPr>
        <p:blipFill>
          <a:blip r:embed="rId2"/>
          <a:stretch>
            <a:fillRect/>
          </a:stretch>
        </p:blipFill>
        <p:spPr>
          <a:xfrm>
            <a:off x="185241" y="1066800"/>
            <a:ext cx="8773517" cy="4932695"/>
          </a:xfrm>
          <a:prstGeom prst="rect">
            <a:avLst/>
          </a:prstGeom>
        </p:spPr>
      </p:pic>
      <p:cxnSp>
        <p:nvCxnSpPr>
          <p:cNvPr id="5" name="Straight Arrow Connector 4">
            <a:extLst>
              <a:ext uri="{FF2B5EF4-FFF2-40B4-BE49-F238E27FC236}">
                <a16:creationId xmlns:a16="http://schemas.microsoft.com/office/drawing/2014/main" id="{86A51A67-CA47-4865-8122-5820AC8F7E64}"/>
              </a:ext>
            </a:extLst>
          </p:cNvPr>
          <p:cNvCxnSpPr/>
          <p:nvPr/>
        </p:nvCxnSpPr>
        <p:spPr>
          <a:xfrm>
            <a:off x="2362200" y="597932"/>
            <a:ext cx="3505200" cy="130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0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620000" cy="369332"/>
          </a:xfrm>
          <a:prstGeom prst="rect">
            <a:avLst/>
          </a:prstGeom>
          <a:noFill/>
        </p:spPr>
        <p:txBody>
          <a:bodyPr wrap="square" rtlCol="0">
            <a:spAutoFit/>
          </a:bodyPr>
          <a:lstStyle/>
          <a:p>
            <a:r>
              <a:rPr lang="en-US" dirty="0"/>
              <a:t>Click on Display chart with case labels, then Continue, OK</a:t>
            </a:r>
          </a:p>
        </p:txBody>
      </p:sp>
      <p:pic>
        <p:nvPicPr>
          <p:cNvPr id="2" name="Picture 1">
            <a:extLst>
              <a:ext uri="{FF2B5EF4-FFF2-40B4-BE49-F238E27FC236}">
                <a16:creationId xmlns:a16="http://schemas.microsoft.com/office/drawing/2014/main" id="{9B45BDA6-49A6-4945-BC9D-A30CCA2669AF}"/>
              </a:ext>
            </a:extLst>
          </p:cNvPr>
          <p:cNvPicPr>
            <a:picLocks noChangeAspect="1"/>
          </p:cNvPicPr>
          <p:nvPr/>
        </p:nvPicPr>
        <p:blipFill>
          <a:blip r:embed="rId2"/>
          <a:stretch>
            <a:fillRect/>
          </a:stretch>
        </p:blipFill>
        <p:spPr>
          <a:xfrm>
            <a:off x="320774" y="1038852"/>
            <a:ext cx="8502451" cy="4780295"/>
          </a:xfrm>
          <a:prstGeom prst="rect">
            <a:avLst/>
          </a:prstGeom>
        </p:spPr>
      </p:pic>
    </p:spTree>
    <p:extLst>
      <p:ext uri="{BB962C8B-B14F-4D97-AF65-F5344CB8AC3E}">
        <p14:creationId xmlns:p14="http://schemas.microsoft.com/office/powerpoint/2010/main" val="213845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Maps</a:t>
            </a:r>
          </a:p>
        </p:txBody>
      </p:sp>
      <p:sp>
        <p:nvSpPr>
          <p:cNvPr id="3" name="Content Placeholder 2"/>
          <p:cNvSpPr>
            <a:spLocks noGrp="1"/>
          </p:cNvSpPr>
          <p:nvPr>
            <p:ph idx="1"/>
          </p:nvPr>
        </p:nvSpPr>
        <p:spPr>
          <a:xfrm>
            <a:off x="457200" y="1295400"/>
            <a:ext cx="8229600" cy="5334000"/>
          </a:xfrm>
        </p:spPr>
        <p:txBody>
          <a:bodyPr>
            <a:normAutofit fontScale="70000" lnSpcReduction="20000"/>
          </a:bodyPr>
          <a:lstStyle/>
          <a:p>
            <a:pPr marL="0" indent="0">
              <a:buNone/>
            </a:pPr>
            <a:r>
              <a:rPr lang="en-US" dirty="0"/>
              <a:t>As the name implies, similarity maps portray the spatial representation of items based on supplied distance measures.  </a:t>
            </a:r>
          </a:p>
          <a:p>
            <a:pPr marL="0" indent="0">
              <a:buNone/>
            </a:pPr>
            <a:endParaRPr lang="en-US" dirty="0"/>
          </a:p>
          <a:p>
            <a:pPr marL="0" indent="0">
              <a:buNone/>
            </a:pPr>
            <a:r>
              <a:rPr lang="en-US" dirty="0"/>
              <a:t>Similarity maps are especially useful for products/services where it is difficult to articulate attributes that differentiate items (e.g., fashion items, perfume, etc.)</a:t>
            </a:r>
          </a:p>
          <a:p>
            <a:pPr marL="0" indent="0">
              <a:buNone/>
            </a:pPr>
            <a:endParaRPr lang="en-US" dirty="0"/>
          </a:p>
          <a:p>
            <a:pPr marL="0" indent="0">
              <a:buNone/>
            </a:pPr>
            <a:r>
              <a:rPr lang="en-US" dirty="0"/>
              <a:t>Basic steps are as follows:</a:t>
            </a:r>
          </a:p>
          <a:p>
            <a:pPr marL="514350" indent="-514350">
              <a:buAutoNum type="arabicParenR"/>
            </a:pPr>
            <a:r>
              <a:rPr lang="en-US" dirty="0"/>
              <a:t>Identify items of interest (often competing products/services)</a:t>
            </a:r>
          </a:p>
          <a:p>
            <a:pPr marL="514350" indent="-514350">
              <a:buAutoNum type="arabicParenR"/>
            </a:pPr>
            <a:r>
              <a:rPr lang="en-US" dirty="0"/>
              <a:t>Create a matrix of similarity measures between pairs of items.</a:t>
            </a:r>
          </a:p>
          <a:p>
            <a:pPr marL="514350" indent="-514350">
              <a:buAutoNum type="arabicParenR"/>
            </a:pPr>
            <a:r>
              <a:rPr lang="en-US" dirty="0"/>
              <a:t>Generate the map and determine the dimensions.   A measure of “stress” is useful in this determination.  Smaller is better, and a stress=0 implies a perfect fit to the data.  Another measure is the squared correlation (R square) between the distances in the data, and the distances in the map.</a:t>
            </a:r>
          </a:p>
          <a:p>
            <a:pPr marL="514350" indent="-514350">
              <a:buAutoNum type="arabicParenR"/>
            </a:pPr>
            <a:r>
              <a:rPr lang="en-US" dirty="0"/>
              <a:t>Interpret the map dimensions</a:t>
            </a:r>
          </a:p>
        </p:txBody>
      </p:sp>
    </p:spTree>
    <p:extLst>
      <p:ext uri="{BB962C8B-B14F-4D97-AF65-F5344CB8AC3E}">
        <p14:creationId xmlns:p14="http://schemas.microsoft.com/office/powerpoint/2010/main" val="764228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7391400" cy="369332"/>
          </a:xfrm>
          <a:prstGeom prst="rect">
            <a:avLst/>
          </a:prstGeom>
          <a:noFill/>
        </p:spPr>
        <p:txBody>
          <a:bodyPr wrap="square" rtlCol="0">
            <a:spAutoFit/>
          </a:bodyPr>
          <a:lstStyle/>
          <a:p>
            <a:r>
              <a:rPr lang="en-US" dirty="0"/>
              <a:t>Copy and paste into Excel</a:t>
            </a:r>
          </a:p>
        </p:txBody>
      </p:sp>
      <p:pic>
        <p:nvPicPr>
          <p:cNvPr id="5" name="Picture 4">
            <a:extLst>
              <a:ext uri="{FF2B5EF4-FFF2-40B4-BE49-F238E27FC236}">
                <a16:creationId xmlns:a16="http://schemas.microsoft.com/office/drawing/2014/main" id="{AD5D600C-62AE-4268-A567-CC2B4DD4FD37}"/>
              </a:ext>
            </a:extLst>
          </p:cNvPr>
          <p:cNvPicPr>
            <a:picLocks noChangeAspect="1"/>
          </p:cNvPicPr>
          <p:nvPr/>
        </p:nvPicPr>
        <p:blipFill>
          <a:blip r:embed="rId2"/>
          <a:stretch>
            <a:fillRect/>
          </a:stretch>
        </p:blipFill>
        <p:spPr>
          <a:xfrm>
            <a:off x="249561" y="1109271"/>
            <a:ext cx="8644877" cy="4639458"/>
          </a:xfrm>
          <a:prstGeom prst="rect">
            <a:avLst/>
          </a:prstGeom>
        </p:spPr>
      </p:pic>
    </p:spTree>
    <p:extLst>
      <p:ext uri="{BB962C8B-B14F-4D97-AF65-F5344CB8AC3E}">
        <p14:creationId xmlns:p14="http://schemas.microsoft.com/office/powerpoint/2010/main" val="2282374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03EC975-1B15-4D9B-BF5E-A05710596D07}"/>
              </a:ext>
            </a:extLst>
          </p:cNvPr>
          <p:cNvSpPr txBox="1"/>
          <p:nvPr/>
        </p:nvSpPr>
        <p:spPr>
          <a:xfrm>
            <a:off x="685800" y="228600"/>
            <a:ext cx="6781800" cy="369332"/>
          </a:xfrm>
          <a:prstGeom prst="rect">
            <a:avLst/>
          </a:prstGeom>
          <a:noFill/>
        </p:spPr>
        <p:txBody>
          <a:bodyPr wrap="square" rtlCol="0">
            <a:spAutoFit/>
          </a:bodyPr>
          <a:lstStyle/>
          <a:p>
            <a:r>
              <a:rPr lang="en-US" dirty="0"/>
              <a:t>Insert arrows</a:t>
            </a:r>
          </a:p>
        </p:txBody>
      </p:sp>
      <p:pic>
        <p:nvPicPr>
          <p:cNvPr id="4" name="Picture 3">
            <a:extLst>
              <a:ext uri="{FF2B5EF4-FFF2-40B4-BE49-F238E27FC236}">
                <a16:creationId xmlns:a16="http://schemas.microsoft.com/office/drawing/2014/main" id="{67B5CAC2-BD99-4F02-8AA4-C0C7CBA78D39}"/>
              </a:ext>
            </a:extLst>
          </p:cNvPr>
          <p:cNvPicPr>
            <a:picLocks noChangeAspect="1"/>
          </p:cNvPicPr>
          <p:nvPr/>
        </p:nvPicPr>
        <p:blipFill>
          <a:blip r:embed="rId2"/>
          <a:stretch>
            <a:fillRect/>
          </a:stretch>
        </p:blipFill>
        <p:spPr>
          <a:xfrm>
            <a:off x="456843" y="1219008"/>
            <a:ext cx="8230313" cy="4419983"/>
          </a:xfrm>
          <a:prstGeom prst="rect">
            <a:avLst/>
          </a:prstGeom>
        </p:spPr>
      </p:pic>
    </p:spTree>
    <p:extLst>
      <p:ext uri="{BB962C8B-B14F-4D97-AF65-F5344CB8AC3E}">
        <p14:creationId xmlns:p14="http://schemas.microsoft.com/office/powerpoint/2010/main" val="892044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60" y="457200"/>
            <a:ext cx="735739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990600" y="5181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 y="5559425"/>
            <a:ext cx="7683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05" y="5023485"/>
            <a:ext cx="5492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950" y="5638800"/>
            <a:ext cx="549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0" y="5964138"/>
            <a:ext cx="4800600" cy="646331"/>
          </a:xfrm>
          <a:prstGeom prst="rect">
            <a:avLst/>
          </a:prstGeom>
          <a:noFill/>
        </p:spPr>
        <p:txBody>
          <a:bodyPr wrap="square" rtlCol="0">
            <a:spAutoFit/>
          </a:bodyPr>
          <a:lstStyle/>
          <a:p>
            <a:r>
              <a:rPr lang="en-US" dirty="0"/>
              <a:t>Note: the 18% and 49% are the associated factor % variance after rotation from slide 13 </a:t>
            </a:r>
          </a:p>
        </p:txBody>
      </p:sp>
      <p:sp>
        <p:nvSpPr>
          <p:cNvPr id="2" name="TextBox 1">
            <a:extLst>
              <a:ext uri="{FF2B5EF4-FFF2-40B4-BE49-F238E27FC236}">
                <a16:creationId xmlns:a16="http://schemas.microsoft.com/office/drawing/2014/main" id="{63E0CA8C-73CB-4AD7-A546-E2000BE5B08F}"/>
              </a:ext>
            </a:extLst>
          </p:cNvPr>
          <p:cNvSpPr txBox="1"/>
          <p:nvPr/>
        </p:nvSpPr>
        <p:spPr>
          <a:xfrm>
            <a:off x="1143000" y="152400"/>
            <a:ext cx="6248400" cy="369332"/>
          </a:xfrm>
          <a:prstGeom prst="rect">
            <a:avLst/>
          </a:prstGeom>
          <a:noFill/>
        </p:spPr>
        <p:txBody>
          <a:bodyPr wrap="square" rtlCol="0">
            <a:spAutoFit/>
          </a:bodyPr>
          <a:lstStyle/>
          <a:p>
            <a:r>
              <a:rPr lang="en-US" dirty="0"/>
              <a:t>Note: Grid lines can be removed (while in SPSS) if desired</a:t>
            </a:r>
          </a:p>
        </p:txBody>
      </p:sp>
    </p:spTree>
    <p:extLst>
      <p:ext uri="{BB962C8B-B14F-4D97-AF65-F5344CB8AC3E}">
        <p14:creationId xmlns:p14="http://schemas.microsoft.com/office/powerpoint/2010/main" val="406611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953000"/>
          </a:xfrm>
        </p:spPr>
        <p:txBody>
          <a:bodyPr>
            <a:normAutofit fontScale="92500" lnSpcReduction="20000"/>
          </a:bodyPr>
          <a:lstStyle/>
          <a:p>
            <a:pPr marL="0" indent="0">
              <a:buNone/>
            </a:pPr>
            <a:r>
              <a:rPr lang="en-US" dirty="0"/>
              <a:t>Attribute Map Interpretation</a:t>
            </a:r>
          </a:p>
          <a:p>
            <a:pPr marL="0" indent="0">
              <a:buNone/>
            </a:pPr>
            <a:r>
              <a:rPr lang="en-US" sz="2000" dirty="0"/>
              <a:t>Similar products across most characteristics will appear together; very different products will appear far apart.  A product scores generally well on those attributes pointing toward it, and less well on those pointing away.  And the relative standing of a product with respect to an attribute can be determined by drawing a line perpendicular from the attribute vector to the product.</a:t>
            </a:r>
          </a:p>
          <a:p>
            <a:pPr marL="0" indent="0">
              <a:buNone/>
            </a:pPr>
            <a:endParaRPr lang="en-US" sz="2000" dirty="0"/>
          </a:p>
          <a:p>
            <a:pPr marL="0" indent="0">
              <a:buNone/>
            </a:pPr>
            <a:r>
              <a:rPr lang="en-US" sz="2000" dirty="0"/>
              <a:t>Angles between the vectors represent correlations.  90 degrees = no correlation. Less than 90 degrees is positive correlation, and more than 90 is negative correlation.</a:t>
            </a:r>
          </a:p>
          <a:p>
            <a:pPr marL="0" indent="0">
              <a:buNone/>
            </a:pPr>
            <a:endParaRPr lang="en-US" sz="2000" dirty="0"/>
          </a:p>
          <a:p>
            <a:pPr marL="0" indent="0">
              <a:buNone/>
            </a:pPr>
            <a:r>
              <a:rPr lang="en-US" sz="2000" dirty="0"/>
              <a:t>The longer the vector, the larger the role of the corresponding attribute in defining the space.</a:t>
            </a:r>
          </a:p>
          <a:p>
            <a:pPr marL="0" indent="0">
              <a:buNone/>
            </a:pPr>
            <a:endParaRPr lang="en-US" sz="2000" dirty="0"/>
          </a:p>
          <a:p>
            <a:pPr marL="0" indent="0">
              <a:buNone/>
            </a:pPr>
            <a:r>
              <a:rPr lang="en-US" sz="2000" dirty="0"/>
              <a:t>Remember that the maps typically  only represent part of the total information in the data.   It is good practice to convey how much info. is contained in each dimension in the lower left corner of the maps (%s).</a:t>
            </a:r>
          </a:p>
          <a:p>
            <a:pPr marL="0" indent="0">
              <a:buNone/>
            </a:pPr>
            <a:endParaRPr lang="en-US" sz="2000" dirty="0"/>
          </a:p>
          <a:p>
            <a:pPr marL="0" indent="0">
              <a:buNone/>
            </a:pPr>
            <a:endParaRPr lang="en-US" sz="1900" dirty="0"/>
          </a:p>
          <a:p>
            <a:pPr marL="0" indent="0">
              <a:buNone/>
            </a:pPr>
            <a:endParaRPr lang="en-US" dirty="0"/>
          </a:p>
        </p:txBody>
      </p:sp>
    </p:spTree>
    <p:extLst>
      <p:ext uri="{BB962C8B-B14F-4D97-AF65-F5344CB8AC3E}">
        <p14:creationId xmlns:p14="http://schemas.microsoft.com/office/powerpoint/2010/main" val="3498720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Autofit/>
          </a:bodyPr>
          <a:lstStyle/>
          <a:p>
            <a:pPr marL="0" indent="0">
              <a:buNone/>
            </a:pPr>
            <a:r>
              <a:rPr lang="en-US" sz="2000" dirty="0"/>
              <a:t>Added Application 1</a:t>
            </a:r>
          </a:p>
          <a:p>
            <a:endParaRPr lang="en-US" sz="2000" dirty="0"/>
          </a:p>
          <a:p>
            <a:r>
              <a:rPr lang="en-US" sz="2000" dirty="0"/>
              <a:t>SPSS file </a:t>
            </a:r>
            <a:r>
              <a:rPr lang="en-US" sz="2000" dirty="0" err="1"/>
              <a:t>Retail.MDS.data.sav</a:t>
            </a:r>
            <a:r>
              <a:rPr lang="en-US" sz="2000" dirty="0"/>
              <a:t> contains a matrix of similarity measures summarized for a study where respondents were asked to rate the similarity of retail stores on a scale of 1 (very similar) to  8 (very dissimilar).  The stores included were Walmart, Target, Nordstrom,  </a:t>
            </a:r>
            <a:r>
              <a:rPr lang="en-US" sz="2000" dirty="0" err="1"/>
              <a:t>Dillards</a:t>
            </a:r>
            <a:r>
              <a:rPr lang="en-US" sz="2000" dirty="0"/>
              <a:t>, Sears, </a:t>
            </a:r>
            <a:r>
              <a:rPr lang="en-US" sz="2000" dirty="0" err="1"/>
              <a:t>NeimanMarcus</a:t>
            </a:r>
            <a:r>
              <a:rPr lang="en-US" sz="2000" dirty="0"/>
              <a:t>, and </a:t>
            </a:r>
            <a:r>
              <a:rPr lang="en-US" sz="2000" dirty="0" err="1"/>
              <a:t>Lord&amp;Taylor</a:t>
            </a:r>
            <a:r>
              <a:rPr lang="en-US" sz="2000" dirty="0"/>
              <a:t>. </a:t>
            </a:r>
          </a:p>
          <a:p>
            <a:endParaRPr lang="en-US" sz="2000" dirty="0"/>
          </a:p>
          <a:p>
            <a:r>
              <a:rPr lang="en-US" sz="2000" dirty="0"/>
              <a:t>Obtain a similarity map and asses the fit.  How would you interpret the dimensions of the map?</a:t>
            </a:r>
          </a:p>
          <a:p>
            <a:pPr marL="0" indent="0">
              <a:buNone/>
            </a:pPr>
            <a:endParaRPr lang="en-US" sz="2000" dirty="0"/>
          </a:p>
          <a:p>
            <a:pPr marL="0" indent="0">
              <a:buNone/>
            </a:pPr>
            <a:endParaRPr lang="en-US" sz="2000" dirty="0"/>
          </a:p>
          <a:p>
            <a:pPr marL="0" indent="0">
              <a:buNone/>
            </a:pPr>
            <a:r>
              <a:rPr lang="en-US" sz="2000" dirty="0"/>
              <a:t>Added Application 2.</a:t>
            </a:r>
          </a:p>
          <a:p>
            <a:r>
              <a:rPr lang="en-US" sz="2000" dirty="0"/>
              <a:t>Create the map presented in slide 14, and also a map using the first two factors.</a:t>
            </a:r>
          </a:p>
        </p:txBody>
      </p:sp>
    </p:spTree>
    <p:extLst>
      <p:ext uri="{BB962C8B-B14F-4D97-AF65-F5344CB8AC3E}">
        <p14:creationId xmlns:p14="http://schemas.microsoft.com/office/powerpoint/2010/main" val="3044520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2DC76-AD56-4A54-87CE-BFAECF515814}"/>
              </a:ext>
            </a:extLst>
          </p:cNvPr>
          <p:cNvSpPr txBox="1"/>
          <p:nvPr/>
        </p:nvSpPr>
        <p:spPr>
          <a:xfrm>
            <a:off x="1600200" y="533400"/>
            <a:ext cx="5791200" cy="461665"/>
          </a:xfrm>
          <a:prstGeom prst="rect">
            <a:avLst/>
          </a:prstGeom>
          <a:noFill/>
        </p:spPr>
        <p:txBody>
          <a:bodyPr wrap="square">
            <a:spAutoFit/>
          </a:bodyPr>
          <a:lstStyle/>
          <a:p>
            <a:r>
              <a:rPr lang="en-US" sz="2400" b="1" dirty="0"/>
              <a:t>SAS Code for MDS Similarity Maps</a:t>
            </a:r>
          </a:p>
        </p:txBody>
      </p:sp>
      <p:sp>
        <p:nvSpPr>
          <p:cNvPr id="7" name="TextBox 6">
            <a:extLst>
              <a:ext uri="{FF2B5EF4-FFF2-40B4-BE49-F238E27FC236}">
                <a16:creationId xmlns:a16="http://schemas.microsoft.com/office/drawing/2014/main" id="{BAAF8B73-DC1F-49D1-8520-75DC6DD84996}"/>
              </a:ext>
            </a:extLst>
          </p:cNvPr>
          <p:cNvSpPr txBox="1"/>
          <p:nvPr/>
        </p:nvSpPr>
        <p:spPr>
          <a:xfrm>
            <a:off x="381000" y="1676400"/>
            <a:ext cx="8382000" cy="3508653"/>
          </a:xfrm>
          <a:prstGeom prst="rect">
            <a:avLst/>
          </a:prstGeom>
          <a:noFill/>
        </p:spPr>
        <p:txBody>
          <a:bodyPr wrap="square">
            <a:spAutoFit/>
          </a:bodyPr>
          <a:lstStyle/>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import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datafile</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D:\</a:t>
            </a:r>
            <a:r>
              <a:rPr lang="en-US" sz="1800" b="0" dirty="0" err="1">
                <a:solidFill>
                  <a:srgbClr val="800080"/>
                </a:solidFill>
                <a:latin typeface="Courier New" panose="02070309020205020404" pitchFamily="49" charset="0"/>
              </a:rPr>
              <a:t>FlyingMileages.sav</a:t>
            </a:r>
            <a:r>
              <a:rPr lang="en-US" sz="1800" b="0" dirty="0">
                <a:solidFill>
                  <a:srgbClr val="8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DBMS</a:t>
            </a:r>
            <a:r>
              <a:rPr lang="en-US" sz="1800" b="0" dirty="0">
                <a:solidFill>
                  <a:srgbClr val="000000"/>
                </a:solidFill>
                <a:latin typeface="Courier New" panose="02070309020205020404" pitchFamily="49" charset="0"/>
              </a:rPr>
              <a:t>=SAV </a:t>
            </a:r>
            <a:r>
              <a:rPr lang="en-US" sz="1800" b="0" dirty="0">
                <a:solidFill>
                  <a:srgbClr val="0000FF"/>
                </a:solidFill>
                <a:latin typeface="Courier New" panose="02070309020205020404" pitchFamily="49" charset="0"/>
              </a:rPr>
              <a:t>OUT</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fmd</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err="1">
                <a:solidFill>
                  <a:srgbClr val="000080"/>
                </a:solidFill>
                <a:latin typeface="Courier New" panose="02070309020205020404" pitchFamily="49" charset="0"/>
              </a:rPr>
              <a:t>mds</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fmd</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level</a:t>
            </a:r>
            <a:r>
              <a:rPr lang="en-US" sz="1800" b="0" dirty="0">
                <a:solidFill>
                  <a:srgbClr val="000000"/>
                </a:solidFill>
                <a:latin typeface="Courier New" panose="02070309020205020404" pitchFamily="49" charset="0"/>
              </a:rPr>
              <a:t>=ratio;  </a:t>
            </a:r>
            <a:endParaRPr lang="en-US" dirty="0">
              <a:solidFill>
                <a:srgbClr val="008000"/>
              </a:solidFill>
              <a:latin typeface="Courier New" panose="02070309020205020404" pitchFamily="49" charset="0"/>
            </a:endParaRP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000000"/>
                </a:solidFill>
                <a:latin typeface="Courier New" panose="02070309020205020404" pitchFamily="49" charset="0"/>
              </a:rPr>
              <a:t>   </a:t>
            </a:r>
          </a:p>
          <a:p>
            <a:r>
              <a:rPr lang="en-US" sz="1800" b="0" dirty="0">
                <a:solidFill>
                  <a:srgbClr val="008000"/>
                </a:solidFill>
                <a:latin typeface="Courier New" panose="02070309020205020404" pitchFamily="49" charset="0"/>
              </a:rPr>
              <a:t>*Level specifies measurement level. For interval data use level=interval;</a:t>
            </a:r>
          </a:p>
          <a:p>
            <a:endParaRPr lang="en-US" dirty="0">
              <a:solidFill>
                <a:srgbClr val="008000"/>
              </a:solidFill>
              <a:latin typeface="Courier New" panose="02070309020205020404" pitchFamily="49" charset="0"/>
            </a:endParaRPr>
          </a:p>
          <a:p>
            <a:r>
              <a:rPr lang="en-US" sz="1400" b="0" dirty="0">
                <a:solidFill>
                  <a:srgbClr val="008000"/>
                </a:solidFill>
                <a:latin typeface="Courier New" panose="02070309020205020404" pitchFamily="49" charset="0"/>
              </a:rPr>
              <a:t>*Note: relative position is recovered but absolute position/orientation is not, so for example, the city distances is recovered but the orientation may be off such as the city map appearing upside down;</a:t>
            </a:r>
            <a:endParaRPr lang="en-US" sz="1400" b="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6429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610600" cy="2209799"/>
          </a:xfrm>
        </p:spPr>
        <p:txBody>
          <a:bodyPr>
            <a:normAutofit fontScale="92500"/>
          </a:bodyPr>
          <a:lstStyle/>
          <a:p>
            <a:pPr marL="0" indent="0">
              <a:buNone/>
            </a:pPr>
            <a:r>
              <a:rPr lang="en-US" dirty="0"/>
              <a:t>Example:</a:t>
            </a:r>
          </a:p>
          <a:p>
            <a:pPr marL="0" indent="0">
              <a:buNone/>
            </a:pPr>
            <a:r>
              <a:rPr lang="en-US" dirty="0"/>
              <a:t>As an illustration, consider the flying mileages between 10 US cities.  The matrix of distances is provided below (and in SPSS file </a:t>
            </a:r>
            <a:r>
              <a:rPr lang="en-US" dirty="0" err="1"/>
              <a:t>Flying.Mileages.sav</a:t>
            </a:r>
            <a:r>
              <a:rPr lang="en-US" dirty="0"/>
              <a:t>)</a:t>
            </a:r>
          </a:p>
        </p:txBody>
      </p:sp>
      <p:sp>
        <p:nvSpPr>
          <p:cNvPr id="4" name="TextBox 3"/>
          <p:cNvSpPr txBox="1"/>
          <p:nvPr/>
        </p:nvSpPr>
        <p:spPr>
          <a:xfrm>
            <a:off x="594359" y="5638800"/>
            <a:ext cx="7997795" cy="923330"/>
          </a:xfrm>
          <a:prstGeom prst="rect">
            <a:avLst/>
          </a:prstGeom>
          <a:noFill/>
        </p:spPr>
        <p:txBody>
          <a:bodyPr wrap="square" rtlCol="0">
            <a:spAutoFit/>
          </a:bodyPr>
          <a:lstStyle/>
          <a:p>
            <a:r>
              <a:rPr lang="en-US" dirty="0"/>
              <a:t>To create the map in SPSS, click </a:t>
            </a:r>
            <a:r>
              <a:rPr lang="en-US" b="1" dirty="0"/>
              <a:t>Analyze, Scale,  Multidimensional Scaling</a:t>
            </a:r>
          </a:p>
          <a:p>
            <a:r>
              <a:rPr lang="en-US" dirty="0"/>
              <a:t>After specifying the  cities, Click </a:t>
            </a:r>
            <a:r>
              <a:rPr lang="en-US" b="1" dirty="0"/>
              <a:t>Model, Ratio, Continue   </a:t>
            </a:r>
            <a:r>
              <a:rPr lang="en-US" dirty="0"/>
              <a:t>and then   </a:t>
            </a:r>
          </a:p>
          <a:p>
            <a:r>
              <a:rPr lang="en-US" b="1" dirty="0"/>
              <a:t>Options, Group Plots, Continue</a:t>
            </a:r>
            <a:r>
              <a:rPr lang="en-US" dirty="0"/>
              <a:t> and then </a:t>
            </a:r>
            <a:r>
              <a:rPr lang="en-US" b="1" dirty="0"/>
              <a:t>OK</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22023"/>
            <a:ext cx="8801878" cy="259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1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751344"/>
            <a:ext cx="4572000" cy="5355312"/>
          </a:xfrm>
          <a:prstGeom prst="rect">
            <a:avLst/>
          </a:prstGeom>
        </p:spPr>
        <p:txBody>
          <a:bodyPr>
            <a:spAutoFit/>
          </a:bodyPr>
          <a:lstStyle/>
          <a:p>
            <a:r>
              <a:rPr lang="en-US" dirty="0"/>
              <a:t> Iterations stopped because </a:t>
            </a:r>
          </a:p>
          <a:p>
            <a:r>
              <a:rPr lang="en-US" dirty="0"/>
              <a:t>                         S-stress is less than   .005000 </a:t>
            </a:r>
          </a:p>
          <a:p>
            <a:r>
              <a:rPr lang="en-US" dirty="0"/>
              <a:t>                For  matrix </a:t>
            </a:r>
          </a:p>
          <a:p>
            <a:r>
              <a:rPr lang="en-US" dirty="0"/>
              <a:t>    Stress  =   .00298      RSQ =  .99996 </a:t>
            </a:r>
          </a:p>
          <a:p>
            <a:r>
              <a:rPr lang="en-US" dirty="0"/>
              <a:t>          </a:t>
            </a:r>
          </a:p>
          <a:p>
            <a:r>
              <a:rPr lang="en-US" dirty="0"/>
              <a:t>                          Stimulus Coordinates </a:t>
            </a:r>
          </a:p>
          <a:p>
            <a:r>
              <a:rPr lang="en-US" dirty="0"/>
              <a:t>                                       Dimension </a:t>
            </a:r>
          </a:p>
          <a:p>
            <a:r>
              <a:rPr lang="en-US" dirty="0"/>
              <a:t>Stimulus   </a:t>
            </a:r>
            <a:r>
              <a:rPr lang="en-US" dirty="0" err="1"/>
              <a:t>Stimulus</a:t>
            </a:r>
            <a:r>
              <a:rPr lang="en-US" dirty="0"/>
              <a:t>       1                2 </a:t>
            </a:r>
          </a:p>
          <a:p>
            <a:r>
              <a:rPr lang="en-US" dirty="0"/>
              <a:t> Number      Name </a:t>
            </a:r>
          </a:p>
          <a:p>
            <a:r>
              <a:rPr lang="en-US" dirty="0"/>
              <a:t>    1            Atlanta      .9575     -.1905 </a:t>
            </a:r>
          </a:p>
          <a:p>
            <a:r>
              <a:rPr lang="en-US" dirty="0"/>
              <a:t>    2            Chicago     .5090       .4541 </a:t>
            </a:r>
          </a:p>
          <a:p>
            <a:r>
              <a:rPr lang="en-US" dirty="0"/>
              <a:t>    3            Denver     -.6416       .0337 </a:t>
            </a:r>
          </a:p>
          <a:p>
            <a:r>
              <a:rPr lang="en-US" dirty="0"/>
              <a:t>    4            Houston     .2151     -.7631 </a:t>
            </a:r>
          </a:p>
          <a:p>
            <a:r>
              <a:rPr lang="en-US" dirty="0"/>
              <a:t>    5            </a:t>
            </a:r>
            <a:r>
              <a:rPr lang="en-US" dirty="0" err="1"/>
              <a:t>LosAngel</a:t>
            </a:r>
            <a:r>
              <a:rPr lang="en-US" dirty="0"/>
              <a:t>  -1.6036    -.5197 </a:t>
            </a:r>
          </a:p>
          <a:p>
            <a:r>
              <a:rPr lang="en-US" dirty="0"/>
              <a:t>    6            Miami        1.5101     -.7752 </a:t>
            </a:r>
          </a:p>
          <a:p>
            <a:r>
              <a:rPr lang="en-US" dirty="0"/>
              <a:t>    7            </a:t>
            </a:r>
            <a:r>
              <a:rPr lang="en-US" dirty="0" err="1"/>
              <a:t>NewYork</a:t>
            </a:r>
            <a:r>
              <a:rPr lang="en-US" dirty="0"/>
              <a:t>    1.4284      .6914 </a:t>
            </a:r>
          </a:p>
          <a:p>
            <a:r>
              <a:rPr lang="en-US" dirty="0"/>
              <a:t>    8            </a:t>
            </a:r>
            <a:r>
              <a:rPr lang="en-US" dirty="0" err="1"/>
              <a:t>SanFran</a:t>
            </a:r>
            <a:r>
              <a:rPr lang="en-US" dirty="0"/>
              <a:t>    -1.8925     -.1500 </a:t>
            </a:r>
          </a:p>
          <a:p>
            <a:r>
              <a:rPr lang="en-US" dirty="0"/>
              <a:t>    9            Seattle      -1.7875      .7723 </a:t>
            </a:r>
          </a:p>
          <a:p>
            <a:r>
              <a:rPr lang="en-US" dirty="0"/>
              <a:t>   10          </a:t>
            </a:r>
            <a:r>
              <a:rPr lang="en-US" dirty="0" err="1"/>
              <a:t>WashDC</a:t>
            </a:r>
            <a:r>
              <a:rPr lang="en-US" dirty="0"/>
              <a:t>     1.3051      .4469</a:t>
            </a:r>
          </a:p>
        </p:txBody>
      </p:sp>
    </p:spTree>
    <p:extLst>
      <p:ext uri="{BB962C8B-B14F-4D97-AF65-F5344CB8AC3E}">
        <p14:creationId xmlns:p14="http://schemas.microsoft.com/office/powerpoint/2010/main" val="107660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178498"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534400" cy="5562600"/>
          </a:xfrm>
        </p:spPr>
        <p:txBody>
          <a:bodyPr/>
          <a:lstStyle/>
          <a:p>
            <a:pPr marL="0" indent="0">
              <a:buNone/>
            </a:pPr>
            <a:r>
              <a:rPr lang="en-US" dirty="0"/>
              <a:t>Example: To obtain a map of 10 competing toothpaste products, respondents were asked to rate all pairs of brands using a </a:t>
            </a:r>
            <a:r>
              <a:rPr lang="en-US" dirty="0" err="1"/>
              <a:t>likert</a:t>
            </a:r>
            <a:r>
              <a:rPr lang="en-US" dirty="0"/>
              <a:t> scale from </a:t>
            </a:r>
          </a:p>
          <a:p>
            <a:pPr marL="0" indent="0">
              <a:buNone/>
            </a:pPr>
            <a:r>
              <a:rPr lang="en-US" dirty="0"/>
              <a:t>                         1 (very similar) to 7 (very dissimilar).</a:t>
            </a:r>
          </a:p>
          <a:p>
            <a:pPr marL="0" indent="0">
              <a:buNone/>
            </a:pPr>
            <a:r>
              <a:rPr lang="en-US" dirty="0"/>
              <a:t>Crest vs. Colgate  1  2  3  4  5  6  7</a:t>
            </a:r>
          </a:p>
          <a:p>
            <a:pPr marL="0" indent="0">
              <a:buNone/>
            </a:pPr>
            <a:r>
              <a:rPr lang="en-US" dirty="0"/>
              <a:t>Aim vs. Crest         1 2  3  4  5  6  7</a:t>
            </a:r>
          </a:p>
          <a:p>
            <a:pPr marL="0" indent="0">
              <a:buNone/>
            </a:pPr>
            <a:r>
              <a:rPr lang="en-US" dirty="0"/>
              <a:t>Etc.</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743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1"/>
            <a:ext cx="8229600" cy="1371600"/>
          </a:xfrm>
        </p:spPr>
        <p:txBody>
          <a:bodyPr>
            <a:normAutofit fontScale="92500" lnSpcReduction="10000"/>
          </a:bodyPr>
          <a:lstStyle/>
          <a:p>
            <a:pPr marL="0" indent="0">
              <a:buNone/>
            </a:pPr>
            <a:r>
              <a:rPr lang="en-US" dirty="0"/>
              <a:t>Toothpaste Example (cont.): Results for a respondent are below, and in SPSS file </a:t>
            </a:r>
            <a:r>
              <a:rPr lang="en-US" dirty="0" err="1"/>
              <a:t>Toothpaste.map.data.sav</a:t>
            </a: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90800"/>
            <a:ext cx="895577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85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311"/>
            <a:ext cx="8153400" cy="65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152400"/>
            <a:ext cx="6477000" cy="677108"/>
          </a:xfrm>
          <a:prstGeom prst="rect">
            <a:avLst/>
          </a:prstGeom>
          <a:noFill/>
        </p:spPr>
        <p:txBody>
          <a:bodyPr wrap="square" rtlCol="0">
            <a:spAutoFit/>
          </a:bodyPr>
          <a:lstStyle/>
          <a:p>
            <a:r>
              <a:rPr lang="en-US" sz="2000" dirty="0"/>
              <a:t>Toothpaste Example (cont.):  RSQ =  .89420</a:t>
            </a:r>
          </a:p>
          <a:p>
            <a:endParaRPr lang="en-US" dirty="0"/>
          </a:p>
        </p:txBody>
      </p:sp>
    </p:spTree>
    <p:extLst>
      <p:ext uri="{BB962C8B-B14F-4D97-AF65-F5344CB8AC3E}">
        <p14:creationId xmlns:p14="http://schemas.microsoft.com/office/powerpoint/2010/main" val="2771464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1317</Words>
  <Application>Microsoft Office PowerPoint</Application>
  <PresentationFormat>On-screen Show (4:3)</PresentationFormat>
  <Paragraphs>122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Courier New</vt:lpstr>
      <vt:lpstr>Office Theme</vt:lpstr>
      <vt:lpstr>6) Perceptual Mapping Procedures</vt:lpstr>
      <vt:lpstr>Mapping Procedures</vt:lpstr>
      <vt:lpstr>Similarity Maps</vt:lpstr>
      <vt:lpstr>PowerPoint Presentation</vt:lpstr>
      <vt:lpstr>PowerPoint Presentation</vt:lpstr>
      <vt:lpstr>PowerPoint Presentation</vt:lpstr>
      <vt:lpstr>PowerPoint Presentation</vt:lpstr>
      <vt:lpstr>PowerPoint Presentation</vt:lpstr>
      <vt:lpstr>PowerPoint Presentation</vt:lpstr>
      <vt:lpstr>Attribute based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Perceptual Mapping Procedures</dc:title>
  <dc:creator>jcwurst</dc:creator>
  <cp:lastModifiedBy>john wurst</cp:lastModifiedBy>
  <cp:revision>70</cp:revision>
  <dcterms:created xsi:type="dcterms:W3CDTF">2012-10-13T22:53:08Z</dcterms:created>
  <dcterms:modified xsi:type="dcterms:W3CDTF">2024-10-13T17:16:28Z</dcterms:modified>
</cp:coreProperties>
</file>