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78" r:id="rId7"/>
    <p:sldId id="263"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4" r:id="rId23"/>
    <p:sldId id="295" r:id="rId24"/>
    <p:sldId id="296" r:id="rId25"/>
    <p:sldId id="297" r:id="rId26"/>
    <p:sldId id="299" r:id="rId27"/>
    <p:sldId id="298" r:id="rId28"/>
    <p:sldId id="300" r:id="rId29"/>
    <p:sldId id="301" r:id="rId3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85" d="100"/>
          <a:sy n="85" d="100"/>
        </p:scale>
        <p:origin x="22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E8E0DE8-E6D0-447E-BCB9-691522C16634}" type="slidenum">
              <a:rPr lang="en-US"/>
              <a:pPr/>
              <a:t>‹#›</a:t>
            </a:fld>
            <a:endParaRPr lang="en-US"/>
          </a:p>
        </p:txBody>
      </p:sp>
    </p:spTree>
    <p:extLst>
      <p:ext uri="{BB962C8B-B14F-4D97-AF65-F5344CB8AC3E}">
        <p14:creationId xmlns:p14="http://schemas.microsoft.com/office/powerpoint/2010/main" val="61524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23EAC9-9677-4FDF-A211-10CC3AE749EA}" type="slidenum">
              <a:rPr lang="en-US"/>
              <a:pPr/>
              <a:t>‹#›</a:t>
            </a:fld>
            <a:endParaRPr lang="en-US"/>
          </a:p>
        </p:txBody>
      </p:sp>
    </p:spTree>
    <p:extLst>
      <p:ext uri="{BB962C8B-B14F-4D97-AF65-F5344CB8AC3E}">
        <p14:creationId xmlns:p14="http://schemas.microsoft.com/office/powerpoint/2010/main" val="342032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332A18-5C38-469B-B608-70367634E60C}" type="slidenum">
              <a:rPr lang="en-US"/>
              <a:pPr/>
              <a:t>‹#›</a:t>
            </a:fld>
            <a:endParaRPr lang="en-US"/>
          </a:p>
        </p:txBody>
      </p:sp>
    </p:spTree>
    <p:extLst>
      <p:ext uri="{BB962C8B-B14F-4D97-AF65-F5344CB8AC3E}">
        <p14:creationId xmlns:p14="http://schemas.microsoft.com/office/powerpoint/2010/main" val="138891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5DEFD71-E309-458F-9AA2-F079EE14DC57}" type="slidenum">
              <a:rPr lang="en-US"/>
              <a:pPr/>
              <a:t>‹#›</a:t>
            </a:fld>
            <a:endParaRPr lang="en-US"/>
          </a:p>
        </p:txBody>
      </p:sp>
    </p:spTree>
    <p:extLst>
      <p:ext uri="{BB962C8B-B14F-4D97-AF65-F5344CB8AC3E}">
        <p14:creationId xmlns:p14="http://schemas.microsoft.com/office/powerpoint/2010/main" val="289754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3574472-5D26-4612-8F1D-0D83011E1640}" type="slidenum">
              <a:rPr lang="en-US"/>
              <a:pPr/>
              <a:t>‹#›</a:t>
            </a:fld>
            <a:endParaRPr lang="en-US"/>
          </a:p>
        </p:txBody>
      </p:sp>
    </p:spTree>
    <p:extLst>
      <p:ext uri="{BB962C8B-B14F-4D97-AF65-F5344CB8AC3E}">
        <p14:creationId xmlns:p14="http://schemas.microsoft.com/office/powerpoint/2010/main" val="108879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7A5A34E-167B-49C6-89F4-289D53C52403}" type="slidenum">
              <a:rPr lang="en-US"/>
              <a:pPr/>
              <a:t>‹#›</a:t>
            </a:fld>
            <a:endParaRPr lang="en-US"/>
          </a:p>
        </p:txBody>
      </p:sp>
    </p:spTree>
    <p:extLst>
      <p:ext uri="{BB962C8B-B14F-4D97-AF65-F5344CB8AC3E}">
        <p14:creationId xmlns:p14="http://schemas.microsoft.com/office/powerpoint/2010/main" val="187453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3C3E6F6C-7A43-456F-94CF-48F9B090F01B}" type="slidenum">
              <a:rPr lang="en-US"/>
              <a:pPr/>
              <a:t>‹#›</a:t>
            </a:fld>
            <a:endParaRPr lang="en-US"/>
          </a:p>
        </p:txBody>
      </p:sp>
    </p:spTree>
    <p:extLst>
      <p:ext uri="{BB962C8B-B14F-4D97-AF65-F5344CB8AC3E}">
        <p14:creationId xmlns:p14="http://schemas.microsoft.com/office/powerpoint/2010/main" val="272049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6832D93-0DF7-4887-BE53-C79897CD84CF}" type="slidenum">
              <a:rPr lang="en-US"/>
              <a:pPr/>
              <a:t>‹#›</a:t>
            </a:fld>
            <a:endParaRPr lang="en-US"/>
          </a:p>
        </p:txBody>
      </p:sp>
    </p:spTree>
    <p:extLst>
      <p:ext uri="{BB962C8B-B14F-4D97-AF65-F5344CB8AC3E}">
        <p14:creationId xmlns:p14="http://schemas.microsoft.com/office/powerpoint/2010/main" val="1302768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61006E43-4206-4D24-A3BF-CA4182975730}" type="slidenum">
              <a:rPr lang="en-US"/>
              <a:pPr/>
              <a:t>‹#›</a:t>
            </a:fld>
            <a:endParaRPr lang="en-US"/>
          </a:p>
        </p:txBody>
      </p:sp>
    </p:spTree>
    <p:extLst>
      <p:ext uri="{BB962C8B-B14F-4D97-AF65-F5344CB8AC3E}">
        <p14:creationId xmlns:p14="http://schemas.microsoft.com/office/powerpoint/2010/main" val="25354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4A3B51-B772-4389-B5A1-D84244C6C1FB}" type="slidenum">
              <a:rPr lang="en-US"/>
              <a:pPr/>
              <a:t>‹#›</a:t>
            </a:fld>
            <a:endParaRPr lang="en-US"/>
          </a:p>
        </p:txBody>
      </p:sp>
    </p:spTree>
    <p:extLst>
      <p:ext uri="{BB962C8B-B14F-4D97-AF65-F5344CB8AC3E}">
        <p14:creationId xmlns:p14="http://schemas.microsoft.com/office/powerpoint/2010/main" val="2223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B4FCFFD-851C-40A4-8E2D-578E9CDFF686}" type="slidenum">
              <a:rPr lang="en-US"/>
              <a:pPr/>
              <a:t>‹#›</a:t>
            </a:fld>
            <a:endParaRPr lang="en-US"/>
          </a:p>
        </p:txBody>
      </p:sp>
    </p:spTree>
    <p:extLst>
      <p:ext uri="{BB962C8B-B14F-4D97-AF65-F5344CB8AC3E}">
        <p14:creationId xmlns:p14="http://schemas.microsoft.com/office/powerpoint/2010/main" val="109309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DCC4442-B849-43C6-B47D-20977F21A50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3810000"/>
            <a:ext cx="7772400" cy="1143000"/>
          </a:xfrm>
        </p:spPr>
        <p:txBody>
          <a:bodyPr/>
          <a:lstStyle/>
          <a:p>
            <a:r>
              <a:rPr lang="en-US" dirty="0"/>
              <a:t>7) Cluster Analysis</a:t>
            </a:r>
          </a:p>
        </p:txBody>
      </p:sp>
      <p:pic>
        <p:nvPicPr>
          <p:cNvPr id="3" name="Picture 2">
            <a:extLst>
              <a:ext uri="{FF2B5EF4-FFF2-40B4-BE49-F238E27FC236}">
                <a16:creationId xmlns:a16="http://schemas.microsoft.com/office/drawing/2014/main" id="{2B524A2F-013C-4B9A-BA45-7FE675B2F1AD}"/>
              </a:ext>
            </a:extLst>
          </p:cNvPr>
          <p:cNvPicPr>
            <a:picLocks noChangeAspect="1"/>
          </p:cNvPicPr>
          <p:nvPr/>
        </p:nvPicPr>
        <p:blipFill>
          <a:blip r:embed="rId2"/>
          <a:stretch>
            <a:fillRect/>
          </a:stretch>
        </p:blipFill>
        <p:spPr>
          <a:xfrm>
            <a:off x="685800" y="632379"/>
            <a:ext cx="4114800" cy="31776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7924800" cy="5262979"/>
          </a:xfrm>
          <a:prstGeom prst="rect">
            <a:avLst/>
          </a:prstGeom>
          <a:noFill/>
        </p:spPr>
        <p:txBody>
          <a:bodyPr wrap="square" rtlCol="0">
            <a:spAutoFit/>
          </a:bodyPr>
          <a:lstStyle/>
          <a:p>
            <a:r>
              <a:rPr lang="en-US" dirty="0"/>
              <a:t>Consider a </a:t>
            </a:r>
            <a:r>
              <a:rPr lang="en-US" u="sng" dirty="0"/>
              <a:t>single linkage </a:t>
            </a:r>
            <a:r>
              <a:rPr lang="en-US" dirty="0"/>
              <a:t>example with just 4 respondents and only considering one dimension (variable).</a:t>
            </a:r>
          </a:p>
          <a:p>
            <a:r>
              <a:rPr lang="en-US" dirty="0"/>
              <a:t> </a:t>
            </a:r>
          </a:p>
          <a:p>
            <a:r>
              <a:rPr lang="en-US" dirty="0"/>
              <a:t>Single linkage works by combining items with closest nearest neighbors</a:t>
            </a:r>
          </a:p>
          <a:p>
            <a:r>
              <a:rPr lang="en-US" dirty="0"/>
              <a:t> </a:t>
            </a:r>
          </a:p>
          <a:p>
            <a:r>
              <a:rPr lang="en-US" dirty="0"/>
              <a:t>ID=4		health=2</a:t>
            </a:r>
          </a:p>
          <a:p>
            <a:r>
              <a:rPr lang="en-US" dirty="0"/>
              <a:t> </a:t>
            </a:r>
          </a:p>
          <a:p>
            <a:r>
              <a:rPr lang="en-US" dirty="0"/>
              <a:t>ID=6		health=1</a:t>
            </a:r>
          </a:p>
          <a:p>
            <a:r>
              <a:rPr lang="en-US" dirty="0"/>
              <a:t> </a:t>
            </a:r>
          </a:p>
          <a:p>
            <a:r>
              <a:rPr lang="en-US" dirty="0"/>
              <a:t>ID=14		health=7</a:t>
            </a:r>
          </a:p>
          <a:p>
            <a:r>
              <a:rPr lang="en-US" dirty="0"/>
              <a:t> </a:t>
            </a:r>
          </a:p>
          <a:p>
            <a:r>
              <a:rPr lang="en-US" dirty="0"/>
              <a:t>ID=15		health=9</a:t>
            </a:r>
          </a:p>
          <a:p>
            <a:endParaRPr lang="en-US" dirty="0"/>
          </a:p>
        </p:txBody>
      </p:sp>
    </p:spTree>
    <p:extLst>
      <p:ext uri="{BB962C8B-B14F-4D97-AF65-F5344CB8AC3E}">
        <p14:creationId xmlns:p14="http://schemas.microsoft.com/office/powerpoint/2010/main" val="153832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72059" cy="54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06831" y="1066800"/>
            <a:ext cx="7924800" cy="3231654"/>
          </a:xfrm>
          <a:prstGeom prst="rect">
            <a:avLst/>
          </a:prstGeom>
          <a:noFill/>
        </p:spPr>
        <p:txBody>
          <a:bodyPr wrap="square" rtlCol="0">
            <a:spAutoFit/>
          </a:bodyPr>
          <a:lstStyle/>
          <a:p>
            <a:r>
              <a:rPr lang="en-US" sz="1800" dirty="0"/>
              <a:t>Step 0: Items: (ID_6), (ID_4), (ID_14), (ID_15)</a:t>
            </a:r>
          </a:p>
          <a:p>
            <a:r>
              <a:rPr lang="en-US" sz="1800" dirty="0"/>
              <a:t>Combine items ID_6 and ID_4 to form a cluster (d=1)</a:t>
            </a:r>
          </a:p>
          <a:p>
            <a:r>
              <a:rPr lang="en-US" sz="1800" dirty="0"/>
              <a:t> </a:t>
            </a:r>
          </a:p>
          <a:p>
            <a:r>
              <a:rPr lang="en-US" sz="1800" dirty="0"/>
              <a:t>Step 1: items (ID_6, ID_4), (ID_14), (ID_15)</a:t>
            </a:r>
          </a:p>
          <a:p>
            <a:r>
              <a:rPr lang="en-US" sz="1800" dirty="0"/>
              <a:t>Combine items ID_14 and ID_15 to form a cluster (d=2)</a:t>
            </a:r>
          </a:p>
          <a:p>
            <a:r>
              <a:rPr lang="en-US" sz="1800" dirty="0"/>
              <a:t> </a:t>
            </a:r>
          </a:p>
          <a:p>
            <a:r>
              <a:rPr lang="en-US" sz="1800" dirty="0"/>
              <a:t>Step 2: items (ID_6, ID_4), (ID_14, ID_15)</a:t>
            </a:r>
          </a:p>
          <a:p>
            <a:r>
              <a:rPr lang="en-US" sz="1800" dirty="0"/>
              <a:t>Combine items (ID_6, ID_4), (ID_14, ID_15) to form a cluster (d=5)</a:t>
            </a:r>
          </a:p>
          <a:p>
            <a:r>
              <a:rPr lang="en-US" sz="1800" dirty="0"/>
              <a:t> </a:t>
            </a:r>
          </a:p>
          <a:p>
            <a:r>
              <a:rPr lang="en-US" sz="1800" dirty="0"/>
              <a:t>Step 3: item (ID_6, ID_4, ID_14, ID_15).</a:t>
            </a:r>
          </a:p>
          <a:p>
            <a:endParaRPr lang="en-US" dirty="0"/>
          </a:p>
        </p:txBody>
      </p:sp>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167" y="4038600"/>
            <a:ext cx="6842125"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 Box 4"/>
          <p:cNvSpPr txBox="1">
            <a:spLocks noChangeArrowheads="1"/>
          </p:cNvSpPr>
          <p:nvPr/>
        </p:nvSpPr>
        <p:spPr bwMode="auto">
          <a:xfrm>
            <a:off x="3205742" y="6254884"/>
            <a:ext cx="1671057" cy="3745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a:ln>
                  <a:noFill/>
                </a:ln>
                <a:solidFill>
                  <a:schemeClr val="tx1"/>
                </a:solidFill>
                <a:effectLst/>
                <a:latin typeface="Calibri" pitchFamily="34" charset="0"/>
              </a:rPr>
              <a:t>Distance</a:t>
            </a:r>
            <a:endParaRPr kumimoji="0" lang="en-US" sz="12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38003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993" y="228600"/>
            <a:ext cx="8534400" cy="6555641"/>
          </a:xfrm>
          <a:prstGeom prst="rect">
            <a:avLst/>
          </a:prstGeom>
          <a:noFill/>
        </p:spPr>
        <p:txBody>
          <a:bodyPr wrap="square" rtlCol="0">
            <a:spAutoFit/>
          </a:bodyPr>
          <a:lstStyle/>
          <a:p>
            <a:r>
              <a:rPr lang="en-US" sz="1500" u="sng" dirty="0"/>
              <a:t>Determining the number of clusters</a:t>
            </a:r>
            <a:r>
              <a:rPr lang="en-US" sz="1500" dirty="0"/>
              <a:t>: This is subjective.  A wide range of distance where the number of clusters does not change is helpful in determining the number of clusters to retain.  In addition, interpretations using profiling information are useful, along with practical considerations such as cluster sizes.</a:t>
            </a:r>
          </a:p>
          <a:p>
            <a:r>
              <a:rPr lang="en-US" sz="1500" dirty="0"/>
              <a:t> </a:t>
            </a:r>
          </a:p>
          <a:p>
            <a:r>
              <a:rPr lang="en-US" sz="1500" dirty="0"/>
              <a:t>A criticism of single linkage is that it can form clusters resembling long snake-like chains with dissimilar cases at opposite ends.</a:t>
            </a:r>
          </a:p>
          <a:p>
            <a:r>
              <a:rPr lang="en-US" sz="1500" dirty="0"/>
              <a:t> </a:t>
            </a:r>
          </a:p>
          <a:p>
            <a:r>
              <a:rPr lang="en-US" sz="1500" dirty="0"/>
              <a:t>Complete linkage: similar to single linkage except the cluster formation criterion is maximum case distance (furthest rather than nearest neighbor).  This method solves the snaking problem of single linkage, but like single linkage, the distance measure involves only a single pair of (extreme) cases.</a:t>
            </a:r>
          </a:p>
          <a:p>
            <a:r>
              <a:rPr lang="en-US" sz="1500" dirty="0"/>
              <a:t> </a:t>
            </a:r>
          </a:p>
          <a:p>
            <a:r>
              <a:rPr lang="en-US" sz="1500" dirty="0"/>
              <a:t>Average linkage:  criterion is the average distance from all pairs of cases in the two clusters. </a:t>
            </a:r>
          </a:p>
          <a:p>
            <a:r>
              <a:rPr lang="en-US" sz="1500" dirty="0"/>
              <a:t> </a:t>
            </a:r>
          </a:p>
          <a:p>
            <a:r>
              <a:rPr lang="en-US" sz="1500" dirty="0"/>
              <a:t> </a:t>
            </a:r>
          </a:p>
          <a:p>
            <a:r>
              <a:rPr lang="en-US" sz="1500" dirty="0"/>
              <a:t>Ward’s method: Variance method that works to combine the two clusters that result in the smallest total within-cluster sum of squares.</a:t>
            </a:r>
          </a:p>
          <a:p>
            <a:r>
              <a:rPr lang="en-US" sz="1500" dirty="0"/>
              <a:t> </a:t>
            </a:r>
          </a:p>
          <a:p>
            <a:r>
              <a:rPr lang="en-US" sz="1500" dirty="0"/>
              <a:t>More specifically, let </a:t>
            </a:r>
            <a:r>
              <a:rPr lang="en-US" sz="1500" dirty="0" err="1"/>
              <a:t>ESSj</a:t>
            </a:r>
            <a:r>
              <a:rPr lang="en-US" sz="1500" dirty="0"/>
              <a:t> = the sum of squared deviations of cases in cluster j from the cluster j centroid.  If the current solution has J clusters, ESS = ESS1 + ESS2 +…+ ESSJ.</a:t>
            </a:r>
          </a:p>
          <a:p>
            <a:r>
              <a:rPr lang="en-US" sz="1500" dirty="0"/>
              <a:t>At each iteration the union of all possible pairs of clusters is considered, and the pair that is </a:t>
            </a:r>
          </a:p>
          <a:p>
            <a:r>
              <a:rPr lang="en-US" sz="1500" dirty="0"/>
              <a:t>joined is that pair that results in the smallest ESS.  In a </a:t>
            </a:r>
            <a:r>
              <a:rPr lang="en-US" sz="1500" dirty="0" err="1"/>
              <a:t>dendrogram</a:t>
            </a:r>
            <a:r>
              <a:rPr lang="en-US" sz="1500" dirty="0"/>
              <a:t>, the distance axis provides the ESS values where the merging occurs.</a:t>
            </a:r>
          </a:p>
          <a:p>
            <a:r>
              <a:rPr lang="en-US" sz="1500" dirty="0"/>
              <a:t> </a:t>
            </a:r>
          </a:p>
          <a:p>
            <a:r>
              <a:rPr lang="en-US" sz="1500" dirty="0"/>
              <a:t> </a:t>
            </a:r>
          </a:p>
          <a:p>
            <a:r>
              <a:rPr lang="en-US" sz="1500" dirty="0"/>
              <a:t>Research has shown the average linkage and </a:t>
            </a:r>
            <a:r>
              <a:rPr lang="en-US" sz="1500" u="sng" dirty="0"/>
              <a:t>Ward’s methods to generally outperform the other procedures</a:t>
            </a:r>
            <a:r>
              <a:rPr lang="en-US" sz="1500" dirty="0"/>
              <a:t>.</a:t>
            </a:r>
          </a:p>
          <a:p>
            <a:r>
              <a:rPr lang="en-US" sz="1500" dirty="0"/>
              <a:t>(</a:t>
            </a:r>
            <a:r>
              <a:rPr lang="en-US" sz="1500" dirty="0" err="1"/>
              <a:t>Malhotra,N</a:t>
            </a:r>
            <a:r>
              <a:rPr lang="en-US" sz="1500" dirty="0"/>
              <a:t>. </a:t>
            </a:r>
            <a:r>
              <a:rPr lang="en-US" sz="1500" i="1" dirty="0"/>
              <a:t>Marketing Research</a:t>
            </a:r>
            <a:r>
              <a:rPr lang="en-US" sz="1500" dirty="0"/>
              <a:t>, Prentice Hall)</a:t>
            </a:r>
          </a:p>
          <a:p>
            <a:endParaRPr lang="en-US" sz="1500" dirty="0"/>
          </a:p>
        </p:txBody>
      </p:sp>
    </p:spTree>
    <p:extLst>
      <p:ext uri="{BB962C8B-B14F-4D97-AF65-F5344CB8AC3E}">
        <p14:creationId xmlns:p14="http://schemas.microsoft.com/office/powerpoint/2010/main" val="69245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4856" y="152400"/>
            <a:ext cx="8566688" cy="2123658"/>
          </a:xfrm>
          <a:prstGeom prst="rect">
            <a:avLst/>
          </a:prstGeom>
          <a:noFill/>
        </p:spPr>
        <p:txBody>
          <a:bodyPr wrap="square" rtlCol="0">
            <a:spAutoFit/>
          </a:bodyPr>
          <a:lstStyle/>
          <a:p>
            <a:r>
              <a:rPr lang="en-US" sz="1600" dirty="0"/>
              <a:t>Example: Applying Ward’s method to the beverage data using SPSS (SPSS file </a:t>
            </a:r>
            <a:r>
              <a:rPr lang="en-US" sz="1600" dirty="0" err="1"/>
              <a:t>Beverage.data.sav</a:t>
            </a:r>
            <a:r>
              <a:rPr lang="en-US" sz="1600" dirty="0"/>
              <a:t>)</a:t>
            </a:r>
          </a:p>
          <a:p>
            <a:r>
              <a:rPr lang="en-US" sz="1600" dirty="0"/>
              <a:t>Click </a:t>
            </a:r>
            <a:r>
              <a:rPr lang="en-US" sz="1600" b="1" dirty="0"/>
              <a:t>Analyze, Classify, Hierarchical Cluster</a:t>
            </a:r>
          </a:p>
          <a:p>
            <a:r>
              <a:rPr lang="en-US" sz="1600" dirty="0"/>
              <a:t>After selecting variables, click </a:t>
            </a:r>
            <a:r>
              <a:rPr lang="en-US" sz="1600" b="1" dirty="0"/>
              <a:t>Method, Wards, Continue</a:t>
            </a:r>
          </a:p>
          <a:p>
            <a:r>
              <a:rPr lang="en-US" sz="1600" dirty="0"/>
              <a:t>Click </a:t>
            </a:r>
            <a:r>
              <a:rPr lang="en-US" sz="1600" b="1" dirty="0"/>
              <a:t>Plots</a:t>
            </a:r>
            <a:r>
              <a:rPr lang="en-US" sz="1600" dirty="0"/>
              <a:t>, and select </a:t>
            </a:r>
            <a:r>
              <a:rPr lang="en-US" sz="1600" b="1" dirty="0" err="1"/>
              <a:t>Dendrogram</a:t>
            </a:r>
            <a:r>
              <a:rPr lang="en-US" sz="1600" dirty="0" err="1"/>
              <a:t>and</a:t>
            </a:r>
            <a:r>
              <a:rPr lang="en-US" sz="1600" dirty="0"/>
              <a:t> unselect Icicle Plot (click “</a:t>
            </a:r>
            <a:r>
              <a:rPr lang="en-US" sz="1600" b="1" dirty="0"/>
              <a:t>none</a:t>
            </a:r>
            <a:r>
              <a:rPr lang="en-US" sz="1600" dirty="0"/>
              <a:t>”)</a:t>
            </a:r>
          </a:p>
          <a:p>
            <a:r>
              <a:rPr lang="en-US" sz="1600" dirty="0"/>
              <a:t>Click </a:t>
            </a:r>
            <a:r>
              <a:rPr lang="en-US" sz="1600" b="1" dirty="0"/>
              <a:t>Continue, Ok</a:t>
            </a:r>
          </a:p>
          <a:p>
            <a:endParaRPr lang="en-US" sz="1400" b="1" dirty="0"/>
          </a:p>
          <a:p>
            <a:endParaRPr lang="en-US" sz="1400" b="1" dirty="0"/>
          </a:p>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4031" y="1397482"/>
            <a:ext cx="6934200" cy="5460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64856" y="1676400"/>
            <a:ext cx="1402031" cy="738664"/>
          </a:xfrm>
          <a:prstGeom prst="rect">
            <a:avLst/>
          </a:prstGeom>
          <a:noFill/>
          <a:ln>
            <a:solidFill>
              <a:schemeClr val="accent1"/>
            </a:solidFill>
          </a:ln>
        </p:spPr>
        <p:txBody>
          <a:bodyPr wrap="square" rtlCol="0">
            <a:spAutoFit/>
          </a:bodyPr>
          <a:lstStyle/>
          <a:p>
            <a:r>
              <a:rPr lang="en-US" sz="1400" dirty="0"/>
              <a:t>Here, cluster can be single case or </a:t>
            </a:r>
            <a:r>
              <a:rPr lang="en-US" sz="1400" dirty="0" err="1"/>
              <a:t>multicase</a:t>
            </a:r>
            <a:r>
              <a:rPr lang="en-US" sz="1400" dirty="0"/>
              <a:t>.</a:t>
            </a:r>
          </a:p>
        </p:txBody>
      </p:sp>
      <p:cxnSp>
        <p:nvCxnSpPr>
          <p:cNvPr id="6" name="Straight Arrow Connector 5"/>
          <p:cNvCxnSpPr/>
          <p:nvPr/>
        </p:nvCxnSpPr>
        <p:spPr>
          <a:xfrm>
            <a:off x="1766887" y="1905000"/>
            <a:ext cx="128111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6662" y="4810646"/>
            <a:ext cx="1402031" cy="1169551"/>
          </a:xfrm>
          <a:prstGeom prst="rect">
            <a:avLst/>
          </a:prstGeom>
          <a:noFill/>
          <a:ln>
            <a:solidFill>
              <a:schemeClr val="accent1"/>
            </a:solidFill>
          </a:ln>
        </p:spPr>
        <p:txBody>
          <a:bodyPr wrap="square" rtlCol="0">
            <a:spAutoFit/>
          </a:bodyPr>
          <a:lstStyle/>
          <a:p>
            <a:r>
              <a:rPr lang="en-US" sz="1400" dirty="0" err="1"/>
              <a:t>Coeff</a:t>
            </a:r>
            <a:r>
              <a:rPr lang="en-US" sz="1400" dirty="0"/>
              <a:t>. is the distance measure.  Want to look for large gap</a:t>
            </a:r>
          </a:p>
        </p:txBody>
      </p:sp>
      <p:sp>
        <p:nvSpPr>
          <p:cNvPr id="11" name="TextBox 10"/>
          <p:cNvSpPr txBox="1"/>
          <p:nvPr/>
        </p:nvSpPr>
        <p:spPr>
          <a:xfrm>
            <a:off x="7529513" y="533400"/>
            <a:ext cx="1402031" cy="954107"/>
          </a:xfrm>
          <a:prstGeom prst="rect">
            <a:avLst/>
          </a:prstGeom>
          <a:noFill/>
          <a:ln>
            <a:solidFill>
              <a:schemeClr val="accent1"/>
            </a:solidFill>
          </a:ln>
        </p:spPr>
        <p:txBody>
          <a:bodyPr wrap="square" rtlCol="0">
            <a:spAutoFit/>
          </a:bodyPr>
          <a:lstStyle/>
          <a:p>
            <a:r>
              <a:rPr lang="en-US" sz="1400" dirty="0"/>
              <a:t>Stage at which another cluster is combined with this one</a:t>
            </a:r>
          </a:p>
        </p:txBody>
      </p:sp>
      <p:cxnSp>
        <p:nvCxnSpPr>
          <p:cNvPr id="8" name="Straight Arrow Connector 7"/>
          <p:cNvCxnSpPr/>
          <p:nvPr/>
        </p:nvCxnSpPr>
        <p:spPr>
          <a:xfrm>
            <a:off x="1835700" y="5638800"/>
            <a:ext cx="32697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077200" y="1487507"/>
            <a:ext cx="381000" cy="4174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6346" y="2652793"/>
            <a:ext cx="1819050" cy="738664"/>
          </a:xfrm>
          <a:prstGeom prst="rect">
            <a:avLst/>
          </a:prstGeom>
          <a:noFill/>
          <a:ln>
            <a:solidFill>
              <a:schemeClr val="accent1"/>
            </a:solidFill>
          </a:ln>
        </p:spPr>
        <p:txBody>
          <a:bodyPr wrap="square" rtlCol="0">
            <a:spAutoFit/>
          </a:bodyPr>
          <a:lstStyle/>
          <a:p>
            <a:r>
              <a:rPr lang="en-US" sz="1400" dirty="0"/>
              <a:t>Stage at which a </a:t>
            </a:r>
            <a:r>
              <a:rPr lang="en-US" sz="1400" dirty="0" err="1"/>
              <a:t>multicase</a:t>
            </a:r>
            <a:r>
              <a:rPr lang="en-US" sz="1400" dirty="0"/>
              <a:t> cluster is first formed</a:t>
            </a:r>
          </a:p>
        </p:txBody>
      </p:sp>
      <p:cxnSp>
        <p:nvCxnSpPr>
          <p:cNvPr id="15" name="Straight Arrow Connector 14"/>
          <p:cNvCxnSpPr>
            <a:stCxn id="16" idx="3"/>
          </p:cNvCxnSpPr>
          <p:nvPr/>
        </p:nvCxnSpPr>
        <p:spPr>
          <a:xfrm flipV="1">
            <a:off x="1975396" y="1905000"/>
            <a:ext cx="4273004" cy="1117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06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9292"/>
            <a:ext cx="6848475" cy="580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14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8153400" cy="2677656"/>
          </a:xfrm>
          <a:prstGeom prst="rect">
            <a:avLst/>
          </a:prstGeom>
          <a:noFill/>
        </p:spPr>
        <p:txBody>
          <a:bodyPr wrap="square" rtlCol="0">
            <a:spAutoFit/>
          </a:bodyPr>
          <a:lstStyle/>
          <a:p>
            <a:r>
              <a:rPr lang="en-US" dirty="0"/>
              <a:t>Selecting the 3 cluster solution, we can obtain cluster memberships by rerunning the cluster analysis after clicking </a:t>
            </a:r>
            <a:r>
              <a:rPr lang="en-US" b="1" dirty="0"/>
              <a:t>Save, Single Solution</a:t>
            </a:r>
            <a:r>
              <a:rPr lang="en-US" dirty="0"/>
              <a:t>, specify 3, click </a:t>
            </a:r>
            <a:r>
              <a:rPr lang="en-US" b="1" dirty="0"/>
              <a:t>Continue</a:t>
            </a:r>
            <a:r>
              <a:rPr lang="en-US" dirty="0"/>
              <a:t> and </a:t>
            </a:r>
            <a:r>
              <a:rPr lang="en-US" b="1" dirty="0"/>
              <a:t>Ok</a:t>
            </a:r>
            <a:r>
              <a:rPr lang="en-US" dirty="0"/>
              <a:t>.  The 3 group membership identifier variable will be saved to your file.  We can now run descriptive stats for the different groups and compare/interpret.</a:t>
            </a:r>
          </a:p>
          <a:p>
            <a:endParaRPr lang="en-US" dirty="0"/>
          </a:p>
        </p:txBody>
      </p:sp>
      <p:pic>
        <p:nvPicPr>
          <p:cNvPr id="3" name="Picture 2">
            <a:extLst>
              <a:ext uri="{FF2B5EF4-FFF2-40B4-BE49-F238E27FC236}">
                <a16:creationId xmlns:a16="http://schemas.microsoft.com/office/drawing/2014/main" id="{1A97FA88-5389-46F6-9C55-3B9BC92CD285}"/>
              </a:ext>
            </a:extLst>
          </p:cNvPr>
          <p:cNvPicPr>
            <a:picLocks noChangeAspect="1"/>
          </p:cNvPicPr>
          <p:nvPr/>
        </p:nvPicPr>
        <p:blipFill>
          <a:blip r:embed="rId2"/>
          <a:stretch>
            <a:fillRect/>
          </a:stretch>
        </p:blipFill>
        <p:spPr>
          <a:xfrm>
            <a:off x="914400" y="2819400"/>
            <a:ext cx="6937849" cy="3901778"/>
          </a:xfrm>
          <a:prstGeom prst="rect">
            <a:avLst/>
          </a:prstGeom>
        </p:spPr>
      </p:pic>
    </p:spTree>
    <p:extLst>
      <p:ext uri="{BB962C8B-B14F-4D97-AF65-F5344CB8AC3E}">
        <p14:creationId xmlns:p14="http://schemas.microsoft.com/office/powerpoint/2010/main" val="193187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8077200" cy="461665"/>
          </a:xfrm>
          <a:prstGeom prst="rect">
            <a:avLst/>
          </a:prstGeom>
          <a:noFill/>
        </p:spPr>
        <p:txBody>
          <a:bodyPr wrap="square" rtlCol="0">
            <a:spAutoFit/>
          </a:bodyPr>
          <a:lstStyle/>
          <a:p>
            <a:r>
              <a:rPr lang="en-US" dirty="0"/>
              <a:t>Running Compare Means using the cluster memberships</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16" y="1066800"/>
            <a:ext cx="7811146"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68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33400"/>
            <a:ext cx="7043588"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371600" y="5410200"/>
            <a:ext cx="7086600" cy="707886"/>
          </a:xfrm>
          <a:prstGeom prst="rect">
            <a:avLst/>
          </a:prstGeom>
          <a:noFill/>
        </p:spPr>
        <p:txBody>
          <a:bodyPr wrap="square" rtlCol="0">
            <a:spAutoFit/>
          </a:bodyPr>
          <a:lstStyle/>
          <a:p>
            <a:r>
              <a:rPr lang="en-US" sz="2000" dirty="0"/>
              <a:t>Note the differences in groups illustrated by </a:t>
            </a:r>
            <a:r>
              <a:rPr lang="en-US" sz="2000" dirty="0" err="1"/>
              <a:t>descriptives</a:t>
            </a:r>
            <a:r>
              <a:rPr lang="en-US" sz="2000" dirty="0"/>
              <a:t>.  Practitioners often develop descriptive names for the clusters.</a:t>
            </a:r>
          </a:p>
        </p:txBody>
      </p:sp>
    </p:spTree>
    <p:extLst>
      <p:ext uri="{BB962C8B-B14F-4D97-AF65-F5344CB8AC3E}">
        <p14:creationId xmlns:p14="http://schemas.microsoft.com/office/powerpoint/2010/main" val="1069412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8153400" cy="5355312"/>
          </a:xfrm>
          <a:prstGeom prst="rect">
            <a:avLst/>
          </a:prstGeom>
          <a:noFill/>
        </p:spPr>
        <p:txBody>
          <a:bodyPr wrap="square" rtlCol="0">
            <a:spAutoFit/>
          </a:bodyPr>
          <a:lstStyle/>
          <a:p>
            <a:r>
              <a:rPr lang="en-US" sz="1800" dirty="0"/>
              <a:t>Added Application 1)</a:t>
            </a:r>
          </a:p>
          <a:p>
            <a:endParaRPr lang="en-US" sz="1800" dirty="0"/>
          </a:p>
          <a:p>
            <a:r>
              <a:rPr lang="en-US" sz="1800" dirty="0"/>
              <a:t>A company that produces chewing gum is interested in homogenous consumer groups based on attitudinal dimensions.  Seven attitudinal questions were included in a questionnaire and consumers were asked to express their level of agreement on an 11 point scale (0=strongly disagree, 10=strongly agree)</a:t>
            </a:r>
          </a:p>
          <a:p>
            <a:r>
              <a:rPr lang="en-US" sz="1800" dirty="0"/>
              <a:t> </a:t>
            </a:r>
          </a:p>
          <a:p>
            <a:r>
              <a:rPr lang="en-US" sz="1800" dirty="0"/>
              <a:t>I like to use gum to freshen my breath</a:t>
            </a:r>
          </a:p>
          <a:p>
            <a:r>
              <a:rPr lang="en-US" sz="1800" dirty="0"/>
              <a:t>I avoid gum that has sugar</a:t>
            </a:r>
          </a:p>
          <a:p>
            <a:r>
              <a:rPr lang="en-US" sz="1800" dirty="0"/>
              <a:t>Taste is the primary factor when I choose gum</a:t>
            </a:r>
          </a:p>
          <a:p>
            <a:r>
              <a:rPr lang="en-US" sz="1800" dirty="0"/>
              <a:t>I like to be considered a leader</a:t>
            </a:r>
          </a:p>
          <a:p>
            <a:r>
              <a:rPr lang="en-US" sz="1800" dirty="0"/>
              <a:t>I’m usually one of the first to try new things</a:t>
            </a:r>
          </a:p>
          <a:p>
            <a:r>
              <a:rPr lang="en-US" sz="1800" dirty="0"/>
              <a:t>I am very much aware of gum prices</a:t>
            </a:r>
          </a:p>
          <a:p>
            <a:r>
              <a:rPr lang="en-US" sz="1800" dirty="0"/>
              <a:t>I like to share gum with others</a:t>
            </a:r>
          </a:p>
          <a:p>
            <a:r>
              <a:rPr lang="en-US" sz="1800" dirty="0"/>
              <a:t> </a:t>
            </a:r>
          </a:p>
          <a:p>
            <a:r>
              <a:rPr lang="en-US" sz="1800" dirty="0"/>
              <a:t>The resulting data is provided in the SPSS file </a:t>
            </a:r>
            <a:r>
              <a:rPr lang="en-US" sz="1800" dirty="0" err="1"/>
              <a:t>CG.sav</a:t>
            </a:r>
            <a:r>
              <a:rPr lang="en-US" sz="1800" dirty="0"/>
              <a:t>.</a:t>
            </a:r>
          </a:p>
          <a:p>
            <a:r>
              <a:rPr lang="en-US" sz="1800" dirty="0"/>
              <a:t> </a:t>
            </a:r>
          </a:p>
          <a:p>
            <a:r>
              <a:rPr lang="en-US" sz="1800" dirty="0"/>
              <a:t>Using Ward’s method determine a cluster solution and interpret your results.</a:t>
            </a:r>
          </a:p>
          <a:p>
            <a:endParaRPr lang="en-US" sz="1800" dirty="0"/>
          </a:p>
        </p:txBody>
      </p:sp>
    </p:spTree>
    <p:extLst>
      <p:ext uri="{BB962C8B-B14F-4D97-AF65-F5344CB8AC3E}">
        <p14:creationId xmlns:p14="http://schemas.microsoft.com/office/powerpoint/2010/main" val="90239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8153400" cy="10679847"/>
          </a:xfrm>
          <a:prstGeom prst="rect">
            <a:avLst/>
          </a:prstGeom>
          <a:noFill/>
        </p:spPr>
        <p:txBody>
          <a:bodyPr wrap="square" rtlCol="0">
            <a:spAutoFit/>
          </a:bodyPr>
          <a:lstStyle/>
          <a:p>
            <a:r>
              <a:rPr lang="en-US" dirty="0"/>
              <a:t>Note that with hierarchical procedures, there is no reallocation of cases at later stages of the process (no going back). </a:t>
            </a:r>
          </a:p>
          <a:p>
            <a:endParaRPr lang="en-US" b="1" dirty="0"/>
          </a:p>
          <a:p>
            <a:r>
              <a:rPr lang="en-US" b="1" dirty="0"/>
              <a:t>Nonhierarchical Clustering:  K-Means Method</a:t>
            </a:r>
            <a:endParaRPr lang="en-US" dirty="0"/>
          </a:p>
          <a:p>
            <a:r>
              <a:rPr lang="en-US" b="1" dirty="0"/>
              <a:t> </a:t>
            </a:r>
            <a:endParaRPr lang="en-US" dirty="0"/>
          </a:p>
          <a:p>
            <a:r>
              <a:rPr lang="en-US" sz="2000" b="1" dirty="0"/>
              <a:t>Basic Steps</a:t>
            </a:r>
          </a:p>
          <a:p>
            <a:r>
              <a:rPr lang="en-US" sz="2000" dirty="0"/>
              <a:t> </a:t>
            </a:r>
          </a:p>
          <a:p>
            <a:r>
              <a:rPr lang="en-US" sz="2000" dirty="0"/>
              <a:t>1) Partition the cases/items into K initial clusters (this is often performed by an initial set of K seeds points which can be K actual cases selected from the data).</a:t>
            </a:r>
          </a:p>
          <a:p>
            <a:r>
              <a:rPr lang="en-US" sz="2000" dirty="0"/>
              <a:t> </a:t>
            </a:r>
          </a:p>
          <a:p>
            <a:r>
              <a:rPr lang="en-US" sz="2000" dirty="0"/>
              <a:t>2) Assign items to the cluster with the nearest centroid (SPSS K-Means uses Euclidean distances from centroids). Update the centroids</a:t>
            </a:r>
          </a:p>
          <a:p>
            <a:r>
              <a:rPr lang="en-US" sz="2000" dirty="0"/>
              <a:t> </a:t>
            </a:r>
          </a:p>
          <a:p>
            <a:r>
              <a:rPr lang="en-US" sz="2000" dirty="0"/>
              <a:t>3) Repeat step 2 until no reassignments take place.</a:t>
            </a:r>
          </a:p>
          <a:p>
            <a:r>
              <a:rPr lang="en-US" sz="2000" b="1" dirty="0"/>
              <a:t> </a:t>
            </a:r>
            <a:endParaRPr lang="en-US" sz="2000" dirty="0"/>
          </a:p>
          <a:p>
            <a:r>
              <a:rPr lang="en-US" sz="2000" b="1" dirty="0"/>
              <a:t> </a:t>
            </a:r>
            <a:r>
              <a:rPr lang="en-US" sz="2000" dirty="0"/>
              <a:t> Note that K-Means requires a </a:t>
            </a:r>
            <a:r>
              <a:rPr lang="en-US" sz="2000" dirty="0" err="1"/>
              <a:t>prespecification</a:t>
            </a:r>
            <a:r>
              <a:rPr lang="en-US" sz="2000" dirty="0"/>
              <a:t> of K, and also requires starting seeds.  Final cluster solutions will be dependent upon the initial seed points. </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US" dirty="0"/>
          </a:p>
        </p:txBody>
      </p:sp>
    </p:spTree>
    <p:extLst>
      <p:ext uri="{BB962C8B-B14F-4D97-AF65-F5344CB8AC3E}">
        <p14:creationId xmlns:p14="http://schemas.microsoft.com/office/powerpoint/2010/main" val="2723244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838200" y="762000"/>
            <a:ext cx="80772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u="sng" dirty="0"/>
              <a:t>Cluster analysis</a:t>
            </a:r>
            <a:r>
              <a:rPr lang="en-US" dirty="0"/>
              <a:t> is a collection of techniques used to group objects in a way that members within a group are homogeneous, and dissimilar to objects in other clusters.</a:t>
            </a:r>
          </a:p>
          <a:p>
            <a:pPr>
              <a:spcBef>
                <a:spcPct val="50000"/>
              </a:spcBef>
            </a:pPr>
            <a:endParaRPr lang="en-US" dirty="0"/>
          </a:p>
          <a:p>
            <a:pPr>
              <a:spcBef>
                <a:spcPct val="50000"/>
              </a:spcBef>
            </a:pPr>
            <a:r>
              <a:rPr lang="en-US" dirty="0"/>
              <a:t>Uses Include:</a:t>
            </a:r>
          </a:p>
          <a:p>
            <a:pPr>
              <a:spcBef>
                <a:spcPct val="50000"/>
              </a:spcBef>
            </a:pPr>
            <a:r>
              <a:rPr lang="en-US" dirty="0"/>
              <a:t>	-Market Segmentation</a:t>
            </a:r>
          </a:p>
          <a:p>
            <a:pPr>
              <a:spcBef>
                <a:spcPct val="50000"/>
              </a:spcBef>
            </a:pPr>
            <a:r>
              <a:rPr lang="en-US" dirty="0"/>
              <a:t>	-New product development</a:t>
            </a:r>
          </a:p>
          <a:p>
            <a:pPr>
              <a:spcBef>
                <a:spcPct val="50000"/>
              </a:spcBef>
            </a:pPr>
            <a:r>
              <a:rPr lang="en-US" dirty="0"/>
              <a:t>	-Portfolio creation</a:t>
            </a:r>
          </a:p>
          <a:p>
            <a:pPr>
              <a:spcBef>
                <a:spcPct val="50000"/>
              </a:spcBef>
            </a:pPr>
            <a:r>
              <a:rPr lang="en-US" dirty="0"/>
              <a:t>	-Communication efficiencies</a:t>
            </a:r>
          </a:p>
          <a:p>
            <a:pPr>
              <a:spcBef>
                <a:spcPct val="50000"/>
              </a:spcBef>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234" y="228600"/>
            <a:ext cx="8763000" cy="1692771"/>
          </a:xfrm>
          <a:prstGeom prst="rect">
            <a:avLst/>
          </a:prstGeom>
          <a:noFill/>
        </p:spPr>
        <p:txBody>
          <a:bodyPr wrap="square" rtlCol="0">
            <a:spAutoFit/>
          </a:bodyPr>
          <a:lstStyle/>
          <a:p>
            <a:r>
              <a:rPr lang="en-US" sz="1600" dirty="0"/>
              <a:t>Applying K-means to the beverage data</a:t>
            </a:r>
          </a:p>
          <a:p>
            <a:r>
              <a:rPr lang="en-US" sz="1600" dirty="0"/>
              <a:t>Click </a:t>
            </a:r>
            <a:r>
              <a:rPr lang="en-US" sz="1600" b="1" dirty="0"/>
              <a:t>Analyze, Classify, K-means cluster</a:t>
            </a:r>
          </a:p>
          <a:p>
            <a:r>
              <a:rPr lang="en-US" sz="1600" dirty="0"/>
              <a:t>After entering variables select 3 for Number of clusters</a:t>
            </a:r>
          </a:p>
          <a:p>
            <a:r>
              <a:rPr lang="en-US" sz="1600" dirty="0"/>
              <a:t>Click </a:t>
            </a:r>
            <a:r>
              <a:rPr lang="en-US" sz="1600" b="1" dirty="0"/>
              <a:t>Options</a:t>
            </a:r>
            <a:r>
              <a:rPr lang="en-US" sz="1600" dirty="0"/>
              <a:t> and select </a:t>
            </a:r>
            <a:r>
              <a:rPr lang="en-US" sz="1600" b="1" dirty="0"/>
              <a:t>ANOVA table</a:t>
            </a:r>
          </a:p>
          <a:p>
            <a:r>
              <a:rPr lang="en-US" sz="1600" dirty="0"/>
              <a:t>Click </a:t>
            </a:r>
            <a:r>
              <a:rPr lang="en-US" sz="1600" b="1" dirty="0"/>
              <a:t>Save</a:t>
            </a:r>
            <a:r>
              <a:rPr lang="en-US" sz="1600" dirty="0"/>
              <a:t> and select </a:t>
            </a:r>
            <a:r>
              <a:rPr lang="en-US" sz="1600" b="1" dirty="0"/>
              <a:t>Cluster membership</a:t>
            </a:r>
            <a:r>
              <a:rPr lang="en-US" sz="1600" dirty="0"/>
              <a:t>, click </a:t>
            </a:r>
            <a:r>
              <a:rPr lang="en-US" sz="1600" b="1" dirty="0"/>
              <a:t>Continue</a:t>
            </a:r>
            <a:r>
              <a:rPr lang="en-US" sz="1600" dirty="0"/>
              <a:t>, then </a:t>
            </a:r>
            <a:r>
              <a:rPr lang="en-US" sz="1600" b="1" dirty="0"/>
              <a:t>Ok</a:t>
            </a:r>
          </a:p>
          <a:p>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24955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0"/>
            <a:ext cx="249555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2638" y="1524000"/>
            <a:ext cx="25812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607" y="3200400"/>
            <a:ext cx="485775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0838" y="3733800"/>
            <a:ext cx="17430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770" y="5029200"/>
            <a:ext cx="47720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862638" y="5410200"/>
            <a:ext cx="2900362" cy="1015663"/>
          </a:xfrm>
          <a:prstGeom prst="rect">
            <a:avLst/>
          </a:prstGeom>
          <a:noFill/>
        </p:spPr>
        <p:txBody>
          <a:bodyPr wrap="square" rtlCol="0">
            <a:spAutoFit/>
          </a:bodyPr>
          <a:lstStyle/>
          <a:p>
            <a:r>
              <a:rPr lang="en-US" sz="2000" dirty="0"/>
              <a:t>How could we compare this solution with our Wards Hierarchical sol. ?</a:t>
            </a:r>
          </a:p>
        </p:txBody>
      </p:sp>
    </p:spTree>
    <p:extLst>
      <p:ext uri="{BB962C8B-B14F-4D97-AF65-F5344CB8AC3E}">
        <p14:creationId xmlns:p14="http://schemas.microsoft.com/office/powerpoint/2010/main" val="193935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831" y="1219200"/>
            <a:ext cx="7010400" cy="3416320"/>
          </a:xfrm>
          <a:prstGeom prst="rect">
            <a:avLst/>
          </a:prstGeom>
          <a:noFill/>
        </p:spPr>
        <p:txBody>
          <a:bodyPr wrap="square" rtlCol="0">
            <a:spAutoFit/>
          </a:bodyPr>
          <a:lstStyle/>
          <a:p>
            <a:r>
              <a:rPr lang="en-US" b="1" dirty="0"/>
              <a:t>The Tandem Approach: Combining Hierarchical and Non-Hierarchical methods</a:t>
            </a:r>
          </a:p>
          <a:p>
            <a:r>
              <a:rPr lang="en-US" b="1" dirty="0"/>
              <a:t> </a:t>
            </a:r>
            <a:endParaRPr lang="en-US" dirty="0"/>
          </a:p>
          <a:p>
            <a:r>
              <a:rPr lang="en-US" dirty="0"/>
              <a:t>A methodology sometimes used in practice is to combine both approaches.  First a hierarchical method (Ward’s is a common choice) is performed.  Next K-means is performed using the centroids obtained from the non-hierarchical method as the initial seed points.  </a:t>
            </a:r>
          </a:p>
          <a:p>
            <a:endParaRPr lang="en-US" dirty="0"/>
          </a:p>
        </p:txBody>
      </p:sp>
    </p:spTree>
    <p:extLst>
      <p:ext uri="{BB962C8B-B14F-4D97-AF65-F5344CB8AC3E}">
        <p14:creationId xmlns:p14="http://schemas.microsoft.com/office/powerpoint/2010/main" val="1818150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842075" y="237555"/>
            <a:ext cx="75438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dirty="0"/>
              <a:t>Interpretation and Validation</a:t>
            </a:r>
          </a:p>
          <a:p>
            <a:pPr>
              <a:spcBef>
                <a:spcPct val="50000"/>
              </a:spcBef>
            </a:pPr>
            <a:endParaRPr lang="en-US" dirty="0"/>
          </a:p>
        </p:txBody>
      </p:sp>
      <p:sp>
        <p:nvSpPr>
          <p:cNvPr id="19459" name="Text Box 3"/>
          <p:cNvSpPr txBox="1">
            <a:spLocks noChangeArrowheads="1"/>
          </p:cNvSpPr>
          <p:nvPr/>
        </p:nvSpPr>
        <p:spPr bwMode="auto">
          <a:xfrm>
            <a:off x="1143000" y="785205"/>
            <a:ext cx="63246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Cluster centroids are useful for interpretation, and deciding the appropriate number of clusters</a:t>
            </a:r>
          </a:p>
          <a:p>
            <a:pPr>
              <a:spcBef>
                <a:spcPct val="50000"/>
              </a:spcBef>
            </a:pPr>
            <a:r>
              <a:rPr lang="en-US" dirty="0"/>
              <a:t>In addition, it is often useful to profile the clusters by variables other than the basis variables– such as demographics, media usage, etc.</a:t>
            </a:r>
          </a:p>
          <a:p>
            <a:pPr>
              <a:spcBef>
                <a:spcPct val="50000"/>
              </a:spcBef>
            </a:pPr>
            <a:r>
              <a:rPr lang="en-US" dirty="0"/>
              <a:t>Validation can be performed by splitting the sample and determining cluster consistency.</a:t>
            </a:r>
          </a:p>
          <a:p>
            <a:pPr>
              <a:spcBef>
                <a:spcPct val="50000"/>
              </a:spcBef>
            </a:pPr>
            <a:r>
              <a:rPr lang="en-US" dirty="0"/>
              <a:t>K-Means solutions may depend on the order of the data file.  Try multiple runs with different orderings and assess stability</a:t>
            </a:r>
          </a:p>
          <a:p>
            <a:pPr>
              <a:spcBef>
                <a:spcPct val="50000"/>
              </a:spcBef>
            </a:pPr>
            <a:r>
              <a:rPr lang="en-US" dirty="0"/>
              <a:t>Classification analysis (a topic we’ll cover soon) is a commonly used technique for assessing stability and scoring.</a:t>
            </a:r>
          </a:p>
        </p:txBody>
      </p:sp>
    </p:spTree>
    <p:extLst>
      <p:ext uri="{BB962C8B-B14F-4D97-AF65-F5344CB8AC3E}">
        <p14:creationId xmlns:p14="http://schemas.microsoft.com/office/powerpoint/2010/main" val="2558679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810000"/>
            <a:ext cx="7772400" cy="1938992"/>
          </a:xfrm>
          <a:prstGeom prst="rect">
            <a:avLst/>
          </a:prstGeom>
          <a:noFill/>
        </p:spPr>
        <p:txBody>
          <a:bodyPr wrap="square" rtlCol="0">
            <a:spAutoFit/>
          </a:bodyPr>
          <a:lstStyle/>
          <a:p>
            <a:r>
              <a:rPr lang="en-US" dirty="0"/>
              <a:t>Added Application 2)</a:t>
            </a:r>
          </a:p>
          <a:p>
            <a:r>
              <a:rPr lang="en-US" dirty="0"/>
              <a:t>Use K-means on the chewing gum data to obtain a cluster solution using the same number of clusters that you determined in Added Application 1.  How do the two cluster solutions compare ?</a:t>
            </a:r>
          </a:p>
        </p:txBody>
      </p:sp>
      <p:sp>
        <p:nvSpPr>
          <p:cNvPr id="2" name="TextBox 1">
            <a:extLst>
              <a:ext uri="{FF2B5EF4-FFF2-40B4-BE49-F238E27FC236}">
                <a16:creationId xmlns:a16="http://schemas.microsoft.com/office/drawing/2014/main" id="{BBB762D5-25EA-4EEF-A85B-F1431FF48BA6}"/>
              </a:ext>
            </a:extLst>
          </p:cNvPr>
          <p:cNvSpPr txBox="1"/>
          <p:nvPr/>
        </p:nvSpPr>
        <p:spPr>
          <a:xfrm>
            <a:off x="914400" y="685800"/>
            <a:ext cx="6705600" cy="1938992"/>
          </a:xfrm>
          <a:prstGeom prst="rect">
            <a:avLst/>
          </a:prstGeom>
          <a:noFill/>
        </p:spPr>
        <p:txBody>
          <a:bodyPr wrap="square" rtlCol="0">
            <a:spAutoFit/>
          </a:bodyPr>
          <a:lstStyle/>
          <a:p>
            <a:r>
              <a:rPr lang="en-US" b="1" dirty="0"/>
              <a:t>Data Issues</a:t>
            </a:r>
          </a:p>
          <a:p>
            <a:endParaRPr lang="en-US" dirty="0"/>
          </a:p>
          <a:p>
            <a:r>
              <a:rPr lang="en-US" dirty="0"/>
              <a:t>	-Standardization</a:t>
            </a:r>
          </a:p>
          <a:p>
            <a:endParaRPr lang="en-US" dirty="0"/>
          </a:p>
          <a:p>
            <a:r>
              <a:rPr lang="en-US" dirty="0"/>
              <a:t>	-Correlations among basis variables</a:t>
            </a:r>
          </a:p>
        </p:txBody>
      </p:sp>
    </p:spTree>
    <p:extLst>
      <p:ext uri="{BB962C8B-B14F-4D97-AF65-F5344CB8AC3E}">
        <p14:creationId xmlns:p14="http://schemas.microsoft.com/office/powerpoint/2010/main" val="3968082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9A85C49-14A5-4758-A6B6-EFAAAF9C2196}"/>
              </a:ext>
            </a:extLst>
          </p:cNvPr>
          <p:cNvSpPr txBox="1"/>
          <p:nvPr/>
        </p:nvSpPr>
        <p:spPr>
          <a:xfrm>
            <a:off x="399143" y="0"/>
            <a:ext cx="8509992" cy="1908215"/>
          </a:xfrm>
          <a:prstGeom prst="rect">
            <a:avLst/>
          </a:prstGeom>
          <a:noFill/>
        </p:spPr>
        <p:txBody>
          <a:bodyPr wrap="square" rtlCol="0">
            <a:spAutoFit/>
          </a:bodyPr>
          <a:lstStyle/>
          <a:p>
            <a:r>
              <a:rPr lang="en-US" sz="2000" b="1" dirty="0"/>
              <a:t>Appendix: Saving centers from hierarchical clustering and reading into K-Means as starting centers (Tandem approach)</a:t>
            </a:r>
          </a:p>
          <a:p>
            <a:endParaRPr lang="en-US" dirty="0"/>
          </a:p>
          <a:p>
            <a:r>
              <a:rPr lang="en-US" sz="1800" dirty="0"/>
              <a:t>Select </a:t>
            </a:r>
            <a:r>
              <a:rPr lang="en-US" sz="1800" b="1" dirty="0"/>
              <a:t>Data</a:t>
            </a:r>
            <a:r>
              <a:rPr lang="en-US" sz="1800" dirty="0"/>
              <a:t> &gt; </a:t>
            </a:r>
            <a:r>
              <a:rPr lang="en-US" sz="1800" b="1" dirty="0"/>
              <a:t>Aggregate</a:t>
            </a:r>
            <a:r>
              <a:rPr lang="en-US" sz="1800" dirty="0"/>
              <a:t> and put the cluster membership variable in the Break Variable window, basis variables in the Summaries of variables window.  Select Create a new data set… and provide a name.</a:t>
            </a:r>
          </a:p>
        </p:txBody>
      </p:sp>
      <p:pic>
        <p:nvPicPr>
          <p:cNvPr id="2" name="Picture 1">
            <a:extLst>
              <a:ext uri="{FF2B5EF4-FFF2-40B4-BE49-F238E27FC236}">
                <a16:creationId xmlns:a16="http://schemas.microsoft.com/office/drawing/2014/main" id="{00051879-5E1D-4957-9FEE-B268294B442C}"/>
              </a:ext>
            </a:extLst>
          </p:cNvPr>
          <p:cNvPicPr>
            <a:picLocks noChangeAspect="1"/>
          </p:cNvPicPr>
          <p:nvPr/>
        </p:nvPicPr>
        <p:blipFill>
          <a:blip r:embed="rId2"/>
          <a:stretch>
            <a:fillRect/>
          </a:stretch>
        </p:blipFill>
        <p:spPr>
          <a:xfrm>
            <a:off x="117475" y="1900195"/>
            <a:ext cx="8627382" cy="4850534"/>
          </a:xfrm>
          <a:prstGeom prst="rect">
            <a:avLst/>
          </a:prstGeom>
        </p:spPr>
      </p:pic>
    </p:spTree>
    <p:extLst>
      <p:ext uri="{BB962C8B-B14F-4D97-AF65-F5344CB8AC3E}">
        <p14:creationId xmlns:p14="http://schemas.microsoft.com/office/powerpoint/2010/main" val="138960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DEAD63-9BD7-4466-8591-088EDB365413}"/>
              </a:ext>
            </a:extLst>
          </p:cNvPr>
          <p:cNvPicPr>
            <a:picLocks noChangeAspect="1"/>
          </p:cNvPicPr>
          <p:nvPr/>
        </p:nvPicPr>
        <p:blipFill>
          <a:blip r:embed="rId2"/>
          <a:stretch>
            <a:fillRect/>
          </a:stretch>
        </p:blipFill>
        <p:spPr>
          <a:xfrm>
            <a:off x="228600" y="1447800"/>
            <a:ext cx="8686800" cy="4883941"/>
          </a:xfrm>
          <a:prstGeom prst="rect">
            <a:avLst/>
          </a:prstGeom>
        </p:spPr>
      </p:pic>
      <p:sp>
        <p:nvSpPr>
          <p:cNvPr id="3" name="TextBox 2">
            <a:extLst>
              <a:ext uri="{FF2B5EF4-FFF2-40B4-BE49-F238E27FC236}">
                <a16:creationId xmlns:a16="http://schemas.microsoft.com/office/drawing/2014/main" id="{882120AF-0525-4B3A-985D-21D44E7D276F}"/>
              </a:ext>
            </a:extLst>
          </p:cNvPr>
          <p:cNvSpPr txBox="1"/>
          <p:nvPr/>
        </p:nvSpPr>
        <p:spPr>
          <a:xfrm>
            <a:off x="685800" y="381000"/>
            <a:ext cx="6934200" cy="830997"/>
          </a:xfrm>
          <a:prstGeom prst="rect">
            <a:avLst/>
          </a:prstGeom>
          <a:noFill/>
        </p:spPr>
        <p:txBody>
          <a:bodyPr wrap="square" rtlCol="0">
            <a:spAutoFit/>
          </a:bodyPr>
          <a:lstStyle/>
          <a:p>
            <a:r>
              <a:rPr lang="en-US"/>
              <a:t>In the new file with the centers, change the name of the first variable to </a:t>
            </a:r>
            <a:r>
              <a:rPr lang="en-US" b="1"/>
              <a:t>Cluster_</a:t>
            </a:r>
            <a:r>
              <a:rPr lang="en-US"/>
              <a:t> (SPSS system variable name)</a:t>
            </a:r>
            <a:endParaRPr lang="en-US" dirty="0"/>
          </a:p>
        </p:txBody>
      </p:sp>
    </p:spTree>
    <p:extLst>
      <p:ext uri="{BB962C8B-B14F-4D97-AF65-F5344CB8AC3E}">
        <p14:creationId xmlns:p14="http://schemas.microsoft.com/office/powerpoint/2010/main" val="1702281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EC71AC-6A99-4C71-BBB4-2FA74CE1AA60}"/>
              </a:ext>
            </a:extLst>
          </p:cNvPr>
          <p:cNvPicPr>
            <a:picLocks noChangeAspect="1"/>
          </p:cNvPicPr>
          <p:nvPr/>
        </p:nvPicPr>
        <p:blipFill>
          <a:blip r:embed="rId2"/>
          <a:stretch>
            <a:fillRect/>
          </a:stretch>
        </p:blipFill>
        <p:spPr>
          <a:xfrm>
            <a:off x="185241" y="962652"/>
            <a:ext cx="8773517" cy="4932695"/>
          </a:xfrm>
          <a:prstGeom prst="rect">
            <a:avLst/>
          </a:prstGeom>
        </p:spPr>
      </p:pic>
      <p:sp>
        <p:nvSpPr>
          <p:cNvPr id="3" name="TextBox 2">
            <a:extLst>
              <a:ext uri="{FF2B5EF4-FFF2-40B4-BE49-F238E27FC236}">
                <a16:creationId xmlns:a16="http://schemas.microsoft.com/office/drawing/2014/main" id="{82791A9B-D30D-4411-B59E-72111B0EEE2D}"/>
              </a:ext>
            </a:extLst>
          </p:cNvPr>
          <p:cNvSpPr txBox="1"/>
          <p:nvPr/>
        </p:nvSpPr>
        <p:spPr>
          <a:xfrm>
            <a:off x="762000" y="51571"/>
            <a:ext cx="7620000" cy="830997"/>
          </a:xfrm>
          <a:prstGeom prst="rect">
            <a:avLst/>
          </a:prstGeom>
          <a:noFill/>
        </p:spPr>
        <p:txBody>
          <a:bodyPr wrap="square" rtlCol="0">
            <a:spAutoFit/>
          </a:bodyPr>
          <a:lstStyle/>
          <a:p>
            <a:r>
              <a:rPr lang="en-US" dirty="0"/>
              <a:t>Delete the “_mean” part of the aggregated basis variable names.</a:t>
            </a:r>
          </a:p>
        </p:txBody>
      </p:sp>
    </p:spTree>
    <p:extLst>
      <p:ext uri="{BB962C8B-B14F-4D97-AF65-F5344CB8AC3E}">
        <p14:creationId xmlns:p14="http://schemas.microsoft.com/office/powerpoint/2010/main" val="3179272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BD27E8-C115-4726-92E6-C2EF0CA68261}"/>
              </a:ext>
            </a:extLst>
          </p:cNvPr>
          <p:cNvPicPr>
            <a:picLocks noChangeAspect="1"/>
          </p:cNvPicPr>
          <p:nvPr/>
        </p:nvPicPr>
        <p:blipFill>
          <a:blip r:embed="rId2"/>
          <a:stretch>
            <a:fillRect/>
          </a:stretch>
        </p:blipFill>
        <p:spPr>
          <a:xfrm>
            <a:off x="659606" y="1371600"/>
            <a:ext cx="7824787" cy="4399295"/>
          </a:xfrm>
          <a:prstGeom prst="rect">
            <a:avLst/>
          </a:prstGeom>
        </p:spPr>
      </p:pic>
      <p:sp>
        <p:nvSpPr>
          <p:cNvPr id="3" name="TextBox 2">
            <a:extLst>
              <a:ext uri="{FF2B5EF4-FFF2-40B4-BE49-F238E27FC236}">
                <a16:creationId xmlns:a16="http://schemas.microsoft.com/office/drawing/2014/main" id="{1D85C9C7-1F70-40EB-BCE2-5E22A665F9DD}"/>
              </a:ext>
            </a:extLst>
          </p:cNvPr>
          <p:cNvSpPr txBox="1"/>
          <p:nvPr/>
        </p:nvSpPr>
        <p:spPr>
          <a:xfrm>
            <a:off x="838200" y="228600"/>
            <a:ext cx="7162800" cy="830997"/>
          </a:xfrm>
          <a:prstGeom prst="rect">
            <a:avLst/>
          </a:prstGeom>
          <a:noFill/>
        </p:spPr>
        <p:txBody>
          <a:bodyPr wrap="square" rtlCol="0">
            <a:spAutoFit/>
          </a:bodyPr>
          <a:lstStyle/>
          <a:p>
            <a:r>
              <a:rPr lang="en-US" dirty="0"/>
              <a:t>In the K-Means dialog window, select </a:t>
            </a:r>
            <a:r>
              <a:rPr lang="en-US" b="1" dirty="0"/>
              <a:t>Read initial,</a:t>
            </a:r>
            <a:r>
              <a:rPr lang="en-US" dirty="0"/>
              <a:t> </a:t>
            </a:r>
            <a:r>
              <a:rPr lang="en-US" b="1" dirty="0"/>
              <a:t>Open dataset</a:t>
            </a:r>
            <a:r>
              <a:rPr lang="en-US" dirty="0"/>
              <a:t>, </a:t>
            </a:r>
            <a:r>
              <a:rPr lang="en-US" b="1" dirty="0"/>
              <a:t>OK</a:t>
            </a:r>
          </a:p>
        </p:txBody>
      </p:sp>
    </p:spTree>
    <p:extLst>
      <p:ext uri="{BB962C8B-B14F-4D97-AF65-F5344CB8AC3E}">
        <p14:creationId xmlns:p14="http://schemas.microsoft.com/office/powerpoint/2010/main" val="615356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F31BE0-DEEF-4452-8756-7D7DEF9B9455}"/>
              </a:ext>
            </a:extLst>
          </p:cNvPr>
          <p:cNvSpPr txBox="1"/>
          <p:nvPr/>
        </p:nvSpPr>
        <p:spPr>
          <a:xfrm>
            <a:off x="838200" y="381000"/>
            <a:ext cx="7086600" cy="5539978"/>
          </a:xfrm>
          <a:prstGeom prst="rect">
            <a:avLst/>
          </a:prstGeom>
          <a:noFill/>
        </p:spPr>
        <p:txBody>
          <a:bodyPr wrap="square" rtlCol="0">
            <a:spAutoFit/>
          </a:bodyPr>
          <a:lstStyle/>
          <a:p>
            <a:pPr marL="457200" marR="0">
              <a:spcBef>
                <a:spcPts val="0"/>
              </a:spcBef>
              <a:spcAft>
                <a:spcPts val="0"/>
              </a:spcAft>
            </a:pPr>
            <a:r>
              <a:rPr lang="en-US" sz="2000" b="1" u="sng" dirty="0">
                <a:effectLst/>
                <a:latin typeface="Times New Roman" panose="02020603050405020304" pitchFamily="18" charset="0"/>
                <a:ea typeface="Times New Roman" panose="02020603050405020304" pitchFamily="18" charset="0"/>
              </a:rPr>
              <a:t>SAS Code for Cluster Analysis</a:t>
            </a:r>
          </a:p>
          <a:p>
            <a:pPr marL="457200" marR="0">
              <a:spcBef>
                <a:spcPts val="0"/>
              </a:spcBef>
              <a:spcAft>
                <a:spcPts val="0"/>
              </a:spcAft>
            </a:pPr>
            <a:endParaRPr lang="en-US" sz="1800" dirty="0">
              <a:ea typeface="Times New Roman" panose="02020603050405020304" pitchFamily="18" charset="0"/>
            </a:endParaRPr>
          </a:p>
          <a:p>
            <a:pPr marL="4572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Applying Ward’s method to the beverage data.</a:t>
            </a:r>
          </a:p>
          <a:p>
            <a:pPr marL="457200" marR="0">
              <a:spcBef>
                <a:spcPts val="0"/>
              </a:spcBef>
              <a:spcAft>
                <a:spcPts val="0"/>
              </a:spcAft>
            </a:pPr>
            <a:endParaRPr lang="en-US" sz="1800" dirty="0">
              <a:ea typeface="Times New Roman" panose="02020603050405020304" pitchFamily="18" charset="0"/>
            </a:endParaRP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import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datafile</a:t>
            </a:r>
            <a:r>
              <a:rPr lang="en-US" sz="1400" b="0" dirty="0">
                <a:solidFill>
                  <a:srgbClr val="000000"/>
                </a:solidFill>
                <a:latin typeface="Courier New" panose="02070309020205020404" pitchFamily="49" charset="0"/>
              </a:rPr>
              <a:t>=</a:t>
            </a:r>
            <a:r>
              <a:rPr lang="en-US" sz="1400" b="0" dirty="0">
                <a:solidFill>
                  <a:srgbClr val="800080"/>
                </a:solidFill>
                <a:latin typeface="Courier New" panose="02070309020205020404" pitchFamily="49" charset="0"/>
              </a:rPr>
              <a:t>“D:\</a:t>
            </a:r>
            <a:r>
              <a:rPr lang="en-US" sz="1400" b="0" dirty="0" err="1">
                <a:solidFill>
                  <a:srgbClr val="800080"/>
                </a:solidFill>
                <a:latin typeface="Courier New" panose="02070309020205020404" pitchFamily="49" charset="0"/>
              </a:rPr>
              <a:t>BeverageData.sav</a:t>
            </a:r>
            <a:r>
              <a:rPr lang="en-US" sz="1400" b="0" dirty="0">
                <a:solidFill>
                  <a:srgbClr val="800080"/>
                </a:solidFill>
                <a:latin typeface="Courier New" panose="02070309020205020404" pitchFamily="49" charset="0"/>
              </a:rPr>
              <a: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DBMS</a:t>
            </a:r>
            <a:r>
              <a:rPr lang="en-US" sz="1400" b="0" dirty="0">
                <a:solidFill>
                  <a:srgbClr val="000000"/>
                </a:solidFill>
                <a:latin typeface="Courier New" panose="02070309020205020404" pitchFamily="49" charset="0"/>
              </a:rPr>
              <a:t>=SAV </a:t>
            </a:r>
            <a:r>
              <a:rPr lang="en-US" sz="1400" b="0" dirty="0">
                <a:solidFill>
                  <a:srgbClr val="0000FF"/>
                </a:solidFill>
                <a:latin typeface="Courier New" panose="02070309020205020404" pitchFamily="49" charset="0"/>
              </a:rPr>
              <a:t>OUT</a:t>
            </a:r>
            <a:r>
              <a:rPr lang="en-US" sz="1400" b="0" dirty="0">
                <a:solidFill>
                  <a:srgbClr val="000000"/>
                </a:solidFill>
                <a:latin typeface="Courier New" panose="02070309020205020404" pitchFamily="49" charset="0"/>
              </a:rPr>
              <a:t>=</a:t>
            </a:r>
            <a:r>
              <a:rPr lang="en-US" sz="1400" b="0" dirty="0" err="1">
                <a:solidFill>
                  <a:srgbClr val="000000"/>
                </a:solidFill>
                <a:latin typeface="Courier New" panose="02070309020205020404" pitchFamily="49" charset="0"/>
              </a:rPr>
              <a:t>bev</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endParaRPr lang="en-US" sz="1400" b="0" dirty="0">
              <a:solidFill>
                <a:srgbClr val="000000"/>
              </a:solidFill>
              <a:latin typeface="Courier New" panose="02070309020205020404" pitchFamily="49" charset="0"/>
            </a:endParaRP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cluster</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a:t>
            </a:r>
            <a:r>
              <a:rPr lang="en-US" sz="1400" b="0" dirty="0" err="1">
                <a:solidFill>
                  <a:srgbClr val="000000"/>
                </a:solidFill>
                <a:latin typeface="Courier New" panose="02070309020205020404" pitchFamily="49" charset="0"/>
              </a:rPr>
              <a:t>bev</a:t>
            </a:r>
            <a:r>
              <a:rPr lang="en-US" sz="1400" b="0" dirty="0">
                <a:solidFill>
                  <a:srgbClr val="000000"/>
                </a:solidFill>
                <a:latin typeface="Courier New" panose="02070309020205020404" pitchFamily="49" charset="0"/>
              </a:rPr>
              <a:t> </a:t>
            </a:r>
            <a:r>
              <a:rPr lang="en-US" sz="1400" b="0" dirty="0" err="1">
                <a:solidFill>
                  <a:srgbClr val="0000FF"/>
                </a:solidFill>
                <a:latin typeface="Courier New" panose="02070309020205020404" pitchFamily="49" charset="0"/>
              </a:rPr>
              <a:t>noeigen</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method</a:t>
            </a:r>
            <a:r>
              <a:rPr lang="en-US" sz="1400" b="0" dirty="0">
                <a:solidFill>
                  <a:srgbClr val="000000"/>
                </a:solidFill>
                <a:latin typeface="Courier New" panose="02070309020205020404" pitchFamily="49" charset="0"/>
              </a:rPr>
              <a:t>=ward </a:t>
            </a:r>
            <a:r>
              <a:rPr lang="en-US" sz="1400" b="0" dirty="0" err="1">
                <a:solidFill>
                  <a:srgbClr val="0000FF"/>
                </a:solidFill>
                <a:latin typeface="Courier New" panose="02070309020205020404" pitchFamily="49" charset="0"/>
              </a:rPr>
              <a:t>nonorm</a:t>
            </a:r>
            <a:r>
              <a:rPr lang="en-US" sz="1400" b="0" dirty="0">
                <a:solidFill>
                  <a:srgbClr val="000000"/>
                </a:solidFill>
                <a:latin typeface="Courier New" panose="02070309020205020404" pitchFamily="49" charset="0"/>
              </a:rPr>
              <a:t> </a:t>
            </a:r>
            <a:r>
              <a:rPr lang="en-US" sz="1400" b="0" dirty="0" err="1">
                <a:solidFill>
                  <a:srgbClr val="0000FF"/>
                </a:solidFill>
                <a:latin typeface="Courier New" panose="02070309020205020404" pitchFamily="49" charset="0"/>
              </a:rPr>
              <a:t>outtree</a:t>
            </a:r>
            <a:r>
              <a:rPr lang="en-US" sz="1400" b="0" dirty="0">
                <a:solidFill>
                  <a:srgbClr val="000000"/>
                </a:solidFill>
                <a:latin typeface="Courier New" panose="02070309020205020404" pitchFamily="49" charset="0"/>
              </a:rPr>
              <a:t>=tree </a:t>
            </a:r>
            <a:r>
              <a:rPr lang="en-US" sz="1400" b="0" dirty="0">
                <a:solidFill>
                  <a:srgbClr val="0000FF"/>
                </a:solidFill>
                <a:latin typeface="Courier New" panose="02070309020205020404" pitchFamily="49" charset="0"/>
              </a:rPr>
              <a:t>pseudo</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id</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id</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 copies id to the output file */</a:t>
            </a:r>
            <a:r>
              <a:rPr lang="en-US" sz="1400" b="0" dirty="0">
                <a:solidFill>
                  <a:srgbClr val="000000"/>
                </a:solidFill>
                <a:latin typeface="Courier New" panose="02070309020205020404" pitchFamily="49" charset="0"/>
              </a:rPr>
              <a:t>                                               </a:t>
            </a:r>
          </a:p>
          <a:p>
            <a:r>
              <a:rPr lang="en-US" sz="1400" b="0" dirty="0">
                <a:solidFill>
                  <a:srgbClr val="0000FF"/>
                </a:solidFill>
                <a:latin typeface="Courier New" panose="02070309020205020404" pitchFamily="49" charset="0"/>
              </a:rPr>
              <a:t>var</a:t>
            </a:r>
            <a:r>
              <a:rPr lang="en-US" sz="1400" b="0" dirty="0">
                <a:solidFill>
                  <a:srgbClr val="000000"/>
                </a:solidFill>
                <a:latin typeface="Courier New" panose="02070309020205020404" pitchFamily="49" charset="0"/>
              </a:rPr>
              <a:t> health lead </a:t>
            </a:r>
            <a:r>
              <a:rPr lang="en-US" sz="1400" b="0" dirty="0" err="1">
                <a:solidFill>
                  <a:srgbClr val="000000"/>
                </a:solidFill>
                <a:latin typeface="Courier New" panose="02070309020205020404" pitchFamily="49" charset="0"/>
              </a:rPr>
              <a:t>innov</a:t>
            </a:r>
            <a:r>
              <a:rPr lang="en-US" sz="1400" b="0" dirty="0">
                <a:solidFill>
                  <a:srgbClr val="000000"/>
                </a:solidFill>
                <a:latin typeface="Courier New" panose="02070309020205020404" pitchFamily="49" charset="0"/>
              </a:rPr>
              <a:t> price image;</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0" dirty="0">
                <a:solidFill>
                  <a:srgbClr val="FF0000"/>
                </a:solidFill>
                <a:latin typeface="Courier New" panose="02070309020205020404" pitchFamily="49" charset="0"/>
              </a:rPr>
              <a:t> </a:t>
            </a:r>
            <a:endParaRPr lang="en-US" sz="1400" b="0" dirty="0">
              <a:solidFill>
                <a:srgbClr val="000000"/>
              </a:solidFill>
              <a:latin typeface="Courier New" panose="02070309020205020404" pitchFamily="49" charset="0"/>
            </a:endParaRPr>
          </a:p>
          <a:p>
            <a:endParaRPr lang="en-US" sz="1400" b="0" dirty="0">
              <a:solidFill>
                <a:srgbClr val="000000"/>
              </a:solidFill>
              <a:latin typeface="Courier New" panose="02070309020205020404" pitchFamily="49" charset="0"/>
            </a:endParaRPr>
          </a:p>
          <a:p>
            <a:r>
              <a:rPr lang="en-US" sz="1400" b="0" dirty="0">
                <a:solidFill>
                  <a:srgbClr val="008000"/>
                </a:solidFill>
                <a:latin typeface="Courier New" panose="02070309020205020404" pitchFamily="49" charset="0"/>
              </a:rPr>
              <a:t>/* proc tree creates output file with 3 </a:t>
            </a:r>
          </a:p>
          <a:p>
            <a:r>
              <a:rPr lang="en-US" sz="1400" b="0" dirty="0">
                <a:solidFill>
                  <a:srgbClr val="008000"/>
                </a:solidFill>
                <a:latin typeface="Courier New" panose="02070309020205020404" pitchFamily="49" charset="0"/>
              </a:rPr>
              <a:t>cluster sol memberships. id specifies which var to use for identifying cases */</a:t>
            </a:r>
            <a:endParaRPr lang="en-US" sz="1400" b="0" dirty="0">
              <a:solidFill>
                <a:srgbClr val="000000"/>
              </a:solidFill>
              <a:latin typeface="Courier New" panose="02070309020205020404" pitchFamily="49" charset="0"/>
            </a:endParaRPr>
          </a:p>
          <a:p>
            <a:r>
              <a:rPr lang="en-US" sz="1400" b="0" dirty="0">
                <a:solidFill>
                  <a:srgbClr val="000000"/>
                </a:solidFill>
                <a:latin typeface="Courier New" panose="02070309020205020404" pitchFamily="49" charset="0"/>
              </a:rPr>
              <a:t>proc tree data=tree out=clus3 </a:t>
            </a:r>
            <a:r>
              <a:rPr lang="en-US" sz="1400" b="0" dirty="0" err="1">
                <a:solidFill>
                  <a:srgbClr val="000000"/>
                </a:solidFill>
                <a:latin typeface="Courier New" panose="02070309020205020404" pitchFamily="49" charset="0"/>
              </a:rPr>
              <a:t>nclusters</a:t>
            </a:r>
            <a:r>
              <a:rPr lang="en-US" sz="1400" b="0" dirty="0">
                <a:solidFill>
                  <a:srgbClr val="000000"/>
                </a:solidFill>
                <a:latin typeface="Courier New" panose="02070309020205020404" pitchFamily="49" charset="0"/>
              </a:rPr>
              <a:t>=</a:t>
            </a:r>
            <a:r>
              <a:rPr lang="en-US" sz="1400" b="1" dirty="0">
                <a:solidFill>
                  <a:srgbClr val="008080"/>
                </a:solidFill>
                <a:latin typeface="Courier New" panose="02070309020205020404" pitchFamily="49" charset="0"/>
              </a:rPr>
              <a:t>3</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noprint</a:t>
            </a:r>
            <a:r>
              <a:rPr lang="en-US" sz="1400" b="0" dirty="0">
                <a:solidFill>
                  <a:srgbClr val="000000"/>
                </a:solidFill>
                <a:latin typeface="Courier New" panose="02070309020205020404" pitchFamily="49" charset="0"/>
              </a:rPr>
              <a:t>;</a:t>
            </a:r>
          </a:p>
          <a:p>
            <a:r>
              <a:rPr lang="en-US" sz="1400" b="0" dirty="0">
                <a:solidFill>
                  <a:srgbClr val="0000FF"/>
                </a:solidFill>
                <a:latin typeface="Courier New" panose="02070309020205020404" pitchFamily="49" charset="0"/>
              </a:rPr>
              <a:t>id</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id</a:t>
            </a:r>
            <a:r>
              <a:rPr lang="en-US" sz="1400" b="0" dirty="0">
                <a:solidFill>
                  <a:srgbClr val="000000"/>
                </a:solidFill>
                <a:latin typeface="Courier New" panose="02070309020205020404" pitchFamily="49" charset="0"/>
              </a:rPr>
              <a:t>; </a:t>
            </a:r>
          </a:p>
          <a:p>
            <a:r>
              <a:rPr lang="en-US" sz="1400" b="0" dirty="0">
                <a:solidFill>
                  <a:srgbClr val="0000FF"/>
                </a:solidFill>
                <a:latin typeface="Courier New" panose="02070309020205020404" pitchFamily="49" charset="0"/>
              </a:rPr>
              <a:t>copy</a:t>
            </a:r>
            <a:r>
              <a:rPr lang="en-US" sz="1400" b="0" dirty="0">
                <a:solidFill>
                  <a:srgbClr val="000000"/>
                </a:solidFill>
                <a:latin typeface="Courier New" panose="02070309020205020404" pitchFamily="49" charset="0"/>
              </a:rPr>
              <a:t> health lead </a:t>
            </a:r>
            <a:r>
              <a:rPr lang="en-US" sz="1400" b="0" dirty="0" err="1">
                <a:solidFill>
                  <a:srgbClr val="000000"/>
                </a:solidFill>
                <a:latin typeface="Courier New" panose="02070309020205020404" pitchFamily="49" charset="0"/>
              </a:rPr>
              <a:t>innov</a:t>
            </a:r>
            <a:r>
              <a:rPr lang="en-US" sz="1400" b="0" dirty="0">
                <a:solidFill>
                  <a:srgbClr val="000000"/>
                </a:solidFill>
                <a:latin typeface="Courier New" panose="02070309020205020404" pitchFamily="49" charset="0"/>
              </a:rPr>
              <a:t> price image;</a:t>
            </a:r>
          </a:p>
          <a:p>
            <a:r>
              <a:rPr lang="en-US" sz="1400" b="1" dirty="0">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sort</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=clus3;</a:t>
            </a:r>
            <a:r>
              <a:rPr lang="en-US" sz="1400" b="0" dirty="0">
                <a:solidFill>
                  <a:srgbClr val="0000FF"/>
                </a:solidFill>
                <a:latin typeface="Courier New" panose="02070309020205020404" pitchFamily="49" charset="0"/>
              </a:rPr>
              <a:t>by</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cluster;</a:t>
            </a:r>
            <a:r>
              <a:rPr lang="en-US" sz="1400" b="1" dirty="0" err="1">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a:t>
            </a:r>
          </a:p>
          <a:p>
            <a:r>
              <a:rPr lang="en-US" sz="1400" b="1" dirty="0">
                <a:solidFill>
                  <a:srgbClr val="000080"/>
                </a:solidFill>
                <a:latin typeface="Courier New" panose="02070309020205020404" pitchFamily="49" charset="0"/>
              </a:rPr>
              <a:t>proc</a:t>
            </a:r>
            <a:r>
              <a:rPr lang="en-US" sz="1400" b="0" dirty="0">
                <a:solidFill>
                  <a:srgbClr val="000000"/>
                </a:solidFill>
                <a:latin typeface="Courier New" panose="02070309020205020404" pitchFamily="49" charset="0"/>
              </a:rPr>
              <a:t> </a:t>
            </a:r>
            <a:r>
              <a:rPr lang="en-US" sz="1400" b="1" dirty="0">
                <a:solidFill>
                  <a:srgbClr val="000080"/>
                </a:solidFill>
                <a:latin typeface="Courier New" panose="02070309020205020404" pitchFamily="49" charset="0"/>
              </a:rPr>
              <a:t>means</a:t>
            </a:r>
            <a:r>
              <a:rPr lang="en-US" sz="1400" b="0" dirty="0">
                <a:solidFill>
                  <a:srgbClr val="000000"/>
                </a:solidFill>
                <a:latin typeface="Courier New" panose="02070309020205020404" pitchFamily="49" charset="0"/>
              </a:rPr>
              <a:t> </a:t>
            </a:r>
            <a:r>
              <a:rPr lang="en-US" sz="1400" b="0" dirty="0">
                <a:solidFill>
                  <a:srgbClr val="0000FF"/>
                </a:solidFill>
                <a:latin typeface="Courier New" panose="02070309020205020404" pitchFamily="49" charset="0"/>
              </a:rPr>
              <a:t>data</a:t>
            </a:r>
            <a:r>
              <a:rPr lang="en-US" sz="1400" b="0" dirty="0">
                <a:solidFill>
                  <a:srgbClr val="000000"/>
                </a:solidFill>
                <a:latin typeface="Courier New" panose="02070309020205020404" pitchFamily="49" charset="0"/>
              </a:rPr>
              <a:t>=clus3;</a:t>
            </a:r>
            <a:r>
              <a:rPr lang="en-US" sz="1400" b="0" dirty="0">
                <a:solidFill>
                  <a:srgbClr val="0000FF"/>
                </a:solidFill>
                <a:latin typeface="Courier New" panose="02070309020205020404" pitchFamily="49" charset="0"/>
              </a:rPr>
              <a:t>by</a:t>
            </a:r>
            <a:r>
              <a:rPr lang="en-US" sz="1400" b="0" dirty="0">
                <a:solidFill>
                  <a:srgbClr val="000000"/>
                </a:solidFill>
                <a:latin typeface="Courier New" panose="02070309020205020404" pitchFamily="49" charset="0"/>
              </a:rPr>
              <a:t> </a:t>
            </a:r>
            <a:r>
              <a:rPr lang="en-US" sz="1400" b="0" dirty="0" err="1">
                <a:solidFill>
                  <a:srgbClr val="000000"/>
                </a:solidFill>
                <a:latin typeface="Courier New" panose="02070309020205020404" pitchFamily="49" charset="0"/>
              </a:rPr>
              <a:t>cluster;</a:t>
            </a:r>
            <a:r>
              <a:rPr lang="en-US" sz="1400" b="1" dirty="0" err="1">
                <a:solidFill>
                  <a:srgbClr val="000080"/>
                </a:solidFill>
                <a:latin typeface="Courier New" panose="02070309020205020404" pitchFamily="49" charset="0"/>
              </a:rPr>
              <a:t>run</a:t>
            </a:r>
            <a:r>
              <a:rPr lang="en-US" sz="1400" b="0" dirty="0">
                <a:solidFill>
                  <a:srgbClr val="000000"/>
                </a:solidFill>
                <a:latin typeface="Courier New" panose="02070309020205020404" pitchFamily="49" charset="0"/>
              </a:rPr>
              <a:t>;  </a:t>
            </a:r>
            <a:r>
              <a:rPr lang="en-US" sz="1400" b="0" dirty="0">
                <a:solidFill>
                  <a:srgbClr val="008000"/>
                </a:solidFill>
                <a:latin typeface="Courier New" panose="02070309020205020404" pitchFamily="49" charset="0"/>
              </a:rPr>
              <a:t>/*getting profile information for 3 group solution */</a:t>
            </a:r>
            <a:endParaRPr lang="en-US" sz="1400" dirty="0"/>
          </a:p>
        </p:txBody>
      </p:sp>
    </p:spTree>
    <p:extLst>
      <p:ext uri="{BB962C8B-B14F-4D97-AF65-F5344CB8AC3E}">
        <p14:creationId xmlns:p14="http://schemas.microsoft.com/office/powerpoint/2010/main" val="406472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640A52-D53B-4960-85D8-C1FB734F4F88}"/>
              </a:ext>
            </a:extLst>
          </p:cNvPr>
          <p:cNvSpPr txBox="1"/>
          <p:nvPr/>
        </p:nvSpPr>
        <p:spPr>
          <a:xfrm>
            <a:off x="685800" y="457200"/>
            <a:ext cx="8001000" cy="4524315"/>
          </a:xfrm>
          <a:prstGeom prst="rect">
            <a:avLst/>
          </a:prstGeom>
          <a:noFill/>
        </p:spPr>
        <p:txBody>
          <a:bodyPr wrap="square" rtlCol="0">
            <a:spAutoFit/>
          </a:bodyPr>
          <a:lstStyle/>
          <a:p>
            <a:r>
              <a:rPr lang="en-US" sz="1800" b="1" dirty="0">
                <a:cs typeface="Times New Roman" panose="02020603050405020304" pitchFamily="18" charset="0"/>
              </a:rPr>
              <a:t>Tandem example using the centroids from Ward's procedure for 3 group solution as starting seeds for K-Means</a:t>
            </a:r>
          </a:p>
          <a:p>
            <a:r>
              <a:rPr lang="en-US" sz="1800" dirty="0">
                <a:solidFill>
                  <a:srgbClr val="FF0000"/>
                </a:solidFill>
                <a:latin typeface="Courier New" panose="02070309020205020404" pitchFamily="49" charset="0"/>
              </a:rPr>
              <a:t> </a:t>
            </a:r>
            <a:endParaRPr lang="en-US" sz="1800" dirty="0">
              <a:solidFill>
                <a:srgbClr val="000000"/>
              </a:solidFill>
              <a:latin typeface="Courier New" panose="02070309020205020404" pitchFamily="49" charset="0"/>
            </a:endParaRPr>
          </a:p>
          <a:p>
            <a:r>
              <a:rPr lang="en-US" sz="1800" dirty="0">
                <a:solidFill>
                  <a:srgbClr val="000000"/>
                </a:solidFill>
                <a:latin typeface="Courier New" panose="02070309020205020404" pitchFamily="49" charset="0"/>
              </a:rPr>
              <a:t>proc sort data=clus3;</a:t>
            </a:r>
            <a:r>
              <a:rPr lang="en-US" sz="1800" dirty="0">
                <a:solidFill>
                  <a:srgbClr val="0000FF"/>
                </a:solidFill>
                <a:latin typeface="Courier New" panose="02070309020205020404" pitchFamily="49" charset="0"/>
              </a:rPr>
              <a:t>by</a:t>
            </a:r>
            <a:r>
              <a:rPr lang="en-US" sz="1800" dirty="0">
                <a:solidFill>
                  <a:srgbClr val="000000"/>
                </a:solidFill>
                <a:latin typeface="Courier New" panose="02070309020205020404" pitchFamily="49" charset="0"/>
              </a:rPr>
              <a:t> </a:t>
            </a:r>
            <a:r>
              <a:rPr lang="en-US" sz="1800" dirty="0" err="1">
                <a:solidFill>
                  <a:srgbClr val="000000"/>
                </a:solidFill>
                <a:latin typeface="Courier New" panose="02070309020205020404" pitchFamily="49" charset="0"/>
              </a:rPr>
              <a:t>cluster;</a:t>
            </a:r>
            <a:r>
              <a:rPr lang="en-US" sz="1800" b="1" dirty="0" err="1">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means</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=clus3 </a:t>
            </a:r>
            <a:r>
              <a:rPr lang="en-US" sz="1800" b="0" dirty="0" err="1">
                <a:solidFill>
                  <a:srgbClr val="0000FF"/>
                </a:solidFill>
                <a:latin typeface="Courier New" panose="02070309020205020404" pitchFamily="49" charset="0"/>
              </a:rPr>
              <a:t>noprint</a:t>
            </a:r>
            <a:r>
              <a:rPr lang="en-US" sz="1800" b="0" dirty="0" err="1">
                <a:solidFill>
                  <a:srgbClr val="000000"/>
                </a:solidFill>
                <a:latin typeface="Courier New" panose="02070309020205020404" pitchFamily="49" charset="0"/>
              </a:rPr>
              <a:t>;</a:t>
            </a:r>
            <a:r>
              <a:rPr lang="en-US" sz="1800" b="0" dirty="0" err="1">
                <a:solidFill>
                  <a:srgbClr val="0000FF"/>
                </a:solidFill>
                <a:latin typeface="Courier New" panose="02070309020205020404" pitchFamily="49" charset="0"/>
              </a:rPr>
              <a:t>by</a:t>
            </a:r>
            <a:r>
              <a:rPr lang="en-US" sz="1800" b="0" dirty="0">
                <a:solidFill>
                  <a:srgbClr val="000000"/>
                </a:solidFill>
                <a:latin typeface="Courier New" panose="02070309020205020404" pitchFamily="49" charset="0"/>
              </a:rPr>
              <a:t> cluster;</a:t>
            </a:r>
          </a:p>
          <a:p>
            <a:r>
              <a:rPr lang="en-US" sz="1800" b="0" dirty="0">
                <a:solidFill>
                  <a:srgbClr val="0000FF"/>
                </a:solidFill>
                <a:latin typeface="Courier New" panose="02070309020205020404" pitchFamily="49" charset="0"/>
              </a:rPr>
              <a:t>output</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out</a:t>
            </a:r>
            <a:r>
              <a:rPr lang="en-US" sz="1800" b="0" dirty="0">
                <a:solidFill>
                  <a:srgbClr val="000000"/>
                </a:solidFill>
                <a:latin typeface="Courier New" panose="02070309020205020404" pitchFamily="49" charset="0"/>
              </a:rPr>
              <a:t>=initial </a:t>
            </a:r>
            <a:r>
              <a:rPr lang="en-US" sz="1800" b="0" dirty="0">
                <a:solidFill>
                  <a:srgbClr val="0000FF"/>
                </a:solidFill>
                <a:latin typeface="Courier New" panose="02070309020205020404" pitchFamily="49" charset="0"/>
              </a:rPr>
              <a:t>mean</a:t>
            </a:r>
            <a:r>
              <a:rPr lang="en-US" sz="1800" b="0" dirty="0">
                <a:solidFill>
                  <a:srgbClr val="000000"/>
                </a:solidFill>
                <a:latin typeface="Courier New" panose="02070309020205020404" pitchFamily="49" charset="0"/>
              </a:rPr>
              <a:t>=health lead </a:t>
            </a:r>
            <a:r>
              <a:rPr lang="en-US" sz="1800" b="0" dirty="0" err="1">
                <a:solidFill>
                  <a:srgbClr val="000000"/>
                </a:solidFill>
                <a:latin typeface="Courier New" panose="02070309020205020404" pitchFamily="49" charset="0"/>
              </a:rPr>
              <a:t>innov</a:t>
            </a:r>
            <a:r>
              <a:rPr lang="en-US" sz="1800" b="0" dirty="0">
                <a:solidFill>
                  <a:srgbClr val="000000"/>
                </a:solidFill>
                <a:latin typeface="Courier New" panose="02070309020205020404" pitchFamily="49" charset="0"/>
              </a:rPr>
              <a:t> price image;</a:t>
            </a:r>
          </a:p>
          <a:p>
            <a:r>
              <a:rPr lang="en-US" sz="1800" b="0" dirty="0">
                <a:solidFill>
                  <a:srgbClr val="0000FF"/>
                </a:solidFill>
                <a:latin typeface="Courier New" panose="02070309020205020404" pitchFamily="49" charset="0"/>
              </a:rPr>
              <a:t>var</a:t>
            </a:r>
            <a:r>
              <a:rPr lang="en-US" sz="1800" b="0" dirty="0">
                <a:solidFill>
                  <a:srgbClr val="000000"/>
                </a:solidFill>
                <a:latin typeface="Courier New" panose="02070309020205020404" pitchFamily="49" charset="0"/>
              </a:rPr>
              <a:t> health lead </a:t>
            </a:r>
            <a:r>
              <a:rPr lang="en-US" sz="1800" b="0" dirty="0" err="1">
                <a:solidFill>
                  <a:srgbClr val="000000"/>
                </a:solidFill>
                <a:latin typeface="Courier New" panose="02070309020205020404" pitchFamily="49" charset="0"/>
              </a:rPr>
              <a:t>innov</a:t>
            </a:r>
            <a:r>
              <a:rPr lang="en-US" sz="1800" b="0" dirty="0">
                <a:solidFill>
                  <a:srgbClr val="000000"/>
                </a:solidFill>
                <a:latin typeface="Courier New" panose="02070309020205020404" pitchFamily="49" charset="0"/>
              </a:rPr>
              <a:t> price image;</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FF0000"/>
                </a:solidFill>
                <a:latin typeface="Courier New" panose="02070309020205020404" pitchFamily="49" charset="0"/>
              </a:rPr>
              <a:t> </a:t>
            </a:r>
            <a:endParaRPr lang="en-US" sz="1800" b="0" dirty="0">
              <a:solidFill>
                <a:srgbClr val="000000"/>
              </a:solidFill>
              <a:latin typeface="Courier New" panose="02070309020205020404" pitchFamily="49" charset="0"/>
            </a:endParaRPr>
          </a:p>
          <a:p>
            <a:r>
              <a:rPr lang="en-US" sz="1800" dirty="0">
                <a:solidFill>
                  <a:srgbClr val="000000"/>
                </a:solidFill>
                <a:latin typeface="Courier New" panose="02070309020205020404" pitchFamily="49" charset="0"/>
              </a:rPr>
              <a:t>proc </a:t>
            </a:r>
            <a:r>
              <a:rPr lang="en-US" sz="1800" dirty="0" err="1">
                <a:solidFill>
                  <a:srgbClr val="000000"/>
                </a:solidFill>
                <a:latin typeface="Courier New" panose="02070309020205020404" pitchFamily="49" charset="0"/>
              </a:rPr>
              <a:t>fastclus</a:t>
            </a:r>
            <a:r>
              <a:rPr lang="en-US" sz="1800" dirty="0">
                <a:solidFill>
                  <a:srgbClr val="000000"/>
                </a:solidFill>
                <a:latin typeface="Courier New" panose="02070309020205020404" pitchFamily="49" charset="0"/>
              </a:rPr>
              <a:t> data=</a:t>
            </a:r>
            <a:r>
              <a:rPr lang="en-US" sz="1800" dirty="0" err="1">
                <a:solidFill>
                  <a:srgbClr val="000000"/>
                </a:solidFill>
                <a:latin typeface="Courier New" panose="02070309020205020404" pitchFamily="49" charset="0"/>
              </a:rPr>
              <a:t>bev</a:t>
            </a:r>
            <a:r>
              <a:rPr lang="en-US" sz="1800" dirty="0">
                <a:solidFill>
                  <a:srgbClr val="000000"/>
                </a:solidFill>
                <a:latin typeface="Courier New" panose="02070309020205020404" pitchFamily="49" charset="0"/>
              </a:rPr>
              <a:t> seed=initial </a:t>
            </a:r>
            <a:r>
              <a:rPr lang="en-US" sz="1800" dirty="0" err="1">
                <a:solidFill>
                  <a:srgbClr val="000000"/>
                </a:solidFill>
                <a:latin typeface="Courier New" panose="02070309020205020404" pitchFamily="49" charset="0"/>
              </a:rPr>
              <a:t>maxc</a:t>
            </a:r>
            <a:r>
              <a:rPr lang="en-US" sz="180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3</a:t>
            </a:r>
            <a:r>
              <a:rPr lang="en-US" sz="1800" b="0" dirty="0">
                <a:solidFill>
                  <a:srgbClr val="000000"/>
                </a:solidFill>
                <a:latin typeface="Courier New" panose="02070309020205020404" pitchFamily="49" charset="0"/>
              </a:rPr>
              <a:t> out=fc3gpout </a:t>
            </a:r>
            <a:r>
              <a:rPr lang="en-US" sz="1800" b="0" dirty="0" err="1">
                <a:solidFill>
                  <a:srgbClr val="000000"/>
                </a:solidFill>
                <a:latin typeface="Courier New" panose="02070309020205020404" pitchFamily="49" charset="0"/>
              </a:rPr>
              <a:t>maxiter</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50</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var</a:t>
            </a:r>
            <a:r>
              <a:rPr lang="en-US" sz="1800" b="0" dirty="0">
                <a:solidFill>
                  <a:srgbClr val="000000"/>
                </a:solidFill>
                <a:latin typeface="Courier New" panose="02070309020205020404" pitchFamily="49" charset="0"/>
              </a:rPr>
              <a:t> health lead </a:t>
            </a:r>
            <a:r>
              <a:rPr lang="en-US" sz="1800" b="0" dirty="0" err="1">
                <a:solidFill>
                  <a:srgbClr val="000000"/>
                </a:solidFill>
                <a:latin typeface="Courier New" panose="02070309020205020404" pitchFamily="49" charset="0"/>
              </a:rPr>
              <a:t>innov</a:t>
            </a:r>
            <a:r>
              <a:rPr lang="en-US" sz="1800" b="0" dirty="0">
                <a:solidFill>
                  <a:srgbClr val="000000"/>
                </a:solidFill>
                <a:latin typeface="Courier New" panose="02070309020205020404" pitchFamily="49" charset="0"/>
              </a:rPr>
              <a:t> price image;</a:t>
            </a:r>
          </a:p>
          <a:p>
            <a:r>
              <a:rPr lang="en-US" sz="1800" b="0" dirty="0">
                <a:solidFill>
                  <a:srgbClr val="0000FF"/>
                </a:solidFill>
                <a:latin typeface="Courier New" panose="02070309020205020404" pitchFamily="49" charset="0"/>
              </a:rPr>
              <a:t>id</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id</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r>
              <a:rPr lang="en-US" sz="1800" b="0" dirty="0">
                <a:solidFill>
                  <a:srgbClr val="FF0000"/>
                </a:solidFill>
                <a:latin typeface="Courier New" panose="02070309020205020404" pitchFamily="49" charset="0"/>
              </a:rPr>
              <a:t> </a:t>
            </a:r>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proc print data=fc3gpout(</a:t>
            </a:r>
            <a:r>
              <a:rPr lang="en-US" sz="1800" b="0" dirty="0" err="1">
                <a:solidFill>
                  <a:srgbClr val="000000"/>
                </a:solidFill>
                <a:latin typeface="Courier New" panose="02070309020205020404" pitchFamily="49" charset="0"/>
              </a:rPr>
              <a:t>obs</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5</a:t>
            </a:r>
            <a:r>
              <a:rPr lang="en-US" sz="1800" b="0" dirty="0">
                <a:solidFill>
                  <a:srgbClr val="000000"/>
                </a:solidFill>
                <a:latin typeface="Courier New" panose="02070309020205020404" pitchFamily="49" charset="0"/>
              </a:rPr>
              <a:t>);</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289025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85800" y="381000"/>
            <a:ext cx="82296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Example:</a:t>
            </a:r>
          </a:p>
          <a:p>
            <a:pPr>
              <a:spcBef>
                <a:spcPct val="50000"/>
              </a:spcBef>
            </a:pPr>
            <a:r>
              <a:rPr lang="en-US"/>
              <a:t>A beverage company is interested in identifying homogenous consumer groups based on attitudinal dimensions.  Five  attitudinal variables were included in the questionnaire and consumers asked to express their level of agreement on an 11 point scale (0=strongly disagree, 10=strongly agree)</a:t>
            </a:r>
          </a:p>
          <a:p>
            <a:pPr>
              <a:spcBef>
                <a:spcPct val="50000"/>
              </a:spcBef>
            </a:pPr>
            <a:r>
              <a:rPr lang="en-US"/>
              <a:t>X1=I try to drink healthy beverages</a:t>
            </a:r>
          </a:p>
          <a:p>
            <a:pPr>
              <a:spcBef>
                <a:spcPct val="50000"/>
              </a:spcBef>
            </a:pPr>
            <a:r>
              <a:rPr lang="en-US"/>
              <a:t>X2=I like to be considered a leader</a:t>
            </a:r>
          </a:p>
          <a:p>
            <a:pPr>
              <a:spcBef>
                <a:spcPct val="50000"/>
              </a:spcBef>
            </a:pPr>
            <a:r>
              <a:rPr lang="en-US"/>
              <a:t>X3=I’m usually one of the first to try new things</a:t>
            </a:r>
          </a:p>
          <a:p>
            <a:pPr>
              <a:spcBef>
                <a:spcPct val="50000"/>
              </a:spcBef>
            </a:pPr>
            <a:r>
              <a:rPr lang="en-US"/>
              <a:t>X4=I am very much aware of beverage prices</a:t>
            </a:r>
          </a:p>
          <a:p>
            <a:pPr>
              <a:spcBef>
                <a:spcPct val="50000"/>
              </a:spcBef>
            </a:pPr>
            <a:r>
              <a:rPr lang="en-US"/>
              <a:t>X5=You can tell a lot about a person by the beverages they drink</a:t>
            </a:r>
          </a:p>
          <a:p>
            <a:pPr>
              <a:spcBef>
                <a:spcPct val="50000"/>
              </a:spcBef>
            </a:pPr>
            <a:r>
              <a:rPr lang="en-US"/>
              <a:t> </a:t>
            </a:r>
          </a:p>
          <a:p>
            <a:pPr>
              <a:spcBef>
                <a:spcPct val="50000"/>
              </a:spcBef>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1371600" y="1401763"/>
          <a:ext cx="5033963" cy="4237037"/>
        </p:xfrm>
        <a:graphic>
          <a:graphicData uri="http://schemas.openxmlformats.org/presentationml/2006/ole">
            <mc:AlternateContent xmlns:mc="http://schemas.openxmlformats.org/markup-compatibility/2006">
              <mc:Choice xmlns:v="urn:schemas-microsoft-com:vml" Requires="v">
                <p:oleObj name="Worksheet" r:id="rId2" imgW="3667354" imgH="3086405" progId="Excel.Sheet.8">
                  <p:embed/>
                </p:oleObj>
              </mc:Choice>
              <mc:Fallback>
                <p:oleObj name="Worksheet" r:id="rId2" imgW="3667354" imgH="3086405" progId="Excel.Shee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01763"/>
                        <a:ext cx="5033963"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5" name="Text Box 3"/>
          <p:cNvSpPr txBox="1">
            <a:spLocks noChangeArrowheads="1"/>
          </p:cNvSpPr>
          <p:nvPr/>
        </p:nvSpPr>
        <p:spPr bwMode="auto">
          <a:xfrm>
            <a:off x="1295400" y="6858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Example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1026"/>
          <p:cNvSpPr>
            <a:spLocks noChangeShapeType="1"/>
          </p:cNvSpPr>
          <p:nvPr/>
        </p:nvSpPr>
        <p:spPr bwMode="auto">
          <a:xfrm>
            <a:off x="1600200" y="914400"/>
            <a:ext cx="0" cy="426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1" name="Line 1027"/>
          <p:cNvSpPr>
            <a:spLocks noChangeShapeType="1"/>
          </p:cNvSpPr>
          <p:nvPr/>
        </p:nvSpPr>
        <p:spPr bwMode="auto">
          <a:xfrm>
            <a:off x="1600200" y="5257800"/>
            <a:ext cx="586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2" name="Text Box 1028"/>
          <p:cNvSpPr txBox="1">
            <a:spLocks noChangeArrowheads="1"/>
          </p:cNvSpPr>
          <p:nvPr/>
        </p:nvSpPr>
        <p:spPr bwMode="auto">
          <a:xfrm>
            <a:off x="1600200" y="0"/>
            <a:ext cx="6019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800" b="1"/>
              <a:t>Cluster Analysis Basics</a:t>
            </a:r>
          </a:p>
          <a:p>
            <a:pPr>
              <a:spcBef>
                <a:spcPct val="50000"/>
              </a:spcBef>
            </a:pPr>
            <a:r>
              <a:rPr lang="en-US"/>
              <a:t>Two dimensional example</a:t>
            </a:r>
          </a:p>
        </p:txBody>
      </p:sp>
      <p:sp>
        <p:nvSpPr>
          <p:cNvPr id="7173" name="Text Box 1029"/>
          <p:cNvSpPr txBox="1">
            <a:spLocks noChangeArrowheads="1"/>
          </p:cNvSpPr>
          <p:nvPr/>
        </p:nvSpPr>
        <p:spPr bwMode="auto">
          <a:xfrm>
            <a:off x="2362200" y="5562600"/>
            <a:ext cx="525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t>I like to be considered a leader </a:t>
            </a:r>
          </a:p>
        </p:txBody>
      </p:sp>
      <p:sp>
        <p:nvSpPr>
          <p:cNvPr id="7174" name="Text Box 1030"/>
          <p:cNvSpPr txBox="1">
            <a:spLocks noChangeArrowheads="1"/>
          </p:cNvSpPr>
          <p:nvPr/>
        </p:nvSpPr>
        <p:spPr bwMode="auto">
          <a:xfrm>
            <a:off x="838200" y="1066800"/>
            <a:ext cx="4889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sz="2000"/>
              <a:t>I try to drink healthy beverages</a:t>
            </a:r>
          </a:p>
        </p:txBody>
      </p:sp>
      <p:sp>
        <p:nvSpPr>
          <p:cNvPr id="7175" name="Rectangle 1031"/>
          <p:cNvSpPr>
            <a:spLocks noChangeArrowheads="1"/>
          </p:cNvSpPr>
          <p:nvPr/>
        </p:nvSpPr>
        <p:spPr bwMode="auto">
          <a:xfrm>
            <a:off x="3276600" y="2362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194" name="Rectangle 1050"/>
          <p:cNvSpPr>
            <a:spLocks noChangeArrowheads="1"/>
          </p:cNvSpPr>
          <p:nvPr/>
        </p:nvSpPr>
        <p:spPr bwMode="auto">
          <a:xfrm>
            <a:off x="2819400" y="22098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195" name="Rectangle 1051"/>
          <p:cNvSpPr>
            <a:spLocks noChangeArrowheads="1"/>
          </p:cNvSpPr>
          <p:nvPr/>
        </p:nvSpPr>
        <p:spPr bwMode="auto">
          <a:xfrm>
            <a:off x="2438400" y="2209800"/>
            <a:ext cx="374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000">
                <a:latin typeface="Monotype Sorts" pitchFamily="2" charset="2"/>
              </a:rPr>
              <a:t>S</a:t>
            </a:r>
          </a:p>
        </p:txBody>
      </p:sp>
      <p:sp>
        <p:nvSpPr>
          <p:cNvPr id="7196" name="Rectangle 1052"/>
          <p:cNvSpPr>
            <a:spLocks noChangeArrowheads="1"/>
          </p:cNvSpPr>
          <p:nvPr/>
        </p:nvSpPr>
        <p:spPr bwMode="auto">
          <a:xfrm>
            <a:off x="3657600" y="21336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197" name="Rectangle 1053"/>
          <p:cNvSpPr>
            <a:spLocks noChangeArrowheads="1"/>
          </p:cNvSpPr>
          <p:nvPr/>
        </p:nvSpPr>
        <p:spPr bwMode="auto">
          <a:xfrm>
            <a:off x="3505200" y="18288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198" name="Rectangle 1054"/>
          <p:cNvSpPr>
            <a:spLocks noChangeArrowheads="1"/>
          </p:cNvSpPr>
          <p:nvPr/>
        </p:nvSpPr>
        <p:spPr bwMode="auto">
          <a:xfrm>
            <a:off x="3429000" y="2743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199" name="Rectangle 1055"/>
          <p:cNvSpPr>
            <a:spLocks noChangeArrowheads="1"/>
          </p:cNvSpPr>
          <p:nvPr/>
        </p:nvSpPr>
        <p:spPr bwMode="auto">
          <a:xfrm>
            <a:off x="3962400" y="22098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00" name="Rectangle 1056"/>
          <p:cNvSpPr>
            <a:spLocks noChangeArrowheads="1"/>
          </p:cNvSpPr>
          <p:nvPr/>
        </p:nvSpPr>
        <p:spPr bwMode="auto">
          <a:xfrm>
            <a:off x="4191000" y="2362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01" name="Rectangle 1057"/>
          <p:cNvSpPr>
            <a:spLocks noChangeArrowheads="1"/>
          </p:cNvSpPr>
          <p:nvPr/>
        </p:nvSpPr>
        <p:spPr bwMode="auto">
          <a:xfrm>
            <a:off x="3657600" y="29718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05" name="Rectangle 1061"/>
          <p:cNvSpPr>
            <a:spLocks noChangeArrowheads="1"/>
          </p:cNvSpPr>
          <p:nvPr/>
        </p:nvSpPr>
        <p:spPr bwMode="auto">
          <a:xfrm>
            <a:off x="2590800" y="2743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06" name="Rectangle 1062"/>
          <p:cNvSpPr>
            <a:spLocks noChangeArrowheads="1"/>
          </p:cNvSpPr>
          <p:nvPr/>
        </p:nvSpPr>
        <p:spPr bwMode="auto">
          <a:xfrm>
            <a:off x="3200400" y="22098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07" name="Rectangle 1063"/>
          <p:cNvSpPr>
            <a:spLocks noChangeArrowheads="1"/>
          </p:cNvSpPr>
          <p:nvPr/>
        </p:nvSpPr>
        <p:spPr bwMode="auto">
          <a:xfrm>
            <a:off x="3124200" y="1981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09" name="Rectangle 1065"/>
          <p:cNvSpPr>
            <a:spLocks noChangeArrowheads="1"/>
          </p:cNvSpPr>
          <p:nvPr/>
        </p:nvSpPr>
        <p:spPr bwMode="auto">
          <a:xfrm>
            <a:off x="4419600" y="2057400"/>
            <a:ext cx="511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000">
                <a:latin typeface="Monotype Sorts" pitchFamily="2" charset="2"/>
              </a:rPr>
              <a:t>S</a:t>
            </a:r>
          </a:p>
        </p:txBody>
      </p:sp>
      <p:sp>
        <p:nvSpPr>
          <p:cNvPr id="7210" name="Rectangle 1066"/>
          <p:cNvSpPr>
            <a:spLocks noChangeArrowheads="1"/>
          </p:cNvSpPr>
          <p:nvPr/>
        </p:nvSpPr>
        <p:spPr bwMode="auto">
          <a:xfrm>
            <a:off x="2743200" y="18288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1" name="Rectangle 1067"/>
          <p:cNvSpPr>
            <a:spLocks noChangeArrowheads="1"/>
          </p:cNvSpPr>
          <p:nvPr/>
        </p:nvSpPr>
        <p:spPr bwMode="auto">
          <a:xfrm>
            <a:off x="4648200" y="26670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2" name="Rectangle 1068"/>
          <p:cNvSpPr>
            <a:spLocks noChangeArrowheads="1"/>
          </p:cNvSpPr>
          <p:nvPr/>
        </p:nvSpPr>
        <p:spPr bwMode="auto">
          <a:xfrm>
            <a:off x="3810000" y="2743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3" name="Rectangle 1069"/>
          <p:cNvSpPr>
            <a:spLocks noChangeArrowheads="1"/>
          </p:cNvSpPr>
          <p:nvPr/>
        </p:nvSpPr>
        <p:spPr bwMode="auto">
          <a:xfrm>
            <a:off x="3505200" y="16764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4" name="Rectangle 1070"/>
          <p:cNvSpPr>
            <a:spLocks noChangeArrowheads="1"/>
          </p:cNvSpPr>
          <p:nvPr/>
        </p:nvSpPr>
        <p:spPr bwMode="auto">
          <a:xfrm>
            <a:off x="3276600" y="30480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5" name="Rectangle 1071"/>
          <p:cNvSpPr>
            <a:spLocks noChangeArrowheads="1"/>
          </p:cNvSpPr>
          <p:nvPr/>
        </p:nvSpPr>
        <p:spPr bwMode="auto">
          <a:xfrm>
            <a:off x="3657600" y="24384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6" name="Rectangle 1072"/>
          <p:cNvSpPr>
            <a:spLocks noChangeArrowheads="1"/>
          </p:cNvSpPr>
          <p:nvPr/>
        </p:nvSpPr>
        <p:spPr bwMode="auto">
          <a:xfrm>
            <a:off x="3733800" y="32004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7" name="Rectangle 1073"/>
          <p:cNvSpPr>
            <a:spLocks noChangeArrowheads="1"/>
          </p:cNvSpPr>
          <p:nvPr/>
        </p:nvSpPr>
        <p:spPr bwMode="auto">
          <a:xfrm>
            <a:off x="2895600" y="28956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8" name="Rectangle 1074"/>
          <p:cNvSpPr>
            <a:spLocks noChangeArrowheads="1"/>
          </p:cNvSpPr>
          <p:nvPr/>
        </p:nvSpPr>
        <p:spPr bwMode="auto">
          <a:xfrm>
            <a:off x="3048000" y="1600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19" name="Rectangle 1075"/>
          <p:cNvSpPr>
            <a:spLocks noChangeArrowheads="1"/>
          </p:cNvSpPr>
          <p:nvPr/>
        </p:nvSpPr>
        <p:spPr bwMode="auto">
          <a:xfrm>
            <a:off x="3886200" y="19050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20" name="Rectangle 1076"/>
          <p:cNvSpPr>
            <a:spLocks noChangeArrowheads="1"/>
          </p:cNvSpPr>
          <p:nvPr/>
        </p:nvSpPr>
        <p:spPr bwMode="auto">
          <a:xfrm>
            <a:off x="2971800" y="25146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21" name="Rectangle 1077"/>
          <p:cNvSpPr>
            <a:spLocks noChangeArrowheads="1"/>
          </p:cNvSpPr>
          <p:nvPr/>
        </p:nvSpPr>
        <p:spPr bwMode="auto">
          <a:xfrm>
            <a:off x="3276600" y="25146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22" name="Rectangle 1078"/>
          <p:cNvSpPr>
            <a:spLocks noChangeArrowheads="1"/>
          </p:cNvSpPr>
          <p:nvPr/>
        </p:nvSpPr>
        <p:spPr bwMode="auto">
          <a:xfrm>
            <a:off x="4114800" y="2743200"/>
            <a:ext cx="349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S</a:t>
            </a:r>
          </a:p>
        </p:txBody>
      </p:sp>
      <p:sp>
        <p:nvSpPr>
          <p:cNvPr id="7225" name="Rectangle 1081"/>
          <p:cNvSpPr>
            <a:spLocks noChangeArrowheads="1"/>
          </p:cNvSpPr>
          <p:nvPr/>
        </p:nvSpPr>
        <p:spPr bwMode="auto">
          <a:xfrm>
            <a:off x="6324600" y="36576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26" name="Rectangle 1082"/>
          <p:cNvSpPr>
            <a:spLocks noChangeArrowheads="1"/>
          </p:cNvSpPr>
          <p:nvPr/>
        </p:nvSpPr>
        <p:spPr bwMode="auto">
          <a:xfrm>
            <a:off x="6019800" y="35814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27" name="Rectangle 1083"/>
          <p:cNvSpPr>
            <a:spLocks noChangeArrowheads="1"/>
          </p:cNvSpPr>
          <p:nvPr/>
        </p:nvSpPr>
        <p:spPr bwMode="auto">
          <a:xfrm>
            <a:off x="6553200" y="39624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28" name="Rectangle 1084"/>
          <p:cNvSpPr>
            <a:spLocks noChangeArrowheads="1"/>
          </p:cNvSpPr>
          <p:nvPr/>
        </p:nvSpPr>
        <p:spPr bwMode="auto">
          <a:xfrm>
            <a:off x="5791200" y="37338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29" name="Rectangle 1085"/>
          <p:cNvSpPr>
            <a:spLocks noChangeArrowheads="1"/>
          </p:cNvSpPr>
          <p:nvPr/>
        </p:nvSpPr>
        <p:spPr bwMode="auto">
          <a:xfrm>
            <a:off x="5715000" y="34290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0" name="Rectangle 1086"/>
          <p:cNvSpPr>
            <a:spLocks noChangeArrowheads="1"/>
          </p:cNvSpPr>
          <p:nvPr/>
        </p:nvSpPr>
        <p:spPr bwMode="auto">
          <a:xfrm>
            <a:off x="5562600" y="36576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1" name="Rectangle 1087"/>
          <p:cNvSpPr>
            <a:spLocks noChangeArrowheads="1"/>
          </p:cNvSpPr>
          <p:nvPr/>
        </p:nvSpPr>
        <p:spPr bwMode="auto">
          <a:xfrm>
            <a:off x="5334000" y="34290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2" name="Rectangle 1088"/>
          <p:cNvSpPr>
            <a:spLocks noChangeArrowheads="1"/>
          </p:cNvSpPr>
          <p:nvPr/>
        </p:nvSpPr>
        <p:spPr bwMode="auto">
          <a:xfrm>
            <a:off x="6629400" y="41910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3" name="Rectangle 1089"/>
          <p:cNvSpPr>
            <a:spLocks noChangeArrowheads="1"/>
          </p:cNvSpPr>
          <p:nvPr/>
        </p:nvSpPr>
        <p:spPr bwMode="auto">
          <a:xfrm>
            <a:off x="5943600" y="38100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4" name="Rectangle 1090"/>
          <p:cNvSpPr>
            <a:spLocks noChangeArrowheads="1"/>
          </p:cNvSpPr>
          <p:nvPr/>
        </p:nvSpPr>
        <p:spPr bwMode="auto">
          <a:xfrm>
            <a:off x="5486400" y="38862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5" name="Rectangle 1091"/>
          <p:cNvSpPr>
            <a:spLocks noChangeArrowheads="1"/>
          </p:cNvSpPr>
          <p:nvPr/>
        </p:nvSpPr>
        <p:spPr bwMode="auto">
          <a:xfrm>
            <a:off x="5943600" y="32766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6" name="Rectangle 1092"/>
          <p:cNvSpPr>
            <a:spLocks noChangeArrowheads="1"/>
          </p:cNvSpPr>
          <p:nvPr/>
        </p:nvSpPr>
        <p:spPr bwMode="auto">
          <a:xfrm>
            <a:off x="6248400" y="33528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7" name="Rectangle 1093"/>
          <p:cNvSpPr>
            <a:spLocks noChangeArrowheads="1"/>
          </p:cNvSpPr>
          <p:nvPr/>
        </p:nvSpPr>
        <p:spPr bwMode="auto">
          <a:xfrm>
            <a:off x="4953000" y="36576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38" name="Rectangle 1094"/>
          <p:cNvSpPr>
            <a:spLocks noChangeArrowheads="1"/>
          </p:cNvSpPr>
          <p:nvPr/>
        </p:nvSpPr>
        <p:spPr bwMode="auto">
          <a:xfrm>
            <a:off x="6096000" y="4038600"/>
            <a:ext cx="41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000">
                <a:latin typeface="Monotype Sorts" pitchFamily="2" charset="2"/>
              </a:rPr>
              <a:t>t</a:t>
            </a:r>
          </a:p>
        </p:txBody>
      </p:sp>
      <p:sp>
        <p:nvSpPr>
          <p:cNvPr id="7239" name="Rectangle 1095"/>
          <p:cNvSpPr>
            <a:spLocks noChangeArrowheads="1"/>
          </p:cNvSpPr>
          <p:nvPr/>
        </p:nvSpPr>
        <p:spPr bwMode="auto">
          <a:xfrm>
            <a:off x="5791200" y="4114800"/>
            <a:ext cx="411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2000">
                <a:latin typeface="Monotype Sorts" pitchFamily="2" charset="2"/>
              </a:rPr>
              <a:t>t</a:t>
            </a:r>
          </a:p>
        </p:txBody>
      </p:sp>
      <p:sp>
        <p:nvSpPr>
          <p:cNvPr id="7240" name="Rectangle 1096"/>
          <p:cNvSpPr>
            <a:spLocks noChangeArrowheads="1"/>
          </p:cNvSpPr>
          <p:nvPr/>
        </p:nvSpPr>
        <p:spPr bwMode="auto">
          <a:xfrm>
            <a:off x="6400800" y="44958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41" name="Rectangle 1097"/>
          <p:cNvSpPr>
            <a:spLocks noChangeArrowheads="1"/>
          </p:cNvSpPr>
          <p:nvPr/>
        </p:nvSpPr>
        <p:spPr bwMode="auto">
          <a:xfrm>
            <a:off x="6019800" y="42672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
        <p:nvSpPr>
          <p:cNvPr id="7242" name="Rectangle 1098"/>
          <p:cNvSpPr>
            <a:spLocks noChangeArrowheads="1"/>
          </p:cNvSpPr>
          <p:nvPr/>
        </p:nvSpPr>
        <p:spPr bwMode="auto">
          <a:xfrm>
            <a:off x="6324600" y="4114800"/>
            <a:ext cx="373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2000">
                <a:latin typeface="Monotype Sorts" pitchFamily="2" charset="2"/>
              </a:rPr>
              <a:t>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8610600" cy="5262979"/>
          </a:xfrm>
          <a:prstGeom prst="rect">
            <a:avLst/>
          </a:prstGeom>
          <a:noFill/>
        </p:spPr>
        <p:txBody>
          <a:bodyPr wrap="square" rtlCol="0">
            <a:spAutoFit/>
          </a:bodyPr>
          <a:lstStyle/>
          <a:p>
            <a:r>
              <a:rPr lang="en-US" dirty="0"/>
              <a:t>There are a large variety of cluster analysis methods.  Cluster solutions are obtained using measures of </a:t>
            </a:r>
            <a:r>
              <a:rPr lang="en-US" u="sng" dirty="0"/>
              <a:t>similarity</a:t>
            </a:r>
            <a:r>
              <a:rPr lang="en-US" dirty="0"/>
              <a:t> between objects for specified variable sets (basis variables).  A variety of alternative algorithms are used to arrive at specific cluster solutions based on the similarity measures employed.  We will cover </a:t>
            </a:r>
            <a:r>
              <a:rPr lang="en-US" u="sng" dirty="0"/>
              <a:t>hierarchical clustering</a:t>
            </a:r>
            <a:r>
              <a:rPr lang="en-US" dirty="0"/>
              <a:t> and </a:t>
            </a:r>
            <a:r>
              <a:rPr lang="en-US" u="sng" dirty="0"/>
              <a:t>nonhierarchical (k-means)</a:t>
            </a:r>
            <a:r>
              <a:rPr lang="en-US" dirty="0"/>
              <a:t> clustering methods.</a:t>
            </a:r>
          </a:p>
          <a:p>
            <a:r>
              <a:rPr lang="en-US" dirty="0"/>
              <a:t> </a:t>
            </a:r>
            <a:r>
              <a:rPr lang="en-US" b="1" dirty="0"/>
              <a:t> </a:t>
            </a:r>
          </a:p>
          <a:p>
            <a:r>
              <a:rPr lang="en-US" dirty="0"/>
              <a:t>The basic cluster analysis steps typically consist of :</a:t>
            </a:r>
            <a:endParaRPr lang="en-US" b="1" dirty="0"/>
          </a:p>
          <a:p>
            <a:r>
              <a:rPr lang="en-US" dirty="0"/>
              <a:t> </a:t>
            </a:r>
          </a:p>
          <a:p>
            <a:pPr marL="342900" lvl="0" indent="-342900">
              <a:buFont typeface="Arial" pitchFamily="34" charset="0"/>
              <a:buChar char="•"/>
            </a:pPr>
            <a:r>
              <a:rPr lang="en-US" dirty="0"/>
              <a:t>Selection of basis variables and data prep.</a:t>
            </a:r>
          </a:p>
          <a:p>
            <a:pPr marL="342900" lvl="0" indent="-342900">
              <a:buFont typeface="Arial" pitchFamily="34" charset="0"/>
              <a:buChar char="•"/>
            </a:pPr>
            <a:r>
              <a:rPr lang="en-US" dirty="0"/>
              <a:t>Selection of similarity measure and clustering algorithm</a:t>
            </a:r>
          </a:p>
          <a:p>
            <a:pPr marL="342900" lvl="0" indent="-342900">
              <a:buFont typeface="Arial" pitchFamily="34" charset="0"/>
              <a:buChar char="•"/>
            </a:pPr>
            <a:r>
              <a:rPr lang="en-US" dirty="0"/>
              <a:t>Determination of the number of clusters</a:t>
            </a:r>
          </a:p>
          <a:p>
            <a:pPr marL="342900" lvl="0" indent="-342900">
              <a:buFont typeface="Arial" pitchFamily="34" charset="0"/>
              <a:buChar char="•"/>
            </a:pPr>
            <a:r>
              <a:rPr lang="en-US" dirty="0"/>
              <a:t>Interpretation and validation</a:t>
            </a:r>
          </a:p>
          <a:p>
            <a:endParaRPr lang="en-US" dirty="0"/>
          </a:p>
        </p:txBody>
      </p:sp>
    </p:spTree>
    <p:extLst>
      <p:ext uri="{BB962C8B-B14F-4D97-AF65-F5344CB8AC3E}">
        <p14:creationId xmlns:p14="http://schemas.microsoft.com/office/powerpoint/2010/main" val="106542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09600" y="0"/>
            <a:ext cx="822960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b="1" dirty="0"/>
              <a:t>Similarity measures</a:t>
            </a:r>
          </a:p>
          <a:p>
            <a:pPr>
              <a:spcBef>
                <a:spcPct val="50000"/>
              </a:spcBef>
            </a:pPr>
            <a:r>
              <a:rPr lang="en-US" u="sng" dirty="0"/>
              <a:t>Euclidean distance </a:t>
            </a:r>
            <a:r>
              <a:rPr lang="en-US" dirty="0"/>
              <a:t>and </a:t>
            </a:r>
            <a:r>
              <a:rPr lang="en-US" u="sng" dirty="0"/>
              <a:t>squared Euclidean distance</a:t>
            </a:r>
          </a:p>
          <a:p>
            <a:pPr>
              <a:spcBef>
                <a:spcPct val="50000"/>
              </a:spcBef>
            </a:pPr>
            <a:r>
              <a:rPr lang="en-US" dirty="0"/>
              <a:t>Euclidean Distance between two objects </a:t>
            </a:r>
            <a:r>
              <a:rPr lang="en-US" dirty="0" err="1"/>
              <a:t>i,j</a:t>
            </a:r>
            <a:r>
              <a:rPr lang="en-US" dirty="0"/>
              <a:t> on S variables is the square root of the sum of squared differences in values for the variables</a:t>
            </a:r>
          </a:p>
          <a:p>
            <a:pPr>
              <a:spcBef>
                <a:spcPct val="50000"/>
              </a:spcBef>
            </a:pPr>
            <a:r>
              <a:rPr lang="en-US" dirty="0"/>
              <a:t>=      </a:t>
            </a:r>
            <a:r>
              <a:rPr lang="en-US" sz="3200" dirty="0">
                <a:latin typeface="Symbol" pitchFamily="18" charset="2"/>
              </a:rPr>
              <a:t>S</a:t>
            </a:r>
            <a:r>
              <a:rPr lang="en-US" dirty="0">
                <a:latin typeface="Symbol" pitchFamily="18" charset="2"/>
              </a:rPr>
              <a:t>(</a:t>
            </a:r>
            <a:r>
              <a:rPr lang="en-US" dirty="0" err="1"/>
              <a:t>Xis</a:t>
            </a:r>
            <a:r>
              <a:rPr lang="en-US" dirty="0"/>
              <a:t>  -  </a:t>
            </a:r>
            <a:r>
              <a:rPr lang="en-US" dirty="0" err="1"/>
              <a:t>Xjs</a:t>
            </a:r>
            <a:r>
              <a:rPr lang="en-US" dirty="0"/>
              <a:t>)</a:t>
            </a:r>
            <a:r>
              <a:rPr lang="en-US" baseline="30000" dirty="0"/>
              <a:t>2</a:t>
            </a:r>
            <a:r>
              <a:rPr lang="en-US" dirty="0"/>
              <a:t> </a:t>
            </a:r>
          </a:p>
          <a:p>
            <a:pPr>
              <a:spcBef>
                <a:spcPct val="50000"/>
              </a:spcBef>
            </a:pPr>
            <a:endParaRPr lang="en-US" dirty="0"/>
          </a:p>
          <a:p>
            <a:pPr>
              <a:spcBef>
                <a:spcPct val="50000"/>
              </a:spcBef>
            </a:pPr>
            <a:r>
              <a:rPr lang="en-US" dirty="0"/>
              <a:t>Ex. The distance between the first two cases in our data set is </a:t>
            </a:r>
          </a:p>
          <a:p>
            <a:pPr>
              <a:spcBef>
                <a:spcPct val="50000"/>
              </a:spcBef>
            </a:pPr>
            <a:r>
              <a:rPr lang="en-US" dirty="0"/>
              <a:t>=      (7-6)</a:t>
            </a:r>
            <a:r>
              <a:rPr lang="en-US" baseline="30000" dirty="0"/>
              <a:t>2</a:t>
            </a:r>
            <a:r>
              <a:rPr lang="en-US" dirty="0"/>
              <a:t> +  (8-4)</a:t>
            </a:r>
            <a:r>
              <a:rPr lang="en-US" baseline="30000" dirty="0"/>
              <a:t>2</a:t>
            </a:r>
            <a:r>
              <a:rPr lang="en-US" dirty="0"/>
              <a:t> +  (4-2)</a:t>
            </a:r>
            <a:r>
              <a:rPr lang="en-US" baseline="30000" dirty="0"/>
              <a:t>2</a:t>
            </a:r>
            <a:r>
              <a:rPr lang="en-US" dirty="0"/>
              <a:t> +  (2-8)</a:t>
            </a:r>
            <a:r>
              <a:rPr lang="en-US" baseline="30000" dirty="0"/>
              <a:t>2</a:t>
            </a:r>
            <a:r>
              <a:rPr lang="en-US" dirty="0"/>
              <a:t> +  (7-3)</a:t>
            </a:r>
            <a:r>
              <a:rPr lang="en-US" baseline="30000" dirty="0"/>
              <a:t>2       =    </a:t>
            </a:r>
            <a:r>
              <a:rPr lang="en-US" dirty="0"/>
              <a:t>8.54</a:t>
            </a:r>
          </a:p>
          <a:p>
            <a:pPr>
              <a:spcBef>
                <a:spcPct val="50000"/>
              </a:spcBef>
            </a:pPr>
            <a:endParaRPr lang="en-US" dirty="0"/>
          </a:p>
          <a:p>
            <a:pPr>
              <a:spcBef>
                <a:spcPct val="50000"/>
              </a:spcBef>
            </a:pPr>
            <a:endParaRPr lang="en-US" dirty="0"/>
          </a:p>
        </p:txBody>
      </p:sp>
      <p:sp>
        <p:nvSpPr>
          <p:cNvPr id="9219" name="Text Box 3"/>
          <p:cNvSpPr txBox="1">
            <a:spLocks noChangeArrowheads="1"/>
          </p:cNvSpPr>
          <p:nvPr/>
        </p:nvSpPr>
        <p:spPr bwMode="auto">
          <a:xfrm>
            <a:off x="1281193" y="2849562"/>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dirty="0"/>
              <a:t>s=1</a:t>
            </a:r>
          </a:p>
        </p:txBody>
      </p:sp>
      <p:sp>
        <p:nvSpPr>
          <p:cNvPr id="9220" name="Text Box 4"/>
          <p:cNvSpPr txBox="1">
            <a:spLocks noChangeArrowheads="1"/>
          </p:cNvSpPr>
          <p:nvPr/>
        </p:nvSpPr>
        <p:spPr bwMode="auto">
          <a:xfrm>
            <a:off x="1317356" y="22860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S</a:t>
            </a:r>
          </a:p>
        </p:txBody>
      </p:sp>
      <p:sp>
        <p:nvSpPr>
          <p:cNvPr id="9222" name="Line 6"/>
          <p:cNvSpPr>
            <a:spLocks noChangeShapeType="1"/>
          </p:cNvSpPr>
          <p:nvPr/>
        </p:nvSpPr>
        <p:spPr bwMode="auto">
          <a:xfrm>
            <a:off x="914400" y="3048000"/>
            <a:ext cx="76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p:cNvSpPr>
            <a:spLocks noChangeShapeType="1"/>
          </p:cNvSpPr>
          <p:nvPr/>
        </p:nvSpPr>
        <p:spPr bwMode="auto">
          <a:xfrm flipV="1">
            <a:off x="1028700" y="2286000"/>
            <a:ext cx="228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p:cNvSpPr>
            <a:spLocks noChangeShapeType="1"/>
          </p:cNvSpPr>
          <p:nvPr/>
        </p:nvSpPr>
        <p:spPr bwMode="auto">
          <a:xfrm>
            <a:off x="1295400" y="2347913"/>
            <a:ext cx="198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p:cNvSpPr>
            <a:spLocks noChangeShapeType="1"/>
          </p:cNvSpPr>
          <p:nvPr/>
        </p:nvSpPr>
        <p:spPr bwMode="auto">
          <a:xfrm>
            <a:off x="1093922" y="46482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0"/>
          <p:cNvSpPr>
            <a:spLocks noChangeShapeType="1"/>
          </p:cNvSpPr>
          <p:nvPr/>
        </p:nvSpPr>
        <p:spPr bwMode="auto">
          <a:xfrm flipV="1">
            <a:off x="1219200" y="41910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1"/>
          <p:cNvSpPr>
            <a:spLocks noChangeShapeType="1"/>
          </p:cNvSpPr>
          <p:nvPr/>
        </p:nvSpPr>
        <p:spPr bwMode="auto">
          <a:xfrm>
            <a:off x="1371600" y="4191000"/>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769" y="100738"/>
            <a:ext cx="8686800" cy="1200329"/>
          </a:xfrm>
          <a:prstGeom prst="rect">
            <a:avLst/>
          </a:prstGeom>
          <a:noFill/>
        </p:spPr>
        <p:txBody>
          <a:bodyPr wrap="square" rtlCol="0">
            <a:spAutoFit/>
          </a:bodyPr>
          <a:lstStyle/>
          <a:p>
            <a:r>
              <a:rPr lang="en-US" dirty="0"/>
              <a:t>Example: Similarity matrix for beverage example using Euclidean distances.  Can be used as input into clustering algorithms, but can also use standard data file.  </a:t>
            </a:r>
          </a:p>
        </p:txBody>
      </p:sp>
      <p:pic>
        <p:nvPicPr>
          <p:cNvPr id="2458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403" y="1758267"/>
            <a:ext cx="9225403" cy="3118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006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7924800" cy="5632311"/>
          </a:xfrm>
          <a:prstGeom prst="rect">
            <a:avLst/>
          </a:prstGeom>
          <a:noFill/>
        </p:spPr>
        <p:txBody>
          <a:bodyPr wrap="square" rtlCol="0">
            <a:spAutoFit/>
          </a:bodyPr>
          <a:lstStyle/>
          <a:p>
            <a:r>
              <a:rPr lang="en-US" b="1" dirty="0"/>
              <a:t>Hierarchical Clustering Algorithms</a:t>
            </a:r>
          </a:p>
          <a:p>
            <a:r>
              <a:rPr lang="en-US" dirty="0"/>
              <a:t> </a:t>
            </a:r>
          </a:p>
          <a:p>
            <a:r>
              <a:rPr lang="en-US" dirty="0"/>
              <a:t>Most hierarchical procedures are </a:t>
            </a:r>
            <a:r>
              <a:rPr lang="en-US" u="sng" dirty="0"/>
              <a:t>agglomerative</a:t>
            </a:r>
            <a:r>
              <a:rPr lang="en-US" dirty="0"/>
              <a:t>– meaning the starting point is a separate cluster for each case, and the cases are sequentially combined (agglomerated) into a hierarchy according to similarity. The process continues until all cases are in a single cluster.</a:t>
            </a:r>
          </a:p>
          <a:p>
            <a:r>
              <a:rPr lang="en-US" dirty="0"/>
              <a:t>(divisive clustering starts with a single cluster and works in the other direction)</a:t>
            </a:r>
          </a:p>
          <a:p>
            <a:r>
              <a:rPr lang="en-US" dirty="0"/>
              <a:t> </a:t>
            </a:r>
          </a:p>
          <a:p>
            <a:r>
              <a:rPr lang="en-US" dirty="0"/>
              <a:t>Agglomerative methods include: </a:t>
            </a:r>
            <a:r>
              <a:rPr lang="en-US" u="sng" dirty="0"/>
              <a:t>single linkage</a:t>
            </a:r>
            <a:r>
              <a:rPr lang="en-US" dirty="0"/>
              <a:t>, </a:t>
            </a:r>
            <a:r>
              <a:rPr lang="en-US" u="sng" dirty="0"/>
              <a:t>complete linkage</a:t>
            </a:r>
            <a:r>
              <a:rPr lang="en-US" dirty="0"/>
              <a:t>, </a:t>
            </a:r>
            <a:r>
              <a:rPr lang="en-US" u="sng" dirty="0"/>
              <a:t>average linkage</a:t>
            </a:r>
            <a:r>
              <a:rPr lang="en-US" dirty="0"/>
              <a:t>, and </a:t>
            </a:r>
            <a:r>
              <a:rPr lang="en-US" u="sng" dirty="0"/>
              <a:t>Ward’s method</a:t>
            </a:r>
            <a:r>
              <a:rPr lang="en-US" dirty="0"/>
              <a:t>.</a:t>
            </a:r>
          </a:p>
          <a:p>
            <a:r>
              <a:rPr lang="en-US" dirty="0"/>
              <a:t> </a:t>
            </a:r>
          </a:p>
          <a:p>
            <a:br>
              <a:rPr lang="en-US" dirty="0"/>
            </a:br>
            <a:endParaRPr lang="en-US" dirty="0"/>
          </a:p>
        </p:txBody>
      </p:sp>
    </p:spTree>
    <p:extLst>
      <p:ext uri="{BB962C8B-B14F-4D97-AF65-F5344CB8AC3E}">
        <p14:creationId xmlns:p14="http://schemas.microsoft.com/office/powerpoint/2010/main" val="2641263283"/>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1014</TotalTime>
  <Words>2085</Words>
  <Application>Microsoft Office PowerPoint</Application>
  <PresentationFormat>On-screen Show (4:3)</PresentationFormat>
  <Paragraphs>247</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Courier New</vt:lpstr>
      <vt:lpstr>Monotype Sorts</vt:lpstr>
      <vt:lpstr>Symbol</vt:lpstr>
      <vt:lpstr>Times New Roman</vt:lpstr>
      <vt:lpstr>Default Design</vt:lpstr>
      <vt:lpstr>Worksheet</vt:lpstr>
      <vt:lpstr>7) Cluster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SDR Consulting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John Wurst</dc:creator>
  <cp:lastModifiedBy>john wurst</cp:lastModifiedBy>
  <cp:revision>75</cp:revision>
  <dcterms:created xsi:type="dcterms:W3CDTF">2003-04-07T01:24:09Z</dcterms:created>
  <dcterms:modified xsi:type="dcterms:W3CDTF">2024-10-14T18:32:38Z</dcterms:modified>
</cp:coreProperties>
</file>