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2" r:id="rId5"/>
    <p:sldId id="258" r:id="rId6"/>
    <p:sldId id="274" r:id="rId7"/>
    <p:sldId id="275" r:id="rId8"/>
    <p:sldId id="286" r:id="rId9"/>
    <p:sldId id="276" r:id="rId10"/>
    <p:sldId id="263" r:id="rId11"/>
    <p:sldId id="264" r:id="rId12"/>
    <p:sldId id="265" r:id="rId13"/>
    <p:sldId id="266" r:id="rId14"/>
    <p:sldId id="280" r:id="rId15"/>
    <p:sldId id="267" r:id="rId16"/>
    <p:sldId id="284" r:id="rId17"/>
    <p:sldId id="268" r:id="rId18"/>
    <p:sldId id="269" r:id="rId19"/>
    <p:sldId id="279" r:id="rId20"/>
    <p:sldId id="270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20" autoAdjust="0"/>
    <p:restoredTop sz="94660"/>
  </p:normalViewPr>
  <p:slideViewPr>
    <p:cSldViewPr>
      <p:cViewPr varScale="1">
        <p:scale>
          <a:sx n="89" d="100"/>
          <a:sy n="89" d="100"/>
        </p:scale>
        <p:origin x="116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9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15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6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6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0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5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3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0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E18EF-B4CB-4466-B3D4-E899EE26DF68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5B0A9-1874-4B2E-990E-6D7C46C3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62000" y="3581400"/>
            <a:ext cx="762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/>
              <a:t>8) Discriminant Analysis (cont.), and Logistic Regression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588872-B6D6-49CA-BEAD-107B09630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201" y="381000"/>
            <a:ext cx="366705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3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5240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err="1"/>
              <a:t>Logit</a:t>
            </a:r>
            <a:r>
              <a:rPr lang="en-US" sz="2400" dirty="0"/>
              <a:t>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Logit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7200" u="sng" dirty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Consider the following scenarios:</a:t>
            </a:r>
          </a:p>
          <a:p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An auditor is interested in determining the probability that a certain type of firm will fail based on certain characteristics of the firm such as financial ratios.</a:t>
            </a:r>
          </a:p>
          <a:p>
            <a:pPr marL="0" indent="0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A marketer is interested in determining the probability that a household would subscribe to a particular package of premium channels given household characteristics such as income, occupation, number of children, etc.</a:t>
            </a:r>
          </a:p>
          <a:p>
            <a:pPr marL="0" indent="0"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While regression models are used to address similar type problems, a characteristic of the above scenarios is that the dependent variable is binary (a particular firm has either failed or hasn’t failed, a household either subscribes to the package of premium channels or doesn’t subscribe).</a:t>
            </a:r>
          </a:p>
          <a:p>
            <a:pPr marL="0" indent="0">
              <a:buNone/>
            </a:pPr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models are well suited to address problems of this type (binary dependent variable, interested in predicting a certain probability).</a:t>
            </a:r>
          </a:p>
          <a:p>
            <a:pPr marL="0" indent="0">
              <a:buNone/>
            </a:pPr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98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62000" y="762000"/>
            <a:ext cx="6832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classification applications, recall Fisher’s approach and also  the classification approach using prior probabilities.  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has advantages over those  procedures for certain applications.  If the assumptions of those procedures are not met,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may be a viable alternative. 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does not require any normality assumption regarding the explanatory variables.  Therefore, it is a natural choice when that assumption is not met (e.g., if at least some explanatory variables are categorical such as marital status, gender, etc.)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54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u="sng" dirty="0" err="1"/>
              <a:t>Logit</a:t>
            </a:r>
            <a:r>
              <a:rPr lang="en-US" u="sng" dirty="0"/>
              <a:t> Basics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sz="3800" dirty="0"/>
              <a:t>A researcher is interested in probability of bankruptcy for firms.  A sample of 198 firms was obtained and a couple financial ratios recorded (see below), along with whether the firms went bankrupt after 2 years (Y=1 if solvent, 0 if bankrupt).</a:t>
            </a:r>
          </a:p>
          <a:p>
            <a:pPr marL="0" indent="0">
              <a:buNone/>
            </a:pPr>
            <a:r>
              <a:rPr lang="en-US" sz="3800" dirty="0"/>
              <a:t> </a:t>
            </a:r>
          </a:p>
          <a:p>
            <a:pPr marL="0" indent="0">
              <a:buNone/>
            </a:pPr>
            <a:r>
              <a:rPr lang="en-US" sz="3800" dirty="0"/>
              <a:t>Ratios: X1 = Retained earnings/total assets,  X2= EBIT/total assets</a:t>
            </a:r>
          </a:p>
          <a:p>
            <a:pPr marL="0" indent="0">
              <a:buNone/>
            </a:pPr>
            <a:r>
              <a:rPr lang="en-US" sz="3800" dirty="0"/>
              <a:t> </a:t>
            </a:r>
          </a:p>
          <a:p>
            <a:pPr marL="0" indent="0">
              <a:buNone/>
            </a:pPr>
            <a:r>
              <a:rPr lang="en-US" sz="3800" dirty="0"/>
              <a:t>Estimate an appropriate model to allow for predictions.</a:t>
            </a:r>
          </a:p>
          <a:p>
            <a:pPr marL="0" indent="0">
              <a:buNone/>
            </a:pPr>
            <a:r>
              <a:rPr lang="en-US" sz="3800" dirty="0"/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00"/>
                </a:solidFill>
                <a:latin typeface="Times New Roman"/>
                <a:ea typeface="Times New Roman"/>
              </a:rPr>
              <a:t>From the </a:t>
            </a:r>
            <a:r>
              <a:rPr lang="en-US" sz="3800" dirty="0" err="1">
                <a:solidFill>
                  <a:srgbClr val="000000"/>
                </a:solidFill>
                <a:latin typeface="Times New Roman"/>
                <a:ea typeface="Times New Roman"/>
              </a:rPr>
              <a:t>logit</a:t>
            </a:r>
            <a:r>
              <a:rPr lang="en-US" sz="3800" dirty="0">
                <a:solidFill>
                  <a:srgbClr val="000000"/>
                </a:solidFill>
                <a:latin typeface="Times New Roman"/>
                <a:ea typeface="Times New Roman"/>
              </a:rPr>
              <a:t> formulation, the probability of solvent, given the explanatory variable values is:</a:t>
            </a:r>
            <a:endParaRPr lang="en-US" sz="3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3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3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err="1">
                <a:solidFill>
                  <a:srgbClr val="000000"/>
                </a:solidFill>
                <a:latin typeface="Times New Roman"/>
                <a:ea typeface="Times New Roman"/>
              </a:rPr>
              <a:t>Pr</a:t>
            </a:r>
            <a:r>
              <a:rPr lang="en-US" sz="2900" dirty="0">
                <a:solidFill>
                  <a:srgbClr val="000000"/>
                </a:solidFill>
                <a:latin typeface="Times New Roman"/>
                <a:ea typeface="Times New Roman"/>
              </a:rPr>
              <a:t>(Solvent (Y=1)| x1,x2) = EXP(</a:t>
            </a:r>
            <a:r>
              <a:rPr lang="en-US" sz="2900" b="1" dirty="0">
                <a:solidFill>
                  <a:srgbClr val="000000"/>
                </a:solidFill>
                <a:latin typeface="Symbol"/>
                <a:ea typeface="Times New Roman"/>
              </a:rPr>
              <a:t>b</a:t>
            </a:r>
            <a:r>
              <a:rPr lang="en-US" sz="2900" b="1" baseline="-25000" dirty="0">
                <a:solidFill>
                  <a:srgbClr val="000000"/>
                </a:solidFill>
                <a:latin typeface="Symbol"/>
                <a:ea typeface="Times New Roman"/>
              </a:rPr>
              <a:t>0</a:t>
            </a:r>
            <a:r>
              <a:rPr lang="en-US" sz="2900" b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900" b="1" dirty="0">
                <a:solidFill>
                  <a:srgbClr val="000000"/>
                </a:solidFill>
                <a:latin typeface="Symbol"/>
                <a:ea typeface="Times New Roman"/>
              </a:rPr>
              <a:t>b</a:t>
            </a:r>
            <a:r>
              <a:rPr lang="en-US" sz="2900" b="1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sz="2900" dirty="0">
                <a:solidFill>
                  <a:srgbClr val="000000"/>
                </a:solidFill>
                <a:latin typeface="Times New Roman"/>
                <a:ea typeface="Times New Roman"/>
              </a:rPr>
              <a:t> x1 + </a:t>
            </a:r>
            <a:r>
              <a:rPr lang="en-US" sz="2900" b="1" dirty="0">
                <a:solidFill>
                  <a:srgbClr val="000000"/>
                </a:solidFill>
                <a:latin typeface="Symbol"/>
                <a:ea typeface="Times New Roman"/>
              </a:rPr>
              <a:t>b</a:t>
            </a:r>
            <a:r>
              <a:rPr lang="en-US" sz="2900" b="1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sz="2900" dirty="0">
                <a:solidFill>
                  <a:srgbClr val="000000"/>
                </a:solidFill>
                <a:latin typeface="Times New Roman"/>
                <a:ea typeface="Times New Roman"/>
              </a:rPr>
              <a:t> x2 )/(1  +  EXP(</a:t>
            </a:r>
            <a:r>
              <a:rPr lang="en-US" sz="2900" b="1" dirty="0">
                <a:solidFill>
                  <a:srgbClr val="000000"/>
                </a:solidFill>
                <a:latin typeface="Symbol"/>
                <a:ea typeface="Times New Roman"/>
              </a:rPr>
              <a:t>b</a:t>
            </a:r>
            <a:r>
              <a:rPr lang="en-US" sz="2900" b="1" baseline="-25000" dirty="0">
                <a:solidFill>
                  <a:srgbClr val="000000"/>
                </a:solidFill>
                <a:latin typeface="Symbol"/>
                <a:ea typeface="Times New Roman"/>
              </a:rPr>
              <a:t>0</a:t>
            </a:r>
            <a:r>
              <a:rPr lang="en-US" sz="2900" b="1" dirty="0">
                <a:solidFill>
                  <a:srgbClr val="000000"/>
                </a:solidFill>
                <a:latin typeface="Times New Roman"/>
                <a:ea typeface="Times New Roman"/>
              </a:rPr>
              <a:t> + </a:t>
            </a:r>
            <a:r>
              <a:rPr lang="en-US" sz="2900" b="1" dirty="0">
                <a:solidFill>
                  <a:srgbClr val="000000"/>
                </a:solidFill>
                <a:latin typeface="Symbol"/>
                <a:ea typeface="Times New Roman"/>
              </a:rPr>
              <a:t>b</a:t>
            </a:r>
            <a:r>
              <a:rPr lang="en-US" sz="2900" b="1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1</a:t>
            </a:r>
            <a:r>
              <a:rPr lang="en-US" sz="2900" dirty="0">
                <a:solidFill>
                  <a:srgbClr val="000000"/>
                </a:solidFill>
                <a:latin typeface="Times New Roman"/>
                <a:ea typeface="Times New Roman"/>
              </a:rPr>
              <a:t> x1 + </a:t>
            </a:r>
            <a:r>
              <a:rPr lang="en-US" sz="2900" b="1" dirty="0">
                <a:solidFill>
                  <a:srgbClr val="000000"/>
                </a:solidFill>
                <a:latin typeface="Symbol"/>
                <a:ea typeface="Times New Roman"/>
              </a:rPr>
              <a:t>b</a:t>
            </a:r>
            <a:r>
              <a:rPr lang="en-US" sz="2900" b="1" baseline="-25000" dirty="0">
                <a:solidFill>
                  <a:srgbClr val="000000"/>
                </a:solidFill>
                <a:latin typeface="Times New Roman"/>
                <a:ea typeface="Times New Roman"/>
              </a:rPr>
              <a:t>2</a:t>
            </a:r>
            <a:r>
              <a:rPr lang="en-US" sz="2900" dirty="0">
                <a:solidFill>
                  <a:srgbClr val="000000"/>
                </a:solidFill>
                <a:latin typeface="Times New Roman"/>
                <a:ea typeface="Times New Roman"/>
              </a:rPr>
              <a:t> x2 ))</a:t>
            </a:r>
            <a:endParaRPr lang="en-US" sz="29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3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3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dirty="0">
                <a:solidFill>
                  <a:srgbClr val="000000"/>
                </a:solidFill>
                <a:latin typeface="Times New Roman"/>
              </a:rPr>
              <a:t>We want to estimate the </a:t>
            </a:r>
            <a:r>
              <a:rPr lang="en-US" sz="3800" b="1" dirty="0" err="1">
                <a:solidFill>
                  <a:srgbClr val="000000"/>
                </a:solidFill>
                <a:latin typeface="Symbol"/>
              </a:rPr>
              <a:t>b</a:t>
            </a:r>
            <a:r>
              <a:rPr lang="en-US" sz="3800" b="1" baseline="30000" dirty="0" err="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3800" b="1" baseline="30000" dirty="0">
                <a:solidFill>
                  <a:srgbClr val="000000"/>
                </a:solidFill>
                <a:latin typeface="Times New Roman"/>
              </a:rPr>
              <a:t>  </a:t>
            </a:r>
            <a:r>
              <a:rPr lang="en-US" sz="3800" b="1" dirty="0">
                <a:solidFill>
                  <a:srgbClr val="000000"/>
                </a:solidFill>
                <a:latin typeface="Times New Roman"/>
              </a:rPr>
              <a:t>to develop an operational model that can be used for description and prediction.</a:t>
            </a:r>
          </a:p>
          <a:p>
            <a:pPr marL="0" indent="0">
              <a:buNone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99765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1447800"/>
          </a:xfrm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>
                <a:latin typeface="Times New Roman"/>
                <a:ea typeface="Times New Roman"/>
              </a:rPr>
              <a:t>Interpretation of binary </a:t>
            </a:r>
            <a:r>
              <a:rPr lang="en-US" sz="2000" u="sng" dirty="0" err="1">
                <a:latin typeface="Times New Roman"/>
                <a:ea typeface="Times New Roman"/>
              </a:rPr>
              <a:t>logit</a:t>
            </a:r>
            <a:r>
              <a:rPr lang="en-US" sz="2000" u="sng" dirty="0">
                <a:latin typeface="Times New Roman"/>
                <a:ea typeface="Times New Roman"/>
              </a:rPr>
              <a:t> estimation and testing results</a:t>
            </a:r>
            <a:endParaRPr lang="en-US" sz="20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/>
                <a:ea typeface="Times New Roman"/>
              </a:rPr>
              <a:t>P-values for overall and individual coefficient tests can be interpreted in the usual fashion.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4876800"/>
            <a:ext cx="84243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Suppose a firm has the following information for the explanatory variables:  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Retained earnings/total assets(x1)= 9.0, EBIT/total assets(x2)=2.0  What is the predicted chance of bankruptcy?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6" y="2255520"/>
            <a:ext cx="8389624" cy="197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222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7761-4087-468D-ADE7-2D6E5019AB2A}"/>
              </a:ext>
            </a:extLst>
          </p:cNvPr>
          <p:cNvSpPr txBox="1"/>
          <p:nvPr/>
        </p:nvSpPr>
        <p:spPr>
          <a:xfrm>
            <a:off x="685800" y="533400"/>
            <a:ext cx="7924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Solvent probability</a:t>
            </a:r>
          </a:p>
          <a:p>
            <a:endParaRPr lang="en-US" dirty="0"/>
          </a:p>
          <a:p>
            <a:r>
              <a:rPr lang="en-US" dirty="0"/>
              <a:t>P(Y=1)   = </a:t>
            </a:r>
            <a:r>
              <a:rPr lang="en-US" u="sng" dirty="0"/>
              <a:t>EXP (-.5503  +  .1574 X1   +   .1947 X2)                         _</a:t>
            </a:r>
          </a:p>
          <a:p>
            <a:r>
              <a:rPr lang="en-US" dirty="0"/>
              <a:t>                 EXP (-.5503  +  .1574 X1   +   .1947 X2)          +         1</a:t>
            </a:r>
          </a:p>
          <a:p>
            <a:r>
              <a:rPr lang="en-US" dirty="0"/>
              <a:t>                  </a:t>
            </a:r>
          </a:p>
          <a:p>
            <a:endParaRPr lang="en-US" dirty="0"/>
          </a:p>
          <a:p>
            <a:r>
              <a:rPr lang="en-US" dirty="0"/>
              <a:t>P(Y=1)   = </a:t>
            </a:r>
            <a:r>
              <a:rPr lang="en-US" u="sng" dirty="0"/>
              <a:t>EXP (-.5503  +  .1574 (</a:t>
            </a:r>
            <a:r>
              <a:rPr lang="en-US" b="1" u="sng" dirty="0">
                <a:solidFill>
                  <a:srgbClr val="FF0000"/>
                </a:solidFill>
              </a:rPr>
              <a:t>9</a:t>
            </a:r>
            <a:r>
              <a:rPr lang="en-US" u="sng" dirty="0"/>
              <a:t>)   +   .1947 (</a:t>
            </a:r>
            <a:r>
              <a:rPr lang="en-US" b="1" u="sng" dirty="0">
                <a:solidFill>
                  <a:srgbClr val="FF0000"/>
                </a:solidFill>
              </a:rPr>
              <a:t>2</a:t>
            </a:r>
            <a:r>
              <a:rPr lang="en-US" u="sng" dirty="0"/>
              <a:t>))                         _</a:t>
            </a:r>
          </a:p>
          <a:p>
            <a:r>
              <a:rPr lang="en-US" dirty="0"/>
              <a:t>                 EXP (-.5503  +  .1574 (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)   +   .1947 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))          +         1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          =    .7783</a:t>
            </a:r>
          </a:p>
          <a:p>
            <a:endParaRPr lang="en-US" dirty="0"/>
          </a:p>
          <a:p>
            <a:r>
              <a:rPr lang="en-US" dirty="0"/>
              <a:t>Probability of Bankruptcy =  1  -  .7783  = .2217</a:t>
            </a:r>
          </a:p>
          <a:p>
            <a:endParaRPr lang="en-US" dirty="0"/>
          </a:p>
          <a:p>
            <a:r>
              <a:rPr lang="en-US" dirty="0"/>
              <a:t>Solvency Odds = .7783/.2217 =  3.5103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95C971-AFB7-4DA9-8485-7F7B03EF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4696247"/>
            <a:ext cx="777581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6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534400" cy="6248400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latin typeface="Times New Roman"/>
                <a:ea typeface="Times New Roman"/>
              </a:rPr>
              <a:t>Odds Interpretation of the coefficients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</a:rPr>
              <a:t>To interpret a particular coefficient,  let </a:t>
            </a:r>
            <a:r>
              <a:rPr lang="en-US" sz="1600" dirty="0" err="1">
                <a:solidFill>
                  <a:srgbClr val="000000"/>
                </a:solidFill>
                <a:latin typeface="Times New Roman"/>
                <a:ea typeface="Times New Roman"/>
              </a:rPr>
              <a:t>Pr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</a:rPr>
              <a:t>(Solvent (Y=1)| x1,x2) =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sym typeface="Symbol"/>
              </a:rPr>
              <a:t>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</a:rPr>
              <a:t>Then the ratio  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sym typeface="Symbol"/>
              </a:rPr>
              <a:t>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</a:rPr>
              <a:t>/(1-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sym typeface="Symbol"/>
              </a:rPr>
              <a:t>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</a:rPr>
              <a:t>)  = probability that the firm is solvent after 2 years over the probability of bankruptcy (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</a:rPr>
              <a:t>the odds</a:t>
            </a: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</a:rPr>
              <a:t>).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Times New Roman"/>
                <a:ea typeface="Times New Roman"/>
              </a:rPr>
              <a:t>The term EXP(</a:t>
            </a:r>
            <a:r>
              <a:rPr lang="en-US" sz="1600" b="1" dirty="0" err="1">
                <a:solidFill>
                  <a:srgbClr val="000000"/>
                </a:solidFill>
                <a:latin typeface="Symbol"/>
                <a:ea typeface="Times New Roman"/>
              </a:rPr>
              <a:t>b</a:t>
            </a:r>
            <a:r>
              <a:rPr lang="en-US" sz="1600" b="1" baseline="-25000" dirty="0" err="1">
                <a:solidFill>
                  <a:srgbClr val="000000"/>
                </a:solidFill>
                <a:latin typeface="Times New Roman"/>
                <a:ea typeface="Times New Roman"/>
              </a:rPr>
              <a:t>j</a:t>
            </a:r>
            <a:r>
              <a:rPr lang="en-US" sz="1600" dirty="0">
                <a:latin typeface="Times New Roman"/>
                <a:ea typeface="Times New Roman"/>
              </a:rPr>
              <a:t>) communicates the change in the odds for a unit change in the corresponding variable </a:t>
            </a:r>
            <a:r>
              <a:rPr lang="en-US" sz="1600" dirty="0" err="1">
                <a:latin typeface="Times New Roman"/>
                <a:ea typeface="Times New Roman"/>
              </a:rPr>
              <a:t>Xj</a:t>
            </a:r>
            <a:r>
              <a:rPr lang="en-US" sz="1600" dirty="0">
                <a:latin typeface="Times New Roman"/>
                <a:ea typeface="Times New Roman"/>
              </a:rPr>
              <a:t>   (holding all other variables constant).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lang="en-US" sz="1600" dirty="0">
              <a:latin typeface="Times New Roman"/>
              <a:ea typeface="Times New Roman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</a:rPr>
              <a:t>Using our estimate for </a:t>
            </a:r>
            <a:r>
              <a:rPr lang="en-US" sz="1600" dirty="0">
                <a:solidFill>
                  <a:srgbClr val="000000"/>
                </a:solidFill>
                <a:latin typeface="Symbol"/>
              </a:rPr>
              <a:t>b</a:t>
            </a:r>
            <a:r>
              <a:rPr lang="en-US" sz="1600" baseline="-25000" dirty="0">
                <a:solidFill>
                  <a:srgbClr val="000000"/>
                </a:solidFill>
                <a:latin typeface="Symbol"/>
              </a:rPr>
              <a:t>2 </a:t>
            </a:r>
            <a:r>
              <a:rPr lang="en-US" sz="1600" dirty="0">
                <a:solidFill>
                  <a:srgbClr val="000000"/>
                </a:solidFill>
                <a:latin typeface="Times New Roman"/>
              </a:rPr>
              <a:t> we have   EXP(.1947)  =   1.215.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</a:rPr>
              <a:t> 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Times New Roman"/>
                <a:ea typeface="Times New Roman"/>
              </a:rPr>
              <a:t>So, 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</a:rPr>
              <a:t>for a unit increase in EBIT/total assets,  we expect the odds of solvency to bankruptcy to change by a factor of 1.215 (increase of 22%), holding all other variables constant. 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general, for a one unit increase in a variable Xi the odds will change by a factor of EXP(</a:t>
            </a:r>
            <a:r>
              <a:rPr lang="en-US" sz="1800" b="1" dirty="0">
                <a:solidFill>
                  <a:srgbClr val="0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b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or by (EXP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0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b</a:t>
            </a:r>
            <a:r>
              <a:rPr lang="en-US" sz="1800" b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-  1)*100 %,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holding all other explanatory variables constant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latin typeface="Times New Roman"/>
              <a:ea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637AB0-7FF3-42D6-9D33-32FA5B65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80" y="4882725"/>
            <a:ext cx="8388823" cy="19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6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C7761-4087-468D-ADE7-2D6E5019AB2A}"/>
              </a:ext>
            </a:extLst>
          </p:cNvPr>
          <p:cNvSpPr txBox="1"/>
          <p:nvPr/>
        </p:nvSpPr>
        <p:spPr>
          <a:xfrm>
            <a:off x="762000" y="457200"/>
            <a:ext cx="79248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Recall Solvency Odds when X1=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b="1" dirty="0"/>
              <a:t>, X2=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  <a:p>
            <a:endParaRPr lang="en-US" dirty="0"/>
          </a:p>
          <a:p>
            <a:r>
              <a:rPr lang="en-US" dirty="0"/>
              <a:t>P(Y=1)   = </a:t>
            </a:r>
            <a:r>
              <a:rPr lang="en-US" u="sng" dirty="0"/>
              <a:t>EXP (-.5503  +  .1574 (</a:t>
            </a:r>
            <a:r>
              <a:rPr lang="en-US" b="1" u="sng" dirty="0">
                <a:solidFill>
                  <a:srgbClr val="FF0000"/>
                </a:solidFill>
              </a:rPr>
              <a:t>9</a:t>
            </a:r>
            <a:r>
              <a:rPr lang="en-US" u="sng" dirty="0"/>
              <a:t>)   +   .1947 (</a:t>
            </a:r>
            <a:r>
              <a:rPr lang="en-US" b="1" u="sng" dirty="0">
                <a:solidFill>
                  <a:srgbClr val="FF0000"/>
                </a:solidFill>
              </a:rPr>
              <a:t>2</a:t>
            </a:r>
            <a:r>
              <a:rPr lang="en-US" u="sng" dirty="0"/>
              <a:t>))                         _     </a:t>
            </a:r>
            <a:r>
              <a:rPr lang="en-US" dirty="0"/>
              <a:t> =  .7783</a:t>
            </a:r>
            <a:endParaRPr lang="en-US" u="sng" dirty="0"/>
          </a:p>
          <a:p>
            <a:r>
              <a:rPr lang="en-US" dirty="0"/>
              <a:t>                 EXP (-.5503  +  .1574 (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)   +   .1947 (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dirty="0"/>
              <a:t>))          +         1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Probability of Bankruptcy =  1  -  .7783  = .2217</a:t>
            </a:r>
          </a:p>
          <a:p>
            <a:endParaRPr lang="en-US" dirty="0"/>
          </a:p>
          <a:p>
            <a:r>
              <a:rPr lang="en-US" dirty="0"/>
              <a:t>Solvency Odds = .7783/.2217 =  </a:t>
            </a:r>
            <a:r>
              <a:rPr lang="en-US" dirty="0">
                <a:highlight>
                  <a:srgbClr val="FFFF00"/>
                </a:highlight>
              </a:rPr>
              <a:t>3.5103</a:t>
            </a:r>
          </a:p>
          <a:p>
            <a:endParaRPr lang="en-US" dirty="0"/>
          </a:p>
          <a:p>
            <a:r>
              <a:rPr lang="en-US" b="1" dirty="0"/>
              <a:t>Solvency Odds if Increase X2 by 1,</a:t>
            </a:r>
            <a:r>
              <a:rPr lang="en-US" dirty="0"/>
              <a:t> </a:t>
            </a:r>
            <a:r>
              <a:rPr lang="en-US" b="1" dirty="0"/>
              <a:t>X1=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b="1" dirty="0"/>
              <a:t>, X2=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P(Y=1)   = </a:t>
            </a:r>
            <a:r>
              <a:rPr lang="en-US" u="sng" dirty="0"/>
              <a:t>EXP (-.5503  +  .1574 (</a:t>
            </a:r>
            <a:r>
              <a:rPr lang="en-US" b="1" u="sng" dirty="0">
                <a:solidFill>
                  <a:srgbClr val="FF0000"/>
                </a:solidFill>
              </a:rPr>
              <a:t>9</a:t>
            </a:r>
            <a:r>
              <a:rPr lang="en-US" u="sng" dirty="0"/>
              <a:t>)   +   .1947 (</a:t>
            </a:r>
            <a:r>
              <a:rPr lang="en-US" b="1" u="sng" dirty="0">
                <a:solidFill>
                  <a:srgbClr val="FF0000"/>
                </a:solidFill>
              </a:rPr>
              <a:t>3</a:t>
            </a:r>
            <a:r>
              <a:rPr lang="en-US" u="sng" dirty="0"/>
              <a:t>))                         _</a:t>
            </a:r>
            <a:r>
              <a:rPr lang="en-US" dirty="0"/>
              <a:t>   =  .8101</a:t>
            </a:r>
            <a:endParaRPr lang="en-US" u="sng" dirty="0"/>
          </a:p>
          <a:p>
            <a:r>
              <a:rPr lang="en-US" dirty="0"/>
              <a:t>                 EXP (-.5503  +  .1574 (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)   +   .1947 (</a:t>
            </a:r>
            <a:r>
              <a:rPr lang="en-US" b="1" dirty="0">
                <a:solidFill>
                  <a:srgbClr val="FF0000"/>
                </a:solidFill>
              </a:rPr>
              <a:t>3</a:t>
            </a:r>
            <a:r>
              <a:rPr lang="en-US" dirty="0"/>
              <a:t>))          +         1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Probability of Bankruptcy =  1  -  .8101  = ..1899</a:t>
            </a:r>
          </a:p>
          <a:p>
            <a:endParaRPr lang="en-US" dirty="0"/>
          </a:p>
          <a:p>
            <a:r>
              <a:rPr lang="en-US" dirty="0"/>
              <a:t>Solvency Odds = ..8101/.1899 =  </a:t>
            </a:r>
            <a:r>
              <a:rPr lang="en-US" dirty="0">
                <a:highlight>
                  <a:srgbClr val="FFFF00"/>
                </a:highlight>
              </a:rPr>
              <a:t>4.265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Note:  3.5103*1.215  =  4.265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012590-847D-4867-BA60-82E416D49BD5}"/>
              </a:ext>
            </a:extLst>
          </p:cNvPr>
          <p:cNvCxnSpPr/>
          <p:nvPr/>
        </p:nvCxnSpPr>
        <p:spPr>
          <a:xfrm flipH="1">
            <a:off x="5181600" y="2895600"/>
            <a:ext cx="533400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0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Classification using </a:t>
            </a:r>
            <a:r>
              <a:rPr lang="en-US" sz="2000" u="sng" dirty="0" err="1"/>
              <a:t>logit</a:t>
            </a:r>
            <a:endParaRPr lang="en-US" sz="2000" u="sng" dirty="0"/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Recall Fisher’s approach and also  the classification approach using prior probabilities.    In general,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has advantages over those  procedures for certain applications.  If the assumptions of those procedures are not met,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may be a viable alternative.  Classification results using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for our bankruptcy  application are as follows:</a:t>
            </a:r>
          </a:p>
          <a:p>
            <a:pPr marL="0" indent="0">
              <a:buNone/>
            </a:pPr>
            <a:endParaRPr lang="en-US" sz="2000" u="sn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71" y="2971800"/>
            <a:ext cx="581890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5410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Unfortunately, SPSS does not yet have a cross-validation feature with </a:t>
            </a:r>
            <a:r>
              <a:rPr lang="en-US" dirty="0" err="1"/>
              <a:t>logit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98006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6025"/>
            <a:ext cx="5151906" cy="333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99106" y="2983468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 results using Fisher’s approach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"/>
            <a:ext cx="6588814" cy="245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732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9F8493-6191-4DF3-87C8-4C8592622DFD}"/>
              </a:ext>
            </a:extLst>
          </p:cNvPr>
          <p:cNvSpPr/>
          <p:nvPr/>
        </p:nvSpPr>
        <p:spPr>
          <a:xfrm>
            <a:off x="609600" y="1676400"/>
            <a:ext cx="7924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run logistic regression in SPSS, click </a:t>
            </a:r>
            <a:r>
              <a:rPr lang="en-US" sz="2800" b="1" dirty="0"/>
              <a:t>Analyze, Regression, Binary Logistic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Specify the associated dependent and explanatory (covariate) variables.</a:t>
            </a:r>
          </a:p>
          <a:p>
            <a:endParaRPr lang="en-US" sz="2800" dirty="0"/>
          </a:p>
          <a:p>
            <a:r>
              <a:rPr lang="en-US" sz="2800" dirty="0"/>
              <a:t>For predicted probabilities, click </a:t>
            </a:r>
            <a:r>
              <a:rPr lang="en-US" sz="2800" b="1" dirty="0"/>
              <a:t>Save, Probabilities, Continue, Ok</a:t>
            </a:r>
            <a:r>
              <a:rPr lang="en-US" sz="2800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24100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822960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Recall the last set of slides presented discriminant analysis where linear functions of the original variables are used to describe group differences.  </a:t>
            </a:r>
            <a:r>
              <a:rPr lang="en-US" dirty="0"/>
              <a:t>Objectives included determining the optimal dimensions to best illustrate group differences, and identifying the relative contribution of the original variables regarding group separation.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That analysis is attributed to a famous statistician named Ronald Fisher.   </a:t>
            </a:r>
            <a:r>
              <a:rPr lang="en-US" dirty="0"/>
              <a:t>In addition, we used our results to perform classification.  </a:t>
            </a:r>
            <a:r>
              <a:rPr lang="en-US" b="1" dirty="0"/>
              <a:t>While Fisher’s methods are standard for describing and summarizing group differences, there are other methods to perform classification that may outperform Fisher’s approach in certain applications.</a:t>
            </a:r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b="1" dirty="0"/>
              <a:t>This set of notes presents two other approaches to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2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More than 2 groups</a:t>
            </a:r>
          </a:p>
          <a:p>
            <a:pPr marL="0" indent="0">
              <a:buNone/>
            </a:pPr>
            <a:r>
              <a:rPr lang="en-US" sz="2000" dirty="0"/>
              <a:t>Extending the </a:t>
            </a:r>
            <a:r>
              <a:rPr lang="en-US" sz="2000" dirty="0" err="1"/>
              <a:t>logit</a:t>
            </a:r>
            <a:r>
              <a:rPr lang="en-US" sz="2000" dirty="0"/>
              <a:t> model to more than two groups (multinomial </a:t>
            </a:r>
            <a:r>
              <a:rPr lang="en-US" sz="2000" dirty="0" err="1"/>
              <a:t>logit</a:t>
            </a:r>
            <a:r>
              <a:rPr lang="en-US" sz="2000" dirty="0"/>
              <a:t>) is straight forward.  The model is extended by including the appropriate </a:t>
            </a:r>
            <a:r>
              <a:rPr lang="en-US" sz="2000" dirty="0" err="1"/>
              <a:t>exponentiated</a:t>
            </a:r>
            <a:r>
              <a:rPr lang="en-US" sz="2000" dirty="0"/>
              <a:t> terms. 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Added Application 3)</a:t>
            </a:r>
          </a:p>
          <a:p>
            <a:pPr marL="0" indent="0">
              <a:buNone/>
            </a:pPr>
            <a:r>
              <a:rPr lang="en-US" sz="2000" dirty="0"/>
              <a:t>For the Bankruptcy data set (SPSS file </a:t>
            </a:r>
            <a:r>
              <a:rPr lang="en-US" sz="2000" dirty="0" err="1"/>
              <a:t>Audit.data.sav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Obtain the probability of solvency for a firm with </a:t>
            </a:r>
          </a:p>
          <a:p>
            <a:pPr marL="0" indent="0">
              <a:buNone/>
            </a:pPr>
            <a:r>
              <a:rPr lang="en-US" sz="2000" dirty="0"/>
              <a:t>X1 = Retained earnings/total assets=5,  X2= EBIT/total assets =2</a:t>
            </a:r>
          </a:p>
          <a:p>
            <a:pPr marL="0" indent="0">
              <a:buNone/>
            </a:pPr>
            <a:r>
              <a:rPr lang="en-US" sz="2000" dirty="0"/>
              <a:t>(be able to perform this in Excel)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619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C05DC1-9E85-480D-9639-E2D4FA5585C7}"/>
              </a:ext>
            </a:extLst>
          </p:cNvPr>
          <p:cNvSpPr txBox="1"/>
          <p:nvPr/>
        </p:nvSpPr>
        <p:spPr>
          <a:xfrm>
            <a:off x="533400" y="1143000"/>
            <a:ext cx="8382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datafile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800080"/>
                </a:solidFill>
                <a:latin typeface="Courier New" panose="02070309020205020404" pitchFamily="49" charset="0"/>
              </a:rPr>
              <a:t>"C:\Job_CategoryData_2.sav"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DBMS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=SAV </a:t>
            </a:r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=jc2d;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discrim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=jc2d  </a:t>
            </a:r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can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crossvalidate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outcan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;   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Job_Cat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Social Quant;</a:t>
            </a:r>
          </a:p>
          <a:p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priors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latin typeface="Courier New" panose="02070309020205020404" pitchFamily="49" charset="0"/>
              </a:rPr>
              <a:t>proportional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sz="16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</a:rPr>
              <a:t>/* The can option specifies Fisher's (canonical) functions */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</a:rPr>
              <a:t>/* priors proportional specifies using the group sizes as priors */</a:t>
            </a:r>
            <a:endParaRPr lang="en-US" sz="16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</a:rPr>
              <a:t>/* The </a:t>
            </a:r>
            <a:r>
              <a:rPr lang="en-US" sz="16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outcan</a:t>
            </a:r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</a:rPr>
              <a:t> dataset contains the </a:t>
            </a:r>
            <a:r>
              <a:rPr lang="en-US" sz="16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discrim</a:t>
            </a:r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</a:rPr>
              <a:t> scores on the </a:t>
            </a:r>
            <a:r>
              <a:rPr lang="en-US" sz="1600" b="0" dirty="0" err="1">
                <a:solidFill>
                  <a:srgbClr val="008000"/>
                </a:solidFill>
                <a:latin typeface="Courier New" panose="02070309020205020404" pitchFamily="49" charset="0"/>
              </a:rPr>
              <a:t>discrim</a:t>
            </a:r>
            <a:endParaRPr lang="en-US" sz="1600" b="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latin typeface="Courier New" panose="02070309020205020404" pitchFamily="49" charset="0"/>
              </a:rPr>
              <a:t>Functions (Can1 and Can2), posterior membership probs, and predicted groups*/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A18AF-9805-4B18-8D88-4FB67FF7B356}"/>
              </a:ext>
            </a:extLst>
          </p:cNvPr>
          <p:cNvSpPr txBox="1"/>
          <p:nvPr/>
        </p:nvSpPr>
        <p:spPr>
          <a:xfrm>
            <a:off x="2037735" y="565666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SAS Code for </a:t>
            </a:r>
            <a:r>
              <a:rPr lang="en-US" b="1" dirty="0" err="1"/>
              <a:t>Discrim</a:t>
            </a:r>
            <a:r>
              <a:rPr lang="en-US" b="1" dirty="0"/>
              <a:t> Using Group Size Priors</a:t>
            </a:r>
          </a:p>
        </p:txBody>
      </p:sp>
    </p:spTree>
    <p:extLst>
      <p:ext uri="{BB962C8B-B14F-4D97-AF65-F5344CB8AC3E}">
        <p14:creationId xmlns:p14="http://schemas.microsoft.com/office/powerpoint/2010/main" val="271262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7630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dirty="0"/>
              <a:t>Example: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Recall the example from the last deck where a firm was interested in description and prediction/classification of employee job category (</a:t>
            </a:r>
            <a:r>
              <a:rPr lang="en-US" u="sng" dirty="0"/>
              <a:t>Sales</a:t>
            </a:r>
            <a:r>
              <a:rPr lang="en-US" dirty="0"/>
              <a:t>, </a:t>
            </a:r>
            <a:r>
              <a:rPr lang="en-US" u="sng" dirty="0"/>
              <a:t>Brand Management</a:t>
            </a:r>
            <a:r>
              <a:rPr lang="en-US" dirty="0"/>
              <a:t>, </a:t>
            </a:r>
            <a:r>
              <a:rPr lang="en-US" u="sng" dirty="0"/>
              <a:t>Mkt. Research</a:t>
            </a:r>
            <a:r>
              <a:rPr lang="en-US" dirty="0"/>
              <a:t>) based on a test that scores individuals on the following dimensions: Managerial, Social, Quant. 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Suppose that study was recently updated with a new data set with sample size 220.  (file Job_Category.data_2.sav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dirty="0"/>
              <a:t>We’ll start with just the Sales and Mkt. Research groups (2 group discriminant analysis)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277594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Basic </a:t>
            </a:r>
            <a:r>
              <a:rPr lang="en-US" sz="2000" dirty="0" err="1"/>
              <a:t>descriptives</a:t>
            </a:r>
            <a:r>
              <a:rPr lang="en-US" sz="2000" dirty="0"/>
              <a:t> appear below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160" y="4724400"/>
            <a:ext cx="8534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 that unlike the previous data set, here the </a:t>
            </a:r>
            <a:r>
              <a:rPr lang="en-US" sz="2000" b="1" dirty="0">
                <a:highlight>
                  <a:srgbClr val="FFFF00"/>
                </a:highlight>
              </a:rPr>
              <a:t>group sizes are unequal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Our previous classification procedure (Fisher’s) does not incorporate this type of information.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41D49-26B9-48DE-AA0F-BF4D7FC0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11018"/>
            <a:ext cx="7371786" cy="363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4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9067800" cy="61722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For classification, Fisher’s approach did not incorporate any prior information about the likelihood of belonging to any particular group.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/>
              <a:t>The group size prior information can be used in addition to the previous discriminant analysis as weights which can improve the chance of making correct classification predictions.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r>
              <a:rPr lang="en-US" sz="11200" dirty="0"/>
              <a:t>The group size proportions are prior information since it is known prior to the analysis.</a:t>
            </a:r>
          </a:p>
          <a:p>
            <a:pPr marL="0" indent="0">
              <a:buNone/>
            </a:pPr>
            <a:endParaRPr lang="en-US" sz="112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3400" b="1" dirty="0"/>
              <a:t> </a:t>
            </a:r>
            <a:endParaRPr lang="en-US" sz="34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185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SPSS to incorporate group size information in classification, click </a:t>
            </a:r>
            <a:r>
              <a:rPr lang="en-US" b="1" dirty="0"/>
              <a:t>Compute from group sizes</a:t>
            </a:r>
            <a:r>
              <a:rPr lang="en-US" dirty="0"/>
              <a:t> in the </a:t>
            </a:r>
            <a:r>
              <a:rPr lang="en-US" b="1" dirty="0"/>
              <a:t>Classification</a:t>
            </a:r>
            <a:r>
              <a:rPr lang="en-US" dirty="0"/>
              <a:t> option under  Prior Probabilities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save the posterior probs., click </a:t>
            </a:r>
            <a:r>
              <a:rPr lang="en-US" b="1" dirty="0"/>
              <a:t>Probabilities of group membership</a:t>
            </a:r>
            <a:r>
              <a:rPr lang="en-US" dirty="0"/>
              <a:t> under the </a:t>
            </a:r>
            <a:r>
              <a:rPr lang="en-US" b="1" dirty="0"/>
              <a:t>Save</a:t>
            </a:r>
            <a:r>
              <a:rPr lang="en-US" dirty="0"/>
              <a:t> option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65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454" y="519108"/>
            <a:ext cx="5705505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1967"/>
            <a:ext cx="35718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1" y="3719508"/>
            <a:ext cx="35718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74" y="3719508"/>
            <a:ext cx="5314950" cy="298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118998"/>
            <a:ext cx="891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Returning to our example, classifications were run with and without equal priors:</a:t>
            </a:r>
          </a:p>
        </p:txBody>
      </p:sp>
    </p:spTree>
    <p:extLst>
      <p:ext uri="{BB962C8B-B14F-4D97-AF65-F5344CB8AC3E}">
        <p14:creationId xmlns:p14="http://schemas.microsoft.com/office/powerpoint/2010/main" val="312211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A34036-756B-4608-98E6-0DF2C3B2B7B1}"/>
              </a:ext>
            </a:extLst>
          </p:cNvPr>
          <p:cNvSpPr/>
          <p:nvPr/>
        </p:nvSpPr>
        <p:spPr>
          <a:xfrm>
            <a:off x="914400" y="76200"/>
            <a:ext cx="7696200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Benchmark Measure of Predictive Accuracy</a:t>
            </a:r>
          </a:p>
          <a:p>
            <a:r>
              <a:rPr lang="en-US" sz="2800" dirty="0"/>
              <a:t> </a:t>
            </a:r>
          </a:p>
          <a:p>
            <a:r>
              <a:rPr lang="en-US" sz="2400" dirty="0"/>
              <a:t>Maximum chance criterion: Based on the sample size of the largest group</a:t>
            </a:r>
          </a:p>
          <a:p>
            <a:endParaRPr lang="en-US" sz="2400" dirty="0"/>
          </a:p>
          <a:p>
            <a:r>
              <a:rPr lang="en-US" sz="2400" dirty="0"/>
              <a:t>                       72/133  =  .5414</a:t>
            </a:r>
          </a:p>
          <a:p>
            <a:endParaRPr lang="en-US" sz="2400" dirty="0"/>
          </a:p>
          <a:p>
            <a:r>
              <a:rPr lang="en-US" sz="2400" dirty="0"/>
              <a:t>Proportional chance criterion: if a= proportion of cases in group 1, b= prop. of cases in group 2,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the proportional chance criterion = a</a:t>
            </a:r>
            <a:r>
              <a:rPr lang="en-US" sz="2400" baseline="30000" dirty="0"/>
              <a:t>2  </a:t>
            </a:r>
            <a:r>
              <a:rPr lang="en-US" sz="2400" dirty="0"/>
              <a:t>+  b</a:t>
            </a:r>
            <a:r>
              <a:rPr lang="en-US" sz="2400" baseline="30000" dirty="0"/>
              <a:t>2</a:t>
            </a:r>
            <a:r>
              <a:rPr lang="en-US" sz="2400" dirty="0"/>
              <a:t>  =</a:t>
            </a:r>
          </a:p>
          <a:p>
            <a:endParaRPr lang="en-US" sz="2400" dirty="0"/>
          </a:p>
          <a:p>
            <a:r>
              <a:rPr lang="en-US" sz="2400" dirty="0"/>
              <a:t>(72/133)</a:t>
            </a:r>
            <a:r>
              <a:rPr lang="en-US" sz="2400" baseline="30000" dirty="0"/>
              <a:t>2</a:t>
            </a:r>
            <a:r>
              <a:rPr lang="en-US" sz="2400" dirty="0"/>
              <a:t>  +  (61/133)</a:t>
            </a:r>
            <a:r>
              <a:rPr lang="en-US" sz="2400" baseline="30000" dirty="0"/>
              <a:t> 2</a:t>
            </a:r>
            <a:r>
              <a:rPr lang="en-US" sz="2400" dirty="0"/>
              <a:t>  =</a:t>
            </a:r>
          </a:p>
          <a:p>
            <a:r>
              <a:rPr lang="en-US" sz="2400" dirty="0"/>
              <a:t>   (.5414)</a:t>
            </a:r>
            <a:r>
              <a:rPr lang="en-US" sz="2400" baseline="30000" dirty="0"/>
              <a:t>2</a:t>
            </a:r>
            <a:r>
              <a:rPr lang="en-US" sz="2400" dirty="0"/>
              <a:t>  +  (.4586)</a:t>
            </a:r>
            <a:r>
              <a:rPr lang="en-US" sz="2400" baseline="30000" dirty="0"/>
              <a:t> 2</a:t>
            </a:r>
            <a:r>
              <a:rPr lang="en-US" sz="2400" dirty="0"/>
              <a:t>  =</a:t>
            </a:r>
          </a:p>
          <a:p>
            <a:endParaRPr lang="en-US" sz="2400" dirty="0"/>
          </a:p>
          <a:p>
            <a:r>
              <a:rPr lang="en-US" sz="2400" dirty="0"/>
              <a:t>.2931         +     .2104      =   .5035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536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058356"/>
            <a:ext cx="35718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2694"/>
            <a:ext cx="5867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457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Performing classification for all 3 groups produces the following.    </a:t>
            </a:r>
          </a:p>
        </p:txBody>
      </p:sp>
    </p:spTree>
    <p:extLst>
      <p:ext uri="{BB962C8B-B14F-4D97-AF65-F5344CB8AC3E}">
        <p14:creationId xmlns:p14="http://schemas.microsoft.com/office/powerpoint/2010/main" val="332462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1658</Words>
  <Application>Microsoft Office PowerPoint</Application>
  <PresentationFormat>On-screen Show (4:3)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Logit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jcwurst</dc:creator>
  <cp:lastModifiedBy>John C Wurst</cp:lastModifiedBy>
  <cp:revision>97</cp:revision>
  <dcterms:created xsi:type="dcterms:W3CDTF">2012-11-05T00:02:03Z</dcterms:created>
  <dcterms:modified xsi:type="dcterms:W3CDTF">2024-10-30T23:22:23Z</dcterms:modified>
</cp:coreProperties>
</file>