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7" r:id="rId4"/>
    <p:sldId id="259" r:id="rId5"/>
    <p:sldId id="279" r:id="rId6"/>
    <p:sldId id="276" r:id="rId7"/>
    <p:sldId id="260" r:id="rId8"/>
    <p:sldId id="275" r:id="rId9"/>
    <p:sldId id="261" r:id="rId10"/>
    <p:sldId id="262" r:id="rId11"/>
    <p:sldId id="263" r:id="rId12"/>
    <p:sldId id="264" r:id="rId13"/>
    <p:sldId id="281" r:id="rId14"/>
    <p:sldId id="265" r:id="rId15"/>
    <p:sldId id="266" r:id="rId16"/>
    <p:sldId id="267" r:id="rId17"/>
    <p:sldId id="273" r:id="rId18"/>
    <p:sldId id="268" r:id="rId19"/>
    <p:sldId id="271" r:id="rId20"/>
    <p:sldId id="282" r:id="rId21"/>
    <p:sldId id="269" r:id="rId22"/>
    <p:sldId id="272" r:id="rId23"/>
    <p:sldId id="280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21C1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32" autoAdjust="0"/>
    <p:restoredTop sz="90929"/>
  </p:normalViewPr>
  <p:slideViewPr>
    <p:cSldViewPr>
      <p:cViewPr varScale="1">
        <p:scale>
          <a:sx n="85" d="100"/>
          <a:sy n="85" d="100"/>
        </p:scale>
        <p:origin x="1267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9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CB0478-62CB-466C-AC35-00B930575E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79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8D92FF-4618-46E2-A5A5-54638539011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658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2784EC-16C5-46BC-BC54-FB2DBEF3A1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816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DB0CCC-71F7-4204-85A2-C12FCC65498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28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1677DD-702C-464F-A0A2-8A783E1BB9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885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D27BF3-955C-4760-AB70-4E748C8778A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9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C4B7D0-0FDD-49E0-8021-82EB3DFDD92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31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229D5F-B55A-4DA9-87FE-6C4F62BEB0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404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5D8F89-581F-4904-ABBB-32CD73FE0A9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724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AFCF6F-2410-4F0B-9466-342BFC56F6F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40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5000AB-C656-43FB-91A3-F6831DF52C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96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5460CA2-2932-4E2D-B902-4983E7E4DDC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914400" y="2438400"/>
            <a:ext cx="76200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dirty="0"/>
              <a:t>8) Discriminant Analysis and Classification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8A410C5-745E-047D-6941-CADCAD7CE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152400"/>
            <a:ext cx="3121423" cy="207891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52400" y="152400"/>
            <a:ext cx="8839200" cy="7848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Example:</a:t>
            </a:r>
          </a:p>
          <a:p>
            <a:pPr>
              <a:spcBef>
                <a:spcPct val="50000"/>
              </a:spcBef>
            </a:pPr>
            <a:endParaRPr lang="en-US" dirty="0"/>
          </a:p>
          <a:p>
            <a:pPr>
              <a:spcBef>
                <a:spcPct val="50000"/>
              </a:spcBef>
            </a:pPr>
            <a:r>
              <a:rPr lang="en-US" dirty="0"/>
              <a:t>A firm is interested in description and prediction/classification of employee job category (Sales, Brand Management, Mkt. Research) based on a test that scores individuals on the following dimensions: Managerial, Social, Quant.  </a:t>
            </a:r>
          </a:p>
          <a:p>
            <a:pPr>
              <a:spcBef>
                <a:spcPct val="50000"/>
              </a:spcBef>
            </a:pPr>
            <a:endParaRPr lang="en-US" dirty="0"/>
          </a:p>
          <a:p>
            <a:pPr>
              <a:spcBef>
                <a:spcPct val="50000"/>
              </a:spcBef>
            </a:pPr>
            <a:r>
              <a:rPr lang="en-US" dirty="0"/>
              <a:t>A sample of 180  was obtained for the analysis, and saved as file </a:t>
            </a:r>
            <a:r>
              <a:rPr lang="en-US" dirty="0" err="1"/>
              <a:t>Job_Category.data_.sav</a:t>
            </a:r>
            <a:r>
              <a:rPr lang="en-US" dirty="0"/>
              <a:t>.  </a:t>
            </a:r>
          </a:p>
          <a:p>
            <a:pPr>
              <a:spcBef>
                <a:spcPct val="50000"/>
              </a:spcBef>
            </a:pPr>
            <a:endParaRPr lang="en-US" dirty="0"/>
          </a:p>
          <a:p>
            <a:pPr>
              <a:spcBef>
                <a:spcPct val="50000"/>
              </a:spcBef>
            </a:pPr>
            <a:r>
              <a:rPr lang="en-US" dirty="0"/>
              <a:t>We’ll start with just the </a:t>
            </a:r>
            <a:r>
              <a:rPr lang="en-US" b="1" dirty="0">
                <a:solidFill>
                  <a:srgbClr val="21C130"/>
                </a:solidFill>
              </a:rPr>
              <a:t>Sales</a:t>
            </a:r>
            <a:r>
              <a:rPr lang="en-US" dirty="0"/>
              <a:t> and </a:t>
            </a:r>
            <a:r>
              <a:rPr lang="en-US" b="1" dirty="0">
                <a:solidFill>
                  <a:srgbClr val="0033CC"/>
                </a:solidFill>
              </a:rPr>
              <a:t>Brand Management </a:t>
            </a:r>
            <a:r>
              <a:rPr lang="en-US" dirty="0"/>
              <a:t>groups (2 group discriminant analysis)</a:t>
            </a:r>
          </a:p>
          <a:p>
            <a:pPr>
              <a:spcBef>
                <a:spcPct val="50000"/>
              </a:spcBef>
            </a:pPr>
            <a:endParaRPr lang="en-US" dirty="0"/>
          </a:p>
          <a:p>
            <a:pPr>
              <a:spcBef>
                <a:spcPct val="50000"/>
              </a:spcBef>
            </a:pPr>
            <a:endParaRPr lang="en-US" dirty="0"/>
          </a:p>
          <a:p>
            <a:pPr>
              <a:spcBef>
                <a:spcPct val="50000"/>
              </a:spcBef>
            </a:pPr>
            <a:endParaRPr lang="en-US" dirty="0"/>
          </a:p>
          <a:p>
            <a:pPr>
              <a:spcBef>
                <a:spcPct val="50000"/>
              </a:spcBef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298342" y="614065"/>
            <a:ext cx="87630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Starting with basic descriptive statistics for groups 1 and 2 (Sales and Brand Management)</a:t>
            </a:r>
          </a:p>
          <a:p>
            <a:pPr>
              <a:spcBef>
                <a:spcPct val="50000"/>
              </a:spcBef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2513B6-9AB0-40B8-AAE1-CC8B50F74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36" y="2133487"/>
            <a:ext cx="7441064" cy="36059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10400" y="457200"/>
            <a:ext cx="1981200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P-Value for test of Ho: The centroids of the groups are the same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6804378" y="799885"/>
            <a:ext cx="206022" cy="3431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886200" y="4724400"/>
            <a:ext cx="4953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What is the discriminant function?  </a:t>
            </a:r>
          </a:p>
          <a:p>
            <a:endParaRPr lang="en-US" sz="2000" dirty="0"/>
          </a:p>
          <a:p>
            <a:r>
              <a:rPr lang="en-US" sz="2000" dirty="0"/>
              <a:t>How would you use the discriminant function to classify an employee with the following scores: </a:t>
            </a:r>
            <a:r>
              <a:rPr lang="en-US" sz="2000" dirty="0" err="1"/>
              <a:t>Manag</a:t>
            </a:r>
            <a:r>
              <a:rPr lang="en-US" sz="2000" dirty="0"/>
              <a:t>=70 ,Social=67 , Quant=58 ?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325" y="324635"/>
            <a:ext cx="5901053" cy="1209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489" y="1658050"/>
            <a:ext cx="2727263" cy="177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262" y="1876425"/>
            <a:ext cx="2624138" cy="2578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3996957"/>
            <a:ext cx="2900324" cy="2175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32" y="1588308"/>
            <a:ext cx="2964538" cy="2319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0BC79B-DC02-4488-A6B1-3A9E8A27FBFA}"/>
              </a:ext>
            </a:extLst>
          </p:cNvPr>
          <p:cNvSpPr txBox="1"/>
          <p:nvPr/>
        </p:nvSpPr>
        <p:spPr>
          <a:xfrm>
            <a:off x="1143000" y="609600"/>
            <a:ext cx="6629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 You can also request classification functions as an equivalent way to classify cases (each group will have an associated function, assign a case to the group with the largest classification function value)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6150F8-CB1D-4B4E-857E-158C62174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342165"/>
            <a:ext cx="3824263" cy="21736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2C3C51-8F02-4140-9628-769DFA70C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4724400"/>
            <a:ext cx="4321182" cy="156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527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1295400" y="304800"/>
            <a:ext cx="5715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dirty="0"/>
              <a:t>Validation Results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38200"/>
            <a:ext cx="7770516" cy="4358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838200" y="457200"/>
            <a:ext cx="7620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Multiple Discriminant Analysis: Extending to three (and more) Groups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1371600" y="1524000"/>
            <a:ext cx="61722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With G groups and k predictor variables, it is possible to estimate up to the smaller of G-1 or k functions</a:t>
            </a:r>
          </a:p>
          <a:p>
            <a:pPr>
              <a:spcBef>
                <a:spcPct val="50000"/>
              </a:spcBef>
            </a:pPr>
            <a:endParaRPr lang="en-US" dirty="0"/>
          </a:p>
          <a:p>
            <a:pPr>
              <a:spcBef>
                <a:spcPct val="50000"/>
              </a:spcBef>
            </a:pPr>
            <a:r>
              <a:rPr lang="en-US" dirty="0"/>
              <a:t>The first discriminant function will have the largest separation.  The second function will have the second largest separation, and be uncorrelated with the first. And so on.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762000" y="381000"/>
            <a:ext cx="7696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Extending our example to include the third group (Mkt. </a:t>
            </a:r>
            <a:r>
              <a:rPr lang="en-US" dirty="0" err="1"/>
              <a:t>Rsh</a:t>
            </a:r>
            <a:r>
              <a:rPr lang="en-US" dirty="0"/>
              <a:t>.)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90600" y="1219200"/>
            <a:ext cx="716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First, looking at basic </a:t>
            </a:r>
            <a:r>
              <a:rPr lang="en-US" dirty="0" err="1"/>
              <a:t>descriptives</a:t>
            </a:r>
            <a:r>
              <a:rPr lang="en-US" dirty="0"/>
              <a:t> using SPSS Compare Means procedure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4FD4DF-EEE7-4A53-90AD-A53D0F69D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486" y="2286000"/>
            <a:ext cx="6407815" cy="395307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6457" y="228600"/>
            <a:ext cx="911816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For Discriminant Analysis in SPSS click </a:t>
            </a:r>
            <a:r>
              <a:rPr lang="en-US" b="1" dirty="0"/>
              <a:t>Analyze, Classify, Discriminant</a:t>
            </a:r>
          </a:p>
          <a:p>
            <a:pPr>
              <a:spcBef>
                <a:spcPct val="50000"/>
              </a:spcBef>
            </a:pPr>
            <a:endParaRPr lang="en-US" dirty="0"/>
          </a:p>
          <a:p>
            <a:pPr>
              <a:spcBef>
                <a:spcPct val="50000"/>
              </a:spcBef>
            </a:pPr>
            <a:r>
              <a:rPr lang="en-US" dirty="0"/>
              <a:t>Put in the independents (</a:t>
            </a:r>
            <a:r>
              <a:rPr lang="en-US" dirty="0" err="1"/>
              <a:t>manag</a:t>
            </a:r>
            <a:r>
              <a:rPr lang="en-US" dirty="0"/>
              <a:t>, social, quant) and grouping variable  (</a:t>
            </a:r>
            <a:r>
              <a:rPr lang="en-US" dirty="0" err="1"/>
              <a:t>job_cat</a:t>
            </a:r>
            <a:r>
              <a:rPr lang="en-US" dirty="0"/>
              <a:t>), and define the range (1,3).</a:t>
            </a:r>
          </a:p>
          <a:p>
            <a:pPr>
              <a:spcBef>
                <a:spcPct val="50000"/>
              </a:spcBef>
            </a:pPr>
            <a:endParaRPr lang="en-US" dirty="0"/>
          </a:p>
          <a:p>
            <a:pPr>
              <a:spcBef>
                <a:spcPct val="50000"/>
              </a:spcBef>
            </a:pPr>
            <a:r>
              <a:rPr lang="en-US" dirty="0"/>
              <a:t>Click </a:t>
            </a:r>
            <a:r>
              <a:rPr lang="en-US" b="1" dirty="0"/>
              <a:t>Statistics</a:t>
            </a:r>
            <a:r>
              <a:rPr lang="en-US" dirty="0"/>
              <a:t> and under Function coefficients click </a:t>
            </a:r>
            <a:r>
              <a:rPr lang="en-US" b="1" dirty="0"/>
              <a:t>unstandardized</a:t>
            </a:r>
            <a:r>
              <a:rPr lang="en-US" dirty="0"/>
              <a:t>, </a:t>
            </a:r>
            <a:r>
              <a:rPr lang="en-US" b="1" dirty="0"/>
              <a:t>continue</a:t>
            </a:r>
          </a:p>
          <a:p>
            <a:pPr>
              <a:spcBef>
                <a:spcPct val="50000"/>
              </a:spcBef>
            </a:pPr>
            <a:r>
              <a:rPr lang="en-US" dirty="0"/>
              <a:t>Click </a:t>
            </a:r>
            <a:r>
              <a:rPr lang="en-US" b="1" dirty="0"/>
              <a:t>Classify, summary table, leave-one-out classification, </a:t>
            </a:r>
          </a:p>
          <a:p>
            <a:pPr>
              <a:spcBef>
                <a:spcPct val="50000"/>
              </a:spcBef>
            </a:pPr>
            <a:r>
              <a:rPr lang="en-US" b="1" dirty="0"/>
              <a:t>Combined-groups, continue</a:t>
            </a:r>
          </a:p>
          <a:p>
            <a:pPr>
              <a:spcBef>
                <a:spcPct val="50000"/>
              </a:spcBef>
            </a:pPr>
            <a:endParaRPr lang="en-US" dirty="0"/>
          </a:p>
          <a:p>
            <a:pPr>
              <a:spcBef>
                <a:spcPct val="50000"/>
              </a:spcBef>
            </a:pPr>
            <a:r>
              <a:rPr lang="en-US" dirty="0"/>
              <a:t>Click </a:t>
            </a:r>
            <a:r>
              <a:rPr lang="en-US" b="1" dirty="0"/>
              <a:t>Save, Discriminant Scores, Predicted group membership, Continue, Ok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368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91000" y="4114800"/>
            <a:ext cx="403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would you interpret the two functions (dimensions)?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43400" y="5327763"/>
            <a:ext cx="388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get a plot, Under classify, plots, click </a:t>
            </a:r>
            <a:r>
              <a:rPr lang="en-US" b="1" dirty="0"/>
              <a:t>combined-groups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828" y="152400"/>
            <a:ext cx="4865716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58" y="1739845"/>
            <a:ext cx="3683993" cy="2133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426" y="1739845"/>
            <a:ext cx="3820939" cy="1929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00" y="3582553"/>
            <a:ext cx="3698886" cy="327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8" y="152400"/>
            <a:ext cx="8169607" cy="6546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90600" y="1066800"/>
            <a:ext cx="7696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Applications:</a:t>
            </a:r>
          </a:p>
          <a:p>
            <a:pPr>
              <a:spcBef>
                <a:spcPct val="50000"/>
              </a:spcBef>
            </a:pPr>
            <a:r>
              <a:rPr lang="en-US" dirty="0"/>
              <a:t>-A soft drink manufacturer is interested in understanding the demographic and psychographic differences among drinkers of Coke, Pepsi, and Dr. Pepper.</a:t>
            </a:r>
          </a:p>
          <a:p>
            <a:pPr>
              <a:spcBef>
                <a:spcPct val="50000"/>
              </a:spcBef>
            </a:pPr>
            <a:r>
              <a:rPr lang="en-US" dirty="0"/>
              <a:t>-A bank needs to decide whether to issue a loan to a customer and is concerned whether the customer will default or repay the loan.</a:t>
            </a:r>
          </a:p>
          <a:p>
            <a:pPr>
              <a:spcBef>
                <a:spcPct val="50000"/>
              </a:spcBef>
            </a:pPr>
            <a:r>
              <a:rPr lang="en-US" dirty="0"/>
              <a:t>-A segmentation study was conducted to identify strategically meaningful groups.  The study involved 1000 respondents.  The client is interested in classifying the entire customer database into the derived segments.  </a:t>
            </a:r>
          </a:p>
          <a:p>
            <a:pPr>
              <a:spcBef>
                <a:spcPct val="50000"/>
              </a:spcBef>
            </a:pP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273CBF-1128-4933-9514-234A0E5E6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720" y="2406927"/>
            <a:ext cx="609600" cy="609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CAC01E-DE34-45E4-AB76-F5C7F1155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8320" y="2406927"/>
            <a:ext cx="721360" cy="5083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6A764F-F039-49B7-878C-A25804B56D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5080" y="2427247"/>
            <a:ext cx="6096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388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F5275F-078E-4D94-AB81-C58075FE5AD9}"/>
              </a:ext>
            </a:extLst>
          </p:cNvPr>
          <p:cNvSpPr txBox="1"/>
          <p:nvPr/>
        </p:nvSpPr>
        <p:spPr>
          <a:xfrm>
            <a:off x="1219200" y="762000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3 groups there will be 3 classification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2BE62B-2EAE-4D02-814A-35E416615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076746"/>
            <a:ext cx="5805014" cy="264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94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87" y="762000"/>
            <a:ext cx="8241232" cy="5257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2590" y="304799"/>
            <a:ext cx="7924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Added Application 1) </a:t>
            </a:r>
          </a:p>
          <a:p>
            <a:r>
              <a:rPr lang="en-US" sz="1800" dirty="0"/>
              <a:t>A researcher is interested in understanding differences among drinkers of, Pepsi(1), Coke(2) and Dr. Pepper(3).  A study obtained information about cola preference, age, income, and responses to a </a:t>
            </a:r>
            <a:r>
              <a:rPr lang="en-US" sz="1800" dirty="0" err="1"/>
              <a:t>likert</a:t>
            </a:r>
            <a:r>
              <a:rPr lang="en-US" sz="1800" dirty="0"/>
              <a:t> type scale question measuring degree of innovation.  Data is contained in file </a:t>
            </a:r>
            <a:r>
              <a:rPr lang="en-US" sz="1800" dirty="0" err="1"/>
              <a:t>cola.sav</a:t>
            </a:r>
            <a:r>
              <a:rPr lang="en-US" sz="1800" dirty="0"/>
              <a:t>.</a:t>
            </a:r>
          </a:p>
          <a:p>
            <a:r>
              <a:rPr lang="en-US" sz="1800" dirty="0"/>
              <a:t> </a:t>
            </a:r>
          </a:p>
          <a:p>
            <a:r>
              <a:rPr lang="en-US" sz="1800" dirty="0"/>
              <a:t>a) Obtain a discriminant analysis, perform tests on the function, and provide an interpretation.</a:t>
            </a:r>
          </a:p>
          <a:p>
            <a:r>
              <a:rPr lang="en-US" sz="1800" dirty="0"/>
              <a:t> </a:t>
            </a:r>
          </a:p>
          <a:p>
            <a:r>
              <a:rPr lang="en-US" sz="1800" dirty="0"/>
              <a:t>b) Obtain a plot of the discriminant scores.</a:t>
            </a:r>
          </a:p>
          <a:p>
            <a:r>
              <a:rPr lang="en-US" sz="1800" dirty="0"/>
              <a:t> </a:t>
            </a:r>
          </a:p>
          <a:p>
            <a:r>
              <a:rPr lang="en-US" sz="1800" dirty="0"/>
              <a:t>c) Perform Fisher’s classification analysis and assess the performance of the classification functions.</a:t>
            </a:r>
          </a:p>
          <a:p>
            <a:endParaRPr lang="en-US" sz="1800" dirty="0"/>
          </a:p>
          <a:p>
            <a:r>
              <a:rPr lang="en-US" sz="1800" dirty="0"/>
              <a:t>Added Application 2)</a:t>
            </a:r>
          </a:p>
          <a:p>
            <a:r>
              <a:rPr lang="en-US" sz="1800" dirty="0"/>
              <a:t>Recall the beverage cluster analysis from the last topic.  Use Fisher’s classification analysis as a validation of the K-Means solution.   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88FE38-3C0A-4E4D-ADFA-3BA6E41EF27D}"/>
              </a:ext>
            </a:extLst>
          </p:cNvPr>
          <p:cNvSpPr txBox="1"/>
          <p:nvPr/>
        </p:nvSpPr>
        <p:spPr>
          <a:xfrm>
            <a:off x="762000" y="381000"/>
            <a:ext cx="8153400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SAS Code</a:t>
            </a:r>
          </a:p>
          <a:p>
            <a:pPr algn="ctr"/>
            <a:endParaRPr lang="en-US" b="1" dirty="0"/>
          </a:p>
          <a:p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import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latin typeface="Courier New" panose="02070309020205020404" pitchFamily="49" charset="0"/>
              </a:rPr>
              <a:t>datafile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800" b="0" dirty="0">
                <a:solidFill>
                  <a:srgbClr val="800080"/>
                </a:solidFill>
                <a:latin typeface="Courier New" panose="02070309020205020404" pitchFamily="49" charset="0"/>
              </a:rPr>
              <a:t>‘C:\</a:t>
            </a:r>
            <a:r>
              <a:rPr lang="en-US" sz="1800" b="0" dirty="0" err="1">
                <a:solidFill>
                  <a:srgbClr val="800080"/>
                </a:solidFill>
                <a:latin typeface="Courier New" panose="02070309020205020404" pitchFamily="49" charset="0"/>
              </a:rPr>
              <a:t>JobCategoryData.sav</a:t>
            </a:r>
            <a:r>
              <a:rPr lang="en-US" sz="1800" b="0" dirty="0">
                <a:solidFill>
                  <a:srgbClr val="800080"/>
                </a:solidFill>
                <a:latin typeface="Courier New" panose="02070309020205020404" pitchFamily="49" charset="0"/>
              </a:rPr>
              <a:t>'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latin typeface="Courier New" panose="02070309020205020404" pitchFamily="49" charset="0"/>
              </a:rPr>
              <a:t>DBMS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=SAV </a:t>
            </a:r>
            <a:r>
              <a:rPr lang="en-US" sz="1800" b="0" dirty="0">
                <a:solidFill>
                  <a:srgbClr val="0000FF"/>
                </a:solidFill>
                <a:latin typeface="Courier New" panose="02070309020205020404" pitchFamily="49" charset="0"/>
              </a:rPr>
              <a:t>OUT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8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jcd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800" b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discrim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latin typeface="Courier New" panose="02070309020205020404" pitchFamily="49" charset="0"/>
              </a:rPr>
              <a:t>data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8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jcd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800" b="0" dirty="0">
                <a:solidFill>
                  <a:srgbClr val="0000FF"/>
                </a:solidFill>
                <a:latin typeface="Courier New" panose="02070309020205020404" pitchFamily="49" charset="0"/>
              </a:rPr>
              <a:t>can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crossvalidate</a:t>
            </a:r>
            <a:r>
              <a:rPr lang="en-US" sz="1800" b="0" dirty="0">
                <a:solidFill>
                  <a:srgbClr val="0000FF"/>
                </a:solidFill>
                <a:latin typeface="Courier New" panose="02070309020205020404" pitchFamily="49" charset="0"/>
              </a:rPr>
              <a:t> out=</a:t>
            </a:r>
            <a:r>
              <a:rPr lang="en-US" sz="1800" b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outcan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;   </a:t>
            </a:r>
          </a:p>
          <a:p>
            <a:r>
              <a:rPr lang="en-US" sz="1800" b="0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Job_Cat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800" b="0" dirty="0">
                <a:solidFill>
                  <a:srgbClr val="0000FF"/>
                </a:solidFill>
                <a:latin typeface="Courier New" panose="02070309020205020404" pitchFamily="49" charset="0"/>
              </a:rPr>
              <a:t>var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Manag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Social Quant;</a:t>
            </a:r>
          </a:p>
          <a:p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8000"/>
                </a:solidFill>
                <a:latin typeface="Courier New" panose="02070309020205020404" pitchFamily="49" charset="0"/>
              </a:rPr>
              <a:t>/* The can option specifies Fisher's (canonical) functions */</a:t>
            </a:r>
          </a:p>
          <a:p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/* The </a:t>
            </a:r>
            <a:r>
              <a:rPr lang="en-US" sz="1600" dirty="0" err="1">
                <a:solidFill>
                  <a:srgbClr val="008000"/>
                </a:solidFill>
                <a:latin typeface="Courier New" panose="02070309020205020404" pitchFamily="49" charset="0"/>
              </a:rPr>
              <a:t>outcan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 dataset contains the </a:t>
            </a:r>
            <a:r>
              <a:rPr lang="en-US" sz="1600" dirty="0" err="1">
                <a:solidFill>
                  <a:srgbClr val="008000"/>
                </a:solidFill>
                <a:latin typeface="Courier New" panose="02070309020205020404" pitchFamily="49" charset="0"/>
              </a:rPr>
              <a:t>discrim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 scores on the </a:t>
            </a:r>
            <a:r>
              <a:rPr lang="en-US" sz="1600" dirty="0" err="1">
                <a:solidFill>
                  <a:srgbClr val="008000"/>
                </a:solidFill>
                <a:latin typeface="Courier New" panose="02070309020205020404" pitchFamily="49" charset="0"/>
              </a:rPr>
              <a:t>discrim</a:t>
            </a:r>
            <a:endParaRPr lang="en-US" sz="16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600" b="0" dirty="0">
                <a:solidFill>
                  <a:srgbClr val="008000"/>
                </a:solidFill>
                <a:latin typeface="Courier New" panose="02070309020205020404" pitchFamily="49" charset="0"/>
              </a:rPr>
              <a:t>Function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s (Can1 and Can2) */</a:t>
            </a:r>
          </a:p>
          <a:p>
            <a:endParaRPr lang="en-US" sz="1600" b="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endParaRPr lang="en-US" sz="18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ourier New" panose="02070309020205020404" pitchFamily="49" charset="0"/>
              </a:rPr>
              <a:t>/* The following produces the </a:t>
            </a:r>
            <a:r>
              <a:rPr lang="en-US" sz="1800" dirty="0" err="1">
                <a:solidFill>
                  <a:srgbClr val="008000"/>
                </a:solidFill>
                <a:latin typeface="Courier New" panose="02070309020205020404" pitchFamily="49" charset="0"/>
              </a:rPr>
              <a:t>discrmim</a:t>
            </a:r>
            <a:r>
              <a:rPr lang="en-US" sz="1800" dirty="0">
                <a:solidFill>
                  <a:srgbClr val="008000"/>
                </a:solidFill>
                <a:latin typeface="Courier New" panose="02070309020205020404" pitchFamily="49" charset="0"/>
              </a:rPr>
              <a:t> plot */</a:t>
            </a:r>
            <a:endParaRPr lang="en-US" sz="18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sgplot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latin typeface="Courier New" panose="02070309020205020404" pitchFamily="49" charset="0"/>
              </a:rPr>
              <a:t>data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8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outcan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800" b="0" dirty="0">
                <a:solidFill>
                  <a:srgbClr val="0000FF"/>
                </a:solidFill>
                <a:latin typeface="Courier New" panose="02070309020205020404" pitchFamily="49" charset="0"/>
              </a:rPr>
              <a:t>scatter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latin typeface="Courier New" panose="02070309020205020404" pitchFamily="49" charset="0"/>
              </a:rPr>
              <a:t>x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=can1 </a:t>
            </a:r>
            <a:r>
              <a:rPr lang="en-US" sz="1800" b="0" dirty="0">
                <a:solidFill>
                  <a:srgbClr val="0000FF"/>
                </a:solidFill>
                <a:latin typeface="Courier New" panose="02070309020205020404" pitchFamily="49" charset="0"/>
              </a:rPr>
              <a:t>y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=can2/</a:t>
            </a:r>
            <a:r>
              <a:rPr lang="en-US" sz="1800" b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datalabel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8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Job_Cat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600" b="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endParaRPr lang="en-US" sz="1600" b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64524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685800" y="228600"/>
            <a:ext cx="7772400" cy="594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1" u="sng" dirty="0"/>
              <a:t>Discriminant analysis</a:t>
            </a:r>
            <a:r>
              <a:rPr lang="en-US" sz="2000" u="sng" dirty="0"/>
              <a:t> </a:t>
            </a:r>
            <a:r>
              <a:rPr lang="en-US" sz="2000" dirty="0"/>
              <a:t>is primarily concerned </a:t>
            </a:r>
            <a:r>
              <a:rPr lang="en-US" sz="2000" u="sng" dirty="0"/>
              <a:t>with </a:t>
            </a:r>
            <a:r>
              <a:rPr lang="en-US" sz="2000" b="1" u="sng" dirty="0"/>
              <a:t>description</a:t>
            </a:r>
            <a:r>
              <a:rPr lang="en-US" sz="2000" u="sng" dirty="0"/>
              <a:t> and </a:t>
            </a:r>
            <a:r>
              <a:rPr lang="en-US" sz="2000" b="1" u="sng" dirty="0"/>
              <a:t>summarization of group separation</a:t>
            </a:r>
            <a:r>
              <a:rPr lang="en-US" sz="2000" dirty="0"/>
              <a:t>.  Linear functions of the original variables are used to describe group differences.  </a:t>
            </a:r>
          </a:p>
          <a:p>
            <a:endParaRPr lang="en-US" sz="2000" dirty="0"/>
          </a:p>
          <a:p>
            <a:r>
              <a:rPr lang="en-US" sz="2000" dirty="0"/>
              <a:t>Objectives include determining the optimal dimensions to best illustrate group differences, and identifying the relative contribution of  variables regarding group separation. </a:t>
            </a:r>
          </a:p>
          <a:p>
            <a:endParaRPr lang="en-US" sz="2000" dirty="0"/>
          </a:p>
          <a:p>
            <a:r>
              <a:rPr lang="en-US" sz="2000" dirty="0"/>
              <a:t>The standard discriminant analysis method common in practice is attributed to Ronald Fisher.</a:t>
            </a:r>
          </a:p>
          <a:p>
            <a:r>
              <a:rPr lang="en-US" sz="2000" dirty="0"/>
              <a:t> </a:t>
            </a:r>
          </a:p>
          <a:p>
            <a:r>
              <a:rPr lang="en-US" sz="2000" b="1" u="sng" dirty="0"/>
              <a:t>Classification is concerned with prediction or allocation of cases to groups</a:t>
            </a:r>
            <a:r>
              <a:rPr lang="en-US" sz="2000" dirty="0"/>
              <a:t>.  Objective is to optimally assign new cases to groups.</a:t>
            </a:r>
          </a:p>
          <a:p>
            <a:r>
              <a:rPr lang="en-US" sz="2000" dirty="0"/>
              <a:t> </a:t>
            </a:r>
          </a:p>
          <a:p>
            <a:r>
              <a:rPr lang="en-US" sz="2000" b="1" dirty="0"/>
              <a:t>In practice, the term discriminant analysis is often applied to classification also</a:t>
            </a:r>
            <a:r>
              <a:rPr lang="en-US" sz="2000" dirty="0"/>
              <a:t>, and one approach is to use the results from discriminant analysis for classification (Fisher’s classification approach).  But other classification methods we will cover are commonly used as well.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914400" y="533400"/>
            <a:ext cx="76962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/>
              <a:t>Basic Idea</a:t>
            </a:r>
          </a:p>
          <a:p>
            <a:pPr>
              <a:spcBef>
                <a:spcPct val="50000"/>
              </a:spcBef>
            </a:pPr>
            <a:r>
              <a:rPr lang="en-US" dirty="0"/>
              <a:t>Suppose we have data (income and age) on purchasers(P) and </a:t>
            </a:r>
            <a:r>
              <a:rPr lang="en-US" dirty="0" err="1"/>
              <a:t>nonpurchasers</a:t>
            </a:r>
            <a:r>
              <a:rPr lang="en-US" dirty="0"/>
              <a:t> (N) of a particular product.  </a:t>
            </a:r>
          </a:p>
        </p:txBody>
      </p:sp>
      <p:sp>
        <p:nvSpPr>
          <p:cNvPr id="5123" name="Line 3"/>
          <p:cNvSpPr>
            <a:spLocks noChangeShapeType="1"/>
          </p:cNvSpPr>
          <p:nvPr/>
        </p:nvSpPr>
        <p:spPr bwMode="auto">
          <a:xfrm>
            <a:off x="2743200" y="23622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4" name="Line 4"/>
          <p:cNvSpPr>
            <a:spLocks noChangeShapeType="1"/>
          </p:cNvSpPr>
          <p:nvPr/>
        </p:nvSpPr>
        <p:spPr bwMode="auto">
          <a:xfrm>
            <a:off x="2743200" y="5791200"/>
            <a:ext cx="426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1752600" y="3429000"/>
            <a:ext cx="701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Age</a:t>
            </a: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4038600" y="60198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Income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3276600" y="3657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</a:t>
            </a:r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3962400" y="4114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</a:t>
            </a: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3733800" y="3429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</a:t>
            </a:r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3581400" y="4343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</a:t>
            </a:r>
          </a:p>
        </p:txBody>
      </p:sp>
      <p:sp>
        <p:nvSpPr>
          <p:cNvPr id="5131" name="Text Box 11"/>
          <p:cNvSpPr txBox="1">
            <a:spLocks noChangeArrowheads="1"/>
          </p:cNvSpPr>
          <p:nvPr/>
        </p:nvSpPr>
        <p:spPr bwMode="auto">
          <a:xfrm>
            <a:off x="3124200" y="44196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</a:t>
            </a:r>
          </a:p>
        </p:txBody>
      </p:sp>
      <p:sp>
        <p:nvSpPr>
          <p:cNvPr id="5132" name="Text Box 12"/>
          <p:cNvSpPr txBox="1">
            <a:spLocks noChangeArrowheads="1"/>
          </p:cNvSpPr>
          <p:nvPr/>
        </p:nvSpPr>
        <p:spPr bwMode="auto">
          <a:xfrm>
            <a:off x="3581400" y="39624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</a:t>
            </a:r>
          </a:p>
        </p:txBody>
      </p:sp>
      <p:sp>
        <p:nvSpPr>
          <p:cNvPr id="5133" name="Text Box 13"/>
          <p:cNvSpPr txBox="1">
            <a:spLocks noChangeArrowheads="1"/>
          </p:cNvSpPr>
          <p:nvPr/>
        </p:nvSpPr>
        <p:spPr bwMode="auto">
          <a:xfrm>
            <a:off x="4419600" y="4495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</a:t>
            </a:r>
          </a:p>
        </p:txBody>
      </p:sp>
      <p:sp>
        <p:nvSpPr>
          <p:cNvPr id="5134" name="Text Box 14"/>
          <p:cNvSpPr txBox="1">
            <a:spLocks noChangeArrowheads="1"/>
          </p:cNvSpPr>
          <p:nvPr/>
        </p:nvSpPr>
        <p:spPr bwMode="auto">
          <a:xfrm>
            <a:off x="4343400" y="5257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</a:t>
            </a:r>
          </a:p>
        </p:txBody>
      </p:sp>
      <p:sp>
        <p:nvSpPr>
          <p:cNvPr id="5135" name="Text Box 15"/>
          <p:cNvSpPr txBox="1">
            <a:spLocks noChangeArrowheads="1"/>
          </p:cNvSpPr>
          <p:nvPr/>
        </p:nvSpPr>
        <p:spPr bwMode="auto">
          <a:xfrm>
            <a:off x="4114800" y="4876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</a:t>
            </a:r>
          </a:p>
        </p:txBody>
      </p:sp>
      <p:sp>
        <p:nvSpPr>
          <p:cNvPr id="5136" name="Text Box 16"/>
          <p:cNvSpPr txBox="1">
            <a:spLocks noChangeArrowheads="1"/>
          </p:cNvSpPr>
          <p:nvPr/>
        </p:nvSpPr>
        <p:spPr bwMode="auto">
          <a:xfrm>
            <a:off x="4191000" y="3886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</a:t>
            </a:r>
          </a:p>
        </p:txBody>
      </p:sp>
      <p:sp>
        <p:nvSpPr>
          <p:cNvPr id="5137" name="Text Box 17"/>
          <p:cNvSpPr txBox="1">
            <a:spLocks noChangeArrowheads="1"/>
          </p:cNvSpPr>
          <p:nvPr/>
        </p:nvSpPr>
        <p:spPr bwMode="auto">
          <a:xfrm>
            <a:off x="4495800" y="4953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</a:t>
            </a:r>
          </a:p>
        </p:txBody>
      </p:sp>
      <p:sp>
        <p:nvSpPr>
          <p:cNvPr id="5138" name="Text Box 18"/>
          <p:cNvSpPr txBox="1">
            <a:spLocks noChangeArrowheads="1"/>
          </p:cNvSpPr>
          <p:nvPr/>
        </p:nvSpPr>
        <p:spPr bwMode="auto">
          <a:xfrm>
            <a:off x="4724400" y="4267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</a:t>
            </a:r>
          </a:p>
        </p:txBody>
      </p:sp>
      <p:sp>
        <p:nvSpPr>
          <p:cNvPr id="5139" name="Text Box 19"/>
          <p:cNvSpPr txBox="1">
            <a:spLocks noChangeArrowheads="1"/>
          </p:cNvSpPr>
          <p:nvPr/>
        </p:nvSpPr>
        <p:spPr bwMode="auto">
          <a:xfrm>
            <a:off x="4800600" y="4800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</a:t>
            </a:r>
          </a:p>
        </p:txBody>
      </p:sp>
      <p:sp>
        <p:nvSpPr>
          <p:cNvPr id="5140" name="Text Box 20"/>
          <p:cNvSpPr txBox="1">
            <a:spLocks noChangeArrowheads="1"/>
          </p:cNvSpPr>
          <p:nvPr/>
        </p:nvSpPr>
        <p:spPr bwMode="auto">
          <a:xfrm>
            <a:off x="4953000" y="5257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</a:t>
            </a:r>
          </a:p>
        </p:txBody>
      </p:sp>
      <p:sp>
        <p:nvSpPr>
          <p:cNvPr id="5141" name="Text Box 21"/>
          <p:cNvSpPr txBox="1">
            <a:spLocks noChangeArrowheads="1"/>
          </p:cNvSpPr>
          <p:nvPr/>
        </p:nvSpPr>
        <p:spPr bwMode="auto">
          <a:xfrm>
            <a:off x="4495800" y="44196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914400" y="533400"/>
            <a:ext cx="76962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/>
              <a:t>Basic Idea</a:t>
            </a:r>
          </a:p>
          <a:p>
            <a:pPr>
              <a:spcBef>
                <a:spcPct val="50000"/>
              </a:spcBef>
            </a:pPr>
            <a:r>
              <a:rPr lang="en-US" dirty="0"/>
              <a:t>Suppose we have data (income and age) on purchasers(P) and </a:t>
            </a:r>
            <a:r>
              <a:rPr lang="en-US" dirty="0" err="1"/>
              <a:t>nonpurchasers</a:t>
            </a:r>
            <a:r>
              <a:rPr lang="en-US" dirty="0"/>
              <a:t> (N) of a particular product.  </a:t>
            </a:r>
          </a:p>
        </p:txBody>
      </p:sp>
      <p:sp>
        <p:nvSpPr>
          <p:cNvPr id="5123" name="Line 3"/>
          <p:cNvSpPr>
            <a:spLocks noChangeShapeType="1"/>
          </p:cNvSpPr>
          <p:nvPr/>
        </p:nvSpPr>
        <p:spPr bwMode="auto">
          <a:xfrm>
            <a:off x="2743200" y="23622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4" name="Line 4"/>
          <p:cNvSpPr>
            <a:spLocks noChangeShapeType="1"/>
          </p:cNvSpPr>
          <p:nvPr/>
        </p:nvSpPr>
        <p:spPr bwMode="auto">
          <a:xfrm>
            <a:off x="2743200" y="5791200"/>
            <a:ext cx="426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1752600" y="3429000"/>
            <a:ext cx="701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Age</a:t>
            </a: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4038600" y="5892798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Income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3276600" y="3657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</a:t>
            </a:r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3962400" y="4114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</a:t>
            </a: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3733800" y="3429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</a:t>
            </a:r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3581400" y="4343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</a:t>
            </a:r>
          </a:p>
        </p:txBody>
      </p:sp>
      <p:sp>
        <p:nvSpPr>
          <p:cNvPr id="5131" name="Text Box 11"/>
          <p:cNvSpPr txBox="1">
            <a:spLocks noChangeArrowheads="1"/>
          </p:cNvSpPr>
          <p:nvPr/>
        </p:nvSpPr>
        <p:spPr bwMode="auto">
          <a:xfrm>
            <a:off x="3124200" y="44196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</a:t>
            </a:r>
          </a:p>
        </p:txBody>
      </p:sp>
      <p:sp>
        <p:nvSpPr>
          <p:cNvPr id="5132" name="Text Box 12"/>
          <p:cNvSpPr txBox="1">
            <a:spLocks noChangeArrowheads="1"/>
          </p:cNvSpPr>
          <p:nvPr/>
        </p:nvSpPr>
        <p:spPr bwMode="auto">
          <a:xfrm>
            <a:off x="3581400" y="39624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</a:t>
            </a:r>
          </a:p>
        </p:txBody>
      </p:sp>
      <p:sp>
        <p:nvSpPr>
          <p:cNvPr id="5133" name="Text Box 13"/>
          <p:cNvSpPr txBox="1">
            <a:spLocks noChangeArrowheads="1"/>
          </p:cNvSpPr>
          <p:nvPr/>
        </p:nvSpPr>
        <p:spPr bwMode="auto">
          <a:xfrm>
            <a:off x="4419600" y="4495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</a:t>
            </a:r>
          </a:p>
        </p:txBody>
      </p:sp>
      <p:sp>
        <p:nvSpPr>
          <p:cNvPr id="5134" name="Text Box 14"/>
          <p:cNvSpPr txBox="1">
            <a:spLocks noChangeArrowheads="1"/>
          </p:cNvSpPr>
          <p:nvPr/>
        </p:nvSpPr>
        <p:spPr bwMode="auto">
          <a:xfrm>
            <a:off x="4343400" y="5257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</a:t>
            </a:r>
          </a:p>
        </p:txBody>
      </p:sp>
      <p:sp>
        <p:nvSpPr>
          <p:cNvPr id="5135" name="Text Box 15"/>
          <p:cNvSpPr txBox="1">
            <a:spLocks noChangeArrowheads="1"/>
          </p:cNvSpPr>
          <p:nvPr/>
        </p:nvSpPr>
        <p:spPr bwMode="auto">
          <a:xfrm>
            <a:off x="4114800" y="4876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</a:t>
            </a:r>
          </a:p>
        </p:txBody>
      </p:sp>
      <p:sp>
        <p:nvSpPr>
          <p:cNvPr id="5136" name="Text Box 16"/>
          <p:cNvSpPr txBox="1">
            <a:spLocks noChangeArrowheads="1"/>
          </p:cNvSpPr>
          <p:nvPr/>
        </p:nvSpPr>
        <p:spPr bwMode="auto">
          <a:xfrm>
            <a:off x="4191000" y="3886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</a:t>
            </a:r>
          </a:p>
        </p:txBody>
      </p:sp>
      <p:sp>
        <p:nvSpPr>
          <p:cNvPr id="5137" name="Text Box 17"/>
          <p:cNvSpPr txBox="1">
            <a:spLocks noChangeArrowheads="1"/>
          </p:cNvSpPr>
          <p:nvPr/>
        </p:nvSpPr>
        <p:spPr bwMode="auto">
          <a:xfrm>
            <a:off x="4495800" y="4953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</a:t>
            </a:r>
          </a:p>
        </p:txBody>
      </p:sp>
      <p:sp>
        <p:nvSpPr>
          <p:cNvPr id="5138" name="Text Box 18"/>
          <p:cNvSpPr txBox="1">
            <a:spLocks noChangeArrowheads="1"/>
          </p:cNvSpPr>
          <p:nvPr/>
        </p:nvSpPr>
        <p:spPr bwMode="auto">
          <a:xfrm>
            <a:off x="4724400" y="4267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</a:t>
            </a:r>
          </a:p>
        </p:txBody>
      </p:sp>
      <p:sp>
        <p:nvSpPr>
          <p:cNvPr id="5139" name="Text Box 19"/>
          <p:cNvSpPr txBox="1">
            <a:spLocks noChangeArrowheads="1"/>
          </p:cNvSpPr>
          <p:nvPr/>
        </p:nvSpPr>
        <p:spPr bwMode="auto">
          <a:xfrm>
            <a:off x="4800600" y="4800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</a:t>
            </a:r>
          </a:p>
        </p:txBody>
      </p:sp>
      <p:sp>
        <p:nvSpPr>
          <p:cNvPr id="5140" name="Text Box 20"/>
          <p:cNvSpPr txBox="1">
            <a:spLocks noChangeArrowheads="1"/>
          </p:cNvSpPr>
          <p:nvPr/>
        </p:nvSpPr>
        <p:spPr bwMode="auto">
          <a:xfrm>
            <a:off x="4953000" y="5257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</a:t>
            </a:r>
          </a:p>
        </p:txBody>
      </p:sp>
      <p:sp>
        <p:nvSpPr>
          <p:cNvPr id="5141" name="Text Box 21"/>
          <p:cNvSpPr txBox="1">
            <a:spLocks noChangeArrowheads="1"/>
          </p:cNvSpPr>
          <p:nvPr/>
        </p:nvSpPr>
        <p:spPr bwMode="auto">
          <a:xfrm>
            <a:off x="4495800" y="44196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1DA59BF-B80B-4C99-90A8-36C00F607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681" y="4160520"/>
            <a:ext cx="658425" cy="6889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D27100C-EC4A-47CD-BAD2-C596E0933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1650" y="6248400"/>
            <a:ext cx="455820" cy="58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143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9016E8-D302-483C-936F-35A762C8CA1B}"/>
              </a:ext>
            </a:extLst>
          </p:cNvPr>
          <p:cNvSpPr txBox="1"/>
          <p:nvPr/>
        </p:nvSpPr>
        <p:spPr>
          <a:xfrm>
            <a:off x="1981200" y="2595265"/>
            <a:ext cx="647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  =  b1 Age   +   b2 Income</a:t>
            </a:r>
          </a:p>
        </p:txBody>
      </p:sp>
    </p:spTree>
    <p:extLst>
      <p:ext uri="{BB962C8B-B14F-4D97-AF65-F5344CB8AC3E}">
        <p14:creationId xmlns:p14="http://schemas.microsoft.com/office/powerpoint/2010/main" val="3159714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838200" y="457200"/>
            <a:ext cx="6858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In discriminant analysis, a function(s) or dimension(s) is derived to maximally separate the groups</a:t>
            </a:r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2743200" y="23622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" name="Line 5"/>
          <p:cNvSpPr>
            <a:spLocks noChangeShapeType="1"/>
          </p:cNvSpPr>
          <p:nvPr/>
        </p:nvSpPr>
        <p:spPr bwMode="auto">
          <a:xfrm>
            <a:off x="2743200" y="5791200"/>
            <a:ext cx="426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1752600" y="3429000"/>
            <a:ext cx="701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Age</a:t>
            </a: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4038600" y="60198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Income</a:t>
            </a:r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3276600" y="3657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</a:t>
            </a:r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3962400" y="4114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</a:t>
            </a:r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3733800" y="3429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</a:t>
            </a:r>
          </a:p>
        </p:txBody>
      </p:sp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3581400" y="4343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</a:t>
            </a:r>
          </a:p>
        </p:txBody>
      </p:sp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3124200" y="44196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</a:t>
            </a:r>
          </a:p>
        </p:txBody>
      </p:sp>
      <p:sp>
        <p:nvSpPr>
          <p:cNvPr id="6157" name="Text Box 13"/>
          <p:cNvSpPr txBox="1">
            <a:spLocks noChangeArrowheads="1"/>
          </p:cNvSpPr>
          <p:nvPr/>
        </p:nvSpPr>
        <p:spPr bwMode="auto">
          <a:xfrm>
            <a:off x="3581400" y="39624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</a:t>
            </a:r>
          </a:p>
        </p:txBody>
      </p:sp>
      <p:sp>
        <p:nvSpPr>
          <p:cNvPr id="6158" name="Text Box 14"/>
          <p:cNvSpPr txBox="1">
            <a:spLocks noChangeArrowheads="1"/>
          </p:cNvSpPr>
          <p:nvPr/>
        </p:nvSpPr>
        <p:spPr bwMode="auto">
          <a:xfrm>
            <a:off x="4419600" y="4495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</a:t>
            </a:r>
          </a:p>
        </p:txBody>
      </p:sp>
      <p:sp>
        <p:nvSpPr>
          <p:cNvPr id="6159" name="Text Box 15"/>
          <p:cNvSpPr txBox="1">
            <a:spLocks noChangeArrowheads="1"/>
          </p:cNvSpPr>
          <p:nvPr/>
        </p:nvSpPr>
        <p:spPr bwMode="auto">
          <a:xfrm>
            <a:off x="4343400" y="5257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</a:t>
            </a:r>
          </a:p>
        </p:txBody>
      </p:sp>
      <p:sp>
        <p:nvSpPr>
          <p:cNvPr id="6160" name="Text Box 16"/>
          <p:cNvSpPr txBox="1">
            <a:spLocks noChangeArrowheads="1"/>
          </p:cNvSpPr>
          <p:nvPr/>
        </p:nvSpPr>
        <p:spPr bwMode="auto">
          <a:xfrm>
            <a:off x="4114800" y="4876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</a:t>
            </a:r>
          </a:p>
        </p:txBody>
      </p:sp>
      <p:sp>
        <p:nvSpPr>
          <p:cNvPr id="6161" name="Text Box 17"/>
          <p:cNvSpPr txBox="1">
            <a:spLocks noChangeArrowheads="1"/>
          </p:cNvSpPr>
          <p:nvPr/>
        </p:nvSpPr>
        <p:spPr bwMode="auto">
          <a:xfrm>
            <a:off x="4191000" y="3886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</a:t>
            </a:r>
          </a:p>
        </p:txBody>
      </p:sp>
      <p:sp>
        <p:nvSpPr>
          <p:cNvPr id="6162" name="Text Box 18"/>
          <p:cNvSpPr txBox="1">
            <a:spLocks noChangeArrowheads="1"/>
          </p:cNvSpPr>
          <p:nvPr/>
        </p:nvSpPr>
        <p:spPr bwMode="auto">
          <a:xfrm>
            <a:off x="4495800" y="4953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</a:t>
            </a:r>
          </a:p>
        </p:txBody>
      </p:sp>
      <p:sp>
        <p:nvSpPr>
          <p:cNvPr id="6163" name="Text Box 19"/>
          <p:cNvSpPr txBox="1">
            <a:spLocks noChangeArrowheads="1"/>
          </p:cNvSpPr>
          <p:nvPr/>
        </p:nvSpPr>
        <p:spPr bwMode="auto">
          <a:xfrm>
            <a:off x="4724400" y="4267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</a:t>
            </a:r>
          </a:p>
        </p:txBody>
      </p:sp>
      <p:sp>
        <p:nvSpPr>
          <p:cNvPr id="6164" name="Text Box 20"/>
          <p:cNvSpPr txBox="1">
            <a:spLocks noChangeArrowheads="1"/>
          </p:cNvSpPr>
          <p:nvPr/>
        </p:nvSpPr>
        <p:spPr bwMode="auto">
          <a:xfrm>
            <a:off x="4800600" y="4800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</a:t>
            </a:r>
          </a:p>
        </p:txBody>
      </p:sp>
      <p:sp>
        <p:nvSpPr>
          <p:cNvPr id="6165" name="Text Box 21"/>
          <p:cNvSpPr txBox="1">
            <a:spLocks noChangeArrowheads="1"/>
          </p:cNvSpPr>
          <p:nvPr/>
        </p:nvSpPr>
        <p:spPr bwMode="auto">
          <a:xfrm>
            <a:off x="4953000" y="5257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</a:t>
            </a:r>
          </a:p>
        </p:txBody>
      </p:sp>
      <p:sp>
        <p:nvSpPr>
          <p:cNvPr id="6166" name="Text Box 22"/>
          <p:cNvSpPr txBox="1">
            <a:spLocks noChangeArrowheads="1"/>
          </p:cNvSpPr>
          <p:nvPr/>
        </p:nvSpPr>
        <p:spPr bwMode="auto">
          <a:xfrm>
            <a:off x="4495800" y="44196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167" name="Line 23"/>
          <p:cNvSpPr>
            <a:spLocks noChangeShapeType="1"/>
          </p:cNvSpPr>
          <p:nvPr/>
        </p:nvSpPr>
        <p:spPr bwMode="auto">
          <a:xfrm>
            <a:off x="1600200" y="4572000"/>
            <a:ext cx="2057400" cy="2133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8" name="Text Box 24"/>
          <p:cNvSpPr txBox="1">
            <a:spLocks noChangeArrowheads="1"/>
          </p:cNvSpPr>
          <p:nvPr/>
        </p:nvSpPr>
        <p:spPr bwMode="auto">
          <a:xfrm>
            <a:off x="914400" y="5029200"/>
            <a:ext cx="1447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/>
              <a:t>New dimension</a:t>
            </a:r>
            <a:r>
              <a:rPr lang="en-US" sz="1800"/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E33E38-BF49-40B4-8755-325D9AB47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840" y="5925924"/>
            <a:ext cx="414564" cy="52430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762000" y="381000"/>
            <a:ext cx="7848600" cy="637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 dirty="0"/>
              <a:t>Two Group Discriminant Analysis</a:t>
            </a:r>
          </a:p>
          <a:p>
            <a:pPr>
              <a:spcBef>
                <a:spcPct val="50000"/>
              </a:spcBef>
            </a:pPr>
            <a:r>
              <a:rPr lang="en-US" dirty="0"/>
              <a:t>The Discriminant Analysis Function</a:t>
            </a:r>
          </a:p>
          <a:p>
            <a:pPr>
              <a:spcBef>
                <a:spcPct val="50000"/>
              </a:spcBef>
            </a:pPr>
            <a:endParaRPr lang="en-US" dirty="0"/>
          </a:p>
          <a:p>
            <a:pPr>
              <a:spcBef>
                <a:spcPct val="50000"/>
              </a:spcBef>
            </a:pPr>
            <a:r>
              <a:rPr lang="en-US" dirty="0"/>
              <a:t>D = </a:t>
            </a:r>
            <a:r>
              <a:rPr lang="en-US" dirty="0" err="1"/>
              <a:t>b</a:t>
            </a:r>
            <a:r>
              <a:rPr lang="en-US" baseline="-25000" dirty="0" err="1"/>
              <a:t>o</a:t>
            </a:r>
            <a:r>
              <a:rPr lang="en-US" dirty="0"/>
              <a:t>  +  b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 +  b</a:t>
            </a:r>
            <a:r>
              <a:rPr lang="en-US" baseline="-25000" dirty="0"/>
              <a:t>2</a:t>
            </a:r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  + …+</a:t>
            </a:r>
            <a:r>
              <a:rPr lang="en-US" dirty="0" err="1"/>
              <a:t>b</a:t>
            </a:r>
            <a:r>
              <a:rPr lang="en-US" baseline="-25000" dirty="0" err="1"/>
              <a:t>k</a:t>
            </a:r>
            <a:r>
              <a:rPr lang="en-US" dirty="0" err="1"/>
              <a:t>X</a:t>
            </a:r>
            <a:r>
              <a:rPr lang="en-US" baseline="-25000" dirty="0" err="1"/>
              <a:t>k</a:t>
            </a:r>
            <a:endParaRPr lang="en-US" baseline="-25000" dirty="0"/>
          </a:p>
          <a:p>
            <a:pPr>
              <a:spcBef>
                <a:spcPct val="50000"/>
              </a:spcBef>
            </a:pPr>
            <a:endParaRPr lang="en-US" dirty="0"/>
          </a:p>
          <a:p>
            <a:pPr>
              <a:spcBef>
                <a:spcPct val="50000"/>
              </a:spcBef>
            </a:pPr>
            <a:r>
              <a:rPr lang="en-US" dirty="0"/>
              <a:t>Where D=discriminant score</a:t>
            </a:r>
          </a:p>
          <a:p>
            <a:pPr>
              <a:spcBef>
                <a:spcPct val="50000"/>
              </a:spcBef>
            </a:pPr>
            <a:r>
              <a:rPr lang="en-US" dirty="0"/>
              <a:t>	</a:t>
            </a:r>
            <a:r>
              <a:rPr lang="en-US" dirty="0" err="1"/>
              <a:t>bj</a:t>
            </a:r>
            <a:r>
              <a:rPr lang="en-US" dirty="0"/>
              <a:t>=discriminant coefficient or weight</a:t>
            </a:r>
          </a:p>
          <a:p>
            <a:pPr>
              <a:spcBef>
                <a:spcPct val="50000"/>
              </a:spcBef>
            </a:pPr>
            <a:r>
              <a:rPr lang="en-US" dirty="0"/>
              <a:t>	</a:t>
            </a:r>
            <a:r>
              <a:rPr lang="en-US" dirty="0" err="1"/>
              <a:t>Xj</a:t>
            </a:r>
            <a:r>
              <a:rPr lang="en-US" dirty="0"/>
              <a:t>=predictor or independent variable</a:t>
            </a:r>
          </a:p>
          <a:p>
            <a:pPr>
              <a:spcBef>
                <a:spcPct val="50000"/>
              </a:spcBef>
            </a:pPr>
            <a:endParaRPr lang="en-US" dirty="0"/>
          </a:p>
          <a:p>
            <a:pPr>
              <a:spcBef>
                <a:spcPct val="50000"/>
              </a:spcBef>
            </a:pPr>
            <a:r>
              <a:rPr lang="en-US" dirty="0"/>
              <a:t>Analysis assumes that each group is a sample from a multivariate normal population, and all populations have the same dispersion.  </a:t>
            </a:r>
          </a:p>
        </p:txBody>
      </p:sp>
    </p:spTree>
    <p:extLst>
      <p:ext uri="{BB962C8B-B14F-4D97-AF65-F5344CB8AC3E}">
        <p14:creationId xmlns:p14="http://schemas.microsoft.com/office/powerpoint/2010/main" val="485044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457200" y="0"/>
            <a:ext cx="7848600" cy="674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/>
              <a:t>Basic Steps in a Discriminant Analysis</a:t>
            </a:r>
          </a:p>
          <a:p>
            <a:pPr>
              <a:spcBef>
                <a:spcPct val="50000"/>
              </a:spcBef>
            </a:pPr>
            <a:r>
              <a:rPr lang="en-US" dirty="0"/>
              <a:t>-Formulate the problem</a:t>
            </a:r>
          </a:p>
          <a:p>
            <a:pPr>
              <a:spcBef>
                <a:spcPct val="50000"/>
              </a:spcBef>
            </a:pPr>
            <a:r>
              <a:rPr lang="en-US" dirty="0"/>
              <a:t>	Identify objectives, criterion and predictor variables</a:t>
            </a:r>
          </a:p>
          <a:p>
            <a:pPr>
              <a:spcBef>
                <a:spcPct val="50000"/>
              </a:spcBef>
            </a:pPr>
            <a:r>
              <a:rPr lang="en-US" dirty="0"/>
              <a:t>-Estimate the discriminant function coefficients</a:t>
            </a:r>
          </a:p>
          <a:p>
            <a:pPr>
              <a:spcBef>
                <a:spcPct val="50000"/>
              </a:spcBef>
            </a:pPr>
            <a:r>
              <a:rPr lang="en-US" dirty="0"/>
              <a:t>	Determine the coefficients that produce the largest 	separation.</a:t>
            </a:r>
          </a:p>
          <a:p>
            <a:pPr>
              <a:spcBef>
                <a:spcPct val="50000"/>
              </a:spcBef>
            </a:pPr>
            <a:r>
              <a:rPr lang="en-US" dirty="0"/>
              <a:t>-Determine the significance of the function</a:t>
            </a:r>
          </a:p>
          <a:p>
            <a:pPr>
              <a:spcBef>
                <a:spcPct val="50000"/>
              </a:spcBef>
            </a:pPr>
            <a:r>
              <a:rPr lang="en-US" dirty="0"/>
              <a:t>-Interpret the results</a:t>
            </a:r>
          </a:p>
          <a:p>
            <a:pPr>
              <a:spcBef>
                <a:spcPct val="50000"/>
              </a:spcBef>
            </a:pPr>
            <a:r>
              <a:rPr lang="en-US" dirty="0"/>
              <a:t>	Interpretation of coefficients is similar to that in 	multiple regression</a:t>
            </a:r>
          </a:p>
          <a:p>
            <a:pPr>
              <a:spcBef>
                <a:spcPct val="50000"/>
              </a:spcBef>
            </a:pPr>
            <a:r>
              <a:rPr lang="en-US" dirty="0"/>
              <a:t>-Assess validity</a:t>
            </a:r>
          </a:p>
          <a:p>
            <a:pPr>
              <a:spcBef>
                <a:spcPct val="50000"/>
              </a:spcBef>
            </a:pPr>
            <a:r>
              <a:rPr lang="en-US" dirty="0"/>
              <a:t>	Check prediction using hold-outs	</a:t>
            </a:r>
          </a:p>
          <a:p>
            <a:pPr>
              <a:spcBef>
                <a:spcPct val="50000"/>
              </a:spcBef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</TotalTime>
  <Words>1099</Words>
  <Application>Microsoft Office PowerPoint</Application>
  <PresentationFormat>On-screen Show (4:3)</PresentationFormat>
  <Paragraphs>153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Courier New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SDR Consulting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Wurst</dc:creator>
  <cp:lastModifiedBy>John C Wurst</cp:lastModifiedBy>
  <cp:revision>67</cp:revision>
  <dcterms:created xsi:type="dcterms:W3CDTF">2003-03-25T00:32:38Z</dcterms:created>
  <dcterms:modified xsi:type="dcterms:W3CDTF">2024-10-21T22:53:58Z</dcterms:modified>
</cp:coreProperties>
</file>