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924" r:id="rId2"/>
    <p:sldMasterId id="2147483936" r:id="rId3"/>
  </p:sldMasterIdLst>
  <p:notesMasterIdLst>
    <p:notesMasterId r:id="rId32"/>
  </p:notesMasterIdLst>
  <p:sldIdLst>
    <p:sldId id="298" r:id="rId4"/>
    <p:sldId id="299" r:id="rId5"/>
    <p:sldId id="342" r:id="rId6"/>
    <p:sldId id="292" r:id="rId7"/>
    <p:sldId id="300" r:id="rId8"/>
    <p:sldId id="301" r:id="rId9"/>
    <p:sldId id="303" r:id="rId10"/>
    <p:sldId id="341" r:id="rId11"/>
    <p:sldId id="307" r:id="rId12"/>
    <p:sldId id="321" r:id="rId13"/>
    <p:sldId id="323" r:id="rId14"/>
    <p:sldId id="324" r:id="rId15"/>
    <p:sldId id="290" r:id="rId16"/>
    <p:sldId id="331" r:id="rId17"/>
    <p:sldId id="294" r:id="rId18"/>
    <p:sldId id="332" r:id="rId19"/>
    <p:sldId id="258" r:id="rId20"/>
    <p:sldId id="317" r:id="rId21"/>
    <p:sldId id="319" r:id="rId22"/>
    <p:sldId id="318" r:id="rId23"/>
    <p:sldId id="333" r:id="rId24"/>
    <p:sldId id="272" r:id="rId25"/>
    <p:sldId id="334" r:id="rId26"/>
    <p:sldId id="336" r:id="rId27"/>
    <p:sldId id="338" r:id="rId28"/>
    <p:sldId id="309" r:id="rId29"/>
    <p:sldId id="285"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7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CDA88-BDF2-4101-B8EC-92DEF77A138E}" type="datetimeFigureOut">
              <a:rPr lang="en-US" smtClean="0"/>
              <a:t>10/23/2024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30F92-B261-4150-98DD-3A3DD6634879}" type="slidenum">
              <a:rPr lang="en-US" smtClean="0"/>
              <a:t>‹#›</a:t>
            </a:fld>
            <a:endParaRPr lang="en-US"/>
          </a:p>
        </p:txBody>
      </p:sp>
    </p:spTree>
    <p:extLst>
      <p:ext uri="{BB962C8B-B14F-4D97-AF65-F5344CB8AC3E}">
        <p14:creationId xmlns:p14="http://schemas.microsoft.com/office/powerpoint/2010/main" val="287383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594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395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9578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3320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5154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2786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6818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0167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5955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39895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996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8953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0148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8973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8498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6949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42228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4556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82550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39235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3506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590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75858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35248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14326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82669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217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39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495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32890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8191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5122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787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0BB893-9C4B-4737-86C7-192CD011DF94}"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8741-910C-4BCC-A2D7-503E41424F2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691080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108643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B6ADB-DD44-40CF-8943-DB97A49479E3}" type="datetimeFigureOut">
              <a:rPr lang="en-US" smtClean="0">
                <a:solidFill>
                  <a:prstClr val="black">
                    <a:tint val="75000"/>
                  </a:prstClr>
                </a:solidFill>
              </a:rPr>
              <a:pPr/>
              <a:t>10/23/2024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C50AC-DBB9-4731-9960-2BBB24D96A1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856149"/>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Full Profile Conjoint and Experimental Design</a:t>
            </a:r>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pPr marL="0" indent="0">
              <a:buNone/>
            </a:pPr>
            <a:r>
              <a:rPr lang="en-US" sz="2800" u="sng" dirty="0"/>
              <a:t>Introduction to full profile conjoint</a:t>
            </a:r>
            <a:endParaRPr lang="en-US" sz="2800" dirty="0"/>
          </a:p>
          <a:p>
            <a:pPr marL="0" indent="0">
              <a:buNone/>
            </a:pPr>
            <a:r>
              <a:rPr lang="en-US" sz="2800" dirty="0"/>
              <a:t>With the full profile method of conjoint, respondents are presented with a set of entire product/service profiles.  Preference ratings or rankings are obtained for each profile and this information is used to determine the part-</a:t>
            </a:r>
            <a:r>
              <a:rPr lang="en-US" sz="2800" dirty="0" err="1"/>
              <a:t>worths</a:t>
            </a:r>
            <a:r>
              <a:rPr lang="en-US" sz="2800" dirty="0"/>
              <a:t> of the attribute levels.</a:t>
            </a:r>
          </a:p>
          <a:p>
            <a:pPr marL="0" indent="0">
              <a:buNone/>
            </a:pPr>
            <a:r>
              <a:rPr lang="en-US" sz="2800" dirty="0"/>
              <a:t> </a:t>
            </a:r>
          </a:p>
          <a:p>
            <a:pPr marL="0" indent="0">
              <a:buNone/>
            </a:pPr>
            <a:r>
              <a:rPr lang="en-US" sz="2800" dirty="0"/>
              <a:t>An advantage of this methodology is the realism provided by evaluations of entire product/service profiles.</a:t>
            </a:r>
          </a:p>
          <a:p>
            <a:pPr marL="0" indent="0">
              <a:buNone/>
            </a:pPr>
            <a:r>
              <a:rPr lang="en-US" sz="2800" dirty="0"/>
              <a:t> Example:</a:t>
            </a:r>
          </a:p>
          <a:p>
            <a:pPr marL="0" indent="0">
              <a:buNone/>
            </a:pPr>
            <a:r>
              <a:rPr lang="en-US" sz="2800" b="1" u="sng" dirty="0"/>
              <a:t>Brand</a:t>
            </a:r>
            <a:r>
              <a:rPr lang="en-US" sz="2800" b="1" dirty="0"/>
              <a:t>			</a:t>
            </a:r>
            <a:r>
              <a:rPr lang="en-US" sz="2800" b="1" u="sng" dirty="0"/>
              <a:t>Loaf Shape</a:t>
            </a:r>
            <a:r>
              <a:rPr lang="en-US" sz="2800" b="1" dirty="0"/>
              <a:t>		</a:t>
            </a:r>
            <a:r>
              <a:rPr lang="en-US" sz="2800" b="1" u="sng" dirty="0"/>
              <a:t>Price</a:t>
            </a:r>
            <a:endParaRPr lang="en-US" sz="2800" b="1" dirty="0"/>
          </a:p>
          <a:p>
            <a:pPr marL="0" indent="0">
              <a:buNone/>
            </a:pPr>
            <a:r>
              <a:rPr lang="en-US" sz="2800" dirty="0"/>
              <a:t>Oster			Square			$139</a:t>
            </a:r>
          </a:p>
          <a:p>
            <a:pPr marL="0" indent="0">
              <a:buNone/>
            </a:pPr>
            <a:r>
              <a:rPr lang="en-US" sz="2800" dirty="0"/>
              <a:t>Braun			Rectangular		$149</a:t>
            </a:r>
          </a:p>
          <a:p>
            <a:pPr marL="0" indent="0">
              <a:buNone/>
            </a:pPr>
            <a:r>
              <a:rPr lang="en-US" sz="2800" dirty="0"/>
              <a:t>Sears						$159</a:t>
            </a:r>
          </a:p>
          <a:p>
            <a:pPr marL="0" indent="0">
              <a:buNone/>
            </a:pPr>
            <a:r>
              <a:rPr lang="en-US" sz="2800" dirty="0"/>
              <a:t>Panasonic</a:t>
            </a:r>
          </a:p>
          <a:p>
            <a:pPr marL="0" indent="0">
              <a:buNone/>
            </a:pPr>
            <a:endParaRPr lang="en-US" sz="2800" u="sng"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334000"/>
            <a:ext cx="2066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860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359" y="609600"/>
            <a:ext cx="11394441" cy="558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1143000" y="838200"/>
            <a:ext cx="48945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321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98" y="1371600"/>
            <a:ext cx="9080502" cy="49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1040" y="381000"/>
            <a:ext cx="6781800" cy="400110"/>
          </a:xfrm>
          <a:prstGeom prst="rect">
            <a:avLst/>
          </a:prstGeom>
          <a:noFill/>
        </p:spPr>
        <p:txBody>
          <a:bodyPr wrap="square" rtlCol="0">
            <a:spAutoFit/>
          </a:bodyPr>
          <a:lstStyle/>
          <a:p>
            <a:r>
              <a:rPr lang="en-US" sz="2000" dirty="0">
                <a:solidFill>
                  <a:prstClr val="black"/>
                </a:solidFill>
                <a:latin typeface="Times New Roman"/>
                <a:ea typeface="Times New Roman"/>
              </a:rPr>
              <a:t>Assigning labels to the resulting design produces the following:</a:t>
            </a:r>
          </a:p>
        </p:txBody>
      </p:sp>
    </p:spTree>
    <p:extLst>
      <p:ext uri="{BB962C8B-B14F-4D97-AF65-F5344CB8AC3E}">
        <p14:creationId xmlns:p14="http://schemas.microsoft.com/office/powerpoint/2010/main" val="126735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5435"/>
            <a:ext cx="9574908" cy="640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230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743199"/>
          </a:xfrm>
        </p:spPr>
        <p:txBody>
          <a:bodyPr>
            <a:normAutofit fontScale="55000" lnSpcReduction="20000"/>
          </a:bodyPr>
          <a:lstStyle/>
          <a:p>
            <a:pPr marL="0" indent="0">
              <a:buNone/>
            </a:pPr>
            <a:r>
              <a:rPr lang="en-US" sz="2900" u="sng" dirty="0"/>
              <a:t>Discrete Choice Market Simulators </a:t>
            </a:r>
          </a:p>
          <a:p>
            <a:pPr marL="0" indent="0">
              <a:buNone/>
            </a:pPr>
            <a:r>
              <a:rPr lang="en-US" sz="2900" dirty="0"/>
              <a:t>As with conjoint, discrete choice simulators facilitate the determination of share estimates for user supplied scenarios.</a:t>
            </a:r>
          </a:p>
          <a:p>
            <a:pPr marL="0" indent="0">
              <a:buNone/>
            </a:pPr>
            <a:r>
              <a:rPr lang="en-US" sz="2900" dirty="0"/>
              <a:t> </a:t>
            </a:r>
          </a:p>
          <a:p>
            <a:pPr marL="0" indent="0">
              <a:buNone/>
            </a:pPr>
            <a:r>
              <a:rPr lang="en-US" sz="2900" dirty="0"/>
              <a:t>Features include base case comparisons, product optimizations, and sensitivity analyses.</a:t>
            </a:r>
          </a:p>
          <a:p>
            <a:pPr marL="0" indent="0">
              <a:buNone/>
            </a:pPr>
            <a:r>
              <a:rPr lang="en-US" sz="2900" dirty="0"/>
              <a:t> </a:t>
            </a:r>
          </a:p>
          <a:p>
            <a:pPr marL="0" indent="0">
              <a:buNone/>
            </a:pPr>
            <a:r>
              <a:rPr lang="en-US" sz="2900" dirty="0"/>
              <a:t>With individual level utilities, share estimates can be obtained by performing the </a:t>
            </a:r>
            <a:r>
              <a:rPr lang="en-US" sz="2900" dirty="0" err="1"/>
              <a:t>logit</a:t>
            </a:r>
            <a:r>
              <a:rPr lang="en-US" sz="2900" dirty="0"/>
              <a:t> probability calculation for each individual, and averaging the resulting probabilities across respondents.</a:t>
            </a:r>
          </a:p>
          <a:p>
            <a:pPr marL="0" indent="0">
              <a:buNone/>
            </a:pPr>
            <a:r>
              <a:rPr lang="en-US" sz="2900" dirty="0"/>
              <a:t> </a:t>
            </a:r>
          </a:p>
          <a:p>
            <a:pPr marL="0" indent="0">
              <a:buNone/>
            </a:pPr>
            <a:r>
              <a:rPr lang="en-US" sz="2900" dirty="0"/>
              <a:t>For our bread maker example (excel file  “BreadMaker_CBC.HB.example_simulator.xlsx”)</a:t>
            </a:r>
          </a:p>
          <a:p>
            <a:pPr marL="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3200"/>
            <a:ext cx="769158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728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2186"/>
            <a:ext cx="9220200" cy="417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09800" y="381000"/>
            <a:ext cx="4724400" cy="646331"/>
          </a:xfrm>
          <a:prstGeom prst="rect">
            <a:avLst/>
          </a:prstGeom>
          <a:noFill/>
        </p:spPr>
        <p:txBody>
          <a:bodyPr wrap="square" rtlCol="0">
            <a:spAutoFit/>
          </a:bodyPr>
          <a:lstStyle/>
          <a:p>
            <a:pPr algn="ctr"/>
            <a:r>
              <a:rPr lang="en-US" dirty="0"/>
              <a:t>HB Choice Simulator Share Calculation Illustration</a:t>
            </a:r>
          </a:p>
        </p:txBody>
      </p:sp>
    </p:spTree>
    <p:extLst>
      <p:ext uri="{BB962C8B-B14F-4D97-AF65-F5344CB8AC3E}">
        <p14:creationId xmlns:p14="http://schemas.microsoft.com/office/powerpoint/2010/main" val="412258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rmAutofit fontScale="77500" lnSpcReduction="20000"/>
          </a:bodyPr>
          <a:lstStyle/>
          <a:p>
            <a:pPr marL="0" indent="0">
              <a:buNone/>
            </a:pPr>
            <a:r>
              <a:rPr lang="en-US" dirty="0"/>
              <a:t>Added Application 2)</a:t>
            </a:r>
          </a:p>
          <a:p>
            <a:pPr marL="0" indent="0">
              <a:buNone/>
            </a:pPr>
            <a:r>
              <a:rPr lang="en-US" dirty="0"/>
              <a:t>A discrete choice pricing study for canned baked beans was conducted that involved two brands, Bush and Campbell’s, along with a none/other alternative.  Only price varied for the two brands.  The experiment included 3 prices; $.89, $.99, $1.09.  </a:t>
            </a:r>
          </a:p>
          <a:p>
            <a:pPr marL="0" indent="0">
              <a:buNone/>
            </a:pPr>
            <a:endParaRPr lang="en-US" dirty="0"/>
          </a:p>
          <a:p>
            <a:pPr marL="0" indent="0">
              <a:buNone/>
            </a:pPr>
            <a:r>
              <a:rPr lang="en-US" dirty="0"/>
              <a:t>A sample of 1000 respondents was employed where each respondent made choices for each of the 9 scenarios. Estimation was employed and the utilities are provided in file Topic4_added.app.2.data.xlsx.  Using the methods covered in class, estimate share if Bush is priced at $0.89 and Campbell’s is priced at $.99.</a:t>
            </a:r>
          </a:p>
          <a:p>
            <a:pPr marL="0" indent="0">
              <a:buNone/>
            </a:pPr>
            <a:endParaRPr lang="en-US" dirty="0"/>
          </a:p>
        </p:txBody>
      </p:sp>
    </p:spTree>
    <p:extLst>
      <p:ext uri="{BB962C8B-B14F-4D97-AF65-F5344CB8AC3E}">
        <p14:creationId xmlns:p14="http://schemas.microsoft.com/office/powerpoint/2010/main" val="92498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5) Factor Analysis </a:t>
            </a:r>
            <a:r>
              <a:rPr lang="en-US" sz="3600" dirty="0"/>
              <a:t>(with Key Driver Application)</a:t>
            </a:r>
          </a:p>
        </p:txBody>
      </p:sp>
    </p:spTree>
    <p:extLst>
      <p:ext uri="{BB962C8B-B14F-4D97-AF65-F5344CB8AC3E}">
        <p14:creationId xmlns:p14="http://schemas.microsoft.com/office/powerpoint/2010/main" val="103304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866775"/>
          </a:xfrm>
        </p:spPr>
        <p:txBody>
          <a:bodyPr>
            <a:normAutofit/>
          </a:bodyPr>
          <a:lstStyle/>
          <a:p>
            <a:pPr marL="0" indent="0">
              <a:buNone/>
            </a:pPr>
            <a:r>
              <a:rPr lang="en-US" sz="2400" dirty="0"/>
              <a:t>A multiple regression with purchase intent as the dependent variable produced the following.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23975"/>
            <a:ext cx="5915025"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61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normAutofit/>
          </a:bodyPr>
          <a:lstStyle/>
          <a:p>
            <a:pPr marL="0" indent="0">
              <a:buNone/>
            </a:pPr>
            <a:r>
              <a:rPr lang="en-US" sz="2000" dirty="0"/>
              <a:t>There are different types of factor analysis.   We will cover the common approach used in marketing called </a:t>
            </a:r>
            <a:r>
              <a:rPr lang="en-US" sz="2000" u="sng" dirty="0"/>
              <a:t>Principal Components Factor Analysis</a:t>
            </a:r>
          </a:p>
          <a:p>
            <a:pPr marL="0" indent="0">
              <a:buNone/>
            </a:pPr>
            <a:endParaRPr lang="en-US" sz="2000" u="sng" dirty="0"/>
          </a:p>
          <a:p>
            <a:pPr marL="0" indent="0">
              <a:buNone/>
            </a:pPr>
            <a:endParaRPr lang="en-US" sz="2000" u="sng"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295400"/>
            <a:ext cx="89693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4419600"/>
            <a:ext cx="7239000" cy="2308324"/>
          </a:xfrm>
          <a:prstGeom prst="rect">
            <a:avLst/>
          </a:prstGeom>
          <a:noFill/>
        </p:spPr>
        <p:txBody>
          <a:bodyPr wrap="square" rtlCol="0">
            <a:spAutoFit/>
          </a:bodyPr>
          <a:lstStyle/>
          <a:p>
            <a:r>
              <a:rPr lang="en-US" dirty="0">
                <a:solidFill>
                  <a:prstClr val="black"/>
                </a:solidFill>
              </a:rPr>
              <a:t>Solve for the linear equations such that the first factor explains as much of the data variation as possible, the second factor explains as much of the remaining variation as possible while being uncorrelated with the first factor, etc.</a:t>
            </a:r>
          </a:p>
          <a:p>
            <a:r>
              <a:rPr lang="en-US" dirty="0">
                <a:solidFill>
                  <a:prstClr val="black"/>
                </a:solidFill>
              </a:rPr>
              <a:t> </a:t>
            </a:r>
          </a:p>
          <a:p>
            <a:r>
              <a:rPr lang="en-US" dirty="0">
                <a:solidFill>
                  <a:prstClr val="black"/>
                </a:solidFill>
              </a:rPr>
              <a:t> There will be as many factors as X variables.  However, some factors may not be very informative and may be dropped.</a:t>
            </a:r>
          </a:p>
          <a:p>
            <a:endParaRPr lang="en-US" dirty="0">
              <a:solidFill>
                <a:prstClr val="black"/>
              </a:solidFill>
            </a:endParaRPr>
          </a:p>
        </p:txBody>
      </p:sp>
    </p:spTree>
    <p:extLst>
      <p:ext uri="{BB962C8B-B14F-4D97-AF65-F5344CB8AC3E}">
        <p14:creationId xmlns:p14="http://schemas.microsoft.com/office/powerpoint/2010/main" val="1474390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09600"/>
          </a:xfrm>
        </p:spPr>
        <p:txBody>
          <a:bodyPr>
            <a:normAutofit/>
          </a:bodyPr>
          <a:lstStyle/>
          <a:p>
            <a:pPr marL="0" indent="0">
              <a:buNone/>
            </a:pPr>
            <a:r>
              <a:rPr lang="en-US" sz="2000" dirty="0"/>
              <a:t>For our  example: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954890"/>
            <a:ext cx="8801100" cy="479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248" y="741529"/>
            <a:ext cx="3608952" cy="611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04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487362"/>
          </a:xfrm>
        </p:spPr>
        <p:txBody>
          <a:bodyPr>
            <a:normAutofit fontScale="90000"/>
          </a:bodyPr>
          <a:lstStyle/>
          <a:p>
            <a:pPr algn="l"/>
            <a:r>
              <a:rPr lang="en-US" sz="3100" u="sng" dirty="0"/>
              <a:t>Introduction to full profile conjoint</a:t>
            </a:r>
            <a:br>
              <a:rPr lang="en-US" dirty="0"/>
            </a:br>
            <a:endParaRPr lang="en-US" dirty="0"/>
          </a:p>
        </p:txBody>
      </p:sp>
      <p:sp>
        <p:nvSpPr>
          <p:cNvPr id="3" name="Content Placeholder 2"/>
          <p:cNvSpPr>
            <a:spLocks noGrp="1"/>
          </p:cNvSpPr>
          <p:nvPr>
            <p:ph idx="1"/>
          </p:nvPr>
        </p:nvSpPr>
        <p:spPr>
          <a:xfrm>
            <a:off x="304800" y="990601"/>
            <a:ext cx="8229600" cy="1676400"/>
          </a:xfrm>
        </p:spPr>
        <p:txBody>
          <a:bodyPr/>
          <a:lstStyle/>
          <a:p>
            <a:pPr marL="0" indent="0">
              <a:buNone/>
            </a:pPr>
            <a:r>
              <a:rPr lang="en-US" sz="2000" dirty="0"/>
              <a:t>For the bread maker example there are 24 different profiles that are possible.</a:t>
            </a:r>
          </a:p>
          <a:p>
            <a:pPr marL="0" indent="0">
              <a:buNone/>
            </a:pPr>
            <a:r>
              <a:rPr lang="en-US" sz="2000" dirty="0"/>
              <a:t> </a:t>
            </a:r>
          </a:p>
          <a:p>
            <a:pPr marL="0" indent="0">
              <a:buNone/>
            </a:pPr>
            <a:r>
              <a:rPr lang="en-US" sz="2000" dirty="0"/>
              <a:t>A respondent provided preference ratings for each profile using a scale from 0 (lowest preference) to 100 (highest preference).  Results are provided below.</a:t>
            </a:r>
          </a:p>
          <a:p>
            <a:pPr marL="0" indent="0">
              <a:buNone/>
            </a:pP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2514600"/>
            <a:ext cx="2590800" cy="395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605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4525963"/>
          </a:xfrm>
        </p:spPr>
        <p:txBody>
          <a:bodyPr>
            <a:noAutofit/>
          </a:bodyPr>
          <a:lstStyle/>
          <a:p>
            <a:pPr marL="0" marR="0" indent="0">
              <a:spcBef>
                <a:spcPts val="0"/>
              </a:spcBef>
              <a:spcAft>
                <a:spcPts val="0"/>
              </a:spcAft>
              <a:buNone/>
            </a:pPr>
            <a:r>
              <a:rPr lang="en-US" sz="2000" kern="0" dirty="0">
                <a:effectLst/>
                <a:latin typeface="Times New Roman"/>
              </a:rPr>
              <a:t>The appropriate number of factors can be determined by</a:t>
            </a:r>
          </a:p>
          <a:p>
            <a:pPr marL="0" marR="0" indent="0">
              <a:spcBef>
                <a:spcPts val="0"/>
              </a:spcBef>
              <a:spcAft>
                <a:spcPts val="0"/>
              </a:spcAft>
              <a:buNone/>
            </a:pPr>
            <a:r>
              <a:rPr lang="en-US" sz="2000" dirty="0">
                <a:latin typeface="Times New Roman"/>
                <a:ea typeface="Times New Roman"/>
              </a:rPr>
              <a:t>	</a:t>
            </a:r>
          </a:p>
          <a:p>
            <a:pPr marL="0" marR="0" indent="0">
              <a:spcBef>
                <a:spcPts val="0"/>
              </a:spcBef>
              <a:spcAft>
                <a:spcPts val="0"/>
              </a:spcAft>
              <a:buNone/>
            </a:pPr>
            <a:r>
              <a:rPr lang="en-US" sz="2000" dirty="0">
                <a:effectLst/>
                <a:latin typeface="Times New Roman"/>
                <a:ea typeface="Times New Roman"/>
              </a:rPr>
              <a:t>	-Prior knowledge</a:t>
            </a:r>
          </a:p>
          <a:p>
            <a:pPr marL="0" marR="0" indent="0">
              <a:spcBef>
                <a:spcPts val="0"/>
              </a:spcBef>
              <a:spcAft>
                <a:spcPts val="0"/>
              </a:spcAft>
              <a:buNone/>
            </a:pPr>
            <a:r>
              <a:rPr lang="en-US" sz="2000" dirty="0">
                <a:effectLst/>
                <a:latin typeface="Times New Roman"/>
                <a:ea typeface="Times New Roman"/>
              </a:rPr>
              <a:t>		</a:t>
            </a:r>
          </a:p>
          <a:p>
            <a:pPr marL="457200" marR="0" indent="0">
              <a:spcBef>
                <a:spcPts val="0"/>
              </a:spcBef>
              <a:spcAft>
                <a:spcPts val="0"/>
              </a:spcAft>
              <a:buNone/>
            </a:pPr>
            <a:r>
              <a:rPr lang="en-US" sz="2000" dirty="0">
                <a:effectLst/>
                <a:latin typeface="Times New Roman"/>
                <a:ea typeface="Times New Roman"/>
              </a:rPr>
              <a:t>	-Eigenvalues- There is an eigenvalue associated with each factor. The 			  eigenvalue indicates the total</a:t>
            </a:r>
          </a:p>
          <a:p>
            <a:pPr marL="1943100" marR="0" indent="0">
              <a:spcBef>
                <a:spcPts val="0"/>
              </a:spcBef>
              <a:spcAft>
                <a:spcPts val="0"/>
              </a:spcAft>
              <a:buNone/>
            </a:pPr>
            <a:r>
              <a:rPr lang="en-US" sz="2000" dirty="0">
                <a:effectLst/>
                <a:latin typeface="Times New Roman"/>
                <a:ea typeface="Times New Roman"/>
              </a:rPr>
              <a:t>amount of variance attributed to the associated factor.  The total amount of variance in the data is given by the sum of all the eigenvalues– which equals the number of variables (since we are dealing with standardized variables, the variance of any one variable = 1)</a:t>
            </a:r>
            <a:r>
              <a:rPr lang="en-US" sz="2000" b="1" dirty="0">
                <a:effectLst/>
                <a:latin typeface="Times New Roman"/>
                <a:ea typeface="Times New Roman"/>
              </a:rPr>
              <a:t>The general rule is to retain only those factors with eigenvalues &gt; 1</a:t>
            </a:r>
            <a:r>
              <a:rPr lang="en-US" sz="2000" dirty="0">
                <a:effectLst/>
                <a:latin typeface="Times New Roman"/>
                <a:ea typeface="Times New Roman"/>
              </a:rPr>
              <a:t>.</a:t>
            </a:r>
          </a:p>
          <a:p>
            <a:pPr marL="0" marR="0" indent="0">
              <a:spcBef>
                <a:spcPts val="0"/>
              </a:spcBef>
              <a:spcAft>
                <a:spcPts val="0"/>
              </a:spcAft>
              <a:buNone/>
            </a:pPr>
            <a:r>
              <a:rPr lang="en-US" sz="2000" dirty="0">
                <a:effectLst/>
                <a:latin typeface="Times New Roman"/>
                <a:ea typeface="Times New Roman"/>
              </a:rPr>
              <a:t>		</a:t>
            </a:r>
          </a:p>
          <a:p>
            <a:pPr marL="457200" marR="0" indent="0">
              <a:spcBef>
                <a:spcPts val="0"/>
              </a:spcBef>
              <a:spcAft>
                <a:spcPts val="0"/>
              </a:spcAft>
              <a:buNone/>
            </a:pPr>
            <a:r>
              <a:rPr lang="en-US" sz="2000" b="1" dirty="0">
                <a:effectLst/>
                <a:latin typeface="Times New Roman"/>
              </a:rPr>
              <a:t>	-</a:t>
            </a:r>
            <a:r>
              <a:rPr lang="en-US" sz="2000" dirty="0">
                <a:effectLst/>
                <a:latin typeface="Times New Roman"/>
              </a:rPr>
              <a:t>Cumulative percentage of variance</a:t>
            </a:r>
          </a:p>
          <a:p>
            <a:pPr marL="0" marR="0" indent="0">
              <a:spcBef>
                <a:spcPts val="0"/>
              </a:spcBef>
              <a:spcAft>
                <a:spcPts val="0"/>
              </a:spcAft>
              <a:buNone/>
            </a:pPr>
            <a:r>
              <a:rPr lang="en-US" sz="2000" dirty="0">
                <a:effectLst/>
                <a:latin typeface="Times New Roman"/>
                <a:ea typeface="Times New Roman"/>
              </a:rPr>
              <a:t> </a:t>
            </a:r>
          </a:p>
          <a:p>
            <a:pPr marL="0" marR="0" indent="0">
              <a:spcBef>
                <a:spcPts val="0"/>
              </a:spcBef>
              <a:spcAft>
                <a:spcPts val="0"/>
              </a:spcAft>
              <a:buNone/>
            </a:pPr>
            <a:r>
              <a:rPr lang="en-US" sz="2000" dirty="0">
                <a:effectLst/>
                <a:latin typeface="Times New Roman"/>
                <a:ea typeface="Times New Roman"/>
              </a:rPr>
              <a:t> </a:t>
            </a:r>
          </a:p>
          <a:p>
            <a:pPr marL="0" marR="0" indent="0">
              <a:spcBef>
                <a:spcPts val="0"/>
              </a:spcBef>
              <a:spcAft>
                <a:spcPts val="0"/>
              </a:spcAft>
              <a:buNone/>
            </a:pPr>
            <a:r>
              <a:rPr lang="en-US" sz="2000" dirty="0">
                <a:effectLst/>
                <a:latin typeface="Times New Roman"/>
                <a:ea typeface="Times New Roman"/>
              </a:rPr>
              <a:t> Communalities- The proportion of the variance of each variable that is explained by the selected factors</a:t>
            </a:r>
          </a:p>
          <a:p>
            <a:pPr marL="0" indent="0">
              <a:buNone/>
            </a:pPr>
            <a:endParaRPr lang="en-US" sz="2000" dirty="0"/>
          </a:p>
        </p:txBody>
      </p:sp>
    </p:spTree>
    <p:extLst>
      <p:ext uri="{BB962C8B-B14F-4D97-AF65-F5344CB8AC3E}">
        <p14:creationId xmlns:p14="http://schemas.microsoft.com/office/powerpoint/2010/main" val="1249418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95" y="1371600"/>
            <a:ext cx="874452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28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848600" cy="646331"/>
          </a:xfrm>
          <a:prstGeom prst="rect">
            <a:avLst/>
          </a:prstGeom>
          <a:noFill/>
        </p:spPr>
        <p:txBody>
          <a:bodyPr wrap="square" rtlCol="0">
            <a:spAutoFit/>
          </a:bodyPr>
          <a:lstStyle/>
          <a:p>
            <a:r>
              <a:rPr lang="en-US" dirty="0"/>
              <a:t>Using the factors as explanatory variables in our regression application  produces the following: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103531"/>
            <a:ext cx="7716591" cy="28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14800"/>
            <a:ext cx="5257800" cy="184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4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19400"/>
            <a:ext cx="7772400" cy="1470025"/>
          </a:xfrm>
        </p:spPr>
        <p:txBody>
          <a:bodyPr/>
          <a:lstStyle/>
          <a:p>
            <a:r>
              <a:rPr lang="en-US" dirty="0"/>
              <a:t>6) Perceptual Mapping Procedures</a:t>
            </a:r>
          </a:p>
        </p:txBody>
      </p:sp>
    </p:spTree>
    <p:extLst>
      <p:ext uri="{BB962C8B-B14F-4D97-AF65-F5344CB8AC3E}">
        <p14:creationId xmlns:p14="http://schemas.microsoft.com/office/powerpoint/2010/main" val="170890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7311"/>
            <a:ext cx="8153400" cy="653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152400"/>
            <a:ext cx="6477000" cy="738664"/>
          </a:xfrm>
          <a:prstGeom prst="rect">
            <a:avLst/>
          </a:prstGeom>
          <a:noFill/>
        </p:spPr>
        <p:txBody>
          <a:bodyPr wrap="square" rtlCol="0">
            <a:spAutoFit/>
          </a:bodyPr>
          <a:lstStyle/>
          <a:p>
            <a:pPr algn="ctr"/>
            <a:r>
              <a:rPr lang="en-US" sz="2400" b="1" dirty="0"/>
              <a:t>Similarity Map</a:t>
            </a:r>
          </a:p>
          <a:p>
            <a:endParaRPr lang="en-US" dirty="0"/>
          </a:p>
        </p:txBody>
      </p:sp>
    </p:spTree>
    <p:extLst>
      <p:ext uri="{BB962C8B-B14F-4D97-AF65-F5344CB8AC3E}">
        <p14:creationId xmlns:p14="http://schemas.microsoft.com/office/powerpoint/2010/main" val="297508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602" y="152400"/>
            <a:ext cx="8229600" cy="990600"/>
          </a:xfrm>
        </p:spPr>
        <p:txBody>
          <a:bodyPr/>
          <a:lstStyle/>
          <a:p>
            <a:pPr marL="0" indent="0" algn="ctr">
              <a:buNone/>
            </a:pPr>
            <a:r>
              <a:rPr lang="en-US" dirty="0"/>
              <a:t>Attributes Based Map</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04" y="798929"/>
            <a:ext cx="7937996" cy="6087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189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447800"/>
            <a:ext cx="8610600" cy="5632311"/>
          </a:xfrm>
          <a:prstGeom prst="rect">
            <a:avLst/>
          </a:prstGeom>
          <a:noFill/>
        </p:spPr>
        <p:txBody>
          <a:bodyPr wrap="square" rtlCol="0">
            <a:spAutoFit/>
          </a:bodyPr>
          <a:lstStyle/>
          <a:p>
            <a:pPr fontAlgn="base">
              <a:spcBef>
                <a:spcPct val="0"/>
              </a:spcBef>
              <a:spcAft>
                <a:spcPct val="0"/>
              </a:spcAft>
            </a:pPr>
            <a:r>
              <a:rPr lang="en-US" sz="2400" dirty="0">
                <a:solidFill>
                  <a:srgbClr val="000000"/>
                </a:solidFill>
              </a:rPr>
              <a:t>There are a large variety of cluster analysis methods.  Similarity based methods obtain solutions using measures of </a:t>
            </a:r>
            <a:r>
              <a:rPr lang="en-US" sz="2400" u="sng" dirty="0">
                <a:solidFill>
                  <a:srgbClr val="000000"/>
                </a:solidFill>
              </a:rPr>
              <a:t>similarity</a:t>
            </a:r>
            <a:r>
              <a:rPr lang="en-US" sz="2400" dirty="0">
                <a:solidFill>
                  <a:srgbClr val="000000"/>
                </a:solidFill>
              </a:rPr>
              <a:t> between objects for specified variable sets (basis variables).  A variety of alternative algorithms are used to arrive at specific cluster solutions based on the similarity measures employed.  We will cover </a:t>
            </a:r>
            <a:r>
              <a:rPr lang="en-US" sz="2400" u="sng" dirty="0">
                <a:solidFill>
                  <a:srgbClr val="000000"/>
                </a:solidFill>
              </a:rPr>
              <a:t>hierarchical clustering</a:t>
            </a:r>
            <a:r>
              <a:rPr lang="en-US" sz="2400" dirty="0">
                <a:solidFill>
                  <a:srgbClr val="000000"/>
                </a:solidFill>
              </a:rPr>
              <a:t> and </a:t>
            </a:r>
            <a:r>
              <a:rPr lang="en-US" sz="2400" u="sng" dirty="0">
                <a:solidFill>
                  <a:srgbClr val="000000"/>
                </a:solidFill>
              </a:rPr>
              <a:t>nonhierarchical (k-means)</a:t>
            </a:r>
            <a:r>
              <a:rPr lang="en-US" sz="2400" dirty="0">
                <a:solidFill>
                  <a:srgbClr val="000000"/>
                </a:solidFill>
              </a:rPr>
              <a:t> similarity based clustering methods.</a:t>
            </a:r>
          </a:p>
          <a:p>
            <a:pPr fontAlgn="base">
              <a:spcBef>
                <a:spcPct val="0"/>
              </a:spcBef>
              <a:spcAft>
                <a:spcPct val="0"/>
              </a:spcAft>
            </a:pPr>
            <a:r>
              <a:rPr lang="en-US" sz="2400" dirty="0">
                <a:solidFill>
                  <a:srgbClr val="000000"/>
                </a:solidFill>
              </a:rPr>
              <a:t> </a:t>
            </a:r>
            <a:r>
              <a:rPr lang="en-US" sz="2400" b="1" dirty="0">
                <a:solidFill>
                  <a:srgbClr val="000000"/>
                </a:solidFill>
              </a:rPr>
              <a:t> </a:t>
            </a:r>
          </a:p>
          <a:p>
            <a:pPr fontAlgn="base">
              <a:spcBef>
                <a:spcPct val="0"/>
              </a:spcBef>
              <a:spcAft>
                <a:spcPct val="0"/>
              </a:spcAft>
            </a:pPr>
            <a:r>
              <a:rPr lang="en-US" sz="2400" dirty="0">
                <a:solidFill>
                  <a:srgbClr val="000000"/>
                </a:solidFill>
              </a:rPr>
              <a:t>The basic analysis steps typically consist of :</a:t>
            </a:r>
            <a:endParaRPr lang="en-US" sz="2400" b="1" dirty="0">
              <a:solidFill>
                <a:srgbClr val="000000"/>
              </a:solidFill>
            </a:endParaRPr>
          </a:p>
          <a:p>
            <a:pPr fontAlgn="base">
              <a:spcBef>
                <a:spcPct val="0"/>
              </a:spcBef>
              <a:spcAft>
                <a:spcPct val="0"/>
              </a:spcAft>
            </a:pPr>
            <a:r>
              <a:rPr lang="en-US" sz="2400" dirty="0">
                <a:solidFill>
                  <a:srgbClr val="000000"/>
                </a:solidFill>
              </a:rPr>
              <a:t> </a:t>
            </a:r>
          </a:p>
          <a:p>
            <a:pPr marL="342900" indent="-342900" fontAlgn="base">
              <a:spcBef>
                <a:spcPct val="0"/>
              </a:spcBef>
              <a:spcAft>
                <a:spcPct val="0"/>
              </a:spcAft>
              <a:buFont typeface="Arial" pitchFamily="34" charset="0"/>
              <a:buChar char="•"/>
            </a:pPr>
            <a:r>
              <a:rPr lang="en-US" sz="2400" dirty="0">
                <a:solidFill>
                  <a:srgbClr val="000000"/>
                </a:solidFill>
              </a:rPr>
              <a:t>Selection of basis variables and data prep.</a:t>
            </a:r>
          </a:p>
          <a:p>
            <a:pPr marL="342900" indent="-342900" fontAlgn="base">
              <a:spcBef>
                <a:spcPct val="0"/>
              </a:spcBef>
              <a:spcAft>
                <a:spcPct val="0"/>
              </a:spcAft>
              <a:buFont typeface="Arial" pitchFamily="34" charset="0"/>
              <a:buChar char="•"/>
            </a:pPr>
            <a:r>
              <a:rPr lang="en-US" sz="2400" dirty="0">
                <a:solidFill>
                  <a:srgbClr val="000000"/>
                </a:solidFill>
              </a:rPr>
              <a:t>Selection of similarity measure and clustering algorithm</a:t>
            </a:r>
          </a:p>
          <a:p>
            <a:pPr marL="342900" indent="-342900" fontAlgn="base">
              <a:spcBef>
                <a:spcPct val="0"/>
              </a:spcBef>
              <a:spcAft>
                <a:spcPct val="0"/>
              </a:spcAft>
              <a:buFont typeface="Arial" pitchFamily="34" charset="0"/>
              <a:buChar char="•"/>
            </a:pPr>
            <a:r>
              <a:rPr lang="en-US" sz="2400" dirty="0">
                <a:solidFill>
                  <a:srgbClr val="000000"/>
                </a:solidFill>
              </a:rPr>
              <a:t>Determination of the number of clusters</a:t>
            </a:r>
          </a:p>
          <a:p>
            <a:pPr marL="342900" indent="-342900" fontAlgn="base">
              <a:spcBef>
                <a:spcPct val="0"/>
              </a:spcBef>
              <a:spcAft>
                <a:spcPct val="0"/>
              </a:spcAft>
              <a:buFont typeface="Arial" pitchFamily="34" charset="0"/>
              <a:buChar char="•"/>
            </a:pPr>
            <a:r>
              <a:rPr lang="en-US" sz="2400" dirty="0">
                <a:solidFill>
                  <a:srgbClr val="000000"/>
                </a:solidFill>
              </a:rPr>
              <a:t>Interpretation and validation</a:t>
            </a:r>
          </a:p>
          <a:p>
            <a:pPr fontAlgn="base">
              <a:spcBef>
                <a:spcPct val="0"/>
              </a:spcBef>
              <a:spcAft>
                <a:spcPct val="0"/>
              </a:spcAft>
            </a:pPr>
            <a:endParaRPr lang="en-US" sz="2400" dirty="0">
              <a:solidFill>
                <a:srgbClr val="000000"/>
              </a:solidFill>
            </a:endParaRPr>
          </a:p>
        </p:txBody>
      </p:sp>
      <p:sp>
        <p:nvSpPr>
          <p:cNvPr id="4" name="TextBox 3">
            <a:extLst>
              <a:ext uri="{FF2B5EF4-FFF2-40B4-BE49-F238E27FC236}">
                <a16:creationId xmlns:a16="http://schemas.microsoft.com/office/drawing/2014/main" id="{72A6AEF5-4D6C-4A12-B6B9-00D110D95A4C}"/>
              </a:ext>
            </a:extLst>
          </p:cNvPr>
          <p:cNvSpPr txBox="1"/>
          <p:nvPr/>
        </p:nvSpPr>
        <p:spPr>
          <a:xfrm>
            <a:off x="2286000" y="381000"/>
            <a:ext cx="4572000" cy="646331"/>
          </a:xfrm>
          <a:prstGeom prst="rect">
            <a:avLst/>
          </a:prstGeom>
          <a:noFill/>
        </p:spPr>
        <p:txBody>
          <a:bodyPr wrap="square">
            <a:spAutoFit/>
          </a:bodyPr>
          <a:lstStyle/>
          <a:p>
            <a:r>
              <a:rPr lang="en-US" sz="3600" dirty="0"/>
              <a:t>7) Cluster Analysis</a:t>
            </a:r>
          </a:p>
        </p:txBody>
      </p:sp>
    </p:spTree>
    <p:extLst>
      <p:ext uri="{BB962C8B-B14F-4D97-AF65-F5344CB8AC3E}">
        <p14:creationId xmlns:p14="http://schemas.microsoft.com/office/powerpoint/2010/main" val="2970603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292"/>
            <a:ext cx="6848475" cy="580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146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234" y="228600"/>
            <a:ext cx="8763000" cy="1692771"/>
          </a:xfrm>
          <a:prstGeom prst="rect">
            <a:avLst/>
          </a:prstGeom>
          <a:noFill/>
        </p:spPr>
        <p:txBody>
          <a:bodyPr wrap="square" rtlCol="0">
            <a:spAutoFit/>
          </a:bodyPr>
          <a:lstStyle/>
          <a:p>
            <a:r>
              <a:rPr lang="en-US" sz="1600" dirty="0"/>
              <a:t>Applying K-means to the beverage data</a:t>
            </a:r>
          </a:p>
          <a:p>
            <a:r>
              <a:rPr lang="en-US" sz="1600" dirty="0"/>
              <a:t>Click </a:t>
            </a:r>
            <a:r>
              <a:rPr lang="en-US" sz="1600" b="1" dirty="0"/>
              <a:t>Analyze, Classify, K-means cluster</a:t>
            </a:r>
          </a:p>
          <a:p>
            <a:r>
              <a:rPr lang="en-US" sz="1600" dirty="0"/>
              <a:t>After entering variables select 3 for Number of clusters</a:t>
            </a:r>
          </a:p>
          <a:p>
            <a:r>
              <a:rPr lang="en-US" sz="1600" dirty="0"/>
              <a:t>Click </a:t>
            </a:r>
            <a:r>
              <a:rPr lang="en-US" sz="1600" b="1" dirty="0"/>
              <a:t>Options</a:t>
            </a:r>
            <a:r>
              <a:rPr lang="en-US" sz="1600" dirty="0"/>
              <a:t> and select </a:t>
            </a:r>
            <a:r>
              <a:rPr lang="en-US" sz="1600" b="1" dirty="0"/>
              <a:t>ANOVA table</a:t>
            </a:r>
          </a:p>
          <a:p>
            <a:r>
              <a:rPr lang="en-US" sz="1600" dirty="0"/>
              <a:t>Click </a:t>
            </a:r>
            <a:r>
              <a:rPr lang="en-US" sz="1600" b="1" dirty="0"/>
              <a:t>Save</a:t>
            </a:r>
            <a:r>
              <a:rPr lang="en-US" sz="1600" dirty="0"/>
              <a:t> and select </a:t>
            </a:r>
            <a:r>
              <a:rPr lang="en-US" sz="1600" b="1" dirty="0"/>
              <a:t>Cluster membership</a:t>
            </a:r>
            <a:r>
              <a:rPr lang="en-US" sz="1600" dirty="0"/>
              <a:t>, click </a:t>
            </a:r>
            <a:r>
              <a:rPr lang="en-US" sz="1600" b="1" dirty="0"/>
              <a:t>Continue</a:t>
            </a:r>
            <a:r>
              <a:rPr lang="en-US" sz="1600" dirty="0"/>
              <a:t>, then </a:t>
            </a:r>
            <a:r>
              <a:rPr lang="en-US" sz="1600" b="1" dirty="0"/>
              <a:t>Ok</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24955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24000"/>
            <a:ext cx="24955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638" y="1524000"/>
            <a:ext cx="25812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07" y="3200400"/>
            <a:ext cx="485775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0838" y="3733800"/>
            <a:ext cx="17430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770" y="5029200"/>
            <a:ext cx="47720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935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1"/>
            <a:ext cx="8229600" cy="1371600"/>
          </a:xfrm>
        </p:spPr>
        <p:txBody>
          <a:bodyPr>
            <a:normAutofit fontScale="92500" lnSpcReduction="10000"/>
          </a:bodyPr>
          <a:lstStyle/>
          <a:p>
            <a:pPr marL="0" indent="0">
              <a:buNone/>
            </a:pPr>
            <a:r>
              <a:rPr lang="en-US" u="sng" dirty="0"/>
              <a:t>Introduction to full profile conjoint</a:t>
            </a:r>
            <a:endParaRPr lang="en-US" dirty="0"/>
          </a:p>
          <a:p>
            <a:pPr marL="0" indent="0">
              <a:buNone/>
            </a:pPr>
            <a:r>
              <a:rPr lang="en-US" sz="2000" dirty="0"/>
              <a:t>Ordinary least squares regression (OLS) can be used to obtain the part-worth estimates.  Note that effects coding is typically used in conjoint for the attributes.  Data is in SPSS  file </a:t>
            </a:r>
            <a:r>
              <a:rPr lang="en-US" sz="2000" b="1" dirty="0" err="1"/>
              <a:t>FPC_BdMkr_full.sav</a:t>
            </a:r>
            <a:endParaRPr lang="en-US" sz="2000"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28800"/>
            <a:ext cx="8173708" cy="431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0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4525963"/>
          </a:xfrm>
        </p:spPr>
        <p:txBody>
          <a:bodyPr/>
          <a:lstStyle/>
          <a:p>
            <a:pPr marL="0" indent="0">
              <a:buNone/>
            </a:pPr>
            <a:r>
              <a:rPr lang="en-US" u="sng" dirty="0"/>
              <a:t>Introduction to full profile conjoint</a:t>
            </a:r>
            <a:endParaRPr lang="en-US" dirty="0"/>
          </a:p>
          <a:p>
            <a:pPr marL="0" indent="0">
              <a:buNone/>
            </a:pPr>
            <a:endParaRPr lang="en-US" dirty="0"/>
          </a:p>
          <a:p>
            <a:pPr marL="0" indent="0">
              <a:buNone/>
            </a:pPr>
            <a:endParaRPr lang="en-US"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000"/>
            <a:ext cx="982444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6782950F-4542-4249-96DC-EA8B9232408D}"/>
              </a:ext>
            </a:extLst>
          </p:cNvPr>
          <p:cNvSpPr txBox="1"/>
          <p:nvPr/>
        </p:nvSpPr>
        <p:spPr>
          <a:xfrm>
            <a:off x="304800" y="6019800"/>
            <a:ext cx="6248400" cy="338554"/>
          </a:xfrm>
          <a:prstGeom prst="rect">
            <a:avLst/>
          </a:prstGeom>
          <a:noFill/>
        </p:spPr>
        <p:txBody>
          <a:bodyPr wrap="square" rtlCol="0">
            <a:spAutoFit/>
          </a:bodyPr>
          <a:lstStyle/>
          <a:p>
            <a:r>
              <a:rPr lang="en-US" sz="1600" dirty="0"/>
              <a:t>What are the importance measures for brand, shape, and price?</a:t>
            </a:r>
          </a:p>
        </p:txBody>
      </p:sp>
      <p:sp>
        <p:nvSpPr>
          <p:cNvPr id="4" name="TextBox 3">
            <a:extLst>
              <a:ext uri="{FF2B5EF4-FFF2-40B4-BE49-F238E27FC236}">
                <a16:creationId xmlns:a16="http://schemas.microsoft.com/office/drawing/2014/main" id="{2FA1972E-FCE6-4201-A414-7EB7F61A8770}"/>
              </a:ext>
            </a:extLst>
          </p:cNvPr>
          <p:cNvSpPr txBox="1"/>
          <p:nvPr/>
        </p:nvSpPr>
        <p:spPr>
          <a:xfrm>
            <a:off x="228600" y="5257800"/>
            <a:ext cx="8686800" cy="338554"/>
          </a:xfrm>
          <a:prstGeom prst="rect">
            <a:avLst/>
          </a:prstGeom>
          <a:noFill/>
        </p:spPr>
        <p:txBody>
          <a:bodyPr wrap="square" rtlCol="0">
            <a:spAutoFit/>
          </a:bodyPr>
          <a:lstStyle/>
          <a:p>
            <a:r>
              <a:rPr lang="en-US" sz="1600" dirty="0" err="1"/>
              <a:t>Yhat</a:t>
            </a:r>
            <a:r>
              <a:rPr lang="en-US" sz="1600" dirty="0"/>
              <a:t> = 54.50  +   11.83(Oster)   +   8.17(Braun)  +  3.83(Sears)   +  6.08(</a:t>
            </a:r>
            <a:r>
              <a:rPr lang="en-US" sz="1600" dirty="0" err="1"/>
              <a:t>Sqr</a:t>
            </a:r>
            <a:r>
              <a:rPr lang="en-US" sz="1600" dirty="0"/>
              <a:t>)  +  8.50($139)  +  3.25($149)</a:t>
            </a:r>
          </a:p>
        </p:txBody>
      </p:sp>
    </p:spTree>
    <p:extLst>
      <p:ext uri="{BB962C8B-B14F-4D97-AF65-F5344CB8AC3E}">
        <p14:creationId xmlns:p14="http://schemas.microsoft.com/office/powerpoint/2010/main" val="185910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8521" y="381000"/>
            <a:ext cx="1046567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4953000"/>
            <a:ext cx="5943600" cy="646331"/>
          </a:xfrm>
          <a:prstGeom prst="rect">
            <a:avLst/>
          </a:prstGeom>
          <a:noFill/>
        </p:spPr>
        <p:txBody>
          <a:bodyPr wrap="square" rtlCol="0">
            <a:spAutoFit/>
          </a:bodyPr>
          <a:lstStyle/>
          <a:p>
            <a:r>
              <a:rPr lang="en-US" dirty="0">
                <a:solidFill>
                  <a:prstClr val="black"/>
                </a:solidFill>
              </a:rPr>
              <a:t>Note that these results match our regression results.</a:t>
            </a:r>
          </a:p>
          <a:p>
            <a:r>
              <a:rPr lang="en-US" dirty="0">
                <a:solidFill>
                  <a:prstClr val="black"/>
                </a:solidFill>
              </a:rPr>
              <a:t>How to   interpret the Importance scores ?</a:t>
            </a:r>
          </a:p>
        </p:txBody>
      </p:sp>
    </p:spTree>
    <p:extLst>
      <p:ext uri="{BB962C8B-B14F-4D97-AF65-F5344CB8AC3E}">
        <p14:creationId xmlns:p14="http://schemas.microsoft.com/office/powerpoint/2010/main" val="387220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Attribute Importance</a:t>
            </a:r>
          </a:p>
        </p:txBody>
      </p:sp>
      <p:sp>
        <p:nvSpPr>
          <p:cNvPr id="3" name="Content Placeholder 2"/>
          <p:cNvSpPr>
            <a:spLocks noGrp="1"/>
          </p:cNvSpPr>
          <p:nvPr>
            <p:ph idx="1"/>
          </p:nvPr>
        </p:nvSpPr>
        <p:spPr>
          <a:xfrm>
            <a:off x="487680" y="1295400"/>
            <a:ext cx="8686800" cy="2133600"/>
          </a:xfrm>
        </p:spPr>
        <p:txBody>
          <a:bodyPr>
            <a:normAutofit/>
          </a:bodyPr>
          <a:lstStyle/>
          <a:p>
            <a:pPr marL="0" indent="0">
              <a:buNone/>
            </a:pPr>
            <a:r>
              <a:rPr lang="en-US" sz="2000" dirty="0"/>
              <a:t>In general, importance measures for attributes are obtained from the utility ranges. The general formulation for attribute </a:t>
            </a:r>
            <a:r>
              <a:rPr lang="en-US" sz="2000" dirty="0" err="1"/>
              <a:t>importances</a:t>
            </a:r>
            <a:r>
              <a:rPr lang="en-US" sz="2000" dirty="0"/>
              <a:t> for conjoint is as follows: </a:t>
            </a:r>
          </a:p>
          <a:p>
            <a:pPr marL="0" indent="0">
              <a:buNone/>
            </a:pPr>
            <a:r>
              <a:rPr lang="en-US" sz="2000" dirty="0"/>
              <a:t> </a:t>
            </a:r>
          </a:p>
          <a:p>
            <a:pPr marL="0" indent="0">
              <a:buNone/>
            </a:pPr>
            <a:r>
              <a:rPr lang="en-US" sz="2000" dirty="0"/>
              <a:t>Importance of Attribute a = </a:t>
            </a:r>
          </a:p>
          <a:p>
            <a:pPr marL="0" indent="0">
              <a:buNone/>
            </a:pPr>
            <a:r>
              <a:rPr lang="en-US" sz="2000" dirty="0"/>
              <a:t>(part worth range for Attribute a)/ (sum of the part-worth ranges for all attributes)</a:t>
            </a:r>
          </a:p>
          <a:p>
            <a:pPr marL="0" indent="0">
              <a:buNone/>
            </a:pP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71228"/>
            <a:ext cx="6377761" cy="300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13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5867400"/>
          </a:xfrm>
        </p:spPr>
        <p:txBody>
          <a:bodyPr>
            <a:noAutofit/>
          </a:bodyPr>
          <a:lstStyle/>
          <a:p>
            <a:pPr marL="0" indent="0">
              <a:buNone/>
            </a:pPr>
            <a:r>
              <a:rPr lang="en-US" sz="2800" u="sng" dirty="0"/>
              <a:t>Experimental Design for Conjoint</a:t>
            </a:r>
          </a:p>
          <a:p>
            <a:pPr marL="0" indent="0">
              <a:buNone/>
            </a:pPr>
            <a:r>
              <a:rPr lang="en-US" sz="1800" dirty="0"/>
              <a:t>Good designs help produce “Good” (</a:t>
            </a:r>
            <a:r>
              <a:rPr lang="en-US" sz="1800" u="sng" dirty="0"/>
              <a:t>Precise</a:t>
            </a:r>
            <a:r>
              <a:rPr lang="en-US" sz="1800" dirty="0"/>
              <a:t>) utility estimates (small standard errors).</a:t>
            </a:r>
          </a:p>
          <a:p>
            <a:pPr marL="0" indent="0">
              <a:buNone/>
            </a:pPr>
            <a:r>
              <a:rPr lang="en-US" sz="1800" dirty="0"/>
              <a:t>In statistical terms we want our designs to be efficient</a:t>
            </a:r>
          </a:p>
          <a:p>
            <a:pPr marL="0" indent="0">
              <a:buNone/>
            </a:pPr>
            <a:endParaRPr lang="en-US" sz="1800" u="sng" dirty="0"/>
          </a:p>
          <a:p>
            <a:pPr marL="0" indent="0">
              <a:buNone/>
            </a:pPr>
            <a:r>
              <a:rPr lang="en-US" sz="1800" u="sng" dirty="0"/>
              <a:t>D-Efficiency</a:t>
            </a:r>
            <a:r>
              <a:rPr lang="en-US" sz="1800" dirty="0"/>
              <a:t> is an overall measure of design efficiency that ranges from 0 to 100.  It is based on the average size of the utility standard errors</a:t>
            </a:r>
          </a:p>
          <a:p>
            <a:pPr marL="0" indent="0">
              <a:buNone/>
            </a:pPr>
            <a:endParaRPr lang="en-US" sz="1800" dirty="0"/>
          </a:p>
          <a:p>
            <a:pPr marL="0" indent="0">
              <a:buNone/>
            </a:pPr>
            <a:r>
              <a:rPr lang="en-US" sz="1800" dirty="0"/>
              <a:t>100%  D-efficient designs are both balanced and orthogonal (for a given sample size, will produce the most precise utility estimates (smallest standard errors).  </a:t>
            </a:r>
          </a:p>
          <a:p>
            <a:pPr marL="0" indent="0">
              <a:buNone/>
            </a:pPr>
            <a:endParaRPr lang="en-US" sz="1800" dirty="0"/>
          </a:p>
          <a:p>
            <a:pPr marL="0" indent="0">
              <a:buNone/>
            </a:pPr>
            <a:r>
              <a:rPr lang="en-US" sz="1800" dirty="0"/>
              <a:t>-</a:t>
            </a:r>
            <a:r>
              <a:rPr lang="en-US" sz="1800" u="sng" dirty="0"/>
              <a:t>Balance</a:t>
            </a:r>
            <a:r>
              <a:rPr lang="en-US" sz="1800" dirty="0"/>
              <a:t>- A design is balanced if for all factors, the corresponding levels appear with the same frequency.</a:t>
            </a:r>
          </a:p>
          <a:p>
            <a:pPr marL="0" indent="0">
              <a:buNone/>
            </a:pPr>
            <a:endParaRPr lang="en-US" sz="1800" dirty="0"/>
          </a:p>
          <a:p>
            <a:pPr marL="0" indent="0">
              <a:buNone/>
            </a:pPr>
            <a:r>
              <a:rPr lang="en-US" sz="1800" dirty="0"/>
              <a:t>-</a:t>
            </a:r>
            <a:r>
              <a:rPr lang="en-US" sz="1800" u="sng" dirty="0"/>
              <a:t>Orthogonal</a:t>
            </a:r>
            <a:r>
              <a:rPr lang="en-US" sz="1800" dirty="0"/>
              <a:t>- For an orthogonal design, all factors are uncorrelated.</a:t>
            </a:r>
          </a:p>
          <a:p>
            <a:pPr marL="0" indent="0">
              <a:buNone/>
            </a:pPr>
            <a:endParaRPr lang="en-US" sz="18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1"/>
            <a:endParaRPr lang="en-US" sz="2000" dirty="0"/>
          </a:p>
          <a:p>
            <a:pPr marL="0" indent="0">
              <a:buNone/>
            </a:pPr>
            <a:endParaRPr lang="en-US" sz="2000" u="sng" dirty="0"/>
          </a:p>
        </p:txBody>
      </p:sp>
    </p:spTree>
    <p:extLst>
      <p:ext uri="{BB962C8B-B14F-4D97-AF65-F5344CB8AC3E}">
        <p14:creationId xmlns:p14="http://schemas.microsoft.com/office/powerpoint/2010/main" val="3394020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8D237C-0852-4FC5-9058-613D64F96F50}"/>
              </a:ext>
            </a:extLst>
          </p:cNvPr>
          <p:cNvPicPr>
            <a:picLocks noChangeAspect="1"/>
          </p:cNvPicPr>
          <p:nvPr/>
        </p:nvPicPr>
        <p:blipFill>
          <a:blip r:embed="rId2"/>
          <a:stretch>
            <a:fillRect/>
          </a:stretch>
        </p:blipFill>
        <p:spPr>
          <a:xfrm>
            <a:off x="1756410" y="220980"/>
            <a:ext cx="5631180" cy="6416040"/>
          </a:xfrm>
          <a:prstGeom prst="rect">
            <a:avLst/>
          </a:prstGeom>
        </p:spPr>
      </p:pic>
    </p:spTree>
    <p:extLst>
      <p:ext uri="{BB962C8B-B14F-4D97-AF65-F5344CB8AC3E}">
        <p14:creationId xmlns:p14="http://schemas.microsoft.com/office/powerpoint/2010/main" val="409132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a:t>Discrete Choice</a:t>
            </a:r>
            <a:br>
              <a:rPr lang="en-US" dirty="0"/>
            </a:br>
            <a:endParaRPr lang="en-US" dirty="0"/>
          </a:p>
        </p:txBody>
      </p:sp>
      <p:sp>
        <p:nvSpPr>
          <p:cNvPr id="3" name="Content Placeholder 2"/>
          <p:cNvSpPr>
            <a:spLocks noGrp="1"/>
          </p:cNvSpPr>
          <p:nvPr>
            <p:ph idx="1"/>
          </p:nvPr>
        </p:nvSpPr>
        <p:spPr>
          <a:xfrm>
            <a:off x="457200" y="1066801"/>
            <a:ext cx="8229600" cy="2057400"/>
          </a:xfrm>
        </p:spPr>
        <p:txBody>
          <a:bodyPr/>
          <a:lstStyle/>
          <a:p>
            <a:pPr marL="0" indent="0">
              <a:buNone/>
            </a:pPr>
            <a:r>
              <a:rPr lang="en-US" dirty="0"/>
              <a:t>Discrete Choice (also referred to as Choice Based Conjoint) has a respondent task where choices are made among sets or profiles, rather than having respondent rate/rank profiles.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0400"/>
            <a:ext cx="8766175" cy="254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038600"/>
            <a:ext cx="30163"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4"/>
          <p:cNvSpPr>
            <a:spLocks noChangeShapeType="1"/>
          </p:cNvSpPr>
          <p:nvPr/>
        </p:nvSpPr>
        <p:spPr bwMode="auto">
          <a:xfrm>
            <a:off x="7696200" y="4114800"/>
            <a:ext cx="0" cy="15240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Tree>
    <p:extLst>
      <p:ext uri="{BB962C8B-B14F-4D97-AF65-F5344CB8AC3E}">
        <p14:creationId xmlns:p14="http://schemas.microsoft.com/office/powerpoint/2010/main" val="2288004819"/>
      </p:ext>
    </p:extLst>
  </p:cSld>
  <p:clrMapOvr>
    <a:masterClrMapping/>
  </p:clrMapOvr>
</p:sld>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1120</Words>
  <Application>Microsoft Office PowerPoint</Application>
  <PresentationFormat>On-screen Show (4:3)</PresentationFormat>
  <Paragraphs>96</Paragraphs>
  <Slides>28</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28</vt:i4>
      </vt:variant>
    </vt:vector>
  </HeadingPairs>
  <TitlesOfParts>
    <vt:vector size="34" baseType="lpstr">
      <vt:lpstr>Arial</vt:lpstr>
      <vt:lpstr>Calibri</vt:lpstr>
      <vt:lpstr>Times New Roman</vt:lpstr>
      <vt:lpstr>5_Office Theme</vt:lpstr>
      <vt:lpstr>6_Office Theme</vt:lpstr>
      <vt:lpstr>15_Office Theme</vt:lpstr>
      <vt:lpstr>Full Profile Conjoint and Experimental Design</vt:lpstr>
      <vt:lpstr>Introduction to full profile conjoint </vt:lpstr>
      <vt:lpstr>PowerPoint Presentation</vt:lpstr>
      <vt:lpstr>PowerPoint Presentation</vt:lpstr>
      <vt:lpstr>PowerPoint Presentation</vt:lpstr>
      <vt:lpstr>Relative Attribute Importance</vt:lpstr>
      <vt:lpstr>PowerPoint Presentation</vt:lpstr>
      <vt:lpstr>PowerPoint Presentation</vt:lpstr>
      <vt:lpstr>Discrete Choice </vt:lpstr>
      <vt:lpstr>PowerPoint Presentation</vt:lpstr>
      <vt:lpstr>PowerPoint Presentation</vt:lpstr>
      <vt:lpstr>PowerPoint Presentation</vt:lpstr>
      <vt:lpstr>PowerPoint Presentation</vt:lpstr>
      <vt:lpstr>PowerPoint Presentation</vt:lpstr>
      <vt:lpstr>PowerPoint Presentation</vt:lpstr>
      <vt:lpstr>5) Factor Analysis (with Key Driver Application)</vt:lpstr>
      <vt:lpstr>PowerPoint Presentation</vt:lpstr>
      <vt:lpstr>PowerPoint Presentation</vt:lpstr>
      <vt:lpstr>PowerPoint Presentation</vt:lpstr>
      <vt:lpstr>PowerPoint Presentation</vt:lpstr>
      <vt:lpstr>PowerPoint Presentation</vt:lpstr>
      <vt:lpstr>PowerPoint Presentation</vt:lpstr>
      <vt:lpstr>6) Perceptual Mapping Procedures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to Marketing Analytics</dc:title>
  <dc:creator>jcwurst</dc:creator>
  <cp:lastModifiedBy>John C Wurst</cp:lastModifiedBy>
  <cp:revision>38</cp:revision>
  <dcterms:created xsi:type="dcterms:W3CDTF">2012-09-24T18:33:30Z</dcterms:created>
  <dcterms:modified xsi:type="dcterms:W3CDTF">2024-10-24T00:46:36Z</dcterms:modified>
</cp:coreProperties>
</file>