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3" r:id="rId1"/>
  </p:sldMasterIdLst>
  <p:notesMasterIdLst>
    <p:notesMasterId r:id="rId37"/>
  </p:notesMasterIdLst>
  <p:handoutMasterIdLst>
    <p:handoutMasterId r:id="rId38"/>
  </p:handoutMasterIdLst>
  <p:sldIdLst>
    <p:sldId id="388" r:id="rId2"/>
    <p:sldId id="476" r:id="rId3"/>
    <p:sldId id="431" r:id="rId4"/>
    <p:sldId id="432" r:id="rId5"/>
    <p:sldId id="433" r:id="rId6"/>
    <p:sldId id="515" r:id="rId7"/>
    <p:sldId id="477" r:id="rId8"/>
    <p:sldId id="508" r:id="rId9"/>
    <p:sldId id="509" r:id="rId10"/>
    <p:sldId id="510" r:id="rId11"/>
    <p:sldId id="511" r:id="rId12"/>
    <p:sldId id="512" r:id="rId13"/>
    <p:sldId id="479" r:id="rId14"/>
    <p:sldId id="480" r:id="rId15"/>
    <p:sldId id="505" r:id="rId16"/>
    <p:sldId id="481" r:id="rId17"/>
    <p:sldId id="482" r:id="rId18"/>
    <p:sldId id="483" r:id="rId19"/>
    <p:sldId id="484" r:id="rId20"/>
    <p:sldId id="485" r:id="rId21"/>
    <p:sldId id="516" r:id="rId22"/>
    <p:sldId id="513" r:id="rId23"/>
    <p:sldId id="514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6" r:id="rId33"/>
    <p:sldId id="497" r:id="rId34"/>
    <p:sldId id="503" r:id="rId35"/>
    <p:sldId id="504" r:id="rId36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86598" autoAdjust="0"/>
  </p:normalViewPr>
  <p:slideViewPr>
    <p:cSldViewPr>
      <p:cViewPr varScale="1">
        <p:scale>
          <a:sx n="94" d="100"/>
          <a:sy n="94" d="100"/>
        </p:scale>
        <p:origin x="25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227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9618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6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658813"/>
            <a:ext cx="4337050" cy="32543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Added to MySQL 5.0.1</a:t>
            </a:r>
          </a:p>
        </p:txBody>
      </p:sp>
    </p:spTree>
    <p:extLst>
      <p:ext uri="{BB962C8B-B14F-4D97-AF65-F5344CB8AC3E}">
        <p14:creationId xmlns:p14="http://schemas.microsoft.com/office/powerpoint/2010/main" val="58547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Courier New" pitchFamily="-109" charset="0"/>
              </a:rPr>
              <a:t>CREATE FUNCTION </a:t>
            </a:r>
            <a:r>
              <a:rPr lang="en-US" sz="1200" dirty="0" err="1">
                <a:latin typeface="Courier New" pitchFamily="-109" charset="0"/>
              </a:rPr>
              <a:t>km_to_miles</a:t>
            </a:r>
            <a:r>
              <a:rPr lang="en-US" sz="1200" dirty="0">
                <a:latin typeface="Courier New" pitchFamily="-109" charset="0"/>
              </a:rPr>
              <a:t>(km REAL) RETURNS REAL</a:t>
            </a:r>
          </a:p>
          <a:p>
            <a:pPr>
              <a:buFontTx/>
              <a:buNone/>
            </a:pPr>
            <a:r>
              <a:rPr lang="en-US" sz="1200" dirty="0">
                <a:latin typeface="Courier New" pitchFamily="-109" charset="0"/>
              </a:rPr>
              <a:t>	   RETURN 0.6213712*km;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8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Problem</a:t>
            </a:r>
          </a:p>
          <a:p>
            <a:pPr algn="l" fontAlgn="base"/>
            <a:r>
              <a:rPr lang="en-US" b="0" dirty="0">
                <a:effectLst/>
                <a:latin typeface="Noto serif" panose="02020600060500020200" pitchFamily="18" charset="0"/>
              </a:rPr>
              <a:t>A particular calculation to produce a value must be performed frequently by different applications, but you don’t want to write the expression for it each time it’s needed. Or a calculation is difficult to perform inline within an expression because it requires conditional or looping logic. Or, if a calculation logic changes, you do not want to perform changes in each application that uses it.</a:t>
            </a:r>
          </a:p>
          <a:p>
            <a:pPr algn="l" fontAlgn="base"/>
            <a:r>
              <a:rPr lang="en-US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Solution</a:t>
            </a:r>
          </a:p>
          <a:p>
            <a:pPr algn="l" fontAlgn="base"/>
            <a:r>
              <a:rPr lang="en-US" b="0" dirty="0">
                <a:effectLst/>
                <a:latin typeface="Noto serif" panose="02020600060500020200" pitchFamily="18" charset="0"/>
              </a:rPr>
              <a:t>Use a stored function to have these details defined in a single place and make the calculation easy to perform.</a:t>
            </a:r>
          </a:p>
          <a:p>
            <a:pPr algn="l" fontAlgn="base"/>
            <a:r>
              <a:rPr lang="en-US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Discussion</a:t>
            </a:r>
          </a:p>
          <a:p>
            <a:pPr algn="l" fontAlgn="base"/>
            <a:r>
              <a:rPr lang="en-US" b="0" dirty="0">
                <a:effectLst/>
                <a:latin typeface="Noto serif" panose="02020600060500020200" pitchFamily="18" charset="0"/>
              </a:rPr>
              <a:t>Stored functions enable you to simplify your applications. Write the code that produces a calculation result once in a function definition, then simply invoke the function whenever you need to perform the calculation. </a:t>
            </a:r>
            <a:r>
              <a:rPr lang="en-US" b="0">
                <a:effectLst/>
                <a:latin typeface="Noto serif" panose="02020600060500020200" pitchFamily="18" charset="0"/>
              </a:rPr>
              <a:t>Stored functions also enable you to use more complex algorithmic constructs than are available when you write a calculation inline within an expression.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938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i="1" dirty="0"/>
              <a:t>Why wasn’t ALL PRIVILEGES used?</a:t>
            </a:r>
            <a:endParaRPr lang="en-GB" dirty="0"/>
          </a:p>
          <a:p>
            <a:endParaRPr lang="en-GB" dirty="0"/>
          </a:p>
          <a:p>
            <a:r>
              <a:rPr lang="en-GB" dirty="0"/>
              <a:t>Since STK is a view, ALICE cannot be granted ALL PRIVILEGES since this would include ALTER and INDEX privileges for a view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9097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 revoked UPDATE is not column specific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6254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76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46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152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7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9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1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2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19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585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0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42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5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48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1143000"/>
            <a:ext cx="7924800" cy="25146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 anchor="ctr">
            <a:normAutofit/>
          </a:bodyPr>
          <a:lstStyle/>
          <a:p>
            <a:br>
              <a:rPr lang="en-US" dirty="0"/>
            </a:b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Advanced SQL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8153400" cy="16764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r>
              <a:rPr lang="en-US" sz="2800" dirty="0"/>
              <a:t>Ling Xue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266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you must redefine the delimiter temporarily so that you can pass the whole stored procedure to the server as a single statement.</a:t>
            </a:r>
          </a:p>
          <a:p>
            <a:endParaRPr lang="en-US" dirty="0"/>
          </a:p>
          <a:p>
            <a:r>
              <a:rPr lang="en-US" dirty="0"/>
              <a:t>To redefine the default delimiter, you use the DELIMITER command: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1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DELIMITER //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CREATE FUNCTION </a:t>
            </a:r>
            <a:r>
              <a:rPr lang="en-US" sz="2000" dirty="0" err="1">
                <a:latin typeface="Courier New" pitchFamily="-109" charset="0"/>
              </a:rPr>
              <a:t>salaryraise</a:t>
            </a:r>
            <a:r>
              <a:rPr lang="en-US" sz="2000" dirty="0">
                <a:latin typeface="Courier New" pitchFamily="-109" charset="0"/>
              </a:rPr>
              <a:t> (salary REAL)  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RETURNS REAL 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DETERMINISTIC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BEGIN    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	DECLARE </a:t>
            </a:r>
            <a:r>
              <a:rPr lang="en-US" sz="2000" dirty="0" err="1">
                <a:latin typeface="Courier New" pitchFamily="-109" charset="0"/>
              </a:rPr>
              <a:t>newsalary</a:t>
            </a:r>
            <a:r>
              <a:rPr lang="en-US" sz="2000" dirty="0">
                <a:latin typeface="Courier New" pitchFamily="-109" charset="0"/>
              </a:rPr>
              <a:t> REAL;    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	SET </a:t>
            </a:r>
            <a:r>
              <a:rPr lang="en-US" sz="2000" dirty="0" err="1">
                <a:latin typeface="Courier New" pitchFamily="-109" charset="0"/>
              </a:rPr>
              <a:t>newsalary</a:t>
            </a:r>
            <a:r>
              <a:rPr lang="en-US" sz="2000" dirty="0">
                <a:latin typeface="Courier New" pitchFamily="-109" charset="0"/>
              </a:rPr>
              <a:t>=salary*1.1;    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	RETURN </a:t>
            </a:r>
            <a:r>
              <a:rPr lang="en-US" sz="2000" dirty="0" err="1">
                <a:latin typeface="Courier New" pitchFamily="-109" charset="0"/>
              </a:rPr>
              <a:t>newsalary</a:t>
            </a:r>
            <a:r>
              <a:rPr lang="en-US" sz="2000" dirty="0">
                <a:latin typeface="Courier New" pitchFamily="-10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-109" charset="0"/>
              </a:rPr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366771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Courier New" pitchFamily="-109" charset="0"/>
              </a:rPr>
              <a:t>SELECT * FROM emp;</a:t>
            </a:r>
          </a:p>
          <a:p>
            <a:pPr>
              <a:buNone/>
            </a:pPr>
            <a:r>
              <a:rPr lang="en-US" sz="2400" dirty="0">
                <a:latin typeface="Courier New" pitchFamily="-109" charset="0"/>
              </a:rPr>
              <a:t>CREATE TABLE </a:t>
            </a:r>
            <a:r>
              <a:rPr lang="en-US" sz="2400">
                <a:latin typeface="Courier New" pitchFamily="-109" charset="0"/>
              </a:rPr>
              <a:t>lx_try.</a:t>
            </a:r>
            <a:r>
              <a:rPr lang="en-US" sz="2400" dirty="0">
                <a:latin typeface="Courier New" pitchFamily="-109" charset="0"/>
              </a:rPr>
              <a:t>emp AS</a:t>
            </a:r>
          </a:p>
          <a:p>
            <a:pPr>
              <a:buNone/>
            </a:pPr>
            <a:r>
              <a:rPr lang="en-US" sz="2400" dirty="0">
                <a:latin typeface="Courier New" pitchFamily="-109" charset="0"/>
              </a:rPr>
              <a:t>	 SELECT * FROM </a:t>
            </a:r>
            <a:r>
              <a:rPr lang="en-US" sz="2400" dirty="0" err="1">
                <a:latin typeface="Courier New" pitchFamily="-109" charset="0"/>
              </a:rPr>
              <a:t>Text.emp</a:t>
            </a:r>
            <a:r>
              <a:rPr lang="en-US" sz="2400" dirty="0">
                <a:latin typeface="Courier New" pitchFamily="-109" charset="0"/>
              </a:rPr>
              <a:t>;</a:t>
            </a:r>
          </a:p>
          <a:p>
            <a:pPr>
              <a:buNone/>
            </a:pPr>
            <a:endParaRPr lang="en-US" sz="2400" dirty="0">
              <a:latin typeface="Courier New" pitchFamily="-109" charset="0"/>
            </a:endParaRPr>
          </a:p>
          <a:p>
            <a:pPr>
              <a:buNone/>
            </a:pPr>
            <a:r>
              <a:rPr lang="en-US" sz="2400" dirty="0">
                <a:latin typeface="Courier New" pitchFamily="-109" charset="0"/>
              </a:rPr>
              <a:t>SELECT </a:t>
            </a:r>
            <a:r>
              <a:rPr lang="en-US" sz="2400" dirty="0" err="1">
                <a:latin typeface="Courier New" pitchFamily="-109" charset="0"/>
              </a:rPr>
              <a:t>empfname</a:t>
            </a:r>
            <a:r>
              <a:rPr lang="en-US" sz="2400" dirty="0">
                <a:latin typeface="Courier New" pitchFamily="-109" charset="0"/>
              </a:rPr>
              <a:t>, </a:t>
            </a:r>
            <a:r>
              <a:rPr lang="en-US" sz="2400" dirty="0" err="1">
                <a:latin typeface="Courier New" pitchFamily="-109" charset="0"/>
              </a:rPr>
              <a:t>empsalary</a:t>
            </a:r>
            <a:r>
              <a:rPr lang="en-US" sz="2400" dirty="0">
                <a:latin typeface="Courier New" pitchFamily="-109" charset="0"/>
              </a:rPr>
              <a:t>, </a:t>
            </a:r>
            <a:r>
              <a:rPr lang="en-US" sz="2400" dirty="0" err="1">
                <a:latin typeface="Courier New" pitchFamily="-109" charset="0"/>
              </a:rPr>
              <a:t>salaryraise</a:t>
            </a:r>
            <a:r>
              <a:rPr lang="en-US" sz="2400" dirty="0">
                <a:latin typeface="Courier New" pitchFamily="-109" charset="0"/>
              </a:rPr>
              <a:t>(</a:t>
            </a:r>
            <a:r>
              <a:rPr lang="en-US" sz="2400" dirty="0" err="1">
                <a:latin typeface="Courier New" pitchFamily="-109" charset="0"/>
              </a:rPr>
              <a:t>empsalary</a:t>
            </a:r>
            <a:r>
              <a:rPr lang="en-US" sz="2400" dirty="0">
                <a:latin typeface="Courier New" pitchFamily="-109" charset="0"/>
              </a:rPr>
              <a:t>) FROM emp;</a:t>
            </a:r>
          </a:p>
        </p:txBody>
      </p:sp>
    </p:spTree>
    <p:extLst>
      <p:ext uri="{BB962C8B-B14F-4D97-AF65-F5344CB8AC3E}">
        <p14:creationId xmlns:p14="http://schemas.microsoft.com/office/powerpoint/2010/main" val="155488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0673" name="Rectangle 17"/>
          <p:cNvSpPr>
            <a:spLocks noGrp="1" noChangeArrowheads="1"/>
          </p:cNvSpPr>
          <p:nvPr>
            <p:ph idx="1"/>
          </p:nvPr>
        </p:nvSpPr>
        <p:spPr>
          <a:xfrm>
            <a:off x="434502" y="2246447"/>
            <a:ext cx="8229600" cy="3687763"/>
          </a:xfrm>
        </p:spPr>
        <p:txBody>
          <a:bodyPr/>
          <a:lstStyle/>
          <a:p>
            <a:r>
              <a:rPr lang="en-US" dirty="0"/>
              <a:t>A stored procedure is SQL code that is dynamically loaded and executed by a </a:t>
            </a:r>
            <a:r>
              <a:rPr lang="en-US" dirty="0">
                <a:latin typeface="Courier New" pitchFamily="-109" charset="0"/>
              </a:rPr>
              <a:t>CALL</a:t>
            </a:r>
            <a:r>
              <a:rPr lang="en-US" dirty="0"/>
              <a:t> statement</a:t>
            </a:r>
          </a:p>
          <a:p>
            <a:r>
              <a:rPr lang="en-US" dirty="0"/>
              <a:t>Accounting example</a:t>
            </a:r>
          </a:p>
        </p:txBody>
      </p:sp>
      <p:pic>
        <p:nvPicPr>
          <p:cNvPr id="70674" name="Picture 18" descr="FireLite:Books:Data Management:6e:Art PNG:10-accounting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745777" y="4724400"/>
            <a:ext cx="5607050" cy="1508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29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59556"/>
            <a:ext cx="8229600" cy="1143000"/>
          </a:xfrm>
        </p:spPr>
        <p:txBody>
          <a:bodyPr/>
          <a:lstStyle/>
          <a:p>
            <a:r>
              <a:rPr lang="en-US" dirty="0"/>
              <a:t>SQL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0263" cy="5105400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CREATE TABLE account (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acctno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acctbalance</a:t>
            </a:r>
            <a:r>
              <a:rPr lang="en-US" sz="1400" dirty="0">
                <a:latin typeface="Courier New"/>
                <a:cs typeface="Courier New"/>
              </a:rPr>
              <a:t> DECIMAL(9,2),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primary key (</a:t>
            </a:r>
            <a:r>
              <a:rPr lang="en-US" sz="1400" dirty="0" err="1">
                <a:latin typeface="Courier New"/>
                <a:cs typeface="Courier New"/>
              </a:rPr>
              <a:t>acctno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CREATE TABLE transaction (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transid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transamt</a:t>
            </a:r>
            <a:r>
              <a:rPr lang="en-US" sz="1400" dirty="0">
                <a:latin typeface="Courier New"/>
                <a:cs typeface="Courier New"/>
              </a:rPr>
              <a:t> DECIMAL(9,2),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transdate</a:t>
            </a:r>
            <a:r>
              <a:rPr lang="en-US" sz="1400" dirty="0">
                <a:latin typeface="Courier New"/>
                <a:cs typeface="Courier New"/>
              </a:rPr>
              <a:t> DATE,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PRIMARY </a:t>
            </a:r>
            <a:r>
              <a:rPr lang="en-US" sz="1400" dirty="0" err="1">
                <a:latin typeface="Courier New"/>
                <a:cs typeface="Courier New"/>
              </a:rPr>
              <a:t>KEY(transid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CREATE TABLE entry (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transid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acctno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entrytype</a:t>
            </a:r>
            <a:r>
              <a:rPr lang="en-US" sz="1400" dirty="0">
                <a:latin typeface="Courier New"/>
                <a:cs typeface="Courier New"/>
              </a:rPr>
              <a:t> CHAR(2),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PRIMARY </a:t>
            </a:r>
            <a:r>
              <a:rPr lang="en-US" sz="1400" dirty="0" err="1">
                <a:latin typeface="Courier New"/>
                <a:cs typeface="Courier New"/>
              </a:rPr>
              <a:t>KEY(acctno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transid</a:t>
            </a:r>
            <a:r>
              <a:rPr lang="en-US" sz="1400" dirty="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CONSTRAINT </a:t>
            </a:r>
            <a:r>
              <a:rPr lang="en-US" sz="1400" dirty="0" err="1">
                <a:latin typeface="Courier New"/>
                <a:cs typeface="Courier New"/>
              </a:rPr>
              <a:t>fk_account</a:t>
            </a:r>
            <a:r>
              <a:rPr lang="en-US" sz="1400" dirty="0">
                <a:latin typeface="Courier New"/>
                <a:cs typeface="Courier New"/>
              </a:rPr>
              <a:t> FOREIGN </a:t>
            </a:r>
            <a:r>
              <a:rPr lang="en-US" sz="1400" dirty="0" err="1">
                <a:latin typeface="Courier New"/>
                <a:cs typeface="Courier New"/>
              </a:rPr>
              <a:t>KEY(acctno</a:t>
            </a:r>
            <a:r>
              <a:rPr lang="en-US" sz="1400" dirty="0">
                <a:latin typeface="Courier New"/>
                <a:cs typeface="Courier New"/>
              </a:rPr>
              <a:t>) REFERENCES </a:t>
            </a:r>
            <a:r>
              <a:rPr lang="en-US" sz="1400" dirty="0" err="1">
                <a:latin typeface="Courier New"/>
                <a:cs typeface="Courier New"/>
              </a:rPr>
              <a:t>account(acctno</a:t>
            </a:r>
            <a:r>
              <a:rPr lang="en-US" sz="1400" dirty="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CONSTRAINT </a:t>
            </a:r>
            <a:r>
              <a:rPr lang="en-US" sz="1400" dirty="0" err="1">
                <a:latin typeface="Courier New"/>
                <a:cs typeface="Courier New"/>
              </a:rPr>
              <a:t>fk_transaction</a:t>
            </a:r>
            <a:r>
              <a:rPr lang="en-US" sz="1400" dirty="0">
                <a:latin typeface="Courier New"/>
                <a:cs typeface="Courier New"/>
              </a:rPr>
              <a:t> FOREIGN </a:t>
            </a:r>
            <a:r>
              <a:rPr lang="en-US" sz="1400" dirty="0" err="1">
                <a:latin typeface="Courier New"/>
                <a:cs typeface="Courier New"/>
              </a:rPr>
              <a:t>KEY(transid</a:t>
            </a:r>
            <a:r>
              <a:rPr lang="en-US" sz="1400" dirty="0">
                <a:latin typeface="Courier New"/>
                <a:cs typeface="Courier New"/>
              </a:rPr>
              <a:t>) REFERENCES </a:t>
            </a:r>
            <a:r>
              <a:rPr lang="en-US" sz="1400" dirty="0" err="1">
                <a:latin typeface="Courier New"/>
                <a:cs typeface="Courier New"/>
              </a:rPr>
              <a:t>transaction(transid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7480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account VALUES (1,1000);</a:t>
            </a:r>
          </a:p>
          <a:p>
            <a:r>
              <a:rPr lang="en-US" dirty="0"/>
              <a:t>INSERT INTO account VALUES (2,1000);</a:t>
            </a:r>
          </a:p>
        </p:txBody>
      </p:sp>
    </p:spTree>
    <p:extLst>
      <p:ext uri="{BB962C8B-B14F-4D97-AF65-F5344CB8AC3E}">
        <p14:creationId xmlns:p14="http://schemas.microsoft.com/office/powerpoint/2010/main" val="368462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0100"/>
            <a:ext cx="8229600" cy="1143000"/>
          </a:xfrm>
        </p:spPr>
        <p:txBody>
          <a:bodyPr/>
          <a:lstStyle/>
          <a:p>
            <a:r>
              <a:rPr lang="en-US" dirty="0"/>
              <a:t>SQL procedure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820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DELIMITER //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PROCEDURE transfer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</a:t>
            </a:r>
            <a:r>
              <a:rPr lang="en-US" sz="1400" dirty="0" err="1">
                <a:latin typeface="Courier New" pitchFamily="-109" charset="0"/>
              </a:rPr>
              <a:t>cracct</a:t>
            </a:r>
            <a:r>
              <a:rPr lang="en-US" sz="1400" dirty="0">
                <a:latin typeface="Courier New" pitchFamily="-109" charset="0"/>
              </a:rPr>
              <a:t> INTEGER,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</a:t>
            </a:r>
            <a:r>
              <a:rPr lang="en-US" sz="1400" dirty="0" err="1">
                <a:latin typeface="Courier New" pitchFamily="-109" charset="0"/>
              </a:rPr>
              <a:t>dbacct</a:t>
            </a:r>
            <a:r>
              <a:rPr lang="en-US" sz="1400" dirty="0">
                <a:latin typeface="Courier New" pitchFamily="-109" charset="0"/>
              </a:rPr>
              <a:t> INTEGER,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amt DECIMAL(9,2),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 INTEGER)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LANGUAGE SQL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DETERMINISTIC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transaction VALUES (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, amt, CURRENT_DATE);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UPDATE account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SET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+ amt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WHERE </a:t>
            </a:r>
            <a:r>
              <a:rPr lang="en-US" sz="1400" dirty="0" err="1">
                <a:latin typeface="Courier New" pitchFamily="-109" charset="0"/>
              </a:rPr>
              <a:t>acctno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cracct</a:t>
            </a:r>
            <a:r>
              <a:rPr lang="en-US" sz="14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entry VALUES (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cracct</a:t>
            </a:r>
            <a:r>
              <a:rPr lang="en-US" sz="1400" dirty="0">
                <a:latin typeface="Courier New" pitchFamily="-109" charset="0"/>
              </a:rPr>
              <a:t>, '</a:t>
            </a:r>
            <a:r>
              <a:rPr lang="en-US" sz="1400" dirty="0" err="1">
                <a:latin typeface="Courier New" pitchFamily="-109" charset="0"/>
              </a:rPr>
              <a:t>cr</a:t>
            </a:r>
            <a:r>
              <a:rPr lang="en-US" sz="1400" dirty="0">
                <a:latin typeface="Courier New" pitchFamily="-109" charset="0"/>
              </a:rPr>
              <a:t>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UPDATE account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	SET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- amt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WHERE </a:t>
            </a:r>
            <a:r>
              <a:rPr lang="en-US" sz="1400" dirty="0" err="1">
                <a:latin typeface="Courier New" pitchFamily="-109" charset="0"/>
              </a:rPr>
              <a:t>acctno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dbacct</a:t>
            </a:r>
            <a:r>
              <a:rPr lang="en-US" sz="14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entry VALUES (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dbacct</a:t>
            </a:r>
            <a:r>
              <a:rPr lang="en-US" sz="1400" dirty="0">
                <a:latin typeface="Courier New" pitchFamily="-109" charset="0"/>
              </a:rPr>
              <a:t>, 'db');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END//</a:t>
            </a:r>
          </a:p>
        </p:txBody>
      </p:sp>
      <p:sp>
        <p:nvSpPr>
          <p:cNvPr id="71686" name="Comment 6"/>
          <p:cNvSpPr>
            <a:spLocks noChangeArrowheads="1"/>
          </p:cNvSpPr>
          <p:nvPr/>
        </p:nvSpPr>
        <p:spPr bwMode="auto">
          <a:xfrm>
            <a:off x="6934200" y="1828800"/>
            <a:ext cx="1752600" cy="1223070"/>
          </a:xfrm>
          <a:prstGeom prst="foldedCorner">
            <a:avLst>
              <a:gd name="adj" fmla="val 12500"/>
            </a:avLst>
          </a:prstGeom>
          <a:solidFill>
            <a:srgbClr val="FCFDC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Georgia" pitchFamily="-109" charset="0"/>
              </a:rPr>
              <a:t>Need to delimit the procedure and SQL commands</a:t>
            </a:r>
          </a:p>
        </p:txBody>
      </p:sp>
    </p:spTree>
    <p:extLst>
      <p:ext uri="{BB962C8B-B14F-4D97-AF65-F5344CB8AC3E}">
        <p14:creationId xmlns:p14="http://schemas.microsoft.com/office/powerpoint/2010/main" val="207548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-109" charset="0"/>
              </a:rPr>
              <a:t>CALL </a:t>
            </a:r>
            <a:r>
              <a:rPr lang="en-US" sz="2000" dirty="0" err="1">
                <a:latin typeface="Courier New" pitchFamily="-109" charset="0"/>
              </a:rPr>
              <a:t>transfer(cracct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dbacct</a:t>
            </a:r>
            <a:r>
              <a:rPr lang="en-US" sz="2000" dirty="0">
                <a:latin typeface="Courier New" pitchFamily="-109" charset="0"/>
              </a:rPr>
              <a:t>, amt, </a:t>
            </a:r>
            <a:r>
              <a:rPr lang="en-US" sz="2000" dirty="0" err="1">
                <a:latin typeface="Courier New" pitchFamily="-109" charset="0"/>
              </a:rPr>
              <a:t>transno</a:t>
            </a:r>
            <a:r>
              <a:rPr lang="en-US" sz="2000" dirty="0">
                <a:latin typeface="Courier New" pitchFamily="-109" charset="0"/>
              </a:rPr>
              <a:t>);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Transaction 1005 transfers $100 to account 1 (the credit account) from account 2 (the debit account)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-109" charset="0"/>
              </a:rPr>
              <a:t>CALL transfer(1,2,100,1005);</a:t>
            </a:r>
          </a:p>
        </p:txBody>
      </p:sp>
    </p:spTree>
    <p:extLst>
      <p:ext uri="{BB962C8B-B14F-4D97-AF65-F5344CB8AC3E}">
        <p14:creationId xmlns:p14="http://schemas.microsoft.com/office/powerpoint/2010/main" val="113849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1"/>
            <a:ext cx="8229600" cy="3763964"/>
          </a:xfrm>
        </p:spPr>
        <p:txBody>
          <a:bodyPr/>
          <a:lstStyle/>
          <a:p>
            <a:r>
              <a:rPr lang="en-US" sz="2800" dirty="0"/>
              <a:t>A set of actions set off by an SQL statement that changes the state of the database</a:t>
            </a:r>
          </a:p>
          <a:p>
            <a:pPr lvl="1"/>
            <a:r>
              <a:rPr lang="en-US" sz="2400" dirty="0">
                <a:latin typeface="Courier New" pitchFamily="-109" charset="0"/>
              </a:rPr>
              <a:t>UPDATE</a:t>
            </a:r>
          </a:p>
          <a:p>
            <a:pPr lvl="1"/>
            <a:r>
              <a:rPr lang="en-US" sz="2400" dirty="0">
                <a:latin typeface="Courier New" pitchFamily="-109" charset="0"/>
              </a:rPr>
              <a:t>INSERT</a:t>
            </a:r>
          </a:p>
          <a:p>
            <a:pPr lvl="1"/>
            <a:r>
              <a:rPr lang="en-US" sz="2400" dirty="0">
                <a:latin typeface="Courier New" pitchFamily="-109" charset="0"/>
              </a:rPr>
              <a:t>DELETE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form of stored procedure that executes automatically when a table’s rows are modified.</a:t>
            </a:r>
          </a:p>
        </p:txBody>
      </p:sp>
    </p:spTree>
    <p:extLst>
      <p:ext uri="{BB962C8B-B14F-4D97-AF65-F5344CB8AC3E}">
        <p14:creationId xmlns:p14="http://schemas.microsoft.com/office/powerpoint/2010/main" val="55931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229600" cy="1143000"/>
          </a:xfrm>
        </p:spPr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229600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Automatically log all updates to a log 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table for storing log rows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trigger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CREATE TABLE </a:t>
            </a:r>
            <a:r>
              <a:rPr lang="en-US" sz="2400" dirty="0" err="1">
                <a:latin typeface="Courier New" pitchFamily="-109" charset="0"/>
              </a:rPr>
              <a:t>stock_log</a:t>
            </a:r>
            <a:r>
              <a:rPr lang="en-US" sz="2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stkcode</a:t>
            </a:r>
            <a:r>
              <a:rPr lang="en-US" sz="2400" dirty="0">
                <a:latin typeface="Courier New" pitchFamily="-109" charset="0"/>
              </a:rPr>
              <a:t>		CHAR(3),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old_stkprice</a:t>
            </a:r>
            <a:r>
              <a:rPr lang="en-US" sz="2400" dirty="0">
                <a:latin typeface="Courier New" pitchFamily="-109" charset="0"/>
              </a:rPr>
              <a:t>	DECIMAL(6,2),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new_stkprice</a:t>
            </a:r>
            <a:r>
              <a:rPr lang="en-US" sz="2400" dirty="0">
                <a:latin typeface="Courier New" pitchFamily="-109" charset="0"/>
              </a:rPr>
              <a:t>	DECIMAL(6,2),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old_stkqty</a:t>
            </a:r>
            <a:r>
              <a:rPr lang="en-US" sz="2400" dirty="0">
                <a:latin typeface="Courier New" pitchFamily="-109" charset="0"/>
              </a:rPr>
              <a:t>		DECIMAL(8),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new_stkqty</a:t>
            </a:r>
            <a:r>
              <a:rPr lang="en-US" sz="2400" dirty="0">
                <a:latin typeface="Courier New" pitchFamily="-109" charset="0"/>
              </a:rPr>
              <a:t>		DECIMAL(8),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update_stktime</a:t>
            </a:r>
            <a:r>
              <a:rPr lang="en-US" sz="2400" dirty="0">
                <a:latin typeface="Courier New" pitchFamily="-109" charset="0"/>
              </a:rPr>
              <a:t>	TIMESTAMP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	PRIMARY </a:t>
            </a:r>
            <a:r>
              <a:rPr lang="en-US" sz="2400" dirty="0" err="1">
                <a:latin typeface="Courier New" pitchFamily="-109" charset="0"/>
              </a:rPr>
              <a:t>KEY(update_stktime</a:t>
            </a:r>
            <a:r>
              <a:rPr lang="en-US" sz="2400" dirty="0">
                <a:latin typeface="Courier New" pitchFamily="-10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261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Stored Procedure</a:t>
            </a:r>
          </a:p>
          <a:p>
            <a:r>
              <a:rPr lang="en-US" dirty="0"/>
              <a:t>Trigger</a:t>
            </a:r>
          </a:p>
          <a:p>
            <a:r>
              <a:rPr lang="en-US" dirty="0"/>
              <a:t>Cursor</a:t>
            </a:r>
          </a:p>
          <a:p>
            <a:r>
              <a:rPr lang="en-US" dirty="0"/>
              <a:t>Transaction/Locking</a:t>
            </a:r>
          </a:p>
        </p:txBody>
      </p:sp>
    </p:spTree>
    <p:extLst>
      <p:ext uri="{BB962C8B-B14F-4D97-AF65-F5344CB8AC3E}">
        <p14:creationId xmlns:p14="http://schemas.microsoft.com/office/powerpoint/2010/main" val="104513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DELIMITER //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CREATE TRIGGER </a:t>
            </a:r>
            <a:r>
              <a:rPr lang="en-US" sz="2000" dirty="0" err="1">
                <a:latin typeface="Courier New" pitchFamily="-109" charset="0"/>
              </a:rPr>
              <a:t>stock_update</a:t>
            </a:r>
            <a:endParaRPr lang="en-US" sz="20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AFTER UPDATE ON stock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FOR EACH ROW BEGIN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INSERT INTO </a:t>
            </a:r>
            <a:r>
              <a:rPr lang="en-US" sz="2000" dirty="0" err="1">
                <a:latin typeface="Courier New" pitchFamily="-109" charset="0"/>
              </a:rPr>
              <a:t>stock_log</a:t>
            </a:r>
            <a:r>
              <a:rPr lang="en-US" sz="2000" dirty="0">
                <a:latin typeface="Courier New" pitchFamily="-109" charset="0"/>
              </a:rPr>
              <a:t> VALUES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	(</a:t>
            </a:r>
            <a:r>
              <a:rPr lang="en-US" sz="2000" dirty="0" err="1">
                <a:latin typeface="Courier New" pitchFamily="-109" charset="0"/>
              </a:rPr>
              <a:t>OLD.stkcode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OLD.stkprice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NEW.stkprice</a:t>
            </a:r>
            <a:r>
              <a:rPr lang="en-US" sz="2000" dirty="0">
                <a:latin typeface="Courier New" pitchFamily="-109" charset="0"/>
              </a:rPr>
              <a:t>, 	 </a:t>
            </a:r>
            <a:r>
              <a:rPr lang="en-US" sz="2000" dirty="0" err="1">
                <a:latin typeface="Courier New" pitchFamily="-109" charset="0"/>
              </a:rPr>
              <a:t>OLD.stkqty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NEW.stkqty</a:t>
            </a:r>
            <a:r>
              <a:rPr lang="en-US" sz="2000" dirty="0">
                <a:latin typeface="Courier New" pitchFamily="-109" charset="0"/>
              </a:rPr>
              <a:t>, CURRENT_TIMESTAMP);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END//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63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E84AACB-8706-8251-F96D-405F0B5F0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135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MySQL, a cursor is a database object used for iterating the result of a SELECT statement.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Typically, you use cursors within stored procedures, triggers, and functions </a:t>
            </a:r>
            <a:r>
              <a:rPr lang="en-US" sz="2800" b="1" dirty="0"/>
              <a:t>where you need to process individual rows returned by a query one at a time</a:t>
            </a:r>
            <a:r>
              <a:rPr lang="en-US" sz="2800" dirty="0"/>
              <a:t>.</a:t>
            </a:r>
            <a:endParaRPr lang="en-US" sz="2400" dirty="0">
              <a:latin typeface="Courier New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2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r>
              <a:rPr lang="en-US" dirty="0"/>
              <a:t>CURSOR: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59030-74A2-4FFF-3909-CE287D74CF85}"/>
              </a:ext>
            </a:extLst>
          </p:cNvPr>
          <p:cNvSpPr txBox="1"/>
          <p:nvPr/>
        </p:nvSpPr>
        <p:spPr>
          <a:xfrm>
            <a:off x="304800" y="167640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DELIMITER //</a:t>
            </a:r>
          </a:p>
          <a:p>
            <a:endParaRPr lang="en-US" sz="1600" dirty="0"/>
          </a:p>
          <a:p>
            <a:r>
              <a:rPr lang="en-US" sz="1600" dirty="0"/>
              <a:t>CREATE PROCEDURE </a:t>
            </a:r>
            <a:r>
              <a:rPr lang="en-US" sz="1600" dirty="0" err="1"/>
              <a:t>ExampleCursorProcedure</a:t>
            </a:r>
            <a:r>
              <a:rPr lang="en-US" sz="1600" dirty="0"/>
              <a:t>()</a:t>
            </a:r>
          </a:p>
          <a:p>
            <a:r>
              <a:rPr lang="en-US" sz="1600" dirty="0"/>
              <a:t>BEGIN	</a:t>
            </a:r>
          </a:p>
          <a:p>
            <a:r>
              <a:rPr lang="en-US" sz="1600" dirty="0"/>
              <a:t>DECLARE done INT DEFAULT FALSE;    </a:t>
            </a:r>
          </a:p>
          <a:p>
            <a:r>
              <a:rPr lang="en-US" sz="1600" dirty="0"/>
              <a:t>DECLARE col1 INT;    </a:t>
            </a:r>
          </a:p>
          <a:p>
            <a:r>
              <a:rPr lang="en-US" sz="1600" dirty="0"/>
              <a:t>DECLARE col2 VARCHAR(25);</a:t>
            </a:r>
          </a:p>
          <a:p>
            <a:r>
              <a:rPr lang="en-US" sz="1600" dirty="0"/>
              <a:t>DECLARE </a:t>
            </a:r>
            <a:r>
              <a:rPr lang="en-US" sz="1600" dirty="0" err="1"/>
              <a:t>Dynamic_Dept_Cursor</a:t>
            </a:r>
            <a:r>
              <a:rPr lang="en-US" sz="1600" dirty="0"/>
              <a:t> CURSOR FOR 		</a:t>
            </a:r>
          </a:p>
          <a:p>
            <a:r>
              <a:rPr lang="en-US" sz="1600" dirty="0"/>
              <a:t>	SELECT </a:t>
            </a:r>
            <a:r>
              <a:rPr lang="en-US" sz="1600" dirty="0" err="1"/>
              <a:t>s_dept.s_dept_id</a:t>
            </a:r>
            <a:r>
              <a:rPr lang="en-US" sz="1600" dirty="0"/>
              <a:t>, s_dept.name FROM </a:t>
            </a:r>
            <a:r>
              <a:rPr lang="en-US" sz="1600" dirty="0" err="1"/>
              <a:t>s_dept</a:t>
            </a:r>
            <a:r>
              <a:rPr lang="en-US" sz="1600" dirty="0"/>
              <a:t> ORDER BY s_dept.name; #Open the Cursor	</a:t>
            </a:r>
          </a:p>
          <a:p>
            <a:r>
              <a:rPr lang="en-US" sz="1600" dirty="0"/>
              <a:t>open </a:t>
            </a:r>
            <a:r>
              <a:rPr lang="en-US" sz="1600" dirty="0" err="1"/>
              <a:t>Dynamic_Dept_Cursor</a:t>
            </a:r>
            <a:r>
              <a:rPr lang="en-US" sz="1600" dirty="0"/>
              <a:t>; 	</a:t>
            </a:r>
          </a:p>
          <a:p>
            <a:r>
              <a:rPr lang="en-US" sz="1600" dirty="0"/>
              <a:t>#More Fetch Practices	</a:t>
            </a:r>
          </a:p>
          <a:p>
            <a:r>
              <a:rPr lang="en-US" sz="1600" dirty="0"/>
              <a:t>FETCH </a:t>
            </a:r>
            <a:r>
              <a:rPr lang="en-US" sz="1600" dirty="0" err="1"/>
              <a:t>Dynamic_Dept_Cursor</a:t>
            </a:r>
            <a:r>
              <a:rPr lang="en-US" sz="1600" dirty="0"/>
              <a:t> INTO col1,col2;  #fetch the first row    </a:t>
            </a:r>
          </a:p>
          <a:p>
            <a:r>
              <a:rPr lang="en-US" sz="1600" dirty="0"/>
              <a:t>SELECT col1, col2;	</a:t>
            </a:r>
          </a:p>
          <a:p>
            <a:r>
              <a:rPr lang="en-US" sz="1600" dirty="0"/>
              <a:t>FETCH </a:t>
            </a:r>
            <a:r>
              <a:rPr lang="en-US" sz="1600" dirty="0" err="1"/>
              <a:t>Dynamic_Dept_Cursor</a:t>
            </a:r>
            <a:r>
              <a:rPr lang="en-US" sz="1600" dirty="0"/>
              <a:t> INTO col1,col2;  #fetch the next row    </a:t>
            </a:r>
          </a:p>
          <a:p>
            <a:r>
              <a:rPr lang="en-US" sz="1600" dirty="0"/>
              <a:t>SELECT col1, col2;    </a:t>
            </a:r>
          </a:p>
          <a:p>
            <a:r>
              <a:rPr lang="en-US" sz="1600" dirty="0"/>
              <a:t>CLOSE </a:t>
            </a:r>
            <a:r>
              <a:rPr lang="en-US" sz="1600" dirty="0" err="1"/>
              <a:t>Dynamic_Dept_Cursor</a:t>
            </a:r>
            <a:r>
              <a:rPr lang="en-US" sz="1600" dirty="0"/>
              <a:t>;    </a:t>
            </a:r>
          </a:p>
          <a:p>
            <a:r>
              <a:rPr lang="en-US" sz="1600" dirty="0"/>
              <a:t>END;// </a:t>
            </a:r>
          </a:p>
          <a:p>
            <a:endParaRPr lang="en-US" sz="1600" dirty="0"/>
          </a:p>
          <a:p>
            <a:r>
              <a:rPr lang="en-US" sz="1600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09513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539FCB-E8A0-5E64-9549-E8F92F9D1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3763964"/>
          </a:xfrm>
        </p:spPr>
        <p:txBody>
          <a:bodyPr/>
          <a:lstStyle/>
          <a:p>
            <a:r>
              <a:rPr lang="en-US" sz="2400" dirty="0">
                <a:latin typeface="Courier New" pitchFamily="-109" charset="0"/>
              </a:rPr>
              <a:t>Commit</a:t>
            </a:r>
            <a:r>
              <a:rPr lang="en-US" sz="2800" dirty="0"/>
              <a:t>: To finalize changes 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-109" charset="0"/>
              </a:rPr>
              <a:t>Rollback</a:t>
            </a:r>
            <a:r>
              <a:rPr lang="en-US" sz="2800" dirty="0"/>
              <a:t>: To cancel changes on data</a:t>
            </a:r>
          </a:p>
        </p:txBody>
      </p:sp>
    </p:spTree>
    <p:extLst>
      <p:ext uri="{BB962C8B-B14F-4D97-AF65-F5344CB8AC3E}">
        <p14:creationId xmlns:p14="http://schemas.microsoft.com/office/powerpoint/2010/main" val="315031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Nulls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962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Don’t confuse with blank or zero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Multiple meanings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Unknown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Inapplicable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No value supplied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Value undefined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Creates confusion because the user must make an inference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One expert advises that </a:t>
            </a:r>
            <a:r>
              <a:rPr lang="en-GB" sz="2800" dirty="0">
                <a:latin typeface="Courier New" pitchFamily="-109" charset="0"/>
              </a:rPr>
              <a:t>NOT NULL</a:t>
            </a:r>
            <a:r>
              <a:rPr lang="en-GB" sz="2800" dirty="0"/>
              <a:t> be used for all columns to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4888093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8382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18694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Data is a valuable resource</a:t>
            </a:r>
          </a:p>
          <a:p>
            <a:r>
              <a:rPr lang="en-GB" dirty="0"/>
              <a:t>Access should be controlled</a:t>
            </a:r>
          </a:p>
          <a:p>
            <a:r>
              <a:rPr lang="en-GB" dirty="0"/>
              <a:t>SQL security procedures</a:t>
            </a:r>
          </a:p>
          <a:p>
            <a:pPr lvl="1"/>
            <a:r>
              <a:rPr lang="en-GB" dirty="0">
                <a:latin typeface="Courier New" pitchFamily="-109" charset="0"/>
              </a:rPr>
              <a:t>CREATE VIEW</a:t>
            </a:r>
            <a:endParaRPr lang="en-GB" dirty="0"/>
          </a:p>
          <a:p>
            <a:pPr lvl="1"/>
            <a:r>
              <a:rPr lang="en-GB" dirty="0"/>
              <a:t>Authorization commands</a:t>
            </a:r>
          </a:p>
        </p:txBody>
      </p:sp>
    </p:spTree>
    <p:extLst>
      <p:ext uri="{BB962C8B-B14F-4D97-AF65-F5344CB8AC3E}">
        <p14:creationId xmlns:p14="http://schemas.microsoft.com/office/powerpoint/2010/main" val="8168764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Authorization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Based on privilege concept</a:t>
            </a:r>
          </a:p>
          <a:p>
            <a:r>
              <a:rPr lang="en-GB" dirty="0"/>
              <a:t>You cannot execute an operation without the appropriate privilege</a:t>
            </a:r>
          </a:p>
          <a:p>
            <a:r>
              <a:rPr lang="en-GB" dirty="0"/>
              <a:t>DBA has all privileges</a:t>
            </a:r>
          </a:p>
        </p:txBody>
      </p:sp>
    </p:spTree>
    <p:extLst>
      <p:ext uri="{BB962C8B-B14F-4D97-AF65-F5344CB8AC3E}">
        <p14:creationId xmlns:p14="http://schemas.microsoft.com/office/powerpoint/2010/main" val="3795062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1247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GRANT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9550" y="1844040"/>
            <a:ext cx="8229600" cy="4251960"/>
          </a:xfrm>
          <a:noFill/>
          <a:ln/>
        </p:spPr>
        <p:txBody>
          <a:bodyPr lIns="90488" tIns="44450" rIns="90488" bIns="44450"/>
          <a:lstStyle/>
          <a:p>
            <a:r>
              <a:rPr lang="en-GB" sz="2000" dirty="0"/>
              <a:t>Defines a user’s privileges</a:t>
            </a:r>
          </a:p>
          <a:p>
            <a:r>
              <a:rPr lang="en-GB" sz="2000" dirty="0"/>
              <a:t>Format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GRANT privileges ON object TO users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   [WITH GRANT OPTION];</a:t>
            </a:r>
          </a:p>
          <a:p>
            <a:r>
              <a:rPr lang="en-GB" sz="2000" dirty="0"/>
              <a:t>An object is a base table or view</a:t>
            </a:r>
          </a:p>
          <a:p>
            <a:r>
              <a:rPr lang="en-GB" sz="2000" dirty="0"/>
              <a:t>The keyword </a:t>
            </a:r>
            <a:r>
              <a:rPr lang="en-GB" sz="2000" i="1" dirty="0"/>
              <a:t>privilege</a:t>
            </a:r>
            <a:r>
              <a:rPr lang="en-GB" sz="2000" dirty="0"/>
              <a:t> can be </a:t>
            </a:r>
            <a:r>
              <a:rPr lang="en-GB" sz="2000" dirty="0">
                <a:latin typeface="Courier New" pitchFamily="-109" charset="0"/>
              </a:rPr>
              <a:t>ALL PRIVILEGES</a:t>
            </a:r>
            <a:r>
              <a:rPr lang="en-GB" sz="2000" dirty="0"/>
              <a:t> or chosen from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SELECT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UPDATE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DELETE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INSERT</a:t>
            </a:r>
          </a:p>
          <a:p>
            <a:r>
              <a:rPr lang="en-GB" sz="2000" dirty="0"/>
              <a:t>Privileges can be granted to everybody using the keyword </a:t>
            </a:r>
            <a:r>
              <a:rPr lang="en-GB" sz="2000" dirty="0">
                <a:latin typeface="Courier New" pitchFamily="-109" charset="0"/>
              </a:rPr>
              <a:t>PUBLIC</a:t>
            </a:r>
            <a:r>
              <a:rPr lang="en-GB" sz="2000" dirty="0"/>
              <a:t> or to selected users by specifying their user identifier</a:t>
            </a:r>
          </a:p>
        </p:txBody>
      </p:sp>
    </p:spTree>
    <p:extLst>
      <p:ext uri="{BB962C8B-B14F-4D97-AF65-F5344CB8AC3E}">
        <p14:creationId xmlns:p14="http://schemas.microsoft.com/office/powerpoint/2010/main" val="3353642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872" y="88773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GRANT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The </a:t>
            </a:r>
            <a:r>
              <a:rPr lang="en-GB" sz="2800" dirty="0">
                <a:latin typeface="Courier New" pitchFamily="-109" charset="0"/>
              </a:rPr>
              <a:t>UPDATE</a:t>
            </a:r>
            <a:r>
              <a:rPr lang="en-GB" sz="2800" dirty="0"/>
              <a:t> privilege can specify particular columns in a base table or view</a:t>
            </a:r>
          </a:p>
          <a:p>
            <a:pPr marL="0" indent="0">
              <a:buNone/>
            </a:pPr>
            <a:endParaRPr lang="en-GB" sz="2400" dirty="0">
              <a:latin typeface="Courier New" pitchFamily="-109" charset="0"/>
            </a:endParaRPr>
          </a:p>
          <a:p>
            <a:endParaRPr lang="en-GB" sz="2800" dirty="0">
              <a:latin typeface="Courier New" pitchFamily="-109" charset="0"/>
            </a:endParaRPr>
          </a:p>
          <a:p>
            <a:r>
              <a:rPr lang="en-GB" sz="2800" dirty="0">
                <a:latin typeface="Courier New" pitchFamily="-109" charset="0"/>
              </a:rPr>
              <a:t>WITH GRANT OPTION</a:t>
            </a:r>
            <a:endParaRPr lang="en-GB" sz="2800" dirty="0"/>
          </a:p>
          <a:p>
            <a:pPr lvl="1"/>
            <a:r>
              <a:rPr lang="en-GB" sz="2400" dirty="0"/>
              <a:t>Permits a user to pass privileges to another user</a:t>
            </a:r>
          </a:p>
        </p:txBody>
      </p:sp>
    </p:spTree>
    <p:extLst>
      <p:ext uri="{BB962C8B-B14F-4D97-AF65-F5344CB8AC3E}">
        <p14:creationId xmlns:p14="http://schemas.microsoft.com/office/powerpoint/2010/main" val="14701121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620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Using GRANT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000" i="1" dirty="0"/>
              <a:t>Give Alice all rights to the STOCK table.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1800" dirty="0">
                <a:latin typeface="Courier New" pitchFamily="-109" charset="0"/>
              </a:rPr>
              <a:t>GRANT ALL PRIVILEGES ON stock TO </a:t>
            </a:r>
            <a:r>
              <a:rPr lang="en-GB" sz="1800" dirty="0" err="1">
                <a:latin typeface="Courier New" pitchFamily="-109" charset="0"/>
              </a:rPr>
              <a:t>alice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2000" dirty="0"/>
          </a:p>
          <a:p>
            <a:r>
              <a:rPr lang="en-GB" sz="2000" i="1" dirty="0"/>
              <a:t>Permit the accounting staff, Todd and Nancy, to update the price of a stock.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1800" dirty="0">
                <a:latin typeface="Courier New" pitchFamily="-109" charset="0"/>
              </a:rPr>
              <a:t>GRANT UPDATE (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) ON stock TO </a:t>
            </a:r>
            <a:r>
              <a:rPr lang="en-GB" sz="1800" dirty="0" err="1">
                <a:latin typeface="Courier New" pitchFamily="-109" charset="0"/>
              </a:rPr>
              <a:t>todd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nancy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2000" dirty="0"/>
          </a:p>
          <a:p>
            <a:r>
              <a:rPr lang="en-GB" sz="2000" i="1" dirty="0"/>
              <a:t>Give all staff the privilege to select rows from ITEM.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1800" dirty="0">
                <a:latin typeface="Courier New" pitchFamily="-109" charset="0"/>
              </a:rPr>
              <a:t>GRANT SELECT ON item TO PUBLIC;</a:t>
            </a:r>
            <a:endParaRPr lang="en-GB" sz="2000" dirty="0"/>
          </a:p>
          <a:p>
            <a:r>
              <a:rPr lang="en-GB" sz="2000" i="1" dirty="0"/>
              <a:t>Give Alice all rights to view STK.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GRANT SELECT, UPDATE, DELETE, INSERT ON stock</a:t>
            </a:r>
          </a:p>
          <a:p>
            <a:pPr>
              <a:buFontTx/>
              <a:buNone/>
            </a:pPr>
            <a:r>
              <a:rPr lang="en-GB" sz="2000" dirty="0">
                <a:latin typeface="Courier New" pitchFamily="-109" charset="0"/>
              </a:rPr>
              <a:t>	   TO </a:t>
            </a:r>
            <a:r>
              <a:rPr lang="en-GB" sz="2000" dirty="0" err="1">
                <a:latin typeface="Courier New" pitchFamily="-109" charset="0"/>
              </a:rPr>
              <a:t>alice</a:t>
            </a:r>
            <a:r>
              <a:rPr lang="en-GB" sz="2000" dirty="0">
                <a:latin typeface="Courier New" pitchFamily="-109" charset="0"/>
              </a:rPr>
              <a:t>;</a:t>
            </a:r>
          </a:p>
          <a:p>
            <a:pPr>
              <a:buFontTx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51597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4292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Views - virtual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7292"/>
            <a:ext cx="82550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An imaginary table constructed by the DBMS when required</a:t>
            </a:r>
          </a:p>
          <a:p>
            <a:pPr>
              <a:lnSpc>
                <a:spcPct val="90000"/>
              </a:lnSpc>
            </a:pPr>
            <a:r>
              <a:rPr lang="en-GB" dirty="0"/>
              <a:t>Only the definition of the view is stored, not the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CREATE VIEW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(nation, firm, price, qty, 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,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AS SELECT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stkfirm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	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exchrate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        FROM stock JOIN nation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        ON </a:t>
            </a:r>
            <a:r>
              <a:rPr lang="en-GB" sz="1800" dirty="0" err="1">
                <a:latin typeface="Courier New" pitchFamily="-109" charset="0"/>
              </a:rPr>
              <a:t>stock.natcode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nation.natcode</a:t>
            </a:r>
            <a:r>
              <a:rPr lang="en-GB" sz="1800" dirty="0">
                <a:latin typeface="Courier New" pitchFamily="-10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60061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44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REVOKE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Removes privileges</a:t>
            </a:r>
          </a:p>
          <a:p>
            <a:r>
              <a:rPr lang="en-GB" sz="2800" dirty="0"/>
              <a:t>Format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2400" dirty="0">
                <a:latin typeface="Courier New" pitchFamily="-109" charset="0"/>
              </a:rPr>
              <a:t>REVOKE privileges ON object FROM users;</a:t>
            </a:r>
          </a:p>
          <a:p>
            <a:r>
              <a:rPr lang="en-GB" sz="2800" dirty="0"/>
              <a:t>Cascading </a:t>
            </a:r>
            <a:r>
              <a:rPr lang="en-GB" sz="2800" dirty="0">
                <a:latin typeface="Courier New" pitchFamily="-109" charset="0"/>
              </a:rPr>
              <a:t>REVOKE</a:t>
            </a:r>
            <a:endParaRPr lang="en-GB" sz="2800" dirty="0"/>
          </a:p>
          <a:p>
            <a:pPr lvl="1"/>
            <a:r>
              <a:rPr lang="en-GB" sz="2400" dirty="0"/>
              <a:t>Reverses use of the </a:t>
            </a:r>
            <a:r>
              <a:rPr lang="en-GB" sz="2400" dirty="0">
                <a:latin typeface="Courier New" pitchFamily="-109" charset="0"/>
              </a:rPr>
              <a:t>WITH GRANT OPTION</a:t>
            </a:r>
            <a:endParaRPr lang="en-GB" sz="2400" dirty="0"/>
          </a:p>
          <a:p>
            <a:pPr lvl="1"/>
            <a:r>
              <a:rPr lang="en-GB" sz="2400" dirty="0"/>
              <a:t>When a user’s privileges are revoked, all users whose privileges were established using </a:t>
            </a:r>
            <a:r>
              <a:rPr lang="en-GB" sz="2400" dirty="0">
                <a:latin typeface="Courier New" pitchFamily="-109" charset="0"/>
              </a:rPr>
              <a:t>WITH GRANT OPTION</a:t>
            </a:r>
            <a:r>
              <a:rPr lang="en-GB" sz="2400" dirty="0"/>
              <a:t> are also revoked</a:t>
            </a:r>
          </a:p>
        </p:txBody>
      </p:sp>
    </p:spTree>
    <p:extLst>
      <p:ext uri="{BB962C8B-B14F-4D97-AF65-F5344CB8AC3E}">
        <p14:creationId xmlns:p14="http://schemas.microsoft.com/office/powerpoint/2010/main" val="8260523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906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Using REVOKE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400" i="1" dirty="0"/>
              <a:t>Remove Sophie's ability to select from ITEM.</a:t>
            </a: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-109" charset="0"/>
              </a:rPr>
              <a:t>REVOKE SELECT ON item FROM </a:t>
            </a:r>
            <a:r>
              <a:rPr lang="en-GB" sz="2400" dirty="0" err="1">
                <a:latin typeface="Courier New" pitchFamily="-109" charset="0"/>
              </a:rPr>
              <a:t>sophie</a:t>
            </a:r>
            <a:r>
              <a:rPr lang="en-GB" sz="2400" dirty="0">
                <a:latin typeface="Courier New" pitchFamily="-109" charset="0"/>
              </a:rPr>
              <a:t>;</a:t>
            </a:r>
            <a:endParaRPr lang="en-GB" sz="2400" dirty="0"/>
          </a:p>
          <a:p>
            <a:r>
              <a:rPr lang="en-GB" sz="2400" i="1" dirty="0"/>
              <a:t>Nancy is no longer permitted to update stock prices.</a:t>
            </a: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-109" charset="0"/>
              </a:rPr>
              <a:t>REVOKE UPDATE ON stock FROM </a:t>
            </a:r>
            <a:r>
              <a:rPr lang="en-GB" sz="2400" dirty="0" err="1">
                <a:latin typeface="Courier New" pitchFamily="-109" charset="0"/>
              </a:rPr>
              <a:t>nancy</a:t>
            </a:r>
            <a:r>
              <a:rPr lang="en-GB" sz="2400" dirty="0">
                <a:latin typeface="Courier New" pitchFamily="-109" charset="0"/>
              </a:rPr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77539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catalog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A relational database containing definitions of base tables, view, etc.</a:t>
            </a:r>
          </a:p>
          <a:p>
            <a:r>
              <a:rPr lang="en-GB"/>
              <a:t>Can be interrogated using SQL</a:t>
            </a:r>
          </a:p>
          <a:p>
            <a:r>
              <a:rPr lang="en-GB"/>
              <a:t>Called systems tables rather than base tables</a:t>
            </a:r>
          </a:p>
          <a:p>
            <a:r>
              <a:rPr lang="en-GB"/>
              <a:t>MySQL</a:t>
            </a:r>
          </a:p>
          <a:p>
            <a:pPr lvl="1"/>
            <a:r>
              <a:rPr lang="en-GB">
                <a:latin typeface="Courier New" pitchFamily="-109" charset="0"/>
              </a:rPr>
              <a:t>Information_schema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894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Interrogating the catalog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8074025" cy="4113213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85800" algn="l"/>
              </a:tabLst>
            </a:pPr>
            <a:r>
              <a:rPr lang="en-GB" sz="2000" i="1" dirty="0"/>
              <a:t>Find the </a:t>
            </a:r>
            <a:r>
              <a:rPr lang="en-GB" sz="2000" i="1" dirty="0" err="1"/>
              <a:t>table(s</a:t>
            </a:r>
            <a:r>
              <a:rPr lang="en-GB" sz="2000" i="1" dirty="0"/>
              <a:t>) with the most rows.</a:t>
            </a:r>
            <a:endParaRPr lang="en-GB" sz="2000" dirty="0"/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SELECT TABLE_NAME, TABLE_ROWS 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FROM </a:t>
            </a:r>
            <a:r>
              <a:rPr lang="en-US" sz="2000" dirty="0" err="1">
                <a:latin typeface="Courier New" pitchFamily="-109" charset="0"/>
              </a:rPr>
              <a:t>Information_schema</a:t>
            </a:r>
            <a:r>
              <a:rPr lang="en-US" sz="2000" dirty="0">
                <a:latin typeface="Courier New" pitchFamily="-109" charset="0"/>
              </a:rPr>
              <a:t>.</a:t>
            </a:r>
            <a:r>
              <a:rPr lang="en-GB" sz="2000" dirty="0">
                <a:latin typeface="Courier New" pitchFamily="-109" charset="0"/>
              </a:rPr>
              <a:t>TABLES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WHERE TABLE_ROWS = (SELECT MAX(TABLE_ROWS)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  FROM </a:t>
            </a:r>
            <a:r>
              <a:rPr lang="en-US" sz="2000" dirty="0" err="1">
                <a:latin typeface="Courier New" pitchFamily="-109" charset="0"/>
              </a:rPr>
              <a:t>Information_schema</a:t>
            </a:r>
            <a:r>
              <a:rPr lang="en-US" sz="2000" dirty="0">
                <a:latin typeface="Courier New" pitchFamily="-109" charset="0"/>
              </a:rPr>
              <a:t>.</a:t>
            </a:r>
            <a:r>
              <a:rPr lang="en-GB" sz="2000" dirty="0">
                <a:latin typeface="Courier New" pitchFamily="-109" charset="0"/>
              </a:rPr>
              <a:t>TABLES);</a:t>
            </a:r>
          </a:p>
          <a:p>
            <a:pPr>
              <a:buFontTx/>
              <a:buNone/>
              <a:tabLst>
                <a:tab pos="685800" algn="l"/>
              </a:tabLst>
            </a:pPr>
            <a:endParaRPr lang="en-GB" sz="2000" dirty="0">
              <a:latin typeface="Courier New" pitchFamily="-109" charset="0"/>
            </a:endParaRPr>
          </a:p>
          <a:p>
            <a:pPr>
              <a:tabLst>
                <a:tab pos="685800" algn="l"/>
              </a:tabLst>
            </a:pPr>
            <a:r>
              <a:rPr lang="en-GB" sz="2000" i="1" dirty="0"/>
              <a:t>What columns in what tables store dates?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SELECT TABLE_NAME, COLUMN_NAME 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FROM </a:t>
            </a:r>
            <a:r>
              <a:rPr lang="en-US" sz="2000" dirty="0" err="1">
                <a:latin typeface="Courier New" pitchFamily="-109" charset="0"/>
              </a:rPr>
              <a:t>Information_schema</a:t>
            </a:r>
            <a:r>
              <a:rPr lang="en-US" sz="2000" dirty="0">
                <a:latin typeface="Courier New" pitchFamily="-109" charset="0"/>
              </a:rPr>
              <a:t>.</a:t>
            </a:r>
            <a:r>
              <a:rPr lang="en-GB" sz="2000" dirty="0">
                <a:latin typeface="Courier New" pitchFamily="-109" charset="0"/>
              </a:rPr>
              <a:t>COLUMNS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WHERE DATA_TYPE = 'date'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     ORDER BY TABLE_NAME, COLUMN_NAME;</a:t>
            </a:r>
            <a:endParaRPr lang="en-GB" sz="2000" dirty="0"/>
          </a:p>
        </p:txBody>
      </p:sp>
      <p:sp>
        <p:nvSpPr>
          <p:cNvPr id="37892" name="Comment 4"/>
          <p:cNvSpPr>
            <a:spLocks noChangeArrowheads="1"/>
          </p:cNvSpPr>
          <p:nvPr/>
        </p:nvSpPr>
        <p:spPr bwMode="auto">
          <a:xfrm>
            <a:off x="7086738" y="4800600"/>
            <a:ext cx="1752600" cy="733842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Georgia" pitchFamily="-109" charset="0"/>
              </a:rPr>
              <a:t>MySQL catalog queries</a:t>
            </a:r>
            <a:endParaRPr lang="en-US" sz="1800" dirty="0">
              <a:solidFill>
                <a:srgbClr val="000000"/>
              </a:solidFill>
              <a:latin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2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future of SQL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133600"/>
            <a:ext cx="7693025" cy="4113213"/>
          </a:xfrm>
        </p:spPr>
        <p:txBody>
          <a:bodyPr/>
          <a:lstStyle/>
          <a:p>
            <a:r>
              <a:rPr lang="en-GB" dirty="0"/>
              <a:t>One of the most successful standardization stories</a:t>
            </a:r>
          </a:p>
          <a:p>
            <a:r>
              <a:rPr lang="en-GB" dirty="0"/>
              <a:t>Highly portable</a:t>
            </a:r>
          </a:p>
          <a:p>
            <a:pPr lvl="1"/>
            <a:r>
              <a:rPr lang="en-GB" dirty="0"/>
              <a:t>Across operating systems</a:t>
            </a:r>
          </a:p>
          <a:p>
            <a:pPr lvl="1"/>
            <a:r>
              <a:rPr lang="en-GB" dirty="0"/>
              <a:t>Across applications and organizations</a:t>
            </a:r>
          </a:p>
          <a:p>
            <a:r>
              <a:rPr lang="en-GB" dirty="0"/>
              <a:t>Mainstay of transaction processing systems for now and the immediate future</a:t>
            </a:r>
          </a:p>
        </p:txBody>
      </p:sp>
    </p:spTree>
    <p:extLst>
      <p:ext uri="{BB962C8B-B14F-4D97-AF65-F5344CB8AC3E}">
        <p14:creationId xmlns:p14="http://schemas.microsoft.com/office/powerpoint/2010/main" val="1924718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1"/>
            <a:ext cx="8229600" cy="3840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SQL routines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Procedure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Triggers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GRANT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12037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24" y="69866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Views - querying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96889" y="1978218"/>
            <a:ext cx="4379335" cy="407226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Query exactly as if a table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nation, firm, value</a:t>
            </a:r>
            <a:br>
              <a:rPr lang="en-GB" sz="1800" dirty="0">
                <a:latin typeface="Courier New" pitchFamily="-109" charset="0"/>
              </a:rPr>
            </a:br>
            <a:r>
              <a:rPr lang="en-GB" sz="1800" dirty="0">
                <a:latin typeface="Courier New" pitchFamily="-109" charset="0"/>
              </a:rPr>
              <a:t>	FROM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r>
              <a:rPr lang="en-GB" sz="1800" dirty="0">
                <a:latin typeface="Courier New" pitchFamily="-109" charset="0"/>
              </a:rPr>
              <a:t> WHERE value &gt; 100000;</a:t>
            </a:r>
          </a:p>
        </p:txBody>
      </p:sp>
      <p:graphicFrame>
        <p:nvGraphicFramePr>
          <p:cNvPr id="47743" name="Group 639"/>
          <p:cNvGraphicFramePr>
            <a:graphicFrameLocks noGrp="1"/>
          </p:cNvGraphicFramePr>
          <p:nvPr/>
        </p:nvGraphicFramePr>
        <p:xfrm>
          <a:off x="4895539" y="1978218"/>
          <a:ext cx="4064000" cy="4072260"/>
        </p:xfrm>
        <a:graphic>
          <a:graphicData uri="http://schemas.openxmlformats.org/drawingml/2006/table">
            <a:tbl>
              <a:tblPr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firm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289547.50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698083.75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700358.20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1655561.16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241222.50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2953894.50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431305.00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248910.48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41678651.25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29456209.73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609855.80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258951.69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276303.24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411175.71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25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174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Why create a view?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174174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Simplify query writing</a:t>
            </a:r>
          </a:p>
          <a:p>
            <a:pPr lvl="1"/>
            <a:r>
              <a:rPr lang="en-GB" dirty="0"/>
              <a:t>Calculated columns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Restrict access to parts of a table</a:t>
            </a:r>
          </a:p>
        </p:txBody>
      </p:sp>
    </p:spTree>
    <p:extLst>
      <p:ext uri="{BB962C8B-B14F-4D97-AF65-F5344CB8AC3E}">
        <p14:creationId xmlns:p14="http://schemas.microsoft.com/office/powerpoint/2010/main" val="16418148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99188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Updatable Views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7386" y="1770763"/>
            <a:ext cx="7769225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To be updatable, the SELECT statement cannot contain the following:</a:t>
            </a:r>
          </a:p>
          <a:p>
            <a:endParaRPr lang="en-US" sz="1600" dirty="0"/>
          </a:p>
          <a:p>
            <a:r>
              <a:rPr lang="en-US" sz="1600" dirty="0"/>
              <a:t>Any of the aggregate functions, including MIN, MAX, SUM, AVG, and COUNT</a:t>
            </a:r>
          </a:p>
          <a:p>
            <a:r>
              <a:rPr lang="en-US" sz="1600" dirty="0"/>
              <a:t>The DISTINCT clause</a:t>
            </a:r>
          </a:p>
          <a:p>
            <a:r>
              <a:rPr lang="en-US" sz="1600" dirty="0"/>
              <a:t>The GROUP BY clause</a:t>
            </a:r>
          </a:p>
          <a:p>
            <a:r>
              <a:rPr lang="en-US" sz="1600" dirty="0"/>
              <a:t>The HAVING clause</a:t>
            </a:r>
          </a:p>
          <a:p>
            <a:r>
              <a:rPr lang="en-US" sz="1600" dirty="0"/>
              <a:t>A UNION or UNION ALL clause</a:t>
            </a:r>
          </a:p>
          <a:p>
            <a:r>
              <a:rPr lang="en-US" sz="1600" dirty="0"/>
              <a:t>Left joins or outer joins</a:t>
            </a:r>
          </a:p>
          <a:p>
            <a:r>
              <a:rPr lang="en-US" sz="1600" dirty="0"/>
              <a:t>A subquery in the SELECT clause or the WHERE clause of the main query that refers to the table appearing in the FROM clause in the main query</a:t>
            </a:r>
          </a:p>
          <a:p>
            <a:r>
              <a:rPr lang="en-US" sz="1600" dirty="0"/>
              <a:t>A reference to a view that is non-updatable in the FROM clause</a:t>
            </a:r>
          </a:p>
          <a:p>
            <a:r>
              <a:rPr lang="en-US" sz="1600" dirty="0"/>
              <a:t>A reference to only literal values</a:t>
            </a:r>
          </a:p>
          <a:p>
            <a:r>
              <a:rPr lang="en-US" sz="1600" dirty="0"/>
              <a:t>Multiple references to any column in the base table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280635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1019" y="2057400"/>
            <a:ext cx="8081962" cy="4418012"/>
          </a:xfrm>
        </p:spPr>
        <p:txBody>
          <a:bodyPr/>
          <a:lstStyle/>
          <a:p>
            <a:r>
              <a:rPr lang="en-US" sz="3600" dirty="0"/>
              <a:t>Similar purpose to built-in functions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  	 DELIMITER //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 CREATE FUNCTION km_to_mile(km REAL) RETURNS REAL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 DETERMINISTIC</a:t>
            </a:r>
          </a:p>
          <a:p>
            <a:pPr lvl="1">
              <a:buNone/>
            </a:pPr>
            <a:r>
              <a:rPr lang="en-US" sz="1600" dirty="0">
                <a:latin typeface="Courier New" pitchFamily="-109" charset="0"/>
              </a:rPr>
              <a:t>BEGIN </a:t>
            </a:r>
          </a:p>
          <a:p>
            <a:pPr lvl="1">
              <a:buNone/>
            </a:pPr>
            <a:r>
              <a:rPr lang="en-US" sz="1600" dirty="0">
                <a:latin typeface="Courier New" pitchFamily="-109" charset="0"/>
              </a:rPr>
              <a:t>	DECLARE miles REAL; </a:t>
            </a:r>
          </a:p>
          <a:p>
            <a:pPr lvl="1">
              <a:buNone/>
            </a:pPr>
            <a:r>
              <a:rPr lang="en-US" sz="1600" dirty="0">
                <a:latin typeface="Courier New" pitchFamily="-109" charset="0"/>
              </a:rPr>
              <a:t>	SET miles=0.6213712*km; </a:t>
            </a:r>
          </a:p>
          <a:p>
            <a:pPr lvl="1">
              <a:buNone/>
            </a:pPr>
            <a:r>
              <a:rPr lang="en-US" sz="1600" dirty="0">
                <a:latin typeface="Courier New" pitchFamily="-109" charset="0"/>
              </a:rPr>
              <a:t>	RETURN miles;</a:t>
            </a:r>
          </a:p>
          <a:p>
            <a:pPr lvl="1">
              <a:buNone/>
            </a:pPr>
            <a:r>
              <a:rPr lang="en-US" sz="1600" dirty="0">
                <a:latin typeface="Courier New" pitchFamily="-109" charset="0"/>
              </a:rPr>
              <a:t>END //</a:t>
            </a:r>
          </a:p>
          <a:p>
            <a:pPr>
              <a:buFontTx/>
              <a:buNone/>
            </a:pPr>
            <a:r>
              <a:rPr lang="en-US" sz="3600" dirty="0"/>
              <a:t>Use in SQL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 	</a:t>
            </a:r>
            <a:r>
              <a:rPr lang="en-US" sz="1600" dirty="0">
                <a:latin typeface="Courier New" pitchFamily="-109" charset="0"/>
              </a:rPr>
              <a:t>SELECT FORMAT(km_to_mile(100),0);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SELECT </a:t>
            </a:r>
            <a:r>
              <a:rPr lang="en-US" sz="1600" dirty="0" err="1">
                <a:latin typeface="Courier New" pitchFamily="-109" charset="0"/>
              </a:rPr>
              <a:t>km_to_mile</a:t>
            </a:r>
            <a:r>
              <a:rPr lang="en-US" sz="1600" dirty="0">
                <a:latin typeface="Courier New" pitchFamily="-109" charset="0"/>
              </a:rPr>
              <a:t>(distance)from flight;</a:t>
            </a:r>
          </a:p>
          <a:p>
            <a:pPr>
              <a:buNone/>
            </a:pPr>
            <a:r>
              <a:rPr lang="en-US" sz="1600" dirty="0">
                <a:latin typeface="Courier New" pitchFamily="-109" charset="0"/>
              </a:rPr>
              <a:t>   SELECT 0.6213712*distance from flight;</a:t>
            </a:r>
          </a:p>
          <a:p>
            <a:pPr>
              <a:buFontTx/>
              <a:buNone/>
            </a:pPr>
            <a:endParaRPr lang="en-US" sz="2400" dirty="0">
              <a:latin typeface="Courier New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MySQL client program such as MySQL Workbench or </a:t>
            </a:r>
            <a:r>
              <a:rPr lang="en-US" dirty="0" err="1"/>
              <a:t>mysql</a:t>
            </a:r>
            <a:r>
              <a:rPr lang="en-US" dirty="0"/>
              <a:t> program uses the (;) delimiter to separate statements and executes each statement separately.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8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function or stored procedure, however, consists of multiple statements separated by a semicolon (;).</a:t>
            </a:r>
          </a:p>
          <a:p>
            <a:r>
              <a:rPr lang="en-US" sz="2800" dirty="0"/>
              <a:t>If you use a MySQL client program to define a function or stored procedure that contains semicolon characters, the MySQL client program will not treat the whole function or stored procedure as a single statement, but many statements.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2587650"/>
      </p:ext>
    </p:extLst>
  </p:cSld>
  <p:clrMapOvr>
    <a:masterClrMapping/>
  </p:clrMapOvr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GATemplate" id="{FBEAE634-6466-5C4C-9E8E-1905B47CE371}" vid="{1AAF9FC3-A5B1-DF43-972C-76DD711896C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UGATemplate</Template>
  <TotalTime>87243197</TotalTime>
  <Pages>48</Pages>
  <Words>1968</Words>
  <Application>Microsoft Office PowerPoint</Application>
  <PresentationFormat>Letter Paper (8.5x11 in)</PresentationFormat>
  <Paragraphs>331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Geneva</vt:lpstr>
      <vt:lpstr>Arial</vt:lpstr>
      <vt:lpstr>Courier New</vt:lpstr>
      <vt:lpstr>Georgia</vt:lpstr>
      <vt:lpstr>Noto serif</vt:lpstr>
      <vt:lpstr>Noto serif</vt:lpstr>
      <vt:lpstr>Times</vt:lpstr>
      <vt:lpstr>Times New Roman</vt:lpstr>
      <vt:lpstr>Wingdings</vt:lpstr>
      <vt:lpstr>UGA theme</vt:lpstr>
      <vt:lpstr>   Advanced SQL</vt:lpstr>
      <vt:lpstr>Advanced SQL</vt:lpstr>
      <vt:lpstr>Views - virtual tables</vt:lpstr>
      <vt:lpstr>Views - querying</vt:lpstr>
      <vt:lpstr>Why create a view?</vt:lpstr>
      <vt:lpstr>Updatable Views</vt:lpstr>
      <vt:lpstr>SQL function</vt:lpstr>
      <vt:lpstr>DELIMITER</vt:lpstr>
      <vt:lpstr>DELIMITER</vt:lpstr>
      <vt:lpstr>Redefine Delimiter</vt:lpstr>
      <vt:lpstr>PowerPoint Presentation</vt:lpstr>
      <vt:lpstr>PowerPoint Presentation</vt:lpstr>
      <vt:lpstr>SQL procedure</vt:lpstr>
      <vt:lpstr>SQL procedure</vt:lpstr>
      <vt:lpstr>PowerPoint Presentation</vt:lpstr>
      <vt:lpstr>SQL procedure</vt:lpstr>
      <vt:lpstr>SQL procedure</vt:lpstr>
      <vt:lpstr>Trigger</vt:lpstr>
      <vt:lpstr>Trigger</vt:lpstr>
      <vt:lpstr>Trigger</vt:lpstr>
      <vt:lpstr>CURSOR</vt:lpstr>
      <vt:lpstr>CURSOR: Example</vt:lpstr>
      <vt:lpstr>Transaction</vt:lpstr>
      <vt:lpstr>Nulls</vt:lpstr>
      <vt:lpstr>Security</vt:lpstr>
      <vt:lpstr>Authorization</vt:lpstr>
      <vt:lpstr>GRANT</vt:lpstr>
      <vt:lpstr>GRANT</vt:lpstr>
      <vt:lpstr>Using GRANT</vt:lpstr>
      <vt:lpstr>REVOKE</vt:lpstr>
      <vt:lpstr>Using REVOKE</vt:lpstr>
      <vt:lpstr>The catalog</vt:lpstr>
      <vt:lpstr>Interrogating the catalog</vt:lpstr>
      <vt:lpstr>The future of SQL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Richard T. Watson</dc:creator>
  <cp:lastModifiedBy>Ling Xue</cp:lastModifiedBy>
  <cp:revision>273</cp:revision>
  <cp:lastPrinted>1995-10-05T21:27:29Z</cp:lastPrinted>
  <dcterms:created xsi:type="dcterms:W3CDTF">1997-10-25T13:32:38Z</dcterms:created>
  <dcterms:modified xsi:type="dcterms:W3CDTF">2024-10-28T04:21:27Z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