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86" r:id="rId1"/>
  </p:sldMasterIdLst>
  <p:notesMasterIdLst>
    <p:notesMasterId r:id="rId21"/>
  </p:notesMasterIdLst>
  <p:handoutMasterIdLst>
    <p:handoutMasterId r:id="rId22"/>
  </p:handoutMasterIdLst>
  <p:sldIdLst>
    <p:sldId id="291" r:id="rId2"/>
    <p:sldId id="256" r:id="rId3"/>
    <p:sldId id="314" r:id="rId4"/>
    <p:sldId id="428" r:id="rId5"/>
    <p:sldId id="262" r:id="rId6"/>
    <p:sldId id="330" r:id="rId7"/>
    <p:sldId id="386" r:id="rId8"/>
    <p:sldId id="329" r:id="rId9"/>
    <p:sldId id="427" r:id="rId10"/>
    <p:sldId id="425" r:id="rId11"/>
    <p:sldId id="312" r:id="rId12"/>
    <p:sldId id="420" r:id="rId13"/>
    <p:sldId id="421" r:id="rId14"/>
    <p:sldId id="422" r:id="rId15"/>
    <p:sldId id="423" r:id="rId16"/>
    <p:sldId id="424" r:id="rId17"/>
    <p:sldId id="426" r:id="rId18"/>
    <p:sldId id="331" r:id="rId19"/>
    <p:sldId id="316"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F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93099" autoAdjust="0"/>
  </p:normalViewPr>
  <p:slideViewPr>
    <p:cSldViewPr>
      <p:cViewPr varScale="1">
        <p:scale>
          <a:sx n="109" d="100"/>
          <a:sy n="109" d="100"/>
        </p:scale>
        <p:origin x="1176" y="102"/>
      </p:cViewPr>
      <p:guideLst>
        <p:guide orient="horz" pos="2160"/>
        <p:guide pos="2880"/>
      </p:guideLst>
    </p:cSldViewPr>
  </p:slideViewPr>
  <p:outlineViewPr>
    <p:cViewPr>
      <p:scale>
        <a:sx n="33" d="100"/>
        <a:sy n="33" d="100"/>
      </p:scale>
      <p:origin x="34"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MIST 7510: Data Management</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CFDCFE-BB0F-3C43-93E6-F95A6852D8CD}" type="datetimeFigureOut">
              <a:rPr lang="en-US" smtClean="0"/>
              <a:t>8/19/2024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501D11-3BDE-374B-BE00-57995BC06C92}" type="slidenum">
              <a:rPr lang="en-US" smtClean="0"/>
              <a:t>‹#›</a:t>
            </a:fld>
            <a:endParaRPr lang="en-US"/>
          </a:p>
        </p:txBody>
      </p:sp>
    </p:spTree>
    <p:extLst>
      <p:ext uri="{BB962C8B-B14F-4D97-AF65-F5344CB8AC3E}">
        <p14:creationId xmlns:p14="http://schemas.microsoft.com/office/powerpoint/2010/main" val="427796508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charset="0"/>
                <a:cs typeface="+mn-cs"/>
              </a:defRPr>
            </a:lvl1pPr>
          </a:lstStyle>
          <a:p>
            <a:pPr>
              <a:defRPr/>
            </a:pPr>
            <a:r>
              <a:rPr lang="en-US"/>
              <a:t>MIST 7510: Data Management</a:t>
            </a:r>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charset="0"/>
                <a:cs typeface="+mn-cs"/>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9B463007-365F-49E0-9490-58C589F00EA2}" type="slidenum">
              <a:rPr lang="en-US"/>
              <a:pPr>
                <a:defRPr/>
              </a:pPr>
              <a:t>‹#›</a:t>
            </a:fld>
            <a:endParaRPr lang="en-US"/>
          </a:p>
        </p:txBody>
      </p:sp>
    </p:spTree>
    <p:extLst>
      <p:ext uri="{BB962C8B-B14F-4D97-AF65-F5344CB8AC3E}">
        <p14:creationId xmlns:p14="http://schemas.microsoft.com/office/powerpoint/2010/main" val="417138062"/>
      </p:ext>
    </p:extLst>
  </p:cSld>
  <p:clrMap bg1="lt1" tx1="dk1" bg2="lt2" tx2="dk2" accent1="accent1" accent2="accent2" accent3="accent3" accent4="accent4" accent5="accent5" accent6="accent6" hlink="hlink" folHlink="folHlink"/>
  <p:hf sldNum="0" ftr="0" dt="0"/>
  <p:notesStyle>
    <a:lvl1pPr algn="l" rtl="0" eaLnBrk="0" fontAlgn="base" hangingPunct="0">
      <a:spcBef>
        <a:spcPct val="30000"/>
      </a:spcBef>
      <a:spcAft>
        <a:spcPct val="0"/>
      </a:spcAft>
      <a:defRPr sz="1200" kern="1200">
        <a:solidFill>
          <a:schemeClr val="tx1"/>
        </a:solidFill>
        <a:latin typeface="Times"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ataintensive.ne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618194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a typeface="ＭＳ Ｐゴシック" panose="020B0600070205080204" pitchFamily="34" charset="-128"/>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418971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latin typeface="Times" panose="02020603050405020304" pitchFamily="18" charset="0"/>
              <a:ea typeface="ＭＳ Ｐゴシック" panose="020B0600070205080204" pitchFamily="34" charset="-128"/>
            </a:endParaRPr>
          </a:p>
        </p:txBody>
      </p:sp>
      <p:sp>
        <p:nvSpPr>
          <p:cNvPr id="27652" name="Rectangle 3"/>
          <p:cNvSpPr>
            <a:spLocks noGrp="1" noRot="1" noChangeAspect="1" noChangeArrowheads="1" noTextEdit="1"/>
          </p:cNvSpPr>
          <p:nvPr>
            <p:ph type="sldImg"/>
          </p:nvPr>
        </p:nvSpPr>
        <p:spPr>
          <a:ln w="12700" cap="flat">
            <a:solidFill>
              <a:schemeClr val="tx1"/>
            </a:solidFill>
          </a:ln>
        </p:spPr>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01226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endParaRPr lang="en-US">
              <a:latin typeface="Times" panose="02020603050405020304" pitchFamily="18" charset="0"/>
              <a:ea typeface="ＭＳ Ｐゴシック" panose="020B0600070205080204" pitchFamily="34" charset="-128"/>
            </a:endParaRPr>
          </a:p>
        </p:txBody>
      </p:sp>
      <p:sp>
        <p:nvSpPr>
          <p:cNvPr id="27652" name="Rectangle 3"/>
          <p:cNvSpPr>
            <a:spLocks noGrp="1" noRot="1" noChangeAspect="1" noChangeArrowheads="1" noTextEdit="1"/>
          </p:cNvSpPr>
          <p:nvPr>
            <p:ph type="sldImg"/>
          </p:nvPr>
        </p:nvSpPr>
        <p:spPr>
          <a:ln w="12700" cap="flat">
            <a:solidFill>
              <a:schemeClr val="tx1"/>
            </a:solidFill>
          </a:ln>
        </p:spPr>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95219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dirty="0"/>
              <a:t>An important feature of all of them: atomic transactions</a:t>
            </a:r>
          </a:p>
        </p:txBody>
      </p:sp>
    </p:spTree>
    <p:extLst>
      <p:ext uri="{BB962C8B-B14F-4D97-AF65-F5344CB8AC3E}">
        <p14:creationId xmlns:p14="http://schemas.microsoft.com/office/powerpoint/2010/main" val="145412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a typeface="ＭＳ Ｐゴシック" panose="020B0600070205080204" pitchFamily="34" charset="-128"/>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9pPr>
          </a:lstStyle>
          <a:p>
            <a:pPr>
              <a:spcBef>
                <a:spcPct val="0"/>
              </a:spcBef>
            </a:pPr>
            <a:fld id="{C429DA44-A0B7-4543-AEA1-A6F1CF9F9CB4}" type="slidenum">
              <a:rPr lang="en-US"/>
              <a:pPr>
                <a:spcBef>
                  <a:spcPct val="0"/>
                </a:spcBef>
              </a:pPr>
              <a:t>11</a:t>
            </a:fld>
            <a:endParaRPr lang="en-US"/>
          </a:p>
        </p:txBody>
      </p:sp>
    </p:spTree>
    <p:extLst>
      <p:ext uri="{BB962C8B-B14F-4D97-AF65-F5344CB8AC3E}">
        <p14:creationId xmlns:p14="http://schemas.microsoft.com/office/powerpoint/2010/main" val="181161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https://www.geeksforgeeks.org/types-of-databases/</a:t>
            </a:r>
          </a:p>
          <a:p>
            <a:endParaRPr lang="en-US" dirty="0"/>
          </a:p>
          <a:p>
            <a:pPr algn="l"/>
            <a:r>
              <a:rPr lang="en-US" b="0" i="0" dirty="0">
                <a:solidFill>
                  <a:srgbClr val="212529"/>
                </a:solidFill>
                <a:effectLst/>
                <a:latin typeface="Suisse"/>
              </a:rPr>
              <a:t>The difference between relational and hierarchical databases lies in the data structures. While the hierarchical database architecture is tree-like, data in a relational database is stored in tables with a unique identifier for each record. A relational database structure facilitates easy identification and access of data in relation to other data points in the database. The tables are separate from physical storage structures, which enables database administrators to alter physical data storage without reorganizing the database tables themselves.</a:t>
            </a:r>
          </a:p>
          <a:p>
            <a:pPr algn="l"/>
            <a:r>
              <a:rPr lang="en-US" b="0" i="0" dirty="0">
                <a:solidFill>
                  <a:srgbClr val="212529"/>
                </a:solidFill>
                <a:effectLst/>
                <a:latin typeface="Suisse"/>
              </a:rPr>
              <a:t>Characteristics of hierarchical database models include their simplicity, but also their lack of flexibility. Hierarchical structures, unlike, relational databases, do not describe many-to-one relationships or many-to-many relationships due to the fact that child records can only have a single parent.</a:t>
            </a:r>
          </a:p>
          <a:p>
            <a:endParaRPr lang="en-US" dirty="0"/>
          </a:p>
        </p:txBody>
      </p:sp>
      <p:sp>
        <p:nvSpPr>
          <p:cNvPr id="4" name="Header Placeholder 3"/>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8567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a:solidFill>
                  <a:srgbClr val="232629"/>
                </a:solidFill>
                <a:effectLst/>
                <a:latin typeface="-apple-system"/>
              </a:rPr>
              <a:t>From </a:t>
            </a:r>
            <a:r>
              <a:rPr lang="en-US" b="0" i="0" dirty="0">
                <a:solidFill>
                  <a:srgbClr val="232629"/>
                </a:solidFill>
                <a:effectLst/>
                <a:latin typeface="-apple-system"/>
              </a:rPr>
              <a:t>the book </a:t>
            </a:r>
            <a:r>
              <a:rPr lang="en-US" b="0" i="0" u="sng" dirty="0">
                <a:solidFill>
                  <a:srgbClr val="232629"/>
                </a:solidFill>
                <a:effectLst/>
                <a:latin typeface="inherit"/>
                <a:hlinkClick r:id="rId3"/>
              </a:rPr>
              <a:t>Designing Data-Intensive Applications by Martin </a:t>
            </a:r>
            <a:r>
              <a:rPr lang="en-US" b="0" i="0" u="sng" dirty="0" err="1">
                <a:solidFill>
                  <a:srgbClr val="232629"/>
                </a:solidFill>
                <a:effectLst/>
                <a:latin typeface="inherit"/>
                <a:hlinkClick r:id="rId3"/>
              </a:rPr>
              <a:t>Kleppmann</a:t>
            </a:r>
            <a:r>
              <a:rPr lang="en-US" b="0" i="0" dirty="0">
                <a:solidFill>
                  <a:srgbClr val="232629"/>
                </a:solidFill>
                <a:effectLst/>
                <a:latin typeface="-apple-system"/>
              </a:rPr>
              <a:t>.</a:t>
            </a:r>
          </a:p>
          <a:p>
            <a:pPr algn="l" fontAlgn="base">
              <a:buFont typeface="+mj-lt"/>
              <a:buAutoNum type="arabicPeriod"/>
            </a:pPr>
            <a:r>
              <a:rPr lang="en-US" b="0" i="0" dirty="0">
                <a:solidFill>
                  <a:srgbClr val="232629"/>
                </a:solidFill>
                <a:effectLst/>
                <a:latin typeface="inherit"/>
              </a:rPr>
              <a:t>In the network model, the database had a schema that specified which record type could be nested within which other record type. In a graph database, there is no such restriction: any vertex can have an edge to any other vertex. This gives much greater flexibility for applications to adapt to changing requirements.</a:t>
            </a:r>
          </a:p>
          <a:p>
            <a:pPr algn="l" fontAlgn="base">
              <a:buFont typeface="+mj-lt"/>
              <a:buAutoNum type="arabicPeriod"/>
            </a:pPr>
            <a:r>
              <a:rPr lang="en-US" b="0" i="0" dirty="0">
                <a:solidFill>
                  <a:srgbClr val="232629"/>
                </a:solidFill>
                <a:effectLst/>
                <a:latin typeface="inherit"/>
              </a:rPr>
              <a:t>In the network model, the only way to reach a particular record was to traverse one of the access paths to it. In a graph database, you can refer directly to any vertex by its unique ID, or you can use an index to find vertices with a particular value.</a:t>
            </a:r>
          </a:p>
          <a:p>
            <a:pPr algn="l" fontAlgn="base">
              <a:buFont typeface="+mj-lt"/>
              <a:buAutoNum type="arabicPeriod"/>
            </a:pPr>
            <a:r>
              <a:rPr lang="en-US" b="0" i="0" dirty="0">
                <a:solidFill>
                  <a:srgbClr val="232629"/>
                </a:solidFill>
                <a:effectLst/>
                <a:latin typeface="inherit"/>
              </a:rPr>
              <a:t>In the network model, the children of a record were an ordered set, so the database had to maintain that ordering (which had consequences for the storage layout) and applications that inserted new records into the database had to worry about the positions of the new records in these sets. In a graph database, vertices and edges are not ordered (you can only sort the results when making a query).</a:t>
            </a:r>
          </a:p>
          <a:p>
            <a:pPr algn="l" fontAlgn="base">
              <a:buFont typeface="+mj-lt"/>
              <a:buAutoNum type="arabicPeriod"/>
            </a:pPr>
            <a:r>
              <a:rPr lang="en-US" b="0" i="0" dirty="0">
                <a:solidFill>
                  <a:srgbClr val="232629"/>
                </a:solidFill>
                <a:effectLst/>
                <a:latin typeface="inherit"/>
              </a:rPr>
              <a:t>In the network model, all queries were imperative, difficult to write and easily broken by changes in the schema. In a graph database, you can write your traversal in imperative code if you want to, but most graph databases also support high-level, declarative query languages such as Cypher or SPARQL.</a:t>
            </a:r>
          </a:p>
          <a:p>
            <a:endParaRPr lang="en-US" dirty="0"/>
          </a:p>
        </p:txBody>
      </p:sp>
      <p:sp>
        <p:nvSpPr>
          <p:cNvPr id="4" name="Header Placeholder 3"/>
          <p:cNvSpPr>
            <a:spLocks noGrp="1"/>
          </p:cNvSpPr>
          <p:nvPr>
            <p:ph type="hdr" sz="quarter"/>
          </p:nvPr>
        </p:nvSpPr>
        <p:spPr/>
        <p:txBody>
          <a:bodyPr/>
          <a:lstStyle/>
          <a:p>
            <a:pPr>
              <a:defRPr/>
            </a:pPr>
            <a:r>
              <a:rPr lang="en-US"/>
              <a:t>MIST 7510: Data Management</a:t>
            </a:r>
          </a:p>
        </p:txBody>
      </p:sp>
    </p:spTree>
    <p:extLst>
      <p:ext uri="{BB962C8B-B14F-4D97-AF65-F5344CB8AC3E}">
        <p14:creationId xmlns:p14="http://schemas.microsoft.com/office/powerpoint/2010/main" val="2915815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Times"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panose="02020603050405020304" pitchFamily="18" charset="0"/>
                <a:ea typeface="ＭＳ Ｐゴシック" panose="020B0600070205080204" pitchFamily="34" charset="-128"/>
              </a:defRPr>
            </a:lvl9pPr>
          </a:lstStyle>
          <a:p>
            <a:pPr>
              <a:spcBef>
                <a:spcPct val="0"/>
              </a:spcBef>
            </a:pPr>
            <a:fld id="{728EFF21-0F67-4918-B51D-D3D492133B06}" type="slidenum">
              <a:rPr lang="en-US"/>
              <a:pPr>
                <a:spcBef>
                  <a:spcPct val="0"/>
                </a:spcBef>
              </a:pPr>
              <a:t>19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4475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53" indent="0" algn="ctr">
              <a:buNone/>
              <a:defRPr/>
            </a:lvl2pPr>
            <a:lvl3pPr marL="914305" indent="0" algn="ctr">
              <a:buNone/>
              <a:defRPr/>
            </a:lvl3pPr>
            <a:lvl4pPr marL="1371458" indent="0" algn="ctr">
              <a:buNone/>
              <a:defRPr/>
            </a:lvl4pPr>
            <a:lvl5pPr marL="1828610" indent="0" algn="ctr">
              <a:buNone/>
              <a:defRPr/>
            </a:lvl5pPr>
            <a:lvl6pPr marL="2285762" indent="0" algn="ctr">
              <a:buNone/>
              <a:defRPr/>
            </a:lvl6pPr>
            <a:lvl7pPr marL="2742915" indent="0" algn="ctr">
              <a:buNone/>
              <a:defRPr/>
            </a:lvl7pPr>
            <a:lvl8pPr marL="3200068" indent="0" algn="ctr">
              <a:buNone/>
              <a:defRPr/>
            </a:lvl8pPr>
            <a:lvl9pPr marL="3657220" indent="0" algn="ctr">
              <a:buNone/>
              <a:defRPr/>
            </a:lvl9pPr>
          </a:lstStyle>
          <a:p>
            <a:r>
              <a:rPr lang="en-US"/>
              <a:t>Click to edit Master subtitle style</a:t>
            </a:r>
          </a:p>
        </p:txBody>
      </p:sp>
    </p:spTree>
    <p:extLst>
      <p:ext uri="{BB962C8B-B14F-4D97-AF65-F5344CB8AC3E}">
        <p14:creationId xmlns:p14="http://schemas.microsoft.com/office/powerpoint/2010/main" val="1928400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987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1"/>
            <a:ext cx="2057400" cy="5059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1066801"/>
            <a:ext cx="6019800" cy="5059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5361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83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5528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53" indent="0">
              <a:buNone/>
              <a:defRPr sz="1800"/>
            </a:lvl2pPr>
            <a:lvl3pPr marL="914305" indent="0">
              <a:buNone/>
              <a:defRPr sz="1600"/>
            </a:lvl3pPr>
            <a:lvl4pPr marL="1371458" indent="0">
              <a:buNone/>
              <a:defRPr sz="1400"/>
            </a:lvl4pPr>
            <a:lvl5pPr marL="1828610" indent="0">
              <a:buNone/>
              <a:defRPr sz="1400"/>
            </a:lvl5pPr>
            <a:lvl6pPr marL="2285762" indent="0">
              <a:buNone/>
              <a:defRPr sz="1400"/>
            </a:lvl6pPr>
            <a:lvl7pPr marL="2742915" indent="0">
              <a:buNone/>
              <a:defRPr sz="1400"/>
            </a:lvl7pPr>
            <a:lvl8pPr marL="3200068" indent="0">
              <a:buNone/>
              <a:defRPr sz="1400"/>
            </a:lvl8pPr>
            <a:lvl9pPr marL="3657220" indent="0">
              <a:buNone/>
              <a:defRPr sz="1400"/>
            </a:lvl9pPr>
          </a:lstStyle>
          <a:p>
            <a:pPr lvl="0"/>
            <a:r>
              <a:rPr lang="en-US"/>
              <a:t>Click to edit Master text styles</a:t>
            </a:r>
          </a:p>
        </p:txBody>
      </p:sp>
    </p:spTree>
    <p:extLst>
      <p:ext uri="{BB962C8B-B14F-4D97-AF65-F5344CB8AC3E}">
        <p14:creationId xmlns:p14="http://schemas.microsoft.com/office/powerpoint/2010/main" val="250416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178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7406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094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58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362794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2"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164533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66800"/>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2438401"/>
            <a:ext cx="8229600" cy="36877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3" descr="tcb_horiz_print.pn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334001" y="6164264"/>
            <a:ext cx="3440113"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0" name="Picture 5" descr="TCB_swoosh_cmyk.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1"/>
            <a:ext cx="9144000" cy="174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66082199"/>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hf sldNum="0" hdr="0" ftr="0" dt="0"/>
  <p:txStyles>
    <p:title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2"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dilbert.com/strips/comic/2001-09-1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5000"/>
            <a:ext cx="8229600" cy="1676400"/>
          </a:xfrm>
        </p:spPr>
        <p:txBody>
          <a:bodyPr/>
          <a:lstStyle/>
          <a:p>
            <a:r>
              <a:rPr lang="en-US" sz="4000" dirty="0"/>
              <a:t>MIST 7600 </a:t>
            </a:r>
            <a:br>
              <a:rPr lang="en-US" sz="4000" dirty="0"/>
            </a:br>
            <a:r>
              <a:rPr lang="en-US" sz="4000" dirty="0"/>
              <a:t>Data Management and Analytics</a:t>
            </a:r>
          </a:p>
        </p:txBody>
      </p:sp>
      <p:sp>
        <p:nvSpPr>
          <p:cNvPr id="3" name="Subtitle 2"/>
          <p:cNvSpPr>
            <a:spLocks noGrp="1"/>
          </p:cNvSpPr>
          <p:nvPr>
            <p:ph type="subTitle" idx="1"/>
          </p:nvPr>
        </p:nvSpPr>
        <p:spPr>
          <a:xfrm>
            <a:off x="1295400" y="3733800"/>
            <a:ext cx="6934200" cy="2209800"/>
          </a:xfrm>
        </p:spPr>
        <p:txBody>
          <a:bodyPr/>
          <a:lstStyle/>
          <a:p>
            <a:r>
              <a:rPr lang="en-US" sz="2800" dirty="0"/>
              <a:t>Dr. </a:t>
            </a:r>
            <a:r>
              <a:rPr lang="en-US" altLang="zh-CN" dirty="0"/>
              <a:t>Ling Xue</a:t>
            </a:r>
            <a:endParaRPr lang="en-US" sz="2800" dirty="0"/>
          </a:p>
        </p:txBody>
      </p:sp>
    </p:spTree>
    <p:extLst>
      <p:ext uri="{BB962C8B-B14F-4D97-AF65-F5344CB8AC3E}">
        <p14:creationId xmlns:p14="http://schemas.microsoft.com/office/powerpoint/2010/main" val="65203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37986220-A49E-964E-9ED4-DD3098B26086}"/>
              </a:ext>
            </a:extLst>
          </p:cNvPr>
          <p:cNvGraphicFramePr>
            <a:graphicFrameLocks noGrp="1"/>
          </p:cNvGraphicFramePr>
          <p:nvPr>
            <p:extLst>
              <p:ext uri="{D42A27DB-BD31-4B8C-83A1-F6EECF244321}">
                <p14:modId xmlns:p14="http://schemas.microsoft.com/office/powerpoint/2010/main" val="1926352850"/>
              </p:ext>
            </p:extLst>
          </p:nvPr>
        </p:nvGraphicFramePr>
        <p:xfrm>
          <a:off x="381000" y="1447800"/>
          <a:ext cx="8382000" cy="4962482"/>
        </p:xfrm>
        <a:graphic>
          <a:graphicData uri="http://schemas.openxmlformats.org/drawingml/2006/table">
            <a:tbl>
              <a:tblPr firstRow="1" firstCol="1" bandRow="1">
                <a:tableStyleId>{10A1B5D5-9B99-4C35-A422-299274C87663}</a:tableStyleId>
              </a:tblPr>
              <a:tblGrid>
                <a:gridCol w="1395167">
                  <a:extLst>
                    <a:ext uri="{9D8B030D-6E8A-4147-A177-3AD203B41FA5}">
                      <a16:colId xmlns:a16="http://schemas.microsoft.com/office/drawing/2014/main" val="1450066227"/>
                    </a:ext>
                  </a:extLst>
                </a:gridCol>
                <a:gridCol w="4185501">
                  <a:extLst>
                    <a:ext uri="{9D8B030D-6E8A-4147-A177-3AD203B41FA5}">
                      <a16:colId xmlns:a16="http://schemas.microsoft.com/office/drawing/2014/main" val="558825533"/>
                    </a:ext>
                  </a:extLst>
                </a:gridCol>
                <a:gridCol w="1656761">
                  <a:extLst>
                    <a:ext uri="{9D8B030D-6E8A-4147-A177-3AD203B41FA5}">
                      <a16:colId xmlns:a16="http://schemas.microsoft.com/office/drawing/2014/main" val="4094455486"/>
                    </a:ext>
                  </a:extLst>
                </a:gridCol>
                <a:gridCol w="1144571">
                  <a:extLst>
                    <a:ext uri="{9D8B030D-6E8A-4147-A177-3AD203B41FA5}">
                      <a16:colId xmlns:a16="http://schemas.microsoft.com/office/drawing/2014/main" val="1363638643"/>
                    </a:ext>
                  </a:extLst>
                </a:gridCol>
              </a:tblGrid>
              <a:tr h="394767">
                <a:tc>
                  <a:txBody>
                    <a:bodyPr/>
                    <a:lstStyle/>
                    <a:p>
                      <a:pPr marL="0" marR="0">
                        <a:lnSpc>
                          <a:spcPct val="107000"/>
                        </a:lnSpc>
                        <a:spcBef>
                          <a:spcPts val="0"/>
                        </a:spcBef>
                        <a:spcAft>
                          <a:spcPts val="0"/>
                        </a:spcAft>
                      </a:pPr>
                      <a:r>
                        <a:rPr lang="en-US" sz="1400" kern="0" dirty="0">
                          <a:effectLst/>
                        </a:rPr>
                        <a:t>Domain</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7000"/>
                        </a:lnSpc>
                        <a:spcBef>
                          <a:spcPts val="0"/>
                        </a:spcBef>
                        <a:spcAft>
                          <a:spcPts val="0"/>
                        </a:spcAft>
                      </a:pPr>
                      <a:r>
                        <a:rPr lang="en-US" sz="1400" kern="0" dirty="0">
                          <a:effectLst/>
                        </a:rPr>
                        <a:t>Usage of Database</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7000"/>
                        </a:lnSpc>
                        <a:spcBef>
                          <a:spcPts val="0"/>
                        </a:spcBef>
                        <a:spcAft>
                          <a:spcPts val="0"/>
                        </a:spcAft>
                      </a:pPr>
                      <a:r>
                        <a:rPr lang="en-US" sz="1400" kern="0" dirty="0">
                          <a:effectLst/>
                        </a:rPr>
                        <a:t>Companies</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7000"/>
                        </a:lnSpc>
                        <a:spcBef>
                          <a:spcPts val="0"/>
                        </a:spcBef>
                        <a:spcAft>
                          <a:spcPts val="0"/>
                        </a:spcAft>
                      </a:pPr>
                      <a:r>
                        <a:rPr lang="en-US" sz="1400" kern="0" dirty="0">
                          <a:effectLst/>
                        </a:rPr>
                        <a:t>Databases</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extLst>
                  <a:ext uri="{0D108BD9-81ED-4DB2-BD59-A6C34878D82A}">
                    <a16:rowId xmlns:a16="http://schemas.microsoft.com/office/drawing/2014/main" val="434311371"/>
                  </a:ext>
                </a:extLst>
              </a:tr>
              <a:tr h="672033">
                <a:tc>
                  <a:txBody>
                    <a:bodyPr/>
                    <a:lstStyle/>
                    <a:p>
                      <a:pPr marL="0" marR="0">
                        <a:lnSpc>
                          <a:spcPct val="100000"/>
                        </a:lnSpc>
                        <a:spcBef>
                          <a:spcPts val="0"/>
                        </a:spcBef>
                        <a:spcAft>
                          <a:spcPts val="0"/>
                        </a:spcAft>
                      </a:pPr>
                      <a:r>
                        <a:rPr lang="en-US" sz="1400" kern="0" dirty="0">
                          <a:effectLst/>
                        </a:rPr>
                        <a:t>Social Media Platforms</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solidFill>
                            <a:schemeClr val="dk1"/>
                          </a:solidFill>
                          <a:effectLst/>
                          <a:latin typeface="+mn-lt"/>
                          <a:ea typeface="+mn-ea"/>
                          <a:cs typeface="+mn-cs"/>
                        </a:rPr>
                        <a:t>User Management and Social Graphs;</a:t>
                      </a:r>
                    </a:p>
                    <a:p>
                      <a:pPr marL="0" marR="0">
                        <a:lnSpc>
                          <a:spcPct val="100000"/>
                        </a:lnSpc>
                        <a:spcBef>
                          <a:spcPts val="0"/>
                        </a:spcBef>
                        <a:spcAft>
                          <a:spcPts val="0"/>
                        </a:spcAft>
                      </a:pPr>
                      <a:r>
                        <a:rPr lang="en-US" sz="1400" kern="0" dirty="0">
                          <a:solidFill>
                            <a:schemeClr val="dk1"/>
                          </a:solidFill>
                          <a:effectLst/>
                          <a:latin typeface="+mn-lt"/>
                          <a:ea typeface="+mn-ea"/>
                          <a:cs typeface="+mn-cs"/>
                        </a:rPr>
                        <a:t>Content Management;</a:t>
                      </a:r>
                    </a:p>
                    <a:p>
                      <a:pPr marL="0" marR="0">
                        <a:lnSpc>
                          <a:spcPct val="100000"/>
                        </a:lnSpc>
                        <a:spcBef>
                          <a:spcPts val="0"/>
                        </a:spcBef>
                        <a:spcAft>
                          <a:spcPts val="0"/>
                        </a:spcAft>
                      </a:pPr>
                      <a:r>
                        <a:rPr lang="en-US" sz="1400" kern="0" dirty="0">
                          <a:solidFill>
                            <a:schemeClr val="dk1"/>
                          </a:solidFill>
                          <a:effectLst/>
                          <a:latin typeface="+mn-lt"/>
                          <a:ea typeface="+mn-ea"/>
                          <a:cs typeface="+mn-cs"/>
                        </a:rPr>
                        <a:t>Recommendation Systems</a:t>
                      </a:r>
                    </a:p>
                  </a:txBody>
                  <a:tcPr marL="67640" marR="67640" marT="0" marB="0" anchor="b"/>
                </a:tc>
                <a:tc>
                  <a:txBody>
                    <a:bodyPr/>
                    <a:lstStyle/>
                    <a:p>
                      <a:pPr marL="0" marR="0">
                        <a:lnSpc>
                          <a:spcPct val="100000"/>
                        </a:lnSpc>
                        <a:spcBef>
                          <a:spcPts val="0"/>
                        </a:spcBef>
                        <a:spcAft>
                          <a:spcPts val="0"/>
                        </a:spcAft>
                      </a:pPr>
                      <a:r>
                        <a:rPr lang="en-US" sz="1400" kern="0">
                          <a:effectLst/>
                        </a:rPr>
                        <a:t>Facebook, Instagram, Twitter</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a:effectLst/>
                        </a:rPr>
                        <a:t>MySQL, Cassandra, HBase</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extLst>
                  <a:ext uri="{0D108BD9-81ED-4DB2-BD59-A6C34878D82A}">
                    <a16:rowId xmlns:a16="http://schemas.microsoft.com/office/drawing/2014/main" val="4142671405"/>
                  </a:ext>
                </a:extLst>
              </a:tr>
              <a:tr h="270035">
                <a:tc>
                  <a:txBody>
                    <a:bodyPr/>
                    <a:lstStyle/>
                    <a:p>
                      <a:pPr marL="0" marR="0">
                        <a:lnSpc>
                          <a:spcPct val="100000"/>
                        </a:lnSpc>
                        <a:spcBef>
                          <a:spcPts val="0"/>
                        </a:spcBef>
                        <a:spcAft>
                          <a:spcPts val="0"/>
                        </a:spcAft>
                      </a:pPr>
                      <a:r>
                        <a:rPr lang="en-US" sz="1400" kern="0" dirty="0">
                          <a:effectLst/>
                        </a:rPr>
                        <a:t>Financial Services</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r>
                        <a:rPr lang="en-US" sz="1400" kern="0" dirty="0">
                          <a:solidFill>
                            <a:schemeClr val="dk1"/>
                          </a:solidFill>
                          <a:effectLst/>
                          <a:latin typeface="+mn-lt"/>
                          <a:ea typeface="+mn-ea"/>
                          <a:cs typeface="+mn-cs"/>
                        </a:rPr>
                        <a:t>Account Management and Transaction Processing; </a:t>
                      </a:r>
                    </a:p>
                    <a:p>
                      <a:pPr marL="0" marR="0" lvl="0" indent="0" algn="l" defTabSz="457153" rtl="0" eaLnBrk="1" fontAlgn="auto" latinLnBrk="0" hangingPunct="1">
                        <a:lnSpc>
                          <a:spcPct val="100000"/>
                        </a:lnSpc>
                        <a:spcBef>
                          <a:spcPts val="0"/>
                        </a:spcBef>
                        <a:spcAft>
                          <a:spcPts val="0"/>
                        </a:spcAft>
                        <a:buClrTx/>
                        <a:buSzTx/>
                        <a:buFontTx/>
                        <a:buNone/>
                        <a:tabLst/>
                        <a:defRPr/>
                      </a:pPr>
                      <a:r>
                        <a:rPr lang="en-US" sz="1400" kern="0" dirty="0">
                          <a:solidFill>
                            <a:schemeClr val="dk1"/>
                          </a:solidFill>
                          <a:effectLst/>
                          <a:latin typeface="+mn-lt"/>
                          <a:ea typeface="+mn-ea"/>
                          <a:cs typeface="+mn-cs"/>
                        </a:rPr>
                        <a:t>Trading Systems;</a:t>
                      </a:r>
                    </a:p>
                    <a:p>
                      <a:pPr marL="0" marR="0" lvl="0" indent="0" algn="l" defTabSz="457153" rtl="0" eaLnBrk="1" fontAlgn="auto" latinLnBrk="0" hangingPunct="1">
                        <a:lnSpc>
                          <a:spcPct val="100000"/>
                        </a:lnSpc>
                        <a:spcBef>
                          <a:spcPts val="0"/>
                        </a:spcBef>
                        <a:spcAft>
                          <a:spcPts val="0"/>
                        </a:spcAft>
                        <a:buClrTx/>
                        <a:buSzTx/>
                        <a:buFontTx/>
                        <a:buNone/>
                        <a:tabLst/>
                        <a:defRPr/>
                      </a:pPr>
                      <a:r>
                        <a:rPr lang="en-US" sz="1400" kern="0" dirty="0">
                          <a:solidFill>
                            <a:schemeClr val="dk1"/>
                          </a:solidFill>
                          <a:effectLst/>
                          <a:latin typeface="+mn-lt"/>
                          <a:ea typeface="+mn-ea"/>
                          <a:cs typeface="+mn-cs"/>
                        </a:rPr>
                        <a:t>Financial Reporting and Regulatory Compliance</a:t>
                      </a:r>
                    </a:p>
                  </a:txBody>
                  <a:tcPr marL="67640" marR="67640" marT="0" marB="0" anchor="b"/>
                </a:tc>
                <a:tc>
                  <a:txBody>
                    <a:bodyPr/>
                    <a:lstStyle/>
                    <a:p>
                      <a:pPr marL="0" marR="0">
                        <a:lnSpc>
                          <a:spcPct val="100000"/>
                        </a:lnSpc>
                        <a:spcBef>
                          <a:spcPts val="0"/>
                        </a:spcBef>
                        <a:spcAft>
                          <a:spcPts val="0"/>
                        </a:spcAft>
                      </a:pPr>
                      <a:r>
                        <a:rPr lang="en-US" sz="1400" kern="0" dirty="0">
                          <a:effectLst/>
                        </a:rPr>
                        <a:t>JPMorgan Chase, Fidelity</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effectLst/>
                        </a:rPr>
                        <a:t>Oracle, IBM DB2, MS SQL Server</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extLst>
                  <a:ext uri="{0D108BD9-81ED-4DB2-BD59-A6C34878D82A}">
                    <a16:rowId xmlns:a16="http://schemas.microsoft.com/office/drawing/2014/main" val="2270067041"/>
                  </a:ext>
                </a:extLst>
              </a:tr>
              <a:tr h="695282">
                <a:tc>
                  <a:txBody>
                    <a:bodyPr/>
                    <a:lstStyle/>
                    <a:p>
                      <a:pPr marL="0" marR="0">
                        <a:lnSpc>
                          <a:spcPct val="100000"/>
                        </a:lnSpc>
                        <a:spcBef>
                          <a:spcPts val="0"/>
                        </a:spcBef>
                        <a:spcAft>
                          <a:spcPts val="0"/>
                        </a:spcAft>
                      </a:pPr>
                      <a:r>
                        <a:rPr lang="en-US" sz="1400" kern="0">
                          <a:effectLst/>
                        </a:rPr>
                        <a:t>eCommerce Websites</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solidFill>
                            <a:schemeClr val="dk1"/>
                          </a:solidFill>
                          <a:effectLst/>
                          <a:latin typeface="+mn-lt"/>
                          <a:ea typeface="+mn-ea"/>
                          <a:cs typeface="+mn-cs"/>
                        </a:rPr>
                        <a:t>Product Catalog and Inventory Management; </a:t>
                      </a:r>
                    </a:p>
                    <a:p>
                      <a:pPr marL="0" marR="0">
                        <a:lnSpc>
                          <a:spcPct val="100000"/>
                        </a:lnSpc>
                        <a:spcBef>
                          <a:spcPts val="0"/>
                        </a:spcBef>
                        <a:spcAft>
                          <a:spcPts val="0"/>
                        </a:spcAft>
                      </a:pPr>
                      <a:r>
                        <a:rPr lang="en-US" sz="1400" kern="0" dirty="0">
                          <a:solidFill>
                            <a:schemeClr val="dk1"/>
                          </a:solidFill>
                          <a:effectLst/>
                          <a:latin typeface="+mn-lt"/>
                          <a:ea typeface="+mn-ea"/>
                          <a:cs typeface="+mn-cs"/>
                        </a:rPr>
                        <a:t>Customer Profiles and Personalization;</a:t>
                      </a:r>
                    </a:p>
                    <a:p>
                      <a:pPr marL="0" marR="0">
                        <a:lnSpc>
                          <a:spcPct val="100000"/>
                        </a:lnSpc>
                        <a:spcBef>
                          <a:spcPts val="0"/>
                        </a:spcBef>
                        <a:spcAft>
                          <a:spcPts val="0"/>
                        </a:spcAft>
                      </a:pPr>
                      <a:r>
                        <a:rPr lang="en-US" sz="1400" kern="0" dirty="0">
                          <a:solidFill>
                            <a:schemeClr val="dk1"/>
                          </a:solidFill>
                          <a:effectLst/>
                          <a:latin typeface="+mn-lt"/>
                          <a:ea typeface="+mn-ea"/>
                          <a:cs typeface="+mn-cs"/>
                        </a:rPr>
                        <a:t>Order Processing and Fulfillment</a:t>
                      </a:r>
                    </a:p>
                  </a:txBody>
                  <a:tcPr marL="67640" marR="67640" marT="0" marB="0" anchor="b"/>
                </a:tc>
                <a:tc>
                  <a:txBody>
                    <a:bodyPr/>
                    <a:lstStyle/>
                    <a:p>
                      <a:pPr marL="0" marR="0">
                        <a:lnSpc>
                          <a:spcPct val="100000"/>
                        </a:lnSpc>
                        <a:spcBef>
                          <a:spcPts val="0"/>
                        </a:spcBef>
                        <a:spcAft>
                          <a:spcPts val="0"/>
                        </a:spcAft>
                      </a:pPr>
                      <a:r>
                        <a:rPr lang="en-US" sz="1400" kern="0" dirty="0">
                          <a:effectLst/>
                        </a:rPr>
                        <a:t>Amazon, WooCommerce</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a:effectLst/>
                        </a:rPr>
                        <a:t>MySQL, DynamoDB</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extLst>
                  <a:ext uri="{0D108BD9-81ED-4DB2-BD59-A6C34878D82A}">
                    <a16:rowId xmlns:a16="http://schemas.microsoft.com/office/drawing/2014/main" val="4221839144"/>
                  </a:ext>
                </a:extLst>
              </a:tr>
              <a:tr h="657571">
                <a:tc>
                  <a:txBody>
                    <a:bodyPr/>
                    <a:lstStyle/>
                    <a:p>
                      <a:pPr marL="0" marR="0">
                        <a:lnSpc>
                          <a:spcPct val="100000"/>
                        </a:lnSpc>
                        <a:spcBef>
                          <a:spcPts val="0"/>
                        </a:spcBef>
                        <a:spcAft>
                          <a:spcPts val="0"/>
                        </a:spcAft>
                      </a:pPr>
                      <a:r>
                        <a:rPr lang="en-US" sz="1400" kern="0">
                          <a:effectLst/>
                        </a:rPr>
                        <a:t>Healthcare Systems</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effectLst/>
                        </a:rPr>
                        <a:t>Electronic Medical Records (EMR) stores patient demographics, medical history, diagnostic test results, medications, and treatment plans; Complying with data protection regulations such as HIPAA</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effectLst/>
                        </a:rPr>
                        <a:t>Mayo Clinic, Healthcare.gov</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a:effectLst/>
                        </a:rPr>
                        <a:t>NoSQL databases, PostgreSQL</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extLst>
                  <a:ext uri="{0D108BD9-81ED-4DB2-BD59-A6C34878D82A}">
                    <a16:rowId xmlns:a16="http://schemas.microsoft.com/office/drawing/2014/main" val="1801956418"/>
                  </a:ext>
                </a:extLst>
              </a:tr>
              <a:tr h="597240">
                <a:tc>
                  <a:txBody>
                    <a:bodyPr/>
                    <a:lstStyle/>
                    <a:p>
                      <a:pPr marL="0" marR="0">
                        <a:lnSpc>
                          <a:spcPct val="100000"/>
                        </a:lnSpc>
                        <a:spcBef>
                          <a:spcPts val="0"/>
                        </a:spcBef>
                        <a:spcAft>
                          <a:spcPts val="0"/>
                        </a:spcAft>
                      </a:pPr>
                      <a:r>
                        <a:rPr lang="en-US" sz="1400" kern="0" dirty="0">
                          <a:effectLst/>
                        </a:rPr>
                        <a:t>Ride-Hailing Applications</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effectLst/>
                        </a:rPr>
                        <a:t>Store data in several types and formats, including driver profiles, user accounts, trip information, and payment transactions.</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effectLst/>
                        </a:rPr>
                        <a:t>Uber, Lyft</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effectLst/>
                        </a:rPr>
                        <a:t>Cassandra, MySQL, PostgreSQL</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extLst>
                  <a:ext uri="{0D108BD9-81ED-4DB2-BD59-A6C34878D82A}">
                    <a16:rowId xmlns:a16="http://schemas.microsoft.com/office/drawing/2014/main" val="2435010900"/>
                  </a:ext>
                </a:extLst>
              </a:tr>
              <a:tr h="597240">
                <a:tc>
                  <a:txBody>
                    <a:bodyPr/>
                    <a:lstStyle/>
                    <a:p>
                      <a:pPr marL="0" marR="0">
                        <a:lnSpc>
                          <a:spcPct val="100000"/>
                        </a:lnSpc>
                        <a:spcBef>
                          <a:spcPts val="0"/>
                        </a:spcBef>
                        <a:spcAft>
                          <a:spcPts val="0"/>
                        </a:spcAft>
                      </a:pPr>
                      <a:r>
                        <a:rPr lang="en-US" sz="1400" kern="0">
                          <a:effectLst/>
                        </a:rPr>
                        <a:t>Email Services</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effectLst/>
                        </a:rPr>
                        <a:t>Manage user data related to email transactions and accounts, store and organize messages, attachments, contact lists, folder structures, and user preferences</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a:effectLst/>
                        </a:rPr>
                        <a:t>Gmail</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tc>
                  <a:txBody>
                    <a:bodyPr/>
                    <a:lstStyle/>
                    <a:p>
                      <a:pPr marL="0" marR="0">
                        <a:lnSpc>
                          <a:spcPct val="100000"/>
                        </a:lnSpc>
                        <a:spcBef>
                          <a:spcPts val="0"/>
                        </a:spcBef>
                        <a:spcAft>
                          <a:spcPts val="0"/>
                        </a:spcAft>
                      </a:pPr>
                      <a:r>
                        <a:rPr lang="en-US" sz="1400" kern="0" dirty="0">
                          <a:effectLst/>
                        </a:rPr>
                        <a:t>Google Bigtable</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7640" marR="67640" marT="0" marB="0" anchor="b"/>
                </a:tc>
                <a:extLst>
                  <a:ext uri="{0D108BD9-81ED-4DB2-BD59-A6C34878D82A}">
                    <a16:rowId xmlns:a16="http://schemas.microsoft.com/office/drawing/2014/main" val="1739531750"/>
                  </a:ext>
                </a:extLst>
              </a:tr>
            </a:tbl>
          </a:graphicData>
        </a:graphic>
      </p:graphicFrame>
    </p:spTree>
    <p:extLst>
      <p:ext uri="{BB962C8B-B14F-4D97-AF65-F5344CB8AC3E}">
        <p14:creationId xmlns:p14="http://schemas.microsoft.com/office/powerpoint/2010/main" val="370554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381000" y="990600"/>
            <a:ext cx="8229600" cy="1143000"/>
          </a:xfrm>
        </p:spPr>
        <p:txBody>
          <a:bodyPr>
            <a:normAutofit fontScale="90000"/>
          </a:bodyPr>
          <a:lstStyle/>
          <a:p>
            <a:pPr>
              <a:defRPr/>
            </a:pPr>
            <a:r>
              <a:rPr lang="en-GB" dirty="0">
                <a:ea typeface="ＭＳ Ｐゴシック" pitchFamily="34" charset="-128"/>
              </a:rPr>
              <a:t>Data management </a:t>
            </a:r>
            <a:br>
              <a:rPr lang="en-GB" dirty="0">
                <a:ea typeface="ＭＳ Ｐゴシック" pitchFamily="34" charset="-128"/>
              </a:rPr>
            </a:br>
            <a:r>
              <a:rPr lang="en-GB" dirty="0">
                <a:ea typeface="ＭＳ Ｐゴシック" pitchFamily="34" charset="-128"/>
              </a:rPr>
              <a:t>systems timeline</a:t>
            </a:r>
            <a:endParaRPr lang="en-US" dirty="0"/>
          </a:p>
        </p:txBody>
      </p:sp>
      <p:sp>
        <p:nvSpPr>
          <p:cNvPr id="30725" name="Freeform 27"/>
          <p:cNvSpPr>
            <a:spLocks/>
          </p:cNvSpPr>
          <p:nvPr/>
        </p:nvSpPr>
        <p:spPr bwMode="auto">
          <a:xfrm>
            <a:off x="152400" y="6278563"/>
            <a:ext cx="8229600" cy="46037"/>
          </a:xfrm>
          <a:custGeom>
            <a:avLst/>
            <a:gdLst>
              <a:gd name="T0" fmla="*/ 0 w 14640"/>
              <a:gd name="T1" fmla="*/ 0 h 45361"/>
              <a:gd name="T2" fmla="*/ 0 w 14640"/>
              <a:gd name="T3" fmla="*/ 0 h 45361"/>
              <a:gd name="T4" fmla="*/ 8229600 w 14640"/>
              <a:gd name="T5" fmla="*/ 0 h 45361"/>
              <a:gd name="T6" fmla="*/ 0 60000 65536"/>
              <a:gd name="T7" fmla="*/ 0 60000 65536"/>
              <a:gd name="T8" fmla="*/ 0 60000 65536"/>
              <a:gd name="T9" fmla="*/ 0 w 14640"/>
              <a:gd name="T10" fmla="*/ 0 h 45361"/>
              <a:gd name="T11" fmla="*/ 14640 w 14640"/>
              <a:gd name="T12" fmla="*/ 45361 h 45361"/>
            </a:gdLst>
            <a:ahLst/>
            <a:cxnLst>
              <a:cxn ang="T6">
                <a:pos x="T0" y="T1"/>
              </a:cxn>
              <a:cxn ang="T7">
                <a:pos x="T2" y="T3"/>
              </a:cxn>
              <a:cxn ang="T8">
                <a:pos x="T4" y="T5"/>
              </a:cxn>
            </a:cxnLst>
            <a:rect l="T9" t="T10" r="T11" b="T12"/>
            <a:pathLst>
              <a:path w="14640" h="45361">
                <a:moveTo>
                  <a:pt x="0" y="0"/>
                </a:moveTo>
                <a:lnTo>
                  <a:pt x="0" y="0"/>
                </a:lnTo>
                <a:lnTo>
                  <a:pt x="14640" y="0"/>
                </a:lnTo>
              </a:path>
            </a:pathLst>
          </a:custGeom>
          <a:noFill/>
          <a:ln w="11113" cap="flat">
            <a:solidFill>
              <a:srgbClr val="DBD9C7"/>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pic>
        <p:nvPicPr>
          <p:cNvPr id="1026" name="Picture 2" descr="What is a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152" y="2491581"/>
            <a:ext cx="804929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17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Databases</a:t>
            </a:r>
          </a:p>
        </p:txBody>
      </p:sp>
      <p:sp>
        <p:nvSpPr>
          <p:cNvPr id="3" name="Content Placeholder 2"/>
          <p:cNvSpPr>
            <a:spLocks noGrp="1"/>
          </p:cNvSpPr>
          <p:nvPr>
            <p:ph idx="1"/>
          </p:nvPr>
        </p:nvSpPr>
        <p:spPr/>
        <p:txBody>
          <a:bodyPr/>
          <a:lstStyle/>
          <a:p>
            <a:r>
              <a:rPr lang="en-US" dirty="0"/>
              <a:t>Data are categorized in ranks or levels.</a:t>
            </a:r>
          </a:p>
        </p:txBody>
      </p:sp>
      <p:pic>
        <p:nvPicPr>
          <p:cNvPr id="4" name="Picture 3"/>
          <p:cNvPicPr>
            <a:picLocks noChangeAspect="1"/>
          </p:cNvPicPr>
          <p:nvPr/>
        </p:nvPicPr>
        <p:blipFill>
          <a:blip r:embed="rId3"/>
          <a:stretch>
            <a:fillRect/>
          </a:stretch>
        </p:blipFill>
        <p:spPr>
          <a:xfrm>
            <a:off x="1371600" y="3309906"/>
            <a:ext cx="7045122" cy="2814637"/>
          </a:xfrm>
          <a:prstGeom prst="rect">
            <a:avLst/>
          </a:prstGeom>
        </p:spPr>
      </p:pic>
    </p:spTree>
    <p:extLst>
      <p:ext uri="{BB962C8B-B14F-4D97-AF65-F5344CB8AC3E}">
        <p14:creationId xmlns:p14="http://schemas.microsoft.com/office/powerpoint/2010/main" val="367730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Databases</a:t>
            </a:r>
          </a:p>
        </p:txBody>
      </p:sp>
      <p:sp>
        <p:nvSpPr>
          <p:cNvPr id="3" name="Content Placeholder 2"/>
          <p:cNvSpPr>
            <a:spLocks noGrp="1"/>
          </p:cNvSpPr>
          <p:nvPr>
            <p:ph idx="1"/>
          </p:nvPr>
        </p:nvSpPr>
        <p:spPr/>
        <p:txBody>
          <a:bodyPr/>
          <a:lstStyle/>
          <a:p>
            <a:r>
              <a:rPr lang="en-US" sz="2800" dirty="0"/>
              <a:t>Network of database files linked with multiple threads</a:t>
            </a:r>
            <a:endParaRPr lang="en-US" dirty="0"/>
          </a:p>
        </p:txBody>
      </p:sp>
      <p:pic>
        <p:nvPicPr>
          <p:cNvPr id="4" name="Picture 3"/>
          <p:cNvPicPr>
            <a:picLocks noChangeAspect="1"/>
          </p:cNvPicPr>
          <p:nvPr/>
        </p:nvPicPr>
        <p:blipFill>
          <a:blip r:embed="rId3"/>
          <a:stretch>
            <a:fillRect/>
          </a:stretch>
        </p:blipFill>
        <p:spPr>
          <a:xfrm>
            <a:off x="1219200" y="3429000"/>
            <a:ext cx="7351055" cy="3124199"/>
          </a:xfrm>
          <a:prstGeom prst="rect">
            <a:avLst/>
          </a:prstGeom>
        </p:spPr>
      </p:pic>
    </p:spTree>
    <p:extLst>
      <p:ext uri="{BB962C8B-B14F-4D97-AF65-F5344CB8AC3E}">
        <p14:creationId xmlns:p14="http://schemas.microsoft.com/office/powerpoint/2010/main" val="163527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Databases</a:t>
            </a:r>
          </a:p>
        </p:txBody>
      </p:sp>
      <p:sp>
        <p:nvSpPr>
          <p:cNvPr id="3" name="Content Placeholder 2"/>
          <p:cNvSpPr>
            <a:spLocks noGrp="1"/>
          </p:cNvSpPr>
          <p:nvPr>
            <p:ph idx="1"/>
          </p:nvPr>
        </p:nvSpPr>
        <p:spPr/>
        <p:txBody>
          <a:bodyPr/>
          <a:lstStyle/>
          <a:p>
            <a:r>
              <a:rPr lang="en-US" sz="2800" dirty="0"/>
              <a:t>Each instance represents an object </a:t>
            </a:r>
          </a:p>
        </p:txBody>
      </p:sp>
      <p:pic>
        <p:nvPicPr>
          <p:cNvPr id="4" name="Picture 3"/>
          <p:cNvPicPr>
            <a:picLocks noChangeAspect="1"/>
          </p:cNvPicPr>
          <p:nvPr/>
        </p:nvPicPr>
        <p:blipFill>
          <a:blip r:embed="rId2"/>
          <a:stretch>
            <a:fillRect/>
          </a:stretch>
        </p:blipFill>
        <p:spPr>
          <a:xfrm>
            <a:off x="2209800" y="3048000"/>
            <a:ext cx="6215062" cy="3516509"/>
          </a:xfrm>
          <a:prstGeom prst="rect">
            <a:avLst/>
          </a:prstGeom>
        </p:spPr>
      </p:pic>
    </p:spTree>
    <p:extLst>
      <p:ext uri="{BB962C8B-B14F-4D97-AF65-F5344CB8AC3E}">
        <p14:creationId xmlns:p14="http://schemas.microsoft.com/office/powerpoint/2010/main" val="51744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Databases</a:t>
            </a:r>
          </a:p>
        </p:txBody>
      </p:sp>
      <p:sp>
        <p:nvSpPr>
          <p:cNvPr id="3" name="Content Placeholder 2"/>
          <p:cNvSpPr>
            <a:spLocks noGrp="1"/>
          </p:cNvSpPr>
          <p:nvPr>
            <p:ph idx="1"/>
          </p:nvPr>
        </p:nvSpPr>
        <p:spPr/>
        <p:txBody>
          <a:bodyPr/>
          <a:lstStyle/>
          <a:p>
            <a:r>
              <a:rPr lang="en-US" dirty="0"/>
              <a:t>Entities are related by common values.</a:t>
            </a:r>
          </a:p>
          <a:p>
            <a:r>
              <a:rPr lang="en-US" sz="2400" dirty="0"/>
              <a:t>MySQL, Oracle, </a:t>
            </a:r>
          </a:p>
          <a:p>
            <a:pPr marL="0" indent="0">
              <a:buNone/>
            </a:pPr>
            <a:r>
              <a:rPr lang="en-US" sz="2400" dirty="0"/>
              <a:t>    SQL Server; </a:t>
            </a:r>
          </a:p>
          <a:p>
            <a:pPr marL="0" indent="0">
              <a:buNone/>
            </a:pPr>
            <a:r>
              <a:rPr lang="en-US" sz="2400" dirty="0"/>
              <a:t>    PostgreSQL; </a:t>
            </a:r>
          </a:p>
          <a:p>
            <a:pPr marL="0" indent="0">
              <a:buNone/>
            </a:pPr>
            <a:r>
              <a:rPr lang="en-US" sz="2400" dirty="0"/>
              <a:t>    SQLite</a:t>
            </a:r>
          </a:p>
        </p:txBody>
      </p:sp>
      <p:pic>
        <p:nvPicPr>
          <p:cNvPr id="2050" name="Picture 2" descr="Entity Relationship (ER) Diagram Model with DBM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200400"/>
            <a:ext cx="3352800" cy="326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2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NoSQL Databases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556038"/>
            <a:ext cx="4114800" cy="34524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NoSQL Databases</a:t>
            </a:r>
          </a:p>
        </p:txBody>
      </p:sp>
      <p:sp>
        <p:nvSpPr>
          <p:cNvPr id="3" name="Content Placeholder 2"/>
          <p:cNvSpPr>
            <a:spLocks noGrp="1"/>
          </p:cNvSpPr>
          <p:nvPr>
            <p:ph idx="1"/>
          </p:nvPr>
        </p:nvSpPr>
        <p:spPr/>
        <p:txBody>
          <a:bodyPr/>
          <a:lstStyle/>
          <a:p>
            <a:r>
              <a:rPr lang="en-US" dirty="0"/>
              <a:t>non SQL or non-relational</a:t>
            </a:r>
          </a:p>
          <a:p>
            <a:r>
              <a:rPr lang="en-US" sz="2400" dirty="0"/>
              <a:t>MongoDB, Neo4j</a:t>
            </a:r>
          </a:p>
          <a:p>
            <a:pPr marL="0" indent="0">
              <a:buNone/>
            </a:pPr>
            <a:r>
              <a:rPr lang="en-US" sz="2400" dirty="0"/>
              <a:t>    Cassandra, Redis </a:t>
            </a:r>
          </a:p>
        </p:txBody>
      </p:sp>
    </p:spTree>
    <p:extLst>
      <p:ext uri="{BB962C8B-B14F-4D97-AF65-F5344CB8AC3E}">
        <p14:creationId xmlns:p14="http://schemas.microsoft.com/office/powerpoint/2010/main" val="2557535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9CFDED-8F73-033E-61C2-E2AEDE3C4DB2}"/>
              </a:ext>
            </a:extLst>
          </p:cNvPr>
          <p:cNvGraphicFramePr>
            <a:graphicFrameLocks noGrp="1"/>
          </p:cNvGraphicFramePr>
          <p:nvPr>
            <p:extLst>
              <p:ext uri="{D42A27DB-BD31-4B8C-83A1-F6EECF244321}">
                <p14:modId xmlns:p14="http://schemas.microsoft.com/office/powerpoint/2010/main" val="602858079"/>
              </p:ext>
            </p:extLst>
          </p:nvPr>
        </p:nvGraphicFramePr>
        <p:xfrm>
          <a:off x="533401" y="1981201"/>
          <a:ext cx="8077199" cy="3446291"/>
        </p:xfrm>
        <a:graphic>
          <a:graphicData uri="http://schemas.openxmlformats.org/drawingml/2006/table">
            <a:tbl>
              <a:tblPr firstRow="1" firstCol="1" bandRow="1">
                <a:tableStyleId>{93296810-A885-4BE3-A3E7-6D5BEEA58F35}</a:tableStyleId>
              </a:tblPr>
              <a:tblGrid>
                <a:gridCol w="1161287">
                  <a:extLst>
                    <a:ext uri="{9D8B030D-6E8A-4147-A177-3AD203B41FA5}">
                      <a16:colId xmlns:a16="http://schemas.microsoft.com/office/drawing/2014/main" val="3348733278"/>
                    </a:ext>
                  </a:extLst>
                </a:gridCol>
                <a:gridCol w="4840275">
                  <a:extLst>
                    <a:ext uri="{9D8B030D-6E8A-4147-A177-3AD203B41FA5}">
                      <a16:colId xmlns:a16="http://schemas.microsoft.com/office/drawing/2014/main" val="2468078289"/>
                    </a:ext>
                  </a:extLst>
                </a:gridCol>
                <a:gridCol w="2075637">
                  <a:extLst>
                    <a:ext uri="{9D8B030D-6E8A-4147-A177-3AD203B41FA5}">
                      <a16:colId xmlns:a16="http://schemas.microsoft.com/office/drawing/2014/main" val="2623004088"/>
                    </a:ext>
                  </a:extLst>
                </a:gridCol>
              </a:tblGrid>
              <a:tr h="233862">
                <a:tc>
                  <a:txBody>
                    <a:bodyPr/>
                    <a:lstStyle/>
                    <a:p>
                      <a:pPr marL="0" marR="0">
                        <a:lnSpc>
                          <a:spcPct val="107000"/>
                        </a:lnSpc>
                        <a:spcBef>
                          <a:spcPts val="0"/>
                        </a:spcBef>
                        <a:spcAft>
                          <a:spcPts val="0"/>
                        </a:spcAft>
                      </a:pPr>
                      <a:r>
                        <a:rPr lang="en-US" sz="1400" kern="1800">
                          <a:effectLst/>
                        </a:rPr>
                        <a:t> </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800">
                          <a:effectLst/>
                        </a:rPr>
                        <a:t>Uses for AI Development and Deployment</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800">
                          <a:effectLst/>
                        </a:rPr>
                        <a:t>Examples</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849760"/>
                  </a:ext>
                </a:extLst>
              </a:tr>
              <a:tr h="1747337">
                <a:tc>
                  <a:txBody>
                    <a:bodyPr/>
                    <a:lstStyle/>
                    <a:p>
                      <a:pPr marL="0" marR="0">
                        <a:lnSpc>
                          <a:spcPct val="107000"/>
                        </a:lnSpc>
                        <a:spcBef>
                          <a:spcPts val="0"/>
                        </a:spcBef>
                        <a:spcAft>
                          <a:spcPts val="0"/>
                        </a:spcAft>
                      </a:pPr>
                      <a:r>
                        <a:rPr lang="en-US" sz="1400" kern="1800" dirty="0">
                          <a:effectLst/>
                        </a:rPr>
                        <a:t>Relational (SQL) DB</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kern="1800" dirty="0">
                          <a:effectLst/>
                        </a:rPr>
                        <a:t>Natural language querying and prompt engineering; </a:t>
                      </a:r>
                      <a:endParaRPr lang="en-US" sz="1400" kern="100" dirty="0">
                        <a:effectLst/>
                      </a:endParaRPr>
                    </a:p>
                    <a:p>
                      <a:pPr marL="0" marR="0">
                        <a:lnSpc>
                          <a:spcPct val="107000"/>
                        </a:lnSpc>
                        <a:spcBef>
                          <a:spcPts val="0"/>
                        </a:spcBef>
                        <a:spcAft>
                          <a:spcPts val="0"/>
                        </a:spcAft>
                      </a:pPr>
                      <a:r>
                        <a:rPr lang="en-US" sz="1400" kern="1800" dirty="0">
                          <a:effectLst/>
                        </a:rPr>
                        <a:t>Hybrid search techniques;   </a:t>
                      </a:r>
                      <a:endParaRPr lang="en-US" sz="1400" kern="100" dirty="0">
                        <a:effectLst/>
                      </a:endParaRPr>
                    </a:p>
                    <a:p>
                      <a:pPr marL="0" marR="0">
                        <a:lnSpc>
                          <a:spcPct val="107000"/>
                        </a:lnSpc>
                        <a:spcBef>
                          <a:spcPts val="0"/>
                        </a:spcBef>
                        <a:spcAft>
                          <a:spcPts val="0"/>
                        </a:spcAft>
                      </a:pPr>
                      <a:r>
                        <a:rPr lang="en-US" sz="1400" kern="1800" dirty="0">
                          <a:effectLst/>
                        </a:rPr>
                        <a:t>Vector storage, search, and integration; </a:t>
                      </a:r>
                      <a:endParaRPr lang="en-US" sz="1400" kern="100" dirty="0">
                        <a:effectLst/>
                      </a:endParaRPr>
                    </a:p>
                    <a:p>
                      <a:pPr marL="0" marR="0">
                        <a:lnSpc>
                          <a:spcPct val="107000"/>
                        </a:lnSpc>
                        <a:spcBef>
                          <a:spcPts val="0"/>
                        </a:spcBef>
                        <a:spcAft>
                          <a:spcPts val="0"/>
                        </a:spcAft>
                      </a:pPr>
                      <a:r>
                        <a:rPr lang="en-US" sz="1400" kern="1800" dirty="0">
                          <a:effectLst/>
                        </a:rPr>
                        <a:t>Embedding management; </a:t>
                      </a:r>
                      <a:endParaRPr lang="en-US" sz="1400" kern="100" dirty="0">
                        <a:effectLst/>
                      </a:endParaRPr>
                    </a:p>
                    <a:p>
                      <a:pPr marL="0" marR="0">
                        <a:lnSpc>
                          <a:spcPct val="107000"/>
                        </a:lnSpc>
                        <a:spcBef>
                          <a:spcPts val="0"/>
                        </a:spcBef>
                        <a:spcAft>
                          <a:spcPts val="0"/>
                        </a:spcAft>
                      </a:pPr>
                      <a:r>
                        <a:rPr lang="en-US" sz="1400" kern="1800" dirty="0">
                          <a:effectLst/>
                        </a:rPr>
                        <a:t>Advanced document retrieval; </a:t>
                      </a:r>
                      <a:endParaRPr lang="en-US" sz="1400" kern="100" dirty="0">
                        <a:effectLst/>
                      </a:endParaRPr>
                    </a:p>
                    <a:p>
                      <a:pPr marL="0" marR="0">
                        <a:lnSpc>
                          <a:spcPct val="107000"/>
                        </a:lnSpc>
                        <a:spcBef>
                          <a:spcPts val="0"/>
                        </a:spcBef>
                        <a:spcAft>
                          <a:spcPts val="0"/>
                        </a:spcAft>
                      </a:pPr>
                      <a:r>
                        <a:rPr lang="en-US" sz="1400" kern="1800" dirty="0">
                          <a:effectLst/>
                        </a:rPr>
                        <a:t>JSON Relational Duality Views; </a:t>
                      </a:r>
                      <a:endParaRPr lang="en-US" sz="1400" kern="100" dirty="0">
                        <a:effectLst/>
                      </a:endParaRPr>
                    </a:p>
                    <a:p>
                      <a:pPr marL="0" marR="0">
                        <a:lnSpc>
                          <a:spcPct val="107000"/>
                        </a:lnSpc>
                        <a:spcBef>
                          <a:spcPts val="0"/>
                        </a:spcBef>
                        <a:spcAft>
                          <a:spcPts val="0"/>
                        </a:spcAft>
                      </a:pPr>
                      <a:r>
                        <a:rPr lang="en-US" sz="1400" kern="1800" dirty="0">
                          <a:effectLst/>
                        </a:rPr>
                        <a:t>Graph Relational Unification</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kern="1800">
                          <a:effectLst/>
                        </a:rPr>
                        <a:t>Microsoft Azure and SQL Server; </a:t>
                      </a:r>
                      <a:endParaRPr lang="en-US" sz="1400" kern="100">
                        <a:effectLst/>
                      </a:endParaRPr>
                    </a:p>
                    <a:p>
                      <a:pPr marL="0" marR="0">
                        <a:lnSpc>
                          <a:spcPct val="107000"/>
                        </a:lnSpc>
                        <a:spcBef>
                          <a:spcPts val="0"/>
                        </a:spcBef>
                        <a:spcAft>
                          <a:spcPts val="0"/>
                        </a:spcAft>
                      </a:pPr>
                      <a:r>
                        <a:rPr lang="en-US" sz="1400" kern="1800">
                          <a:effectLst/>
                        </a:rPr>
                        <a:t>Oracle Database 23ai</a:t>
                      </a:r>
                      <a:endParaRPr lang="en-US" sz="1400" kern="100">
                        <a:effectLst/>
                      </a:endParaRPr>
                    </a:p>
                    <a:p>
                      <a:pPr marL="0" marR="0">
                        <a:lnSpc>
                          <a:spcPct val="107000"/>
                        </a:lnSpc>
                        <a:spcBef>
                          <a:spcPts val="0"/>
                        </a:spcBef>
                        <a:spcAft>
                          <a:spcPts val="0"/>
                        </a:spcAft>
                      </a:pPr>
                      <a:r>
                        <a:rPr lang="en-US" sz="1400" kern="1800">
                          <a:effectLst/>
                        </a:rPr>
                        <a:t>Google Bigquery</a:t>
                      </a:r>
                      <a:endParaRPr lang="en-US" sz="1400" kern="1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3743673"/>
                  </a:ext>
                </a:extLst>
              </a:tr>
              <a:tr h="1465092">
                <a:tc>
                  <a:txBody>
                    <a:bodyPr/>
                    <a:lstStyle/>
                    <a:p>
                      <a:pPr marL="0" marR="0">
                        <a:lnSpc>
                          <a:spcPct val="107000"/>
                        </a:lnSpc>
                        <a:spcBef>
                          <a:spcPts val="0"/>
                        </a:spcBef>
                        <a:spcAft>
                          <a:spcPts val="0"/>
                        </a:spcAft>
                      </a:pPr>
                      <a:r>
                        <a:rPr lang="en-US" sz="1400" kern="1800" dirty="0">
                          <a:effectLst/>
                        </a:rPr>
                        <a:t>NoSQL DB</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kern="1800" dirty="0">
                          <a:effectLst/>
                        </a:rPr>
                        <a:t>Unstructured, multimodal data management and processing; </a:t>
                      </a:r>
                      <a:endParaRPr lang="en-US" sz="1400" kern="100" dirty="0">
                        <a:effectLst/>
                      </a:endParaRPr>
                    </a:p>
                    <a:p>
                      <a:pPr marL="0" marR="0">
                        <a:lnSpc>
                          <a:spcPct val="107000"/>
                        </a:lnSpc>
                        <a:spcBef>
                          <a:spcPts val="0"/>
                        </a:spcBef>
                        <a:spcAft>
                          <a:spcPts val="0"/>
                        </a:spcAft>
                      </a:pPr>
                      <a:r>
                        <a:rPr lang="en-US" sz="1400" kern="1800" dirty="0">
                          <a:effectLst/>
                        </a:rPr>
                        <a:t>High volume of data handling; </a:t>
                      </a:r>
                      <a:endParaRPr lang="en-US" sz="1400" kern="100" dirty="0">
                        <a:effectLst/>
                      </a:endParaRPr>
                    </a:p>
                    <a:p>
                      <a:pPr marL="0" marR="0">
                        <a:lnSpc>
                          <a:spcPct val="107000"/>
                        </a:lnSpc>
                        <a:spcBef>
                          <a:spcPts val="0"/>
                        </a:spcBef>
                        <a:spcAft>
                          <a:spcPts val="0"/>
                        </a:spcAft>
                      </a:pPr>
                      <a:r>
                        <a:rPr lang="en-US" sz="1400" kern="1800" dirty="0">
                          <a:effectLst/>
                        </a:rPr>
                        <a:t>Real-time recommendations and analytics; </a:t>
                      </a:r>
                      <a:endParaRPr lang="en-US" sz="1400" kern="100" dirty="0">
                        <a:effectLst/>
                      </a:endParaRPr>
                    </a:p>
                    <a:p>
                      <a:pPr marL="0" marR="0">
                        <a:lnSpc>
                          <a:spcPct val="107000"/>
                        </a:lnSpc>
                        <a:spcBef>
                          <a:spcPts val="0"/>
                        </a:spcBef>
                        <a:spcAft>
                          <a:spcPts val="0"/>
                        </a:spcAft>
                      </a:pPr>
                      <a:r>
                        <a:rPr lang="en-US" sz="1400" kern="1800" dirty="0">
                          <a:effectLst/>
                        </a:rPr>
                        <a:t>Richer representation of data and knowledge.  </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400" kern="1800" dirty="0">
                          <a:effectLst/>
                        </a:rPr>
                        <a:t>Netflix’s Cassandra; </a:t>
                      </a:r>
                      <a:endParaRPr lang="en-US" sz="1400" kern="100" dirty="0">
                        <a:effectLst/>
                      </a:endParaRPr>
                    </a:p>
                    <a:p>
                      <a:pPr marL="0" marR="0">
                        <a:lnSpc>
                          <a:spcPct val="107000"/>
                        </a:lnSpc>
                        <a:spcBef>
                          <a:spcPts val="0"/>
                        </a:spcBef>
                        <a:spcAft>
                          <a:spcPts val="0"/>
                        </a:spcAft>
                      </a:pPr>
                      <a:r>
                        <a:rPr lang="en-US" sz="1400" kern="1800" dirty="0">
                          <a:effectLst/>
                        </a:rPr>
                        <a:t>PayPal's and Domino’s Couchbase;</a:t>
                      </a:r>
                      <a:endParaRPr lang="en-US" sz="1400" kern="100" dirty="0">
                        <a:effectLst/>
                      </a:endParaRPr>
                    </a:p>
                    <a:p>
                      <a:pPr marL="0" marR="0">
                        <a:lnSpc>
                          <a:spcPct val="107000"/>
                        </a:lnSpc>
                        <a:spcBef>
                          <a:spcPts val="0"/>
                        </a:spcBef>
                        <a:spcAft>
                          <a:spcPts val="0"/>
                        </a:spcAft>
                      </a:pPr>
                      <a:r>
                        <a:rPr lang="en-US" sz="1400" kern="1800" dirty="0">
                          <a:effectLst/>
                        </a:rPr>
                        <a:t>Snapchat’s Amazon DynamoDB</a:t>
                      </a:r>
                      <a:endParaRPr lang="en-US" sz="14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059899"/>
                  </a:ext>
                </a:extLst>
              </a:tr>
            </a:tbl>
          </a:graphicData>
        </a:graphic>
      </p:graphicFrame>
      <p:sp>
        <p:nvSpPr>
          <p:cNvPr id="3" name="Title 1">
            <a:extLst>
              <a:ext uri="{FF2B5EF4-FFF2-40B4-BE49-F238E27FC236}">
                <a16:creationId xmlns:a16="http://schemas.microsoft.com/office/drawing/2014/main" id="{778F972B-976B-8C10-C874-A9AD6BECBB97}"/>
              </a:ext>
            </a:extLst>
          </p:cNvPr>
          <p:cNvSpPr>
            <a:spLocks noGrp="1"/>
          </p:cNvSpPr>
          <p:nvPr>
            <p:ph type="title"/>
          </p:nvPr>
        </p:nvSpPr>
        <p:spPr>
          <a:xfrm>
            <a:off x="533400" y="805774"/>
            <a:ext cx="6476999" cy="1143000"/>
          </a:xfrm>
        </p:spPr>
        <p:txBody>
          <a:bodyPr/>
          <a:lstStyle/>
          <a:p>
            <a:r>
              <a:rPr lang="en-US" dirty="0"/>
              <a:t>Databases Supporting AI</a:t>
            </a:r>
          </a:p>
        </p:txBody>
      </p:sp>
    </p:spTree>
    <p:extLst>
      <p:ext uri="{BB962C8B-B14F-4D97-AF65-F5344CB8AC3E}">
        <p14:creationId xmlns:p14="http://schemas.microsoft.com/office/powerpoint/2010/main" val="398392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295400"/>
          </a:xfrm>
        </p:spPr>
        <p:txBody>
          <a:bodyPr/>
          <a:lstStyle/>
          <a:p>
            <a:r>
              <a:rPr lang="en-US" dirty="0"/>
              <a:t>Challenges with data </a:t>
            </a:r>
            <a:r>
              <a:rPr lang="en-US" dirty="0" err="1"/>
              <a:t>mgmt</a:t>
            </a:r>
            <a:r>
              <a:rPr lang="en-US" dirty="0"/>
              <a:t> systems</a:t>
            </a:r>
          </a:p>
        </p:txBody>
      </p:sp>
      <p:sp>
        <p:nvSpPr>
          <p:cNvPr id="3" name="Content Placeholder 2"/>
          <p:cNvSpPr>
            <a:spLocks noGrp="1"/>
          </p:cNvSpPr>
          <p:nvPr>
            <p:ph idx="1"/>
          </p:nvPr>
        </p:nvSpPr>
        <p:spPr>
          <a:xfrm>
            <a:off x="457200" y="2636837"/>
            <a:ext cx="8229600" cy="3687763"/>
          </a:xfrm>
        </p:spPr>
        <p:txBody>
          <a:bodyPr/>
          <a:lstStyle/>
          <a:p>
            <a:r>
              <a:rPr lang="en-US" dirty="0"/>
              <a:t>Redundancy</a:t>
            </a:r>
          </a:p>
          <a:p>
            <a:r>
              <a:rPr lang="en-US" dirty="0"/>
              <a:t>Lack of data control</a:t>
            </a:r>
          </a:p>
          <a:p>
            <a:r>
              <a:rPr lang="en-US" dirty="0"/>
              <a:t>Interface issues</a:t>
            </a:r>
          </a:p>
          <a:p>
            <a:r>
              <a:rPr lang="en-US" dirty="0"/>
              <a:t>Lack of integration</a:t>
            </a:r>
          </a:p>
          <a:p>
            <a:r>
              <a:rPr lang="en-US" dirty="0"/>
              <a:t>Lack of reality</a:t>
            </a:r>
          </a:p>
          <a:p>
            <a:pPr marL="0" indent="0">
              <a:buNone/>
            </a:pPr>
            <a:endParaRPr lang="en-US" dirty="0"/>
          </a:p>
        </p:txBody>
      </p:sp>
    </p:spTree>
    <p:extLst>
      <p:ext uri="{BB962C8B-B14F-4D97-AF65-F5344CB8AC3E}">
        <p14:creationId xmlns:p14="http://schemas.microsoft.com/office/powerpoint/2010/main" val="2138117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35429" y="810306"/>
            <a:ext cx="8153400" cy="1143000"/>
          </a:xfrm>
        </p:spPr>
        <p:txBody>
          <a:bodyPr/>
          <a:lstStyle/>
          <a:p>
            <a:pPr eaLnBrk="1" hangingPunct="1"/>
            <a:r>
              <a:rPr lang="en-US" dirty="0">
                <a:ea typeface="ＭＳ Ｐゴシック" panose="020B0600070205080204" pitchFamily="34" charset="-128"/>
              </a:rPr>
              <a:t>Organizational Challenge</a:t>
            </a:r>
          </a:p>
        </p:txBody>
      </p:sp>
      <p:sp>
        <p:nvSpPr>
          <p:cNvPr id="33796" name="Rectangle 3"/>
          <p:cNvSpPr>
            <a:spLocks noGrp="1" noChangeArrowheads="1"/>
          </p:cNvSpPr>
          <p:nvPr>
            <p:ph idx="1"/>
          </p:nvPr>
        </p:nvSpPr>
        <p:spPr>
          <a:xfrm>
            <a:off x="457200" y="2209800"/>
            <a:ext cx="8229600" cy="3916363"/>
          </a:xfrm>
        </p:spPr>
        <p:txBody>
          <a:bodyPr/>
          <a:lstStyle/>
          <a:p>
            <a:pPr eaLnBrk="1" hangingPunct="1">
              <a:lnSpc>
                <a:spcPct val="90000"/>
              </a:lnSpc>
            </a:pPr>
            <a:r>
              <a:rPr lang="en-US" sz="2800" dirty="0">
                <a:ea typeface="ＭＳ Ｐゴシック" panose="020B0600070205080204" pitchFamily="34" charset="-128"/>
              </a:rPr>
              <a:t>Organizations that effectively use data, information, and knowledge are more successful</a:t>
            </a:r>
          </a:p>
          <a:p>
            <a:pPr eaLnBrk="1" hangingPunct="1">
              <a:lnSpc>
                <a:spcPct val="90000"/>
              </a:lnSpc>
            </a:pPr>
            <a:r>
              <a:rPr lang="en-US" sz="2800" dirty="0">
                <a:ea typeface="ＭＳ Ｐゴシック" panose="020B0600070205080204" pitchFamily="34" charset="-128"/>
              </a:rPr>
              <a:t>The challenge is to develop data management and exploitation skills across an organization</a:t>
            </a:r>
          </a:p>
          <a:p>
            <a:pPr eaLnBrk="1" hangingPunct="1">
              <a:lnSpc>
                <a:spcPct val="90000"/>
              </a:lnSpc>
            </a:pPr>
            <a:r>
              <a:rPr lang="en-US" sz="2800" dirty="0">
                <a:ea typeface="ＭＳ Ｐゴシック" panose="020B0600070205080204" pitchFamily="34" charset="-128"/>
              </a:rPr>
              <a:t>Many organizations do not make effective use of the data they already have</a:t>
            </a:r>
          </a:p>
          <a:p>
            <a:pPr eaLnBrk="1" hangingPunct="1">
              <a:lnSpc>
                <a:spcPct val="90000"/>
              </a:lnSpc>
            </a:pPr>
            <a:r>
              <a:rPr lang="en-US" sz="2800" dirty="0">
                <a:ea typeface="ＭＳ Ｐゴシック" panose="020B0600070205080204" pitchFamily="34" charset="-128"/>
              </a:rPr>
              <a:t>Data management is an enduring problem for nearly all organizations and societies</a:t>
            </a:r>
          </a:p>
        </p:txBody>
      </p:sp>
    </p:spTree>
    <p:extLst>
      <p:ext uri="{BB962C8B-B14F-4D97-AF65-F5344CB8AC3E}">
        <p14:creationId xmlns:p14="http://schemas.microsoft.com/office/powerpoint/2010/main" val="155619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990600" y="990600"/>
            <a:ext cx="7162800" cy="2514600"/>
          </a:xfrm>
          <a:ln w="9525" cmpd="sng"/>
        </p:spPr>
        <p:txBody>
          <a:bodyPr lIns="90488" tIns="44450" rIns="90488" bIns="44450" anchor="ctr"/>
          <a:lstStyle/>
          <a:p>
            <a:pPr eaLnBrk="1" hangingPunct="1"/>
            <a:r>
              <a:rPr lang="en-US" dirty="0">
                <a:ea typeface="ＭＳ Ｐゴシック" panose="020B0600070205080204" pitchFamily="34" charset="-128"/>
              </a:rPr>
              <a:t>Managing Data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ptember 10, 200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33575"/>
            <a:ext cx="7128127" cy="210502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2">
            <a:extLst>
              <a:ext uri="{FF2B5EF4-FFF2-40B4-BE49-F238E27FC236}">
                <a16:creationId xmlns:a16="http://schemas.microsoft.com/office/drawing/2014/main" id="{F97D13DA-8B58-9EAD-93D4-B7C1AEB0D233}"/>
              </a:ext>
            </a:extLst>
          </p:cNvPr>
          <p:cNvSpPr txBox="1">
            <a:spLocks noChangeArrowheads="1"/>
          </p:cNvSpPr>
          <p:nvPr/>
        </p:nvSpPr>
        <p:spPr bwMode="auto">
          <a:xfrm>
            <a:off x="-685800" y="123825"/>
            <a:ext cx="7162800" cy="2514600"/>
          </a:xfrm>
          <a:prstGeom prst="rect">
            <a:avLst/>
          </a:prstGeom>
          <a:noFill/>
          <a:ln w="9525" cmpd="sng">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a:lstStyle>
          <a:p>
            <a:r>
              <a:rPr lang="en-US" kern="0" dirty="0">
                <a:ea typeface="ＭＳ Ｐゴシック" panose="020B0600070205080204" pitchFamily="34" charset="-128"/>
              </a:rPr>
              <a:t>Managing Data </a:t>
            </a:r>
          </a:p>
        </p:txBody>
      </p:sp>
      <p:sp>
        <p:nvSpPr>
          <p:cNvPr id="3" name="Content Placeholder 4">
            <a:extLst>
              <a:ext uri="{FF2B5EF4-FFF2-40B4-BE49-F238E27FC236}">
                <a16:creationId xmlns:a16="http://schemas.microsoft.com/office/drawing/2014/main" id="{ECA62E2C-4AF6-C9DA-1B34-2555DDD28314}"/>
              </a:ext>
            </a:extLst>
          </p:cNvPr>
          <p:cNvSpPr>
            <a:spLocks noGrp="1"/>
          </p:cNvSpPr>
          <p:nvPr>
            <p:ph idx="1"/>
          </p:nvPr>
        </p:nvSpPr>
        <p:spPr>
          <a:xfrm>
            <a:off x="533400" y="4343400"/>
            <a:ext cx="7848600" cy="1741045"/>
          </a:xfrm>
        </p:spPr>
        <p:txBody>
          <a:bodyPr/>
          <a:lstStyle/>
          <a:p>
            <a:pPr marL="0" indent="0" algn="ctr">
              <a:buNone/>
            </a:pPr>
            <a:r>
              <a:rPr lang="en-US" sz="2800" dirty="0">
                <a:latin typeface="Arial" panose="020B0604020202020204" pitchFamily="34" charset="0"/>
                <a:ea typeface="ＭＳ Ｐゴシック" pitchFamily="-109" charset="-128"/>
                <a:cs typeface="Arial" panose="020B0604020202020204" pitchFamily="34" charset="0"/>
              </a:rPr>
              <a:t>“The Cost of bad or ‘dirty’ data exceeds $600 Billion dollars for US businesses annually.”</a:t>
            </a:r>
          </a:p>
          <a:p>
            <a:pPr marL="0" indent="0" algn="r">
              <a:buNone/>
            </a:pPr>
            <a:r>
              <a:rPr lang="en-US" sz="2800" dirty="0">
                <a:latin typeface="Arial" panose="020B0604020202020204" pitchFamily="34" charset="0"/>
                <a:ea typeface="ＭＳ Ｐゴシック" pitchFamily="-109" charset="-128"/>
                <a:cs typeface="Arial" panose="020B0604020202020204" pitchFamily="34" charset="0"/>
              </a:rPr>
              <a:t>-Data Warehousing Institute (TDWI)</a:t>
            </a:r>
            <a:endParaRPr lang="en-US" sz="2800" dirty="0">
              <a:latin typeface="Arial" panose="020B0604020202020204" pitchFamily="34" charset="0"/>
              <a:cs typeface="Arial" panose="020B0604020202020204" pitchFamily="34" charset="0"/>
            </a:endParaRPr>
          </a:p>
          <a:p>
            <a:endParaRPr lang="en-US" sz="2800" dirty="0"/>
          </a:p>
        </p:txBody>
      </p:sp>
    </p:spTree>
    <p:extLst>
      <p:ext uri="{BB962C8B-B14F-4D97-AF65-F5344CB8AC3E}">
        <p14:creationId xmlns:p14="http://schemas.microsoft.com/office/powerpoint/2010/main" val="215045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three flows of supply chain - kpakpakpa.com">
            <a:extLst>
              <a:ext uri="{FF2B5EF4-FFF2-40B4-BE49-F238E27FC236}">
                <a16:creationId xmlns:a16="http://schemas.microsoft.com/office/drawing/2014/main" id="{2BC3D275-6DCE-2095-6EA9-79AA4BBB2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6934200" cy="43278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28E1ED-2C2D-DF66-CA30-535FC6F591A7}"/>
              </a:ext>
            </a:extLst>
          </p:cNvPr>
          <p:cNvSpPr txBox="1"/>
          <p:nvPr/>
        </p:nvSpPr>
        <p:spPr>
          <a:xfrm>
            <a:off x="304800" y="1600200"/>
            <a:ext cx="8153400" cy="584775"/>
          </a:xfrm>
          <a:prstGeom prst="rect">
            <a:avLst/>
          </a:prstGeom>
          <a:solidFill>
            <a:schemeClr val="bg1"/>
          </a:solidFill>
        </p:spPr>
        <p:txBody>
          <a:bodyPr wrap="square" rtlCol="0">
            <a:spAutoFit/>
          </a:bodyPr>
          <a:lstStyle/>
          <a:p>
            <a:r>
              <a:rPr lang="en-US" sz="3200" b="1" dirty="0"/>
              <a:t>Value Chain Activities and Organizations</a:t>
            </a:r>
          </a:p>
        </p:txBody>
      </p:sp>
    </p:spTree>
    <p:extLst>
      <p:ext uri="{BB962C8B-B14F-4D97-AF65-F5344CB8AC3E}">
        <p14:creationId xmlns:p14="http://schemas.microsoft.com/office/powerpoint/2010/main" val="19283838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57200" y="990600"/>
            <a:ext cx="8229600" cy="1372393"/>
          </a:xfrm>
        </p:spPr>
        <p:txBody>
          <a:bodyPr lIns="90488" tIns="44450" rIns="90488" bIns="44450" anchor="ctr"/>
          <a:lstStyle/>
          <a:p>
            <a:pPr eaLnBrk="1" hangingPunct="1"/>
            <a:r>
              <a:rPr lang="en-US" dirty="0">
                <a:ea typeface="ＭＳ Ｐゴシック" panose="020B0600070205080204" pitchFamily="34" charset="-128"/>
              </a:rPr>
              <a:t>Organizational data management</a:t>
            </a:r>
          </a:p>
        </p:txBody>
      </p:sp>
      <p:sp>
        <p:nvSpPr>
          <p:cNvPr id="26628" name="Rectangle 3"/>
          <p:cNvSpPr>
            <a:spLocks noGrp="1" noChangeArrowheads="1"/>
          </p:cNvSpPr>
          <p:nvPr>
            <p:ph idx="1"/>
          </p:nvPr>
        </p:nvSpPr>
        <p:spPr>
          <a:xfrm>
            <a:off x="1066800" y="2438400"/>
            <a:ext cx="7769225" cy="3732213"/>
          </a:xfrm>
        </p:spPr>
        <p:txBody>
          <a:bodyPr/>
          <a:lstStyle/>
          <a:p>
            <a:pPr eaLnBrk="1" hangingPunct="1"/>
            <a:r>
              <a:rPr lang="en-US" dirty="0">
                <a:ea typeface="ＭＳ Ｐゴシック" panose="020B0600070205080204" pitchFamily="34" charset="-128"/>
              </a:rPr>
              <a:t>Organizations, like people, need to remember many things</a:t>
            </a:r>
          </a:p>
          <a:p>
            <a:pPr eaLnBrk="1" hangingPunct="1"/>
            <a:r>
              <a:rPr lang="en-US" dirty="0">
                <a:ea typeface="ＭＳ Ｐゴシック" panose="020B0600070205080204" pitchFamily="34" charset="-128"/>
              </a:rPr>
              <a:t>Deciding where and how to store data frequently involves a trade-off</a:t>
            </a:r>
          </a:p>
          <a:p>
            <a:pPr eaLnBrk="1" hangingPunct="1"/>
            <a:r>
              <a:rPr lang="en-US" dirty="0">
                <a:ea typeface="ＭＳ Ｐゴシック" panose="020B0600070205080204" pitchFamily="34" charset="-128"/>
              </a:rPr>
              <a:t>Organizational data are used and generated by a variety of information systems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lstStyle/>
          <a:p>
            <a:r>
              <a:rPr lang="en-US" dirty="0"/>
              <a:t>Components of Organizational Memory</a:t>
            </a:r>
          </a:p>
        </p:txBody>
      </p:sp>
      <p:sp>
        <p:nvSpPr>
          <p:cNvPr id="3" name="Content Placeholder 2"/>
          <p:cNvSpPr>
            <a:spLocks noGrp="1"/>
          </p:cNvSpPr>
          <p:nvPr>
            <p:ph idx="1"/>
          </p:nvPr>
        </p:nvSpPr>
        <p:spPr/>
        <p:txBody>
          <a:bodyPr/>
          <a:lstStyle/>
          <a:p>
            <a:r>
              <a:rPr lang="en-US" dirty="0"/>
              <a:t>People/Conversations</a:t>
            </a:r>
          </a:p>
          <a:p>
            <a:r>
              <a:rPr lang="en-US" dirty="0"/>
              <a:t>Tables/Documents</a:t>
            </a:r>
          </a:p>
          <a:p>
            <a:r>
              <a:rPr lang="en-US" dirty="0"/>
              <a:t>Video/Images/Graphics/Multimedia</a:t>
            </a:r>
          </a:p>
          <a:p>
            <a:r>
              <a:rPr lang="en-US" dirty="0"/>
              <a:t>Models</a:t>
            </a:r>
          </a:p>
          <a:p>
            <a:r>
              <a:rPr lang="en-US" dirty="0"/>
              <a:t>Knowledge/Decisions</a:t>
            </a:r>
          </a:p>
          <a:p>
            <a:r>
              <a:rPr lang="en-US" dirty="0"/>
              <a:t>Specialized memories</a:t>
            </a:r>
          </a:p>
          <a:p>
            <a:endParaRPr lang="en-US" dirty="0"/>
          </a:p>
        </p:txBody>
      </p:sp>
    </p:spTree>
    <p:extLst>
      <p:ext uri="{BB962C8B-B14F-4D97-AF65-F5344CB8AC3E}">
        <p14:creationId xmlns:p14="http://schemas.microsoft.com/office/powerpoint/2010/main" val="387953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916" y="597541"/>
            <a:ext cx="7232516" cy="1143000"/>
          </a:xfrm>
        </p:spPr>
        <p:txBody>
          <a:bodyPr/>
          <a:lstStyle/>
          <a:p>
            <a:r>
              <a:rPr lang="en-US" sz="3200" dirty="0"/>
              <a:t>Org. Memory and Data Mgmt.	</a:t>
            </a:r>
          </a:p>
        </p:txBody>
      </p:sp>
      <p:sp>
        <p:nvSpPr>
          <p:cNvPr id="2" name="Slide Number Placeholder 1"/>
          <p:cNvSpPr>
            <a:spLocks noGrp="1"/>
          </p:cNvSpPr>
          <p:nvPr>
            <p:ph type="sldNum" sz="quarter" idx="4294967295"/>
          </p:nvPr>
        </p:nvSpPr>
        <p:spPr>
          <a:xfrm>
            <a:off x="8159750" y="6459538"/>
            <a:ext cx="984250" cy="365125"/>
          </a:xfrm>
          <a:prstGeom prst="rect">
            <a:avLst/>
          </a:prstGeom>
        </p:spPr>
        <p:txBody>
          <a:bodyPr/>
          <a:lstStyle/>
          <a:p>
            <a:pPr>
              <a:defRPr/>
            </a:pPr>
            <a:fld id="{6B1FCBCA-EB82-45C8-8AFD-151D78D9F095}" type="slidenum">
              <a:rPr lang="en-US" smtClean="0"/>
              <a:pPr>
                <a:defRPr/>
              </a:pPr>
              <a:t>7</a:t>
            </a:fld>
            <a:endParaRPr lang="en-US"/>
          </a:p>
        </p:txBody>
      </p:sp>
      <p:pic>
        <p:nvPicPr>
          <p:cNvPr id="8" name="Picture 7" descr="A representation of an ER diagram.">
            <a:extLst>
              <a:ext uri="{FF2B5EF4-FFF2-40B4-BE49-F238E27FC236}">
                <a16:creationId xmlns:a16="http://schemas.microsoft.com/office/drawing/2014/main" id="{2FC03CE3-291B-D013-C7A8-0B8457AA5C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7749" y="1774588"/>
            <a:ext cx="4449694" cy="4115016"/>
          </a:xfrm>
          <a:prstGeom prst="rect">
            <a:avLst/>
          </a:prstGeom>
          <a:noFill/>
          <a:ln>
            <a:noFill/>
          </a:ln>
        </p:spPr>
      </p:pic>
    </p:spTree>
    <p:extLst>
      <p:ext uri="{BB962C8B-B14F-4D97-AF65-F5344CB8AC3E}">
        <p14:creationId xmlns:p14="http://schemas.microsoft.com/office/powerpoint/2010/main" val="417485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7391400" cy="1143000"/>
          </a:xfrm>
        </p:spPr>
        <p:txBody>
          <a:bodyPr/>
          <a:lstStyle/>
          <a:p>
            <a:r>
              <a:rPr lang="en-US" dirty="0"/>
              <a:t>Desirable Attributes of Data</a:t>
            </a:r>
          </a:p>
        </p:txBody>
      </p:sp>
      <p:sp>
        <p:nvSpPr>
          <p:cNvPr id="3" name="Content Placeholder 2"/>
          <p:cNvSpPr>
            <a:spLocks noGrp="1"/>
          </p:cNvSpPr>
          <p:nvPr>
            <p:ph idx="1"/>
          </p:nvPr>
        </p:nvSpPr>
        <p:spPr>
          <a:xfrm>
            <a:off x="457200" y="1981200"/>
            <a:ext cx="8229600" cy="4114799"/>
          </a:xfrm>
        </p:spPr>
        <p:txBody>
          <a:bodyPr/>
          <a:lstStyle/>
          <a:p>
            <a:r>
              <a:rPr lang="en-US" sz="1800" b="1" dirty="0"/>
              <a:t>Access convenience</a:t>
            </a:r>
            <a:r>
              <a:rPr lang="en-US" sz="1800" dirty="0"/>
              <a:t>: easy to use</a:t>
            </a:r>
            <a:endParaRPr lang="en-US" sz="1800" b="1" dirty="0"/>
          </a:p>
          <a:p>
            <a:r>
              <a:rPr lang="en-US" sz="1800" b="1" dirty="0"/>
              <a:t>Cost-efficiency</a:t>
            </a:r>
          </a:p>
          <a:p>
            <a:r>
              <a:rPr lang="en-US" sz="1800" b="1" dirty="0"/>
              <a:t>Scalability</a:t>
            </a:r>
            <a:r>
              <a:rPr lang="en-US" sz="1800" dirty="0"/>
              <a:t>: easy and flexible to expand</a:t>
            </a:r>
            <a:endParaRPr lang="en-US" sz="1800" b="1" dirty="0"/>
          </a:p>
          <a:p>
            <a:r>
              <a:rPr lang="en-US" sz="1800" b="1" dirty="0"/>
              <a:t>Portability</a:t>
            </a:r>
            <a:r>
              <a:rPr lang="en-US" sz="1800" dirty="0"/>
              <a:t>: sharing, transportability, duplication </a:t>
            </a:r>
          </a:p>
          <a:p>
            <a:r>
              <a:rPr lang="en-US" sz="1800" b="1" dirty="0"/>
              <a:t>Security</a:t>
            </a:r>
            <a:r>
              <a:rPr lang="en-US" sz="1800" dirty="0"/>
              <a:t>: safety, protection, etc.</a:t>
            </a:r>
          </a:p>
          <a:p>
            <a:r>
              <a:rPr lang="en-US" sz="1800" b="1" dirty="0"/>
              <a:t>Reliability</a:t>
            </a:r>
            <a:r>
              <a:rPr lang="en-US" sz="1800" dirty="0"/>
              <a:t>: permanent storage</a:t>
            </a:r>
          </a:p>
          <a:p>
            <a:r>
              <a:rPr lang="en-US" sz="1800" b="1" dirty="0"/>
              <a:t>Informational quality</a:t>
            </a:r>
            <a:r>
              <a:rPr lang="en-US" sz="1800" dirty="0"/>
              <a:t>: accuracy, timeliness, relevance, completeness, etc. </a:t>
            </a:r>
          </a:p>
          <a:p>
            <a:r>
              <a:rPr lang="en-US" sz="1800" b="1" dirty="0"/>
              <a:t>Operational flexibility</a:t>
            </a:r>
            <a:r>
              <a:rPr lang="en-US" sz="1800" dirty="0"/>
              <a:t>: addition, modification, deletion,…</a:t>
            </a:r>
          </a:p>
          <a:p>
            <a:r>
              <a:rPr lang="en-US" sz="1800" b="1" dirty="0"/>
              <a:t>Sophistication and complexity in usage</a:t>
            </a:r>
            <a:r>
              <a:rPr lang="en-US" sz="1800" dirty="0"/>
              <a:t>: different search approaches</a:t>
            </a:r>
            <a:r>
              <a:rPr lang="en-US" sz="1800" b="1" dirty="0"/>
              <a:t> </a:t>
            </a:r>
          </a:p>
          <a:p>
            <a:r>
              <a:rPr lang="en-US" sz="1800" b="1" dirty="0"/>
              <a:t>Data consistency in</a:t>
            </a:r>
          </a:p>
          <a:p>
            <a:pPr lvl="1"/>
            <a:r>
              <a:rPr lang="en-US" sz="1400" dirty="0"/>
              <a:t>Data manipulation: addition, modification, deletion</a:t>
            </a:r>
          </a:p>
          <a:p>
            <a:pPr lvl="1"/>
            <a:r>
              <a:rPr lang="en-US" sz="1400" dirty="0"/>
              <a:t>Distributed environment</a:t>
            </a:r>
          </a:p>
          <a:p>
            <a:pPr lvl="1"/>
            <a:r>
              <a:rPr lang="en-US" sz="1400" dirty="0"/>
              <a:t>Transaction atomicity</a:t>
            </a:r>
          </a:p>
          <a:p>
            <a:pPr lvl="1"/>
            <a:r>
              <a:rPr lang="en-US" sz="1400" dirty="0"/>
              <a:t>Multi-user</a:t>
            </a:r>
          </a:p>
        </p:txBody>
      </p:sp>
    </p:spTree>
    <p:extLst>
      <p:ext uri="{BB962C8B-B14F-4D97-AF65-F5344CB8AC3E}">
        <p14:creationId xmlns:p14="http://schemas.microsoft.com/office/powerpoint/2010/main" val="62422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4685899" cy="1143000"/>
          </a:xfrm>
        </p:spPr>
        <p:txBody>
          <a:bodyPr/>
          <a:lstStyle/>
          <a:p>
            <a:r>
              <a:rPr lang="en-US" sz="3200" dirty="0"/>
              <a:t>Which Approach?</a:t>
            </a:r>
          </a:p>
        </p:txBody>
      </p:sp>
      <p:graphicFrame>
        <p:nvGraphicFramePr>
          <p:cNvPr id="6" name="Table 5">
            <a:extLst>
              <a:ext uri="{FF2B5EF4-FFF2-40B4-BE49-F238E27FC236}">
                <a16:creationId xmlns:a16="http://schemas.microsoft.com/office/drawing/2014/main" id="{660D0BD7-F9A4-A48F-1606-0209418B1E97}"/>
              </a:ext>
            </a:extLst>
          </p:cNvPr>
          <p:cNvGraphicFramePr>
            <a:graphicFrameLocks noGrp="1"/>
          </p:cNvGraphicFramePr>
          <p:nvPr>
            <p:extLst>
              <p:ext uri="{D42A27DB-BD31-4B8C-83A1-F6EECF244321}">
                <p14:modId xmlns:p14="http://schemas.microsoft.com/office/powerpoint/2010/main" val="843865617"/>
              </p:ext>
            </p:extLst>
          </p:nvPr>
        </p:nvGraphicFramePr>
        <p:xfrm>
          <a:off x="533400" y="1676400"/>
          <a:ext cx="8077200" cy="4287520"/>
        </p:xfrm>
        <a:graphic>
          <a:graphicData uri="http://schemas.openxmlformats.org/drawingml/2006/table">
            <a:tbl>
              <a:tblPr firstRow="1" bandRow="1">
                <a:tableStyleId>{5940675A-B579-460E-94D1-54222C63F5DA}</a:tableStyleId>
              </a:tblPr>
              <a:tblGrid>
                <a:gridCol w="3349083">
                  <a:extLst>
                    <a:ext uri="{9D8B030D-6E8A-4147-A177-3AD203B41FA5}">
                      <a16:colId xmlns:a16="http://schemas.microsoft.com/office/drawing/2014/main" val="3339821057"/>
                    </a:ext>
                  </a:extLst>
                </a:gridCol>
                <a:gridCol w="1262473">
                  <a:extLst>
                    <a:ext uri="{9D8B030D-6E8A-4147-A177-3AD203B41FA5}">
                      <a16:colId xmlns:a16="http://schemas.microsoft.com/office/drawing/2014/main" val="522841515"/>
                    </a:ext>
                  </a:extLst>
                </a:gridCol>
                <a:gridCol w="1232922">
                  <a:extLst>
                    <a:ext uri="{9D8B030D-6E8A-4147-A177-3AD203B41FA5}">
                      <a16:colId xmlns:a16="http://schemas.microsoft.com/office/drawing/2014/main" val="3478701231"/>
                    </a:ext>
                  </a:extLst>
                </a:gridCol>
                <a:gridCol w="1116361">
                  <a:extLst>
                    <a:ext uri="{9D8B030D-6E8A-4147-A177-3AD203B41FA5}">
                      <a16:colId xmlns:a16="http://schemas.microsoft.com/office/drawing/2014/main" val="1167416759"/>
                    </a:ext>
                  </a:extLst>
                </a:gridCol>
                <a:gridCol w="1116361">
                  <a:extLst>
                    <a:ext uri="{9D8B030D-6E8A-4147-A177-3AD203B41FA5}">
                      <a16:colId xmlns:a16="http://schemas.microsoft.com/office/drawing/2014/main" val="623757387"/>
                    </a:ext>
                  </a:extLst>
                </a:gridCol>
              </a:tblGrid>
              <a:tr h="370840">
                <a:tc>
                  <a:txBody>
                    <a:bodyPr/>
                    <a:lstStyle/>
                    <a:p>
                      <a:endParaRPr lang="en-US" dirty="0"/>
                    </a:p>
                  </a:txBody>
                  <a:tcPr/>
                </a:tc>
                <a:tc>
                  <a:txBody>
                    <a:bodyPr/>
                    <a:lstStyle/>
                    <a:p>
                      <a:pPr algn="ctr"/>
                      <a:r>
                        <a:rPr lang="en-US" sz="1600" b="1" dirty="0"/>
                        <a:t>Index Cards</a:t>
                      </a:r>
                    </a:p>
                  </a:txBody>
                  <a:tcPr/>
                </a:tc>
                <a:tc>
                  <a:txBody>
                    <a:bodyPr/>
                    <a:lstStyle/>
                    <a:p>
                      <a:pPr algn="ctr"/>
                      <a:r>
                        <a:rPr lang="en-US" sz="1600" b="1" dirty="0"/>
                        <a:t>Notebook</a:t>
                      </a:r>
                    </a:p>
                  </a:txBody>
                  <a:tcPr/>
                </a:tc>
                <a:tc>
                  <a:txBody>
                    <a:bodyPr/>
                    <a:lstStyle/>
                    <a:p>
                      <a:pPr algn="ctr"/>
                      <a:r>
                        <a:rPr lang="en-US" sz="1600" b="1" dirty="0"/>
                        <a:t>Filing Cabinet</a:t>
                      </a:r>
                    </a:p>
                  </a:txBody>
                  <a:tcPr/>
                </a:tc>
                <a:tc>
                  <a:txBody>
                    <a:bodyPr/>
                    <a:lstStyle/>
                    <a:p>
                      <a:pPr algn="ctr"/>
                      <a:r>
                        <a:rPr lang="en-US" sz="1600" b="1" dirty="0"/>
                        <a:t>Human</a:t>
                      </a:r>
                    </a:p>
                    <a:p>
                      <a:pPr algn="ctr"/>
                      <a:r>
                        <a:rPr lang="en-US" sz="1600" b="1" dirty="0"/>
                        <a:t>Brain</a:t>
                      </a:r>
                    </a:p>
                  </a:txBody>
                  <a:tcPr/>
                </a:tc>
                <a:extLst>
                  <a:ext uri="{0D108BD9-81ED-4DB2-BD59-A6C34878D82A}">
                    <a16:rowId xmlns:a16="http://schemas.microsoft.com/office/drawing/2014/main" val="3183047894"/>
                  </a:ext>
                </a:extLst>
              </a:tr>
              <a:tr h="370840">
                <a:tc>
                  <a:txBody>
                    <a:bodyPr/>
                    <a:lstStyle/>
                    <a:p>
                      <a:pPr marL="0" marR="0" lvl="0" indent="0" algn="l" defTabSz="457153" rtl="0" eaLnBrk="1" fontAlgn="auto" latinLnBrk="0" hangingPunct="1">
                        <a:lnSpc>
                          <a:spcPct val="100000"/>
                        </a:lnSpc>
                        <a:spcBef>
                          <a:spcPts val="0"/>
                        </a:spcBef>
                        <a:spcAft>
                          <a:spcPts val="0"/>
                        </a:spcAft>
                        <a:buClrTx/>
                        <a:buSzTx/>
                        <a:buFontTx/>
                        <a:buNone/>
                        <a:tabLst/>
                        <a:defRPr/>
                      </a:pPr>
                      <a:r>
                        <a:rPr lang="en-US" sz="1800" b="0" dirty="0"/>
                        <a:t>Access convenience</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58158805"/>
                  </a:ext>
                </a:extLst>
              </a:tr>
              <a:tr h="370840">
                <a:tc>
                  <a:txBody>
                    <a:bodyPr/>
                    <a:lstStyle/>
                    <a:p>
                      <a:pPr marL="0" marR="0" lvl="0" indent="0" algn="l" defTabSz="457153" rtl="0" eaLnBrk="1" fontAlgn="auto" latinLnBrk="0" hangingPunct="1">
                        <a:lnSpc>
                          <a:spcPct val="100000"/>
                        </a:lnSpc>
                        <a:spcBef>
                          <a:spcPts val="0"/>
                        </a:spcBef>
                        <a:spcAft>
                          <a:spcPts val="0"/>
                        </a:spcAft>
                        <a:buClrTx/>
                        <a:buSzTx/>
                        <a:buFontTx/>
                        <a:buNone/>
                        <a:tabLst/>
                        <a:defRPr/>
                      </a:pPr>
                      <a:r>
                        <a:rPr lang="en-US" sz="1800" b="0" dirty="0"/>
                        <a:t>Cost-efficiency</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5388462"/>
                  </a:ext>
                </a:extLst>
              </a:tr>
              <a:tr h="370840">
                <a:tc>
                  <a:txBody>
                    <a:bodyPr/>
                    <a:lstStyle/>
                    <a:p>
                      <a:r>
                        <a:rPr lang="en-US" sz="1800" b="0" dirty="0"/>
                        <a:t>Scalability</a:t>
                      </a:r>
                      <a:endParaRPr lang="en-US" b="0"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94090070"/>
                  </a:ext>
                </a:extLst>
              </a:tr>
              <a:tr h="370840">
                <a:tc>
                  <a:txBody>
                    <a:bodyPr/>
                    <a:lstStyle/>
                    <a:p>
                      <a:r>
                        <a:rPr lang="en-US" b="0" dirty="0"/>
                        <a:t>Portability, sharing</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1997365"/>
                  </a:ext>
                </a:extLst>
              </a:tr>
              <a:tr h="370840">
                <a:tc>
                  <a:txBody>
                    <a:bodyPr/>
                    <a:lstStyle/>
                    <a:p>
                      <a:r>
                        <a:rPr lang="en-US" sz="1800" b="0" dirty="0"/>
                        <a:t>Security and safety</a:t>
                      </a:r>
                      <a:endParaRPr lang="en-US" b="0"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15952280"/>
                  </a:ext>
                </a:extLst>
              </a:tr>
              <a:tr h="370840">
                <a:tc>
                  <a:txBody>
                    <a:bodyPr/>
                    <a:lstStyle/>
                    <a:p>
                      <a:pPr marL="0" marR="0" lvl="0" indent="0" algn="l" defTabSz="457153" rtl="0" eaLnBrk="1" fontAlgn="auto" latinLnBrk="0" hangingPunct="1">
                        <a:lnSpc>
                          <a:spcPct val="100000"/>
                        </a:lnSpc>
                        <a:spcBef>
                          <a:spcPts val="0"/>
                        </a:spcBef>
                        <a:spcAft>
                          <a:spcPts val="0"/>
                        </a:spcAft>
                        <a:buClrTx/>
                        <a:buSzTx/>
                        <a:buFontTx/>
                        <a:buNone/>
                        <a:tabLst/>
                        <a:defRPr/>
                      </a:pPr>
                      <a:r>
                        <a:rPr lang="en-US" sz="1800" b="0" dirty="0"/>
                        <a:t>Reliability and persistence</a:t>
                      </a:r>
                      <a:endParaRPr lang="en-US" b="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37971753"/>
                  </a:ext>
                </a:extLst>
              </a:tr>
              <a:tr h="370840">
                <a:tc>
                  <a:txBody>
                    <a:bodyPr/>
                    <a:lstStyle/>
                    <a:p>
                      <a:r>
                        <a:rPr lang="en-US" sz="1800" b="0" dirty="0"/>
                        <a:t>Informational quality</a:t>
                      </a:r>
                      <a:endParaRPr lang="en-US" b="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257214695"/>
                  </a:ext>
                </a:extLst>
              </a:tr>
              <a:tr h="370840">
                <a:tc>
                  <a:txBody>
                    <a:bodyPr/>
                    <a:lstStyle/>
                    <a:p>
                      <a:r>
                        <a:rPr lang="en-US" sz="1800" b="0" dirty="0"/>
                        <a:t>Operational flexibility</a:t>
                      </a:r>
                      <a:endParaRPr lang="en-US" b="0"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47005653"/>
                  </a:ext>
                </a:extLst>
              </a:tr>
              <a:tr h="370840">
                <a:tc>
                  <a:txBody>
                    <a:bodyPr/>
                    <a:lstStyle/>
                    <a:p>
                      <a:pPr marL="0" marR="0" lvl="0" indent="0" algn="l" defTabSz="457153" rtl="0" eaLnBrk="1" fontAlgn="auto" latinLnBrk="0" hangingPunct="1">
                        <a:lnSpc>
                          <a:spcPct val="100000"/>
                        </a:lnSpc>
                        <a:spcBef>
                          <a:spcPts val="0"/>
                        </a:spcBef>
                        <a:spcAft>
                          <a:spcPts val="0"/>
                        </a:spcAft>
                        <a:buClrTx/>
                        <a:buSzTx/>
                        <a:buFontTx/>
                        <a:buNone/>
                        <a:tabLst/>
                        <a:defRPr/>
                      </a:pPr>
                      <a:r>
                        <a:rPr lang="en-US" sz="1800" b="0" dirty="0"/>
                        <a:t>Sophistication in usage</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04448430"/>
                  </a:ext>
                </a:extLst>
              </a:tr>
              <a:tr h="370840">
                <a:tc>
                  <a:txBody>
                    <a:bodyPr/>
                    <a:lstStyle/>
                    <a:p>
                      <a:r>
                        <a:rPr lang="en-US" sz="1800" b="0" dirty="0"/>
                        <a:t>Consistency </a:t>
                      </a:r>
                      <a:endParaRPr lang="en-US" b="0"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65844116"/>
                  </a:ext>
                </a:extLst>
              </a:tr>
            </a:tbl>
          </a:graphicData>
        </a:graphic>
      </p:graphicFrame>
    </p:spTree>
    <p:extLst>
      <p:ext uri="{BB962C8B-B14F-4D97-AF65-F5344CB8AC3E}">
        <p14:creationId xmlns:p14="http://schemas.microsoft.com/office/powerpoint/2010/main" val="738383360"/>
      </p:ext>
    </p:extLst>
  </p:cSld>
  <p:clrMapOvr>
    <a:masterClrMapping/>
  </p:clrMapOvr>
</p:sld>
</file>

<file path=ppt/theme/theme1.xml><?xml version="1.0" encoding="utf-8"?>
<a:theme xmlns:a="http://schemas.openxmlformats.org/drawingml/2006/main" name="UGA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GATemplate" id="{FBEAE634-6466-5C4C-9E8E-1905B47CE371}" vid="{1AAF9FC3-A5B1-DF43-972C-76DD711896C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UGATemplate</Template>
  <TotalTime>10898</TotalTime>
  <Words>1096</Words>
  <Application>Microsoft Office PowerPoint</Application>
  <PresentationFormat>On-screen Show (4:3)</PresentationFormat>
  <Paragraphs>154</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-apple-system</vt:lpstr>
      <vt:lpstr>inherit</vt:lpstr>
      <vt:lpstr>ＭＳ Ｐゴシック</vt:lpstr>
      <vt:lpstr>Suisse</vt:lpstr>
      <vt:lpstr>Arial</vt:lpstr>
      <vt:lpstr>Calibri</vt:lpstr>
      <vt:lpstr>Times</vt:lpstr>
      <vt:lpstr>UGA theme</vt:lpstr>
      <vt:lpstr>MIST 7600  Data Management and Analytics</vt:lpstr>
      <vt:lpstr>Managing Data </vt:lpstr>
      <vt:lpstr>PowerPoint Presentation</vt:lpstr>
      <vt:lpstr>PowerPoint Presentation</vt:lpstr>
      <vt:lpstr>Organizational data management</vt:lpstr>
      <vt:lpstr>Components of Organizational Memory</vt:lpstr>
      <vt:lpstr>Org. Memory and Data Mgmt. </vt:lpstr>
      <vt:lpstr>Desirable Attributes of Data</vt:lpstr>
      <vt:lpstr>Which Approach?</vt:lpstr>
      <vt:lpstr>PowerPoint Presentation</vt:lpstr>
      <vt:lpstr>Data management  systems timeline</vt:lpstr>
      <vt:lpstr>Hierarchical Databases</vt:lpstr>
      <vt:lpstr>Network Databases</vt:lpstr>
      <vt:lpstr>Object-Oriented Databases</vt:lpstr>
      <vt:lpstr>Relational Databases</vt:lpstr>
      <vt:lpstr>NoSQL Databases</vt:lpstr>
      <vt:lpstr>Databases Supporting AI</vt:lpstr>
      <vt:lpstr>Challenges with data mgmt systems</vt:lpstr>
      <vt:lpstr>Organizational Challenge</vt:lpstr>
    </vt:vector>
  </TitlesOfParts>
  <Company>The 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Data</dc:title>
  <dc:creator>mcboudre</dc:creator>
  <cp:lastModifiedBy>Ling Xue</cp:lastModifiedBy>
  <cp:revision>224</cp:revision>
  <dcterms:created xsi:type="dcterms:W3CDTF">2010-12-22T17:46:51Z</dcterms:created>
  <dcterms:modified xsi:type="dcterms:W3CDTF">2024-08-19T12:45:03Z</dcterms:modified>
</cp:coreProperties>
</file>