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70" r:id="rId1"/>
  </p:sldMasterIdLst>
  <p:notesMasterIdLst>
    <p:notesMasterId r:id="rId29"/>
  </p:notesMasterIdLst>
  <p:handoutMasterIdLst>
    <p:handoutMasterId r:id="rId30"/>
  </p:handoutMasterIdLst>
  <p:sldIdLst>
    <p:sldId id="256" r:id="rId2"/>
    <p:sldId id="364" r:id="rId3"/>
    <p:sldId id="350" r:id="rId4"/>
    <p:sldId id="351" r:id="rId5"/>
    <p:sldId id="393" r:id="rId6"/>
    <p:sldId id="328" r:id="rId7"/>
    <p:sldId id="258" r:id="rId8"/>
    <p:sldId id="387" r:id="rId9"/>
    <p:sldId id="388" r:id="rId10"/>
    <p:sldId id="389" r:id="rId11"/>
    <p:sldId id="356" r:id="rId12"/>
    <p:sldId id="392" r:id="rId13"/>
    <p:sldId id="390" r:id="rId14"/>
    <p:sldId id="391" r:id="rId15"/>
    <p:sldId id="357" r:id="rId16"/>
    <p:sldId id="306" r:id="rId17"/>
    <p:sldId id="385" r:id="rId18"/>
    <p:sldId id="359" r:id="rId19"/>
    <p:sldId id="365" r:id="rId20"/>
    <p:sldId id="268" r:id="rId21"/>
    <p:sldId id="327" r:id="rId22"/>
    <p:sldId id="282" r:id="rId23"/>
    <p:sldId id="362" r:id="rId24"/>
    <p:sldId id="284" r:id="rId25"/>
    <p:sldId id="285" r:id="rId26"/>
    <p:sldId id="287" r:id="rId27"/>
    <p:sldId id="289" r:id="rId28"/>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a:srgbClr val="FF9900"/>
    <a:srgbClr val="FF0000"/>
    <a:srgbClr val="0066FF"/>
    <a:srgbClr val="990000"/>
    <a:srgbClr val="000000"/>
    <a:srgbClr val="00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5975" autoAdjust="0"/>
  </p:normalViewPr>
  <p:slideViewPr>
    <p:cSldViewPr snapToGrid="0">
      <p:cViewPr varScale="1">
        <p:scale>
          <a:sx n="107" d="100"/>
          <a:sy n="107" d="100"/>
        </p:scale>
        <p:origin x="1848" y="10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280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3" Type="http://schemas.openxmlformats.org/officeDocument/2006/relationships/slide" Target="slides/slide7.xml"/><Relationship Id="rId7"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0.xml"/><Relationship Id="rId5" Type="http://schemas.openxmlformats.org/officeDocument/2006/relationships/slide" Target="slides/slide9.xml"/><Relationship Id="rId10" Type="http://schemas.openxmlformats.org/officeDocument/2006/relationships/slide" Target="slides/slide26.xml"/><Relationship Id="rId4" Type="http://schemas.openxmlformats.org/officeDocument/2006/relationships/slide" Target="slides/slide8.xml"/><Relationship Id="rId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4301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a:noFill/>
          <a:ln w="9525"/>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1150938" y="692150"/>
            <a:ext cx="4556125" cy="3416300"/>
          </a:xfrm>
          <a:ln/>
        </p:spPr>
      </p:sp>
      <p:sp>
        <p:nvSpPr>
          <p:cNvPr id="5529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4278238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p:spPr>
        <p:txBody>
          <a:bodyPr/>
          <a:lstStyle/>
          <a:p>
            <a:pPr eaLnBrk="1" hangingPunct="1"/>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Also called </a:t>
            </a:r>
            <a:r>
              <a:rPr lang="en-US" sz="1200" i="1" kern="0" dirty="0">
                <a:solidFill>
                  <a:srgbClr val="3D3B49"/>
                </a:solidFill>
                <a:effectLst/>
                <a:latin typeface="inherit"/>
                <a:ea typeface="Times New Roman" panose="02020603050405020304" pitchFamily="18" charset="0"/>
                <a:cs typeface="Noto Serif" panose="02020600060500020200" pitchFamily="18" charset="0"/>
              </a:rPr>
              <a:t>Brewer's theorem</a:t>
            </a:r>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 after computer scientist Eric Brewer, who devised it</a:t>
            </a:r>
          </a:p>
          <a:p>
            <a:pPr eaLnBrk="1" hangingPunct="1"/>
            <a:r>
              <a:rPr lang="en-US" sz="1800" kern="0">
                <a:solidFill>
                  <a:srgbClr val="3D3B49"/>
                </a:solidFill>
                <a:effectLst/>
                <a:latin typeface="Noto Serif" panose="02020600060500020200" pitchFamily="18" charset="0"/>
                <a:ea typeface="Times New Roman" panose="02020603050405020304" pitchFamily="18" charset="0"/>
              </a:rPr>
              <a:t>any distributed data store can only provide two of the following reliably</a:t>
            </a:r>
            <a:endParaRPr lang="en-US" dirty="0"/>
          </a:p>
        </p:txBody>
      </p:sp>
    </p:spTree>
    <p:extLst>
      <p:ext uri="{BB962C8B-B14F-4D97-AF65-F5344CB8AC3E}">
        <p14:creationId xmlns:p14="http://schemas.microsoft.com/office/powerpoint/2010/main" val="3982587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p:spPr>
        <p:txBody>
          <a:bodyPr/>
          <a:lstStyle/>
          <a:p>
            <a:pPr eaLnBrk="1" hangingPunct="1"/>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Also called </a:t>
            </a:r>
            <a:r>
              <a:rPr lang="en-US" sz="1200" i="1" kern="0" dirty="0">
                <a:solidFill>
                  <a:srgbClr val="3D3B49"/>
                </a:solidFill>
                <a:effectLst/>
                <a:latin typeface="inherit"/>
                <a:ea typeface="Times New Roman" panose="02020603050405020304" pitchFamily="18" charset="0"/>
                <a:cs typeface="Noto Serif" panose="02020600060500020200" pitchFamily="18" charset="0"/>
              </a:rPr>
              <a:t>Brewer's theorem</a:t>
            </a:r>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 after computer scientist Eric Brewer, who devised it</a:t>
            </a:r>
          </a:p>
          <a:p>
            <a:pPr eaLnBrk="1" hangingPunct="1"/>
            <a:r>
              <a:rPr lang="en-US" sz="1800" kern="0">
                <a:solidFill>
                  <a:srgbClr val="3D3B49"/>
                </a:solidFill>
                <a:effectLst/>
                <a:latin typeface="Noto Serif" panose="02020600060500020200" pitchFamily="18" charset="0"/>
                <a:ea typeface="Times New Roman" panose="02020603050405020304" pitchFamily="18" charset="0"/>
              </a:rPr>
              <a:t>any distributed data store can only provide two of the following reliably</a:t>
            </a:r>
            <a:endParaRPr lang="en-US" dirty="0"/>
          </a:p>
        </p:txBody>
      </p:sp>
    </p:spTree>
    <p:extLst>
      <p:ext uri="{BB962C8B-B14F-4D97-AF65-F5344CB8AC3E}">
        <p14:creationId xmlns:p14="http://schemas.microsoft.com/office/powerpoint/2010/main" val="57179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p:spPr>
        <p:txBody>
          <a:bodyPr/>
          <a:lstStyle/>
          <a:p>
            <a:pPr eaLnBrk="1" hangingPunct="1"/>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Also called </a:t>
            </a:r>
            <a:r>
              <a:rPr lang="en-US" sz="1200" i="1" kern="0" dirty="0">
                <a:solidFill>
                  <a:srgbClr val="3D3B49"/>
                </a:solidFill>
                <a:effectLst/>
                <a:latin typeface="inherit"/>
                <a:ea typeface="Times New Roman" panose="02020603050405020304" pitchFamily="18" charset="0"/>
                <a:cs typeface="Noto Serif" panose="02020600060500020200" pitchFamily="18" charset="0"/>
              </a:rPr>
              <a:t>Brewer's theorem</a:t>
            </a:r>
            <a:r>
              <a:rPr lang="en-US" sz="12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 after computer scientist Eric Brewer, who devised it</a:t>
            </a:r>
          </a:p>
          <a:p>
            <a:pPr eaLnBrk="1" hangingPunct="1"/>
            <a:r>
              <a:rPr lang="en-US" sz="1800" kern="0">
                <a:solidFill>
                  <a:srgbClr val="3D3B49"/>
                </a:solidFill>
                <a:effectLst/>
                <a:latin typeface="Noto Serif" panose="02020600060500020200" pitchFamily="18" charset="0"/>
                <a:ea typeface="Times New Roman" panose="02020603050405020304" pitchFamily="18" charset="0"/>
              </a:rPr>
              <a:t>any distributed data store can only provide two of the following reliably</a:t>
            </a:r>
            <a:endParaRPr lang="en-US" dirty="0"/>
          </a:p>
        </p:txBody>
      </p:sp>
    </p:spTree>
    <p:extLst>
      <p:ext uri="{BB962C8B-B14F-4D97-AF65-F5344CB8AC3E}">
        <p14:creationId xmlns:p14="http://schemas.microsoft.com/office/powerpoint/2010/main" val="2827372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1150938" y="692150"/>
            <a:ext cx="4556125" cy="3416300"/>
          </a:xfrm>
          <a:ln/>
        </p:spPr>
      </p:sp>
      <p:sp>
        <p:nvSpPr>
          <p:cNvPr id="56323"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538421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150938" y="692150"/>
            <a:ext cx="4556125" cy="3416300"/>
          </a:xfrm>
          <a:ln/>
        </p:spPr>
      </p:sp>
      <p:sp>
        <p:nvSpPr>
          <p:cNvPr id="46083" name="Notes Placeholder 2"/>
          <p:cNvSpPr>
            <a:spLocks noGrp="1"/>
          </p:cNvSpPr>
          <p:nvPr>
            <p:ph type="body" idx="1"/>
          </p:nvPr>
        </p:nvSpPr>
        <p:spPr>
          <a:noFill/>
          <a:ln w="9525"/>
        </p:spPr>
        <p:txBody>
          <a:bodyPr/>
          <a:lstStyle/>
          <a:p>
            <a:pPr eaLnBrk="1" hangingPunct="1"/>
            <a:r>
              <a:rPr lang="en-US" dirty="0"/>
              <a:t>Recorded and stored on computer media, like</a:t>
            </a:r>
            <a:r>
              <a:rPr lang="en-US" baseline="0" dirty="0"/>
              <a:t> a hard disk, USB sticks </a:t>
            </a:r>
          </a:p>
          <a:p>
            <a:pPr eaLnBrk="1" hangingPunct="1"/>
            <a:r>
              <a:rPr lang="en-US" baseline="0" dirty="0"/>
              <a:t>Structured: facts such as customers’ name, phone numbers, date</a:t>
            </a:r>
          </a:p>
          <a:p>
            <a:pPr eaLnBrk="1" hangingPunct="1"/>
            <a:r>
              <a:rPr lang="en-US" baseline="0" dirty="0"/>
              <a:t>Unstructured (multimedia): video clip, images, maps..</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Combined to create a multimedia environment. Often found on Web servers and web-enabled databases.</a:t>
            </a:r>
          </a:p>
          <a:p>
            <a:pPr eaLnBrk="1" hangingPunct="1"/>
            <a:endParaRPr lang="en-US" dirty="0"/>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eaLnBrk="1" hangingPunct="1"/>
            <a:r>
              <a:rPr lang="en-US" altLang="en-US" dirty="0"/>
              <a:t>Data becomes</a:t>
            </a:r>
            <a:r>
              <a:rPr lang="en-US" altLang="en-US" baseline="0" dirty="0"/>
              <a:t> useful for decision makers and knowledge workers </a:t>
            </a:r>
            <a:r>
              <a:rPr lang="en-US" altLang="en-US" dirty="0"/>
              <a:t>only after the data has been processed, summarized, and organized</a:t>
            </a:r>
            <a:r>
              <a:rPr lang="en-US" altLang="en-US" baseline="0" dirty="0"/>
              <a:t>. </a:t>
            </a:r>
          </a:p>
          <a:p>
            <a:pPr eaLnBrk="1" hangingPunct="1"/>
            <a:r>
              <a:rPr lang="en-US" altLang="en-US" baseline="0" dirty="0"/>
              <a:t>Processed data becomes </a:t>
            </a:r>
            <a:r>
              <a:rPr lang="en-US" altLang="en-US" b="1" baseline="0" dirty="0"/>
              <a:t>information</a:t>
            </a:r>
            <a:r>
              <a:rPr lang="en-US" altLang="en-US" baseline="0" dirty="0"/>
              <a:t>, which is often made available to users in the form of reports or graphical displays.</a:t>
            </a:r>
          </a:p>
          <a:p>
            <a:pPr eaLnBrk="1" hangingPunct="1"/>
            <a:endParaRPr lang="en-US" altLang="en-US" baseline="0" dirty="0"/>
          </a:p>
          <a:p>
            <a:endParaRPr lang="en-US" dirty="0"/>
          </a:p>
        </p:txBody>
      </p:sp>
    </p:spTree>
    <p:extLst>
      <p:ext uri="{BB962C8B-B14F-4D97-AF65-F5344CB8AC3E}">
        <p14:creationId xmlns:p14="http://schemas.microsoft.com/office/powerpoint/2010/main" val="2376381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We have</a:t>
            </a:r>
            <a:r>
              <a:rPr lang="en-US" altLang="en-US" baseline="0" dirty="0"/>
              <a:t> courses and sections of these courses, and we also have the students that are enrolled in a section. Thus, we have gone from just raw data to some type of useful information by organizing the data.</a:t>
            </a:r>
          </a:p>
          <a:p>
            <a:pPr eaLnBrk="1" hangingPunct="1"/>
            <a:endParaRPr lang="en-US" altLang="en-US" baseline="0" dirty="0"/>
          </a:p>
        </p:txBody>
      </p:sp>
    </p:spTree>
    <p:extLst>
      <p:ext uri="{BB962C8B-B14F-4D97-AF65-F5344CB8AC3E}">
        <p14:creationId xmlns:p14="http://schemas.microsoft.com/office/powerpoint/2010/main" val="85839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1150938" y="692150"/>
            <a:ext cx="4556125" cy="3416300"/>
          </a:xfrm>
          <a:ln/>
        </p:spPr>
      </p:sp>
      <p:sp>
        <p:nvSpPr>
          <p:cNvPr id="48131" name="Notes Placeholder 2"/>
          <p:cNvSpPr>
            <a:spLocks noGrp="1"/>
          </p:cNvSpPr>
          <p:nvPr>
            <p:ph type="body" idx="1"/>
          </p:nvPr>
        </p:nvSpPr>
        <p:spPr>
          <a:noFill/>
          <a:ln w="9525"/>
        </p:spPr>
        <p:txBody>
          <a:bodyPr/>
          <a:lstStyle/>
          <a:p>
            <a:pPr eaLnBrk="1" hangingPunct="1"/>
            <a:r>
              <a:rPr lang="en-US" dirty="0"/>
              <a:t>Another way to convert data into</a:t>
            </a:r>
            <a:r>
              <a:rPr lang="en-US" baseline="0" dirty="0"/>
              <a:t> information is to summarize them. Present student enrollment data in graphical information</a:t>
            </a:r>
          </a:p>
          <a:p>
            <a:pPr eaLnBrk="1" hangingPunct="1"/>
            <a:endParaRPr lang="en-US" baseline="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Here we see summaries</a:t>
            </a:r>
            <a:r>
              <a:rPr lang="en-US" altLang="en-US" baseline="0" dirty="0"/>
              <a:t> of the data. Rather than individual data units, the data has been processed into aggregates and categories. Sums and averages are typical forms of aggregated data, and this is another way of turning raw data into useful and actionable information.</a:t>
            </a:r>
            <a:endParaRPr lang="en-US" altLang="en-US" dirty="0"/>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Metadata is not data per se. Instead it is a description of how data is to be stored and organized into a database.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Metadata really pertains to the underlying structure of the data. When you </a:t>
            </a:r>
            <a:r>
              <a:rPr lang="en-US" altLang="en-US" i="1" baseline="0" dirty="0"/>
              <a:t>design</a:t>
            </a:r>
            <a:r>
              <a:rPr lang="en-US" altLang="en-US" baseline="0" dirty="0"/>
              <a:t> a database, you are specifying its </a:t>
            </a:r>
            <a:r>
              <a:rPr lang="en-US" altLang="en-US" b="1" baseline="0" dirty="0"/>
              <a:t>metadata</a:t>
            </a:r>
            <a:r>
              <a:rPr lang="en-US" altLang="en-US" baseline="0" dirty="0"/>
              <a:t>. When you </a:t>
            </a:r>
            <a:r>
              <a:rPr lang="en-US" altLang="en-US" i="1" baseline="0" dirty="0"/>
              <a:t>populate</a:t>
            </a:r>
            <a:r>
              <a:rPr lang="en-US" altLang="en-US" baseline="0" dirty="0"/>
              <a:t> the database, you are putting </a:t>
            </a:r>
            <a:r>
              <a:rPr lang="en-US" altLang="en-US" b="1" baseline="0" dirty="0"/>
              <a:t>data</a:t>
            </a:r>
            <a:r>
              <a:rPr lang="en-US" altLang="en-US" baseline="0" dirty="0"/>
              <a:t> into it.</a:t>
            </a:r>
            <a:endParaRPr lang="en-US" altLang="en-US" dirty="0"/>
          </a:p>
          <a:p>
            <a:endParaRPr lang="en-US" dirty="0"/>
          </a:p>
        </p:txBody>
      </p:sp>
    </p:spTree>
    <p:extLst>
      <p:ext uri="{BB962C8B-B14F-4D97-AF65-F5344CB8AC3E}">
        <p14:creationId xmlns:p14="http://schemas.microsoft.com/office/powerpoint/2010/main" val="81229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p:spPr>
        <p:txBody>
          <a:bodyPr/>
          <a:lstStyle/>
          <a:p>
            <a:pPr eaLnBrk="1" hangingPunct="1"/>
            <a:r>
              <a:rPr lang="en-US" dirty="0"/>
              <a:t>Introduce the basic concepts of databases and database</a:t>
            </a:r>
            <a:r>
              <a:rPr lang="en-US" baseline="0" dirty="0"/>
              <a:t> management systems. </a:t>
            </a:r>
          </a:p>
          <a:p>
            <a:pPr eaLnBrk="1" hangingPunct="1"/>
            <a:r>
              <a:rPr lang="en-US" baseline="0" dirty="0"/>
              <a:t>Describe traditional file management systems and some of their shortcomings</a:t>
            </a:r>
          </a:p>
          <a:p>
            <a:pPr eaLnBrk="1" hangingPunct="1"/>
            <a:r>
              <a:rPr lang="en-US" baseline="0" dirty="0"/>
              <a:t>Benefit, costs, and risk of using the database approach</a:t>
            </a:r>
          </a:p>
          <a:p>
            <a:pPr eaLnBrk="1" hangingPunct="1"/>
            <a:r>
              <a:rPr lang="en-US" baseline="0" dirty="0"/>
              <a:t>Summarize the evolution of database systems and review the range of technologies used to build, use and manage database.</a:t>
            </a:r>
            <a:endParaRPr lang="en-US" dirty="0"/>
          </a:p>
        </p:txBody>
      </p:sp>
    </p:spTree>
    <p:extLst>
      <p:ext uri="{BB962C8B-B14F-4D97-AF65-F5344CB8AC3E}">
        <p14:creationId xmlns:p14="http://schemas.microsoft.com/office/powerpoint/2010/main" val="18547274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1150938" y="692150"/>
            <a:ext cx="4556125" cy="3416300"/>
          </a:xfrm>
          <a:ln/>
        </p:spPr>
      </p:sp>
      <p:sp>
        <p:nvSpPr>
          <p:cNvPr id="49155" name="Notes Placeholder 2"/>
          <p:cNvSpPr>
            <a:spLocks noGrp="1"/>
          </p:cNvSpPr>
          <p:nvPr>
            <p:ph type="body" idx="1"/>
          </p:nvPr>
        </p:nvSpPr>
        <p:spPr>
          <a:noFill/>
          <a:ln w="9525"/>
        </p:spPr>
        <p:txBody>
          <a:bodyPr/>
          <a:lstStyle/>
          <a:p>
            <a:pPr eaLnBrk="1" hangingPunct="1"/>
            <a:r>
              <a:rPr lang="en-US" dirty="0"/>
              <a:t>Metadata</a:t>
            </a:r>
            <a:r>
              <a:rPr lang="en-US" baseline="0" dirty="0"/>
              <a:t> enable database designers and users to understand what data exist, what the data mean, and what the fine distinctions are between seemingly similar data items</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1150938" y="692150"/>
            <a:ext cx="4556125" cy="3416300"/>
          </a:xfrm>
          <a:ln/>
        </p:spPr>
      </p:sp>
      <p:sp>
        <p:nvSpPr>
          <p:cNvPr id="52227" name="Notes Placeholder 2"/>
          <p:cNvSpPr>
            <a:spLocks noGrp="1"/>
          </p:cNvSpPr>
          <p:nvPr>
            <p:ph type="body" idx="1"/>
          </p:nvPr>
        </p:nvSpPr>
        <p:spPr>
          <a:noFill/>
          <a:ln w="9525"/>
        </p:spPr>
        <p:txBody>
          <a:bodyPr/>
          <a:lstStyle/>
          <a:p>
            <a:pPr eaLnBrk="1" hangingPunct="1"/>
            <a:r>
              <a:rPr lang="en-US" altLang="en-US" dirty="0"/>
              <a:t>Although wasted space is an issue with data redundancy,</a:t>
            </a:r>
            <a:r>
              <a:rPr lang="en-US" altLang="en-US" baseline="0" dirty="0"/>
              <a:t> it has become less of a problem over time. Storage media is becoming less and less expensive.</a:t>
            </a:r>
          </a:p>
          <a:p>
            <a:pPr eaLnBrk="1" hangingPunct="1"/>
            <a:endParaRPr lang="en-US" altLang="en-US" baseline="0" dirty="0"/>
          </a:p>
          <a:p>
            <a:pPr eaLnBrk="1" hangingPunct="1"/>
            <a:r>
              <a:rPr lang="en-US" altLang="en-US" baseline="0" dirty="0"/>
              <a:t>The real problem, as mentioned earlier, is with data inconsistencies. </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1150938" y="692150"/>
            <a:ext cx="4556125" cy="3416300"/>
          </a:xfrm>
          <a:ln/>
        </p:spPr>
      </p:sp>
      <p:sp>
        <p:nvSpPr>
          <p:cNvPr id="51203" name="Notes Placeholder 2"/>
          <p:cNvSpPr>
            <a:spLocks noGrp="1"/>
          </p:cNvSpPr>
          <p:nvPr>
            <p:ph type="body" idx="1"/>
          </p:nvPr>
        </p:nvSpPr>
        <p:spPr>
          <a:noFill/>
          <a:ln w="9525"/>
        </p:spPr>
        <p:txBody>
          <a:bodyPr/>
          <a:lstStyle/>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1150938" y="692150"/>
            <a:ext cx="4556125" cy="3416300"/>
          </a:xfrm>
          <a:ln/>
        </p:spPr>
      </p:sp>
      <p:sp>
        <p:nvSpPr>
          <p:cNvPr id="53251" name="Notes Placeholder 2"/>
          <p:cNvSpPr>
            <a:spLocks noGrp="1"/>
          </p:cNvSpPr>
          <p:nvPr>
            <p:ph type="body" idx="1"/>
          </p:nvPr>
        </p:nvSpPr>
        <p:spPr>
          <a:noFill/>
          <a:ln w="9525"/>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1150938" y="692150"/>
            <a:ext cx="4556125" cy="3416300"/>
          </a:xfrm>
          <a:ln/>
        </p:spPr>
      </p:sp>
      <p:sp>
        <p:nvSpPr>
          <p:cNvPr id="54275" name="Notes Placeholder 2"/>
          <p:cNvSpPr>
            <a:spLocks noGrp="1"/>
          </p:cNvSpPr>
          <p:nvPr>
            <p:ph type="body" idx="1"/>
          </p:nvPr>
        </p:nvSpPr>
        <p:spPr>
          <a:noFill/>
          <a:ln w="9525"/>
        </p:spPr>
        <p:txBody>
          <a:bodyPr/>
          <a:lstStyle/>
          <a:p>
            <a:r>
              <a:rPr lang="en-US" altLang="en-US" dirty="0"/>
              <a:t>The database</a:t>
            </a:r>
            <a:r>
              <a:rPr lang="en-US" altLang="en-US" baseline="0" dirty="0"/>
              <a:t> management system (DBMS) is </a:t>
            </a:r>
            <a:r>
              <a:rPr lang="en-US" sz="1200" b="0" i="0" u="none" strike="noStrike" kern="1200" baseline="0" dirty="0">
                <a:solidFill>
                  <a:schemeClr val="tx1"/>
                </a:solidFill>
                <a:latin typeface="Times New Roman" pitchFamily="18" charset="0"/>
                <a:ea typeface="+mn-ea"/>
                <a:cs typeface="Arial" charset="0"/>
              </a:rPr>
              <a:t>a software system that is used to create, maintain, and provide controlled access to user databases.</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Most current DBMSs are in the form of </a:t>
            </a:r>
            <a:r>
              <a:rPr lang="en-US" altLang="en-US" sz="1200" b="1" i="0" u="none" strike="noStrike" kern="1200" baseline="0" dirty="0">
                <a:solidFill>
                  <a:schemeClr val="tx1"/>
                </a:solidFill>
                <a:latin typeface="Times New Roman" pitchFamily="18" charset="0"/>
                <a:ea typeface="+mn-ea"/>
                <a:cs typeface="Arial" charset="0"/>
              </a:rPr>
              <a:t>relational databases</a:t>
            </a:r>
            <a:r>
              <a:rPr lang="en-US" altLang="en-US" sz="1200" b="0" i="0" u="none" strike="noStrike" kern="1200" baseline="0" dirty="0">
                <a:solidFill>
                  <a:schemeClr val="tx1"/>
                </a:solidFill>
                <a:latin typeface="Times New Roman" pitchFamily="18" charset="0"/>
                <a:ea typeface="+mn-ea"/>
                <a:cs typeface="Arial" charset="0"/>
              </a:rPr>
              <a:t>, which </a:t>
            </a:r>
            <a:r>
              <a:rPr lang="en-US" sz="1200" b="0" i="0" u="none" strike="noStrike" kern="1200" baseline="0" dirty="0">
                <a:solidFill>
                  <a:schemeClr val="tx1"/>
                </a:solidFill>
                <a:latin typeface="Times New Roman" pitchFamily="18" charset="0"/>
                <a:ea typeface="+mn-ea"/>
                <a:cs typeface="Arial" charset="0"/>
              </a:rPr>
              <a:t>represent data as a collection of tables in which all data relationships are represented by common values in related tables. We will explore relational databases in detail throughout this course.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Note that because all the data is shared in a central database. This reduces duplication and increases integrity.</a:t>
            </a:r>
            <a:endParaRPr lang="en-US" altLang="en-US" dirty="0"/>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634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u="none" strike="noStrike" kern="1200" baseline="0" dirty="0">
                <a:solidFill>
                  <a:schemeClr val="tx1"/>
                </a:solidFill>
                <a:latin typeface="Times New Roman" pitchFamily="18" charset="0"/>
                <a:ea typeface="+mn-ea"/>
                <a:cs typeface="Arial" charset="0"/>
              </a:rPr>
              <a:t>Data modeling and design tools </a:t>
            </a:r>
            <a:r>
              <a:rPr lang="en-US" sz="1200" b="0" i="0" u="none" strike="noStrike" kern="1200" baseline="0" dirty="0">
                <a:solidFill>
                  <a:schemeClr val="tx1"/>
                </a:solidFill>
                <a:latin typeface="Times New Roman" pitchFamily="18" charset="0"/>
                <a:ea typeface="+mn-ea"/>
                <a:cs typeface="Arial" charset="0"/>
              </a:rPr>
              <a:t>are automated tools used to design databases and application programs. These tools help with creation of data models and in some cases can also help automatically generate the “code” needed to create the database.</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A </a:t>
            </a:r>
            <a:r>
              <a:rPr lang="en-US" sz="1200" b="1" i="0" u="none" strike="noStrike" kern="1200" baseline="0" dirty="0">
                <a:solidFill>
                  <a:schemeClr val="tx1"/>
                </a:solidFill>
                <a:latin typeface="Times New Roman" pitchFamily="18" charset="0"/>
                <a:ea typeface="+mn-ea"/>
                <a:cs typeface="Arial" charset="0"/>
              </a:rPr>
              <a:t>repository </a:t>
            </a:r>
            <a:r>
              <a:rPr lang="en-US" sz="1200" b="0" i="0" u="none" strike="noStrike" kern="1200" baseline="0" dirty="0">
                <a:solidFill>
                  <a:schemeClr val="tx1"/>
                </a:solidFill>
                <a:latin typeface="Times New Roman" pitchFamily="18" charset="0"/>
                <a:ea typeface="+mn-ea"/>
                <a:cs typeface="Arial" charset="0"/>
              </a:rPr>
              <a:t>is a centralized knowledge base for all data definitions, data relationships, screen and report formats, and other system components. In other words, the metadata resides in the repository.</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1" i="0" u="none" strike="noStrike" kern="1200" baseline="0" dirty="0">
                <a:solidFill>
                  <a:schemeClr val="tx1"/>
                </a:solidFill>
                <a:latin typeface="Times New Roman" pitchFamily="18" charset="0"/>
                <a:ea typeface="+mn-ea"/>
                <a:cs typeface="Arial" charset="0"/>
              </a:rPr>
              <a:t>DBMS</a:t>
            </a:r>
            <a:r>
              <a:rPr lang="en-US" sz="1200" b="0" i="0" u="none" strike="noStrike" kern="1200" baseline="0" dirty="0">
                <a:solidFill>
                  <a:schemeClr val="tx1"/>
                </a:solidFill>
                <a:latin typeface="Times New Roman" pitchFamily="18" charset="0"/>
                <a:ea typeface="+mn-ea"/>
                <a:cs typeface="Arial" charset="0"/>
              </a:rPr>
              <a:t> is a software system that is used to create, maintain, and provide controlled access to databases. A </a:t>
            </a:r>
            <a:r>
              <a:rPr lang="en-US" sz="1200" b="1" i="0" u="none" strike="noStrike" kern="1200" baseline="0" dirty="0">
                <a:solidFill>
                  <a:schemeClr val="tx1"/>
                </a:solidFill>
                <a:latin typeface="Times New Roman" pitchFamily="18" charset="0"/>
                <a:ea typeface="+mn-ea"/>
                <a:cs typeface="Arial" charset="0"/>
              </a:rPr>
              <a:t>database</a:t>
            </a:r>
            <a:r>
              <a:rPr lang="en-US" sz="1200" b="0" i="0" u="none" strike="noStrike" kern="1200" baseline="0" dirty="0">
                <a:solidFill>
                  <a:schemeClr val="tx1"/>
                </a:solidFill>
                <a:latin typeface="Times New Roman" pitchFamily="18" charset="0"/>
                <a:ea typeface="+mn-ea"/>
                <a:cs typeface="Arial" charset="0"/>
              </a:rPr>
              <a:t> is an organized collection of logically related data, usually designed to meet the information needs of multiple users in an organization. A database is not the same as a repository. The database contains data, whereas the repository contains metadata. In other words, the repository defines the structure of the data.</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1" i="0" u="none" strike="noStrike" kern="1200" baseline="0" dirty="0">
                <a:solidFill>
                  <a:schemeClr val="tx1"/>
                </a:solidFill>
                <a:latin typeface="Times New Roman" pitchFamily="18" charset="0"/>
                <a:ea typeface="+mn-ea"/>
                <a:cs typeface="Arial" charset="0"/>
              </a:rPr>
              <a:t>Application programs </a:t>
            </a:r>
            <a:r>
              <a:rPr lang="en-US" altLang="en-US" sz="1200" b="0" i="0" u="none" strike="noStrike" kern="1200" baseline="0" dirty="0">
                <a:solidFill>
                  <a:schemeClr val="tx1"/>
                </a:solidFill>
                <a:latin typeface="Times New Roman" pitchFamily="18" charset="0"/>
                <a:ea typeface="+mn-ea"/>
                <a:cs typeface="Arial" charset="0"/>
              </a:rPr>
              <a:t>interact with the database to provide functionality of use for the company. The application programs fulfill the order processing, invoicing, and payroll functions. </a:t>
            </a:r>
          </a:p>
          <a:p>
            <a:endParaRPr lang="en-US" altLang="en-US" sz="1200" b="0" i="0" u="none" strike="noStrike" kern="1200" baseline="0" dirty="0">
              <a:solidFill>
                <a:schemeClr val="tx1"/>
              </a:solidFill>
              <a:latin typeface="Times New Roman" pitchFamily="18" charset="0"/>
              <a:ea typeface="+mn-ea"/>
              <a:cs typeface="Arial" charset="0"/>
            </a:endParaRPr>
          </a:p>
          <a:p>
            <a:r>
              <a:rPr lang="en-US" sz="1200" b="0" i="0" u="none" strike="noStrike" kern="1200" baseline="0" dirty="0">
                <a:solidFill>
                  <a:schemeClr val="tx1"/>
                </a:solidFill>
                <a:latin typeface="Times New Roman" pitchFamily="18" charset="0"/>
                <a:ea typeface="+mn-ea"/>
                <a:cs typeface="Arial" charset="0"/>
              </a:rPr>
              <a:t>The </a:t>
            </a:r>
            <a:r>
              <a:rPr lang="en-US" sz="1200" b="1" i="0" u="none" strike="noStrike" kern="1200" baseline="0" dirty="0">
                <a:solidFill>
                  <a:schemeClr val="tx1"/>
                </a:solidFill>
                <a:latin typeface="Times New Roman" pitchFamily="18" charset="0"/>
                <a:ea typeface="+mn-ea"/>
                <a:cs typeface="Arial" charset="0"/>
              </a:rPr>
              <a:t>user interface </a:t>
            </a:r>
            <a:r>
              <a:rPr lang="en-US" sz="1200" b="0" i="0" u="none" strike="noStrike" kern="1200" baseline="0" dirty="0">
                <a:solidFill>
                  <a:schemeClr val="tx1"/>
                </a:solidFill>
                <a:latin typeface="Times New Roman" pitchFamily="18" charset="0"/>
                <a:ea typeface="+mn-ea"/>
                <a:cs typeface="Arial" charset="0"/>
              </a:rPr>
              <a:t>includes languages, menus, and other facilities by which users interact with various system components. Most application programs will involve user interfaces, because they will be directly used by people (users). However, not all applications involve user interfaces; some are run as batch programs in the background. </a:t>
            </a:r>
          </a:p>
          <a:p>
            <a:endParaRPr lang="en-US" altLang="en-US" sz="1200" b="0" i="0" u="none" strike="noStrike" kern="1200" baseline="0" dirty="0">
              <a:solidFill>
                <a:schemeClr val="tx1"/>
              </a:solidFill>
              <a:latin typeface="Times New Roman" pitchFamily="18" charset="0"/>
              <a:ea typeface="+mn-ea"/>
              <a:cs typeface="Arial" charset="0"/>
            </a:endParaRPr>
          </a:p>
          <a:p>
            <a:r>
              <a:rPr lang="en-US" altLang="en-US" sz="1200" b="0" i="0" u="none" strike="noStrike" kern="1200" baseline="0" dirty="0">
                <a:solidFill>
                  <a:schemeClr val="tx1"/>
                </a:solidFill>
                <a:latin typeface="Times New Roman" pitchFamily="18" charset="0"/>
                <a:ea typeface="+mn-ea"/>
                <a:cs typeface="Arial" charset="0"/>
              </a:rPr>
              <a:t>Different types of users include </a:t>
            </a:r>
            <a:r>
              <a:rPr lang="en-US" altLang="en-US" sz="1200" b="1" i="0" u="none" strike="noStrike" kern="1200" baseline="0" dirty="0">
                <a:solidFill>
                  <a:schemeClr val="tx1"/>
                </a:solidFill>
                <a:latin typeface="Times New Roman" pitchFamily="18" charset="0"/>
                <a:ea typeface="+mn-ea"/>
                <a:cs typeface="Arial" charset="0"/>
              </a:rPr>
              <a:t>d</a:t>
            </a:r>
            <a:r>
              <a:rPr lang="en-US" sz="1200" b="1" i="0" u="none" strike="noStrike" kern="1200" baseline="0" dirty="0">
                <a:solidFill>
                  <a:schemeClr val="tx1"/>
                </a:solidFill>
                <a:latin typeface="Times New Roman" pitchFamily="18" charset="0"/>
                <a:ea typeface="+mn-ea"/>
                <a:cs typeface="Arial" charset="0"/>
              </a:rPr>
              <a:t>ata and database administrators</a:t>
            </a:r>
            <a:r>
              <a:rPr lang="en-US" sz="1200" b="0" i="0" u="none" strike="noStrike" kern="1200" baseline="0" dirty="0">
                <a:solidFill>
                  <a:schemeClr val="tx1"/>
                </a:solidFill>
                <a:latin typeface="Times New Roman" pitchFamily="18" charset="0"/>
                <a:ea typeface="+mn-ea"/>
                <a:cs typeface="Arial" charset="0"/>
              </a:rPr>
              <a:t>, </a:t>
            </a:r>
            <a:r>
              <a:rPr lang="en-US" sz="1200" b="1" i="0" u="none" strike="noStrike" kern="1200" baseline="0" dirty="0">
                <a:solidFill>
                  <a:schemeClr val="tx1"/>
                </a:solidFill>
                <a:latin typeface="Times New Roman" pitchFamily="18" charset="0"/>
                <a:ea typeface="+mn-ea"/>
                <a:cs typeface="Arial" charset="0"/>
              </a:rPr>
              <a:t>system developers</a:t>
            </a:r>
            <a:r>
              <a:rPr lang="en-US" sz="1200" b="0" i="0" u="none" strike="noStrike" kern="1200" baseline="0" dirty="0">
                <a:solidFill>
                  <a:schemeClr val="tx1"/>
                </a:solidFill>
                <a:latin typeface="Times New Roman" pitchFamily="18" charset="0"/>
                <a:ea typeface="+mn-ea"/>
                <a:cs typeface="Arial" charset="0"/>
              </a:rPr>
              <a:t>, and </a:t>
            </a:r>
            <a:r>
              <a:rPr lang="en-US" sz="1200" b="1" i="0" u="none" strike="noStrike" kern="1200" baseline="0" dirty="0">
                <a:solidFill>
                  <a:schemeClr val="tx1"/>
                </a:solidFill>
                <a:latin typeface="Times New Roman" pitchFamily="18" charset="0"/>
                <a:ea typeface="+mn-ea"/>
                <a:cs typeface="Arial" charset="0"/>
              </a:rPr>
              <a:t>end users</a:t>
            </a:r>
            <a:r>
              <a:rPr lang="en-US" sz="1200" b="0" i="0" u="none" strike="noStrike" kern="1200" baseline="0" dirty="0">
                <a:solidFill>
                  <a:schemeClr val="tx1"/>
                </a:solidFill>
                <a:latin typeface="Times New Roman" pitchFamily="18" charset="0"/>
                <a:ea typeface="+mn-ea"/>
                <a:cs typeface="Arial" charset="0"/>
              </a:rPr>
              <a:t>.  The data administrators manage the data and database. The developers create the application programs. The end users are people who use the systems for various business functions. These can include accountants, sales people, managers, etc. Database administrators and system developers are IT people, and their principal clientele involve end users.</a:t>
            </a:r>
            <a:endParaRPr lang="en-US" altLang="en-US" b="0" dirty="0"/>
          </a:p>
        </p:txBody>
      </p:sp>
    </p:spTree>
    <p:extLst>
      <p:ext uri="{BB962C8B-B14F-4D97-AF65-F5344CB8AC3E}">
        <p14:creationId xmlns:p14="http://schemas.microsoft.com/office/powerpoint/2010/main" val="3038664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Computers</a:t>
            </a:r>
            <a:r>
              <a:rPr lang="en-US" baseline="0" dirty="0"/>
              <a:t> are able to process a large amount of data. When computers were first introduced into the business world, there were no databases. Computer file processing systems were developed to store, manipulate, and retrieve large files of data.</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a:t>
            </a:r>
            <a:r>
              <a:rPr lang="en-US" altLang="en-US" dirty="0"/>
              <a:t>ata were stored</a:t>
            </a:r>
            <a:r>
              <a:rPr lang="en-US" altLang="en-US" baseline="0" dirty="0"/>
              <a:t> in individual files, each being used by a separate program. This was the traditional file processing approach to data storage.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Times New Roman" pitchFamily="18" charset="0"/>
              <a:ea typeface="+mn-ea"/>
              <a:cs typeface="Arial" charset="0"/>
            </a:endParaRPr>
          </a:p>
          <a:p>
            <a:endParaRPr lang="en-US" dirty="0"/>
          </a:p>
        </p:txBody>
      </p:sp>
    </p:spTree>
    <p:extLst>
      <p:ext uri="{BB962C8B-B14F-4D97-AF65-F5344CB8AC3E}">
        <p14:creationId xmlns:p14="http://schemas.microsoft.com/office/powerpoint/2010/main" val="3167381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1150938" y="692150"/>
            <a:ext cx="4556125" cy="3416300"/>
          </a:xfrm>
          <a:ln/>
        </p:spPr>
      </p:sp>
      <p:sp>
        <p:nvSpPr>
          <p:cNvPr id="50179"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Times New Roman" pitchFamily="18" charset="0"/>
                <a:ea typeface="+mn-ea"/>
                <a:cs typeface="Arial" charset="0"/>
              </a:rPr>
              <a:t>As business applications became more complex, it became evident that traditional file processing systems had a number of shortcomings and limitations. Database systems were developed to overcome these shortcomings.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Times New Roman" pitchFamily="18" charset="0"/>
              <a:ea typeface="+mn-ea"/>
              <a:cs typeface="Arial"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Times New Roman" pitchFamily="18" charset="0"/>
                <a:ea typeface="+mn-ea"/>
                <a:cs typeface="Arial" charset="0"/>
              </a:rPr>
              <a:t>However, there is still a lot of data that is stored in traditional file systems. Legacy systems still abound with traditional files. Even Excel spreadsheets, which are relatively modern, would be considered to fall within the same category as file systems. Many companies store their important data in myriad spreadsheets, and as their businesses become more complex they run up against the limitations of these storage methods.</a:t>
            </a:r>
            <a:endParaRPr lang="en-US" altLang="en-US" dirty="0"/>
          </a:p>
          <a:p>
            <a:pPr eaLnBrk="1" hangingPunct="1"/>
            <a:endParaRPr lang="en-US" dirty="0"/>
          </a:p>
        </p:txBody>
      </p:sp>
    </p:spTree>
    <p:extLst>
      <p:ext uri="{BB962C8B-B14F-4D97-AF65-F5344CB8AC3E}">
        <p14:creationId xmlns:p14="http://schemas.microsoft.com/office/powerpoint/2010/main" val="921180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p:spPr>
        <p:txBody>
          <a:bodyPr/>
          <a:lstStyle/>
          <a:p>
            <a:pPr eaLnBrk="1" hangingPunct="1"/>
            <a:r>
              <a:rPr lang="en-US" dirty="0"/>
              <a:t>Specific and efficient ways: to structure the data so that it is relatively quick and easy to fetch data in a particular manner; breaking data, storing in distributive ways, creating indices, etc. </a:t>
            </a:r>
          </a:p>
          <a:p>
            <a:pPr eaLnBrk="1" hangingPunct="1"/>
            <a:r>
              <a:rPr lang="en-US" dirty="0"/>
              <a:t>Consistency: </a:t>
            </a:r>
            <a:r>
              <a:rPr lang="en-US" sz="1800" kern="0" dirty="0">
                <a:solidFill>
                  <a:srgbClr val="3D3B49"/>
                </a:solidFill>
                <a:effectLst/>
                <a:latin typeface="Noto Serif" panose="02020600060500020200" pitchFamily="18" charset="0"/>
                <a:ea typeface="Times New Roman" panose="02020603050405020304" pitchFamily="18" charset="0"/>
              </a:rPr>
              <a:t>you might be able to store one set of contact information in a customer's order and a different set of information in the main customer record. Later, if you need to contact the customer with a question about the order, which contact information should you use?</a:t>
            </a:r>
            <a:endParaRPr lang="en-US" dirty="0"/>
          </a:p>
        </p:txBody>
      </p:sp>
    </p:spTree>
    <p:extLst>
      <p:ext uri="{BB962C8B-B14F-4D97-AF65-F5344CB8AC3E}">
        <p14:creationId xmlns:p14="http://schemas.microsoft.com/office/powerpoint/2010/main" val="233183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p:spPr>
        <p:txBody>
          <a:bodyPr/>
          <a:lstStyle/>
          <a:p>
            <a:pPr eaLnBrk="1" hangingPunct="1"/>
            <a:r>
              <a:rPr lang="en-US" dirty="0"/>
              <a:t>Specific and efficient ways: to structure the data so that it is relatively quick and easy to fetch data in a particular manner; breaking data, storing in distributive ways, creating indices, etc. </a:t>
            </a:r>
          </a:p>
          <a:p>
            <a:pPr eaLnBrk="1" hangingPunct="1"/>
            <a:r>
              <a:rPr lang="en-US" dirty="0"/>
              <a:t>Consistency: </a:t>
            </a:r>
            <a:r>
              <a:rPr lang="en-US" sz="1800" kern="0" dirty="0">
                <a:solidFill>
                  <a:srgbClr val="3D3B49"/>
                </a:solidFill>
                <a:effectLst/>
                <a:latin typeface="Noto Serif" panose="02020600060500020200" pitchFamily="18" charset="0"/>
                <a:ea typeface="Times New Roman" panose="02020603050405020304" pitchFamily="18" charset="0"/>
              </a:rPr>
              <a:t>you might be able to store one set of contact information in a customer's order and a different set of information in the main customer record. Later, if you need to contact the customer with a question about the order, which contact information should you use?</a:t>
            </a:r>
            <a:endParaRPr lang="en-US" dirty="0"/>
          </a:p>
        </p:txBody>
      </p:sp>
    </p:spTree>
    <p:extLst>
      <p:ext uri="{BB962C8B-B14F-4D97-AF65-F5344CB8AC3E}">
        <p14:creationId xmlns:p14="http://schemas.microsoft.com/office/powerpoint/2010/main" val="2246913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1150938" y="692150"/>
            <a:ext cx="4556125" cy="3416300"/>
          </a:xfrm>
          <a:ln/>
        </p:spPr>
      </p:sp>
      <p:sp>
        <p:nvSpPr>
          <p:cNvPr id="45059" name="Notes Placeholder 2"/>
          <p:cNvSpPr>
            <a:spLocks noGrp="1"/>
          </p:cNvSpPr>
          <p:nvPr>
            <p:ph type="body" idx="1"/>
          </p:nvPr>
        </p:nvSpPr>
        <p:spPr>
          <a:noFill/>
          <a:ln w="9525"/>
        </p:spPr>
        <p:txBody>
          <a:bodyPr/>
          <a:lstStyle/>
          <a:p>
            <a:pPr eaLnBrk="1" hangingPunct="1"/>
            <a:r>
              <a:rPr lang="en-US" dirty="0"/>
              <a:t>Specific and efficient ways: to structure the data so that it is relatively quick and easy to fetch data in a particular manner; breaking data, storing in distributive ways, creating indices, etc. </a:t>
            </a:r>
          </a:p>
          <a:p>
            <a:pPr eaLnBrk="1" hangingPunct="1"/>
            <a:r>
              <a:rPr lang="en-US" dirty="0"/>
              <a:t>Consistency: </a:t>
            </a:r>
            <a:r>
              <a:rPr lang="en-US" sz="1800" kern="0" dirty="0">
                <a:solidFill>
                  <a:srgbClr val="3D3B49"/>
                </a:solidFill>
                <a:effectLst/>
                <a:latin typeface="Noto Serif" panose="02020600060500020200" pitchFamily="18" charset="0"/>
                <a:ea typeface="Times New Roman" panose="02020603050405020304" pitchFamily="18" charset="0"/>
              </a:rPr>
              <a:t>you might be able to store one set of contact information in a customer's order and a different set of information in the main customer record. Later, if you need to contact the customer with a question about the order, which contact information should you use?</a:t>
            </a:r>
            <a:endParaRPr lang="en-US" dirty="0"/>
          </a:p>
        </p:txBody>
      </p:sp>
    </p:spTree>
    <p:extLst>
      <p:ext uri="{BB962C8B-B14F-4D97-AF65-F5344CB8AC3E}">
        <p14:creationId xmlns:p14="http://schemas.microsoft.com/office/powerpoint/2010/main" val="221378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4152677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3046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0984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498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A6D5C2F8-28E7-E44A-9EEC-D5B2DF74DE37}" type="slidenum">
              <a:rPr lang="en-US" smtClean="0"/>
              <a:pPr>
                <a:defRPr/>
              </a:pPr>
              <a:t>‹#›</a:t>
            </a:fld>
            <a:endParaRPr lang="en-US"/>
          </a:p>
        </p:txBody>
      </p:sp>
    </p:spTree>
    <p:extLst>
      <p:ext uri="{BB962C8B-B14F-4D97-AF65-F5344CB8AC3E}">
        <p14:creationId xmlns:p14="http://schemas.microsoft.com/office/powerpoint/2010/main" val="609517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236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266790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38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5211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7483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45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83623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6422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93250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notesSlide" Target="../notesSlides/notesSlide15.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0.wmf"/><Relationship Id="rId5" Type="http://schemas.openxmlformats.org/officeDocument/2006/relationships/oleObject" Target="../embeddings/oleObject2.bin"/><Relationship Id="rId15" Type="http://schemas.openxmlformats.org/officeDocument/2006/relationships/image" Target="../media/image12.wmf"/><Relationship Id="rId10" Type="http://schemas.openxmlformats.org/officeDocument/2006/relationships/oleObject" Target="../embeddings/oleObject5.bin"/><Relationship Id="rId4" Type="http://schemas.openxmlformats.org/officeDocument/2006/relationships/image" Target="../media/image7.wmf"/><Relationship Id="rId9" Type="http://schemas.openxmlformats.org/officeDocument/2006/relationships/image" Target="../media/image9.wmf"/><Relationship Id="rId1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121790"/>
            <a:ext cx="9144000" cy="2130083"/>
          </a:xfrm>
        </p:spPr>
        <p:txBody>
          <a:bodyPr lIns="90488" tIns="44450" rIns="90488" bIns="44450">
            <a:noAutofit/>
          </a:bodyPr>
          <a:lstStyle/>
          <a:p>
            <a:pPr fontAlgn="auto">
              <a:spcAft>
                <a:spcPts val="0"/>
              </a:spcAft>
              <a:defRPr/>
            </a:pPr>
            <a:r>
              <a:rPr lang="en-US" sz="4400" dirty="0"/>
              <a:t>Introduction to Data, </a:t>
            </a:r>
            <a:br>
              <a:rPr lang="en-US" sz="4400" dirty="0"/>
            </a:br>
            <a:r>
              <a:rPr lang="en-US" sz="4400" dirty="0"/>
              <a:t>Information and RDBMS</a:t>
            </a:r>
          </a:p>
        </p:txBody>
      </p:sp>
      <p:sp>
        <p:nvSpPr>
          <p:cNvPr id="4099" name="Rectangle 3"/>
          <p:cNvSpPr>
            <a:spLocks noGrp="1" noChangeArrowheads="1"/>
          </p:cNvSpPr>
          <p:nvPr>
            <p:ph type="subTitle" idx="1"/>
          </p:nvPr>
        </p:nvSpPr>
        <p:spPr>
          <a:xfrm>
            <a:off x="990600" y="4156363"/>
            <a:ext cx="6974305" cy="1420091"/>
          </a:xfrm>
        </p:spPr>
        <p:txBody>
          <a:bodyPr lIns="90488" tIns="44450" rIns="90488" bIns="44450">
            <a:noAutofit/>
          </a:bodyPr>
          <a:lstStyle/>
          <a:p>
            <a:pPr marL="342900" marR="0" algn="ctr" eaLnBrk="0">
              <a:lnSpc>
                <a:spcPct val="100000"/>
              </a:lnSpc>
              <a:spcBef>
                <a:spcPts val="0"/>
              </a:spcBef>
              <a:spcAft>
                <a:spcPts val="0"/>
              </a:spcAft>
              <a:buFont typeface="Wingdings 2" pitchFamily="18" charset="2"/>
              <a:buNone/>
            </a:pPr>
            <a:r>
              <a:rPr lang="en-US" sz="2000" spc="0" dirty="0">
                <a:solidFill>
                  <a:schemeClr val="tx1"/>
                </a:solidFill>
                <a:latin typeface="Arial" panose="020B0604020202020204" pitchFamily="34" charset="0"/>
                <a:cs typeface="Arial" panose="020B0604020202020204" pitchFamily="34" charset="0"/>
              </a:rPr>
              <a:t>Ling Xue</a:t>
            </a:r>
          </a:p>
          <a:p>
            <a:pPr marL="342900" marR="0" algn="ctr" eaLnBrk="0">
              <a:lnSpc>
                <a:spcPct val="100000"/>
              </a:lnSpc>
              <a:spcBef>
                <a:spcPts val="0"/>
              </a:spcBef>
              <a:spcAft>
                <a:spcPts val="0"/>
              </a:spcAft>
              <a:buFont typeface="Wingdings 2" pitchFamily="18" charset="2"/>
              <a:buNone/>
            </a:pPr>
            <a:r>
              <a:rPr lang="en-US" sz="2000" spc="0" dirty="0">
                <a:solidFill>
                  <a:schemeClr val="tx1"/>
                </a:solidFill>
                <a:latin typeface="Arial" panose="020B0604020202020204" pitchFamily="34" charset="0"/>
                <a:cs typeface="Arial" panose="020B0604020202020204" pitchFamily="34" charset="0"/>
              </a:rPr>
              <a:t>Department of Management Information Systems</a:t>
            </a:r>
          </a:p>
          <a:p>
            <a:pPr marL="342900" marR="0" algn="ctr" eaLnBrk="0">
              <a:lnSpc>
                <a:spcPct val="100000"/>
              </a:lnSpc>
              <a:spcBef>
                <a:spcPts val="0"/>
              </a:spcBef>
              <a:spcAft>
                <a:spcPts val="0"/>
              </a:spcAft>
              <a:buFont typeface="Wingdings 2" pitchFamily="18" charset="2"/>
              <a:buNone/>
            </a:pPr>
            <a:r>
              <a:rPr lang="en-US" sz="2000" spc="0" dirty="0">
                <a:solidFill>
                  <a:schemeClr val="tx1"/>
                </a:solidFill>
                <a:latin typeface="Arial" panose="020B0604020202020204" pitchFamily="34" charset="0"/>
                <a:cs typeface="Arial" panose="020B0604020202020204" pitchFamily="34" charset="0"/>
              </a:rPr>
              <a:t>Terry College of Business</a:t>
            </a:r>
          </a:p>
          <a:p>
            <a:pPr marL="342900" marR="0" algn="ctr" eaLnBrk="0">
              <a:lnSpc>
                <a:spcPct val="100000"/>
              </a:lnSpc>
              <a:spcBef>
                <a:spcPts val="0"/>
              </a:spcBef>
              <a:spcAft>
                <a:spcPts val="0"/>
              </a:spcAft>
              <a:buFont typeface="Wingdings 2" pitchFamily="18" charset="2"/>
              <a:buNone/>
            </a:pPr>
            <a:r>
              <a:rPr lang="en-US" sz="2000" spc="0" dirty="0">
                <a:solidFill>
                  <a:schemeClr val="tx1"/>
                </a:solidFill>
                <a:latin typeface="Arial" panose="020B0604020202020204" pitchFamily="34" charset="0"/>
                <a:cs typeface="Arial" panose="020B0604020202020204" pitchFamily="34" charset="0"/>
              </a:rPr>
              <a:t>University of Georgia</a:t>
            </a:r>
          </a:p>
        </p:txBody>
      </p:sp>
      <p:sp>
        <p:nvSpPr>
          <p:cNvPr id="9221" name="Rectangle 6"/>
          <p:cNvSpPr>
            <a:spLocks noGrp="1" noChangeArrowheads="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8E89974A-F589-4C14-B279-215B567E48A0}" type="slidenum">
              <a:rPr lang="en-US"/>
              <a:pPr/>
              <a:t>1</a:t>
            </a:fld>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28764" y="1189763"/>
            <a:ext cx="8229600" cy="1143000"/>
          </a:xfrm>
        </p:spPr>
        <p:txBody>
          <a:bodyPr lIns="90488" tIns="44450" rIns="90488" bIns="44450"/>
          <a:lstStyle/>
          <a:p>
            <a:pPr fontAlgn="auto">
              <a:spcAft>
                <a:spcPts val="0"/>
              </a:spcAft>
              <a:defRPr/>
            </a:pPr>
            <a:r>
              <a:rPr lang="en-US" sz="3600" b="1" dirty="0">
                <a:solidFill>
                  <a:schemeClr val="tx1"/>
                </a:solidFill>
                <a:effectLst>
                  <a:outerShdw blurRad="38100" dist="38100" dir="2700000" algn="tl">
                    <a:srgbClr val="FFFFFF"/>
                  </a:outerShdw>
                </a:effectLst>
              </a:rPr>
              <a:t>Desirable DB Features: Transactions</a:t>
            </a:r>
          </a:p>
        </p:txBody>
      </p:sp>
      <p:sp>
        <p:nvSpPr>
          <p:cNvPr id="5123" name="Rectangle 1027"/>
          <p:cNvSpPr>
            <a:spLocks noGrp="1" noChangeArrowheads="1"/>
          </p:cNvSpPr>
          <p:nvPr>
            <p:ph idx="1"/>
          </p:nvPr>
        </p:nvSpPr>
        <p:spPr>
          <a:xfrm>
            <a:off x="457200" y="2621556"/>
            <a:ext cx="8229600" cy="4114800"/>
          </a:xfrm>
        </p:spPr>
        <p:txBody>
          <a:bodyPr lIns="90488" tIns="44450" rIns="90488" bIns="44450">
            <a:normAutofit/>
          </a:bodyPr>
          <a:lstStyle/>
          <a:p>
            <a:pPr marL="365760" indent="-256032">
              <a:defRPr/>
            </a:pPr>
            <a:r>
              <a:rPr lang="en-US" sz="2000" b="1" dirty="0">
                <a:solidFill>
                  <a:srgbClr val="000000"/>
                </a:solidFill>
                <a:effectLst>
                  <a:outerShdw blurRad="38100" dist="38100" dir="2700000" algn="tl">
                    <a:srgbClr val="FFFFFF"/>
                  </a:outerShdw>
                </a:effectLst>
              </a:rPr>
              <a:t>ACID: </a:t>
            </a:r>
            <a:r>
              <a:rPr lang="en-US" sz="2000" b="1" i="1" dirty="0">
                <a:solidFill>
                  <a:srgbClr val="000000"/>
                </a:solidFill>
                <a:effectLst>
                  <a:outerShdw blurRad="38100" dist="38100" dir="2700000" algn="tl">
                    <a:srgbClr val="FFFFFF"/>
                  </a:outerShdw>
                </a:effectLst>
              </a:rPr>
              <a:t>Atomicity, Consistency, Isolation, and Durability</a:t>
            </a:r>
          </a:p>
          <a:p>
            <a:pPr marL="365760" indent="-256032">
              <a:defRPr/>
            </a:pPr>
            <a:endParaRPr lang="en-US" sz="2000" b="1" dirty="0">
              <a:solidFill>
                <a:srgbClr val="000000"/>
              </a:solidFill>
              <a:effectLst>
                <a:outerShdw blurRad="38100" dist="38100" dir="2700000" algn="tl">
                  <a:srgbClr val="FFFFFF"/>
                </a:outerShdw>
              </a:effectLst>
            </a:endParaRPr>
          </a:p>
          <a:p>
            <a:pPr marL="365760" indent="-256032">
              <a:defRPr/>
            </a:pPr>
            <a:r>
              <a:rPr lang="en-US" sz="2000" b="1" dirty="0">
                <a:solidFill>
                  <a:srgbClr val="000000"/>
                </a:solidFill>
                <a:effectLst>
                  <a:outerShdw blurRad="38100" dist="38100" dir="2700000" algn="tl">
                    <a:srgbClr val="FFFFFF"/>
                  </a:outerShdw>
                </a:effectLst>
              </a:rPr>
              <a:t>Atomicity: </a:t>
            </a:r>
            <a:r>
              <a:rPr lang="en-US" sz="2000" dirty="0">
                <a:solidFill>
                  <a:srgbClr val="000000"/>
                </a:solidFill>
                <a:effectLst>
                  <a:outerShdw blurRad="38100" dist="38100" dir="2700000" algn="tl">
                    <a:srgbClr val="FFFFFF"/>
                  </a:outerShdw>
                </a:effectLst>
              </a:rPr>
              <a:t>The operations in a transaction either all happen or none of them happen.</a:t>
            </a:r>
          </a:p>
          <a:p>
            <a:pPr marL="365760" indent="-256032">
              <a:defRPr/>
            </a:pPr>
            <a:r>
              <a:rPr lang="en-US" sz="2000" b="1" dirty="0">
                <a:solidFill>
                  <a:srgbClr val="000000"/>
                </a:solidFill>
                <a:effectLst>
                  <a:outerShdw blurRad="38100" dist="38100" dir="2700000" algn="tl">
                    <a:srgbClr val="FFFFFF"/>
                  </a:outerShdw>
                </a:effectLst>
              </a:rPr>
              <a:t>Consistency:</a:t>
            </a:r>
            <a:r>
              <a:rPr lang="en-US" sz="2000" dirty="0">
                <a:solidFill>
                  <a:srgbClr val="000000"/>
                </a:solidFill>
                <a:effectLst>
                  <a:outerShdw blurRad="38100" dist="38100" dir="2700000" algn="tl">
                    <a:srgbClr val="FFFFFF"/>
                  </a:outerShdw>
                </a:effectLst>
              </a:rPr>
              <a:t> the transaction ensures that the database is in a consistent state before and after the transaction. </a:t>
            </a:r>
          </a:p>
          <a:p>
            <a:pPr marL="365760" indent="-256032">
              <a:defRPr/>
            </a:pPr>
            <a:r>
              <a:rPr lang="en-US" sz="2000" b="1" dirty="0">
                <a:solidFill>
                  <a:srgbClr val="000000"/>
                </a:solidFill>
                <a:effectLst>
                  <a:outerShdw blurRad="38100" dist="38100" dir="2700000" algn="tl">
                    <a:srgbClr val="FFFFFF"/>
                  </a:outerShdw>
                </a:effectLst>
              </a:rPr>
              <a:t>Isolation:</a:t>
            </a:r>
            <a:r>
              <a:rPr lang="en-US" sz="2000" dirty="0">
                <a:solidFill>
                  <a:srgbClr val="000000"/>
                </a:solidFill>
                <a:effectLst>
                  <a:outerShdw blurRad="38100" dist="38100" dir="2700000" algn="tl">
                    <a:srgbClr val="FFFFFF"/>
                  </a:outerShdw>
                </a:effectLst>
              </a:rPr>
              <a:t> the transaction isolates the details of the transaction from everyone except the person making the transaction.</a:t>
            </a:r>
          </a:p>
          <a:p>
            <a:pPr marL="365760" indent="-256032">
              <a:defRPr/>
            </a:pPr>
            <a:r>
              <a:rPr lang="en-US" sz="2000" b="1" dirty="0">
                <a:solidFill>
                  <a:srgbClr val="000000"/>
                </a:solidFill>
                <a:effectLst>
                  <a:outerShdw blurRad="38100" dist="38100" dir="2700000" algn="tl">
                    <a:srgbClr val="FFFFFF"/>
                  </a:outerShdw>
                </a:effectLst>
              </a:rPr>
              <a:t>Durability:</a:t>
            </a:r>
            <a:r>
              <a:rPr lang="en-US" sz="2000" dirty="0">
                <a:solidFill>
                  <a:srgbClr val="000000"/>
                </a:solidFill>
                <a:effectLst>
                  <a:outerShdw blurRad="38100" dist="38100" dir="2700000" algn="tl">
                    <a:srgbClr val="FFFFFF"/>
                  </a:outerShdw>
                </a:effectLst>
              </a:rPr>
              <a:t> once a transaction is committed, it will not disappear later. </a:t>
            </a:r>
          </a:p>
        </p:txBody>
      </p:sp>
      <p:sp>
        <p:nvSpPr>
          <p:cNvPr id="1024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0E16E68-E311-4F99-84A0-8749D06185E5}" type="slidenum">
              <a:rPr lang="en-US"/>
              <a:pPr/>
              <a:t>10</a:t>
            </a:fld>
            <a:endParaRPr lang="en-US"/>
          </a:p>
        </p:txBody>
      </p:sp>
    </p:spTree>
    <p:extLst>
      <p:ext uri="{BB962C8B-B14F-4D97-AF65-F5344CB8AC3E}">
        <p14:creationId xmlns:p14="http://schemas.microsoft.com/office/powerpoint/2010/main" val="356630209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2080" y="948656"/>
            <a:ext cx="8915400" cy="1143000"/>
          </a:xfrm>
        </p:spPr>
        <p:txBody>
          <a:bodyPr>
            <a:normAutofit fontScale="90000"/>
          </a:bodyPr>
          <a:lstStyle/>
          <a:p>
            <a:pPr fontAlgn="auto">
              <a:spcAft>
                <a:spcPts val="0"/>
              </a:spcAft>
              <a:defRPr/>
            </a:pPr>
            <a:r>
              <a:rPr lang="en-US" dirty="0">
                <a:solidFill>
                  <a:srgbClr val="000000"/>
                </a:solidFill>
                <a:effectLst>
                  <a:outerShdw blurRad="38100" dist="38100" dir="2700000" algn="tl">
                    <a:srgbClr val="FFFFFF"/>
                  </a:outerShdw>
                </a:effectLst>
              </a:rPr>
              <a:t>Advantages of the Database Approach</a:t>
            </a:r>
          </a:p>
        </p:txBody>
      </p:sp>
      <p:sp>
        <p:nvSpPr>
          <p:cNvPr id="167939" name="Rectangle 3"/>
          <p:cNvSpPr>
            <a:spLocks noGrp="1" noChangeArrowheads="1"/>
          </p:cNvSpPr>
          <p:nvPr>
            <p:ph idx="1"/>
          </p:nvPr>
        </p:nvSpPr>
        <p:spPr>
          <a:xfrm>
            <a:off x="400160" y="2045474"/>
            <a:ext cx="8119240" cy="4572000"/>
          </a:xfrm>
        </p:spPr>
        <p:txBody>
          <a:bodyPr>
            <a:normAutofit/>
          </a:bodyPr>
          <a:lstStyle/>
          <a:p>
            <a:pPr marL="365760" indent="-256032">
              <a:lnSpc>
                <a:spcPct val="80000"/>
              </a:lnSpc>
              <a:defRPr/>
            </a:pPr>
            <a:r>
              <a:rPr lang="en-US" sz="2800" dirty="0">
                <a:solidFill>
                  <a:srgbClr val="C00000"/>
                </a:solidFill>
                <a:effectLst>
                  <a:outerShdw blurRad="38100" dist="38100" dir="2700000" algn="tl">
                    <a:srgbClr val="FFFFFF"/>
                  </a:outerShdw>
                </a:effectLst>
              </a:rPr>
              <a:t>Planned data redundancy</a:t>
            </a:r>
          </a:p>
          <a:p>
            <a:pPr marL="365760" indent="-256032">
              <a:lnSpc>
                <a:spcPct val="80000"/>
              </a:lnSpc>
              <a:defRPr/>
            </a:pPr>
            <a:r>
              <a:rPr lang="en-US" sz="2800" dirty="0">
                <a:solidFill>
                  <a:srgbClr val="C00000"/>
                </a:solidFill>
                <a:effectLst>
                  <a:outerShdw blurRad="38100" dist="38100" dir="2700000" algn="tl">
                    <a:srgbClr val="FFFFFF"/>
                  </a:outerShdw>
                </a:effectLst>
              </a:rPr>
              <a:t>Improved data consistency</a:t>
            </a:r>
          </a:p>
          <a:p>
            <a:pPr marL="365760" indent="-256032">
              <a:lnSpc>
                <a:spcPct val="80000"/>
              </a:lnSpc>
              <a:defRPr/>
            </a:pPr>
            <a:r>
              <a:rPr lang="en-US" sz="2800" dirty="0">
                <a:solidFill>
                  <a:srgbClr val="C00000"/>
                </a:solidFill>
                <a:effectLst>
                  <a:outerShdw blurRad="38100" dist="38100" dir="2700000" algn="tl">
                    <a:srgbClr val="FFFFFF"/>
                  </a:outerShdw>
                </a:effectLst>
              </a:rPr>
              <a:t>Improved data sharing</a:t>
            </a:r>
          </a:p>
          <a:p>
            <a:pPr marL="365760" indent="-256032">
              <a:lnSpc>
                <a:spcPct val="80000"/>
              </a:lnSpc>
              <a:defRPr/>
            </a:pPr>
            <a:r>
              <a:rPr lang="en-US" sz="2800" dirty="0">
                <a:solidFill>
                  <a:srgbClr val="C00000"/>
                </a:solidFill>
                <a:effectLst>
                  <a:outerShdw blurRad="38100" dist="38100" dir="2700000" algn="tl">
                    <a:srgbClr val="FFFFFF"/>
                  </a:outerShdw>
                </a:effectLst>
              </a:rPr>
              <a:t>Program-data independence</a:t>
            </a:r>
          </a:p>
          <a:p>
            <a:pPr marL="365760" indent="-256032">
              <a:lnSpc>
                <a:spcPct val="80000"/>
              </a:lnSpc>
              <a:defRPr/>
            </a:pPr>
            <a:r>
              <a:rPr lang="en-US" sz="2800" dirty="0">
                <a:solidFill>
                  <a:srgbClr val="C00000"/>
                </a:solidFill>
                <a:effectLst>
                  <a:outerShdw blurRad="38100" dist="38100" dir="2700000" algn="tl">
                    <a:srgbClr val="FFFFFF"/>
                  </a:outerShdw>
                </a:effectLst>
              </a:rPr>
              <a:t>Increased application development productivity</a:t>
            </a:r>
          </a:p>
          <a:p>
            <a:pPr marL="365760" indent="-256032">
              <a:lnSpc>
                <a:spcPct val="80000"/>
              </a:lnSpc>
              <a:defRPr/>
            </a:pPr>
            <a:r>
              <a:rPr lang="en-US" sz="2800" dirty="0">
                <a:solidFill>
                  <a:srgbClr val="000000"/>
                </a:solidFill>
                <a:effectLst>
                  <a:outerShdw blurRad="38100" dist="38100" dir="2700000" algn="tl">
                    <a:srgbClr val="FFFFFF"/>
                  </a:outerShdw>
                </a:effectLst>
              </a:rPr>
              <a:t>Improved data quality</a:t>
            </a:r>
          </a:p>
          <a:p>
            <a:pPr marL="365760" indent="-256032">
              <a:lnSpc>
                <a:spcPct val="80000"/>
              </a:lnSpc>
              <a:defRPr/>
            </a:pPr>
            <a:r>
              <a:rPr lang="en-US" sz="2800" dirty="0">
                <a:solidFill>
                  <a:srgbClr val="000000"/>
                </a:solidFill>
                <a:effectLst>
                  <a:outerShdw blurRad="38100" dist="38100" dir="2700000" algn="tl">
                    <a:srgbClr val="FFFFFF"/>
                  </a:outerShdw>
                </a:effectLst>
              </a:rPr>
              <a:t>Improved data accessibility and responsiveness</a:t>
            </a:r>
          </a:p>
          <a:p>
            <a:pPr marL="365760" indent="-256032">
              <a:lnSpc>
                <a:spcPct val="80000"/>
              </a:lnSpc>
              <a:defRPr/>
            </a:pPr>
            <a:r>
              <a:rPr lang="en-US" sz="2800" dirty="0">
                <a:solidFill>
                  <a:srgbClr val="000000"/>
                </a:solidFill>
                <a:effectLst>
                  <a:outerShdw blurRad="38100" dist="38100" dir="2700000" algn="tl">
                    <a:srgbClr val="FFFFFF"/>
                  </a:outerShdw>
                </a:effectLst>
              </a:rPr>
              <a:t>Reduced program maintenance</a:t>
            </a:r>
          </a:p>
          <a:p>
            <a:pPr marL="365760" indent="-256032">
              <a:lnSpc>
                <a:spcPct val="80000"/>
              </a:lnSpc>
              <a:defRPr/>
            </a:pPr>
            <a:r>
              <a:rPr lang="en-US" sz="2800" dirty="0">
                <a:solidFill>
                  <a:srgbClr val="000000"/>
                </a:solidFill>
                <a:effectLst>
                  <a:outerShdw blurRad="38100" dist="38100" dir="2700000" algn="tl">
                    <a:srgbClr val="FFFFFF"/>
                  </a:outerShdw>
                </a:effectLst>
              </a:rPr>
              <a:t>Improved decision support</a:t>
            </a:r>
          </a:p>
          <a:p>
            <a:pPr marL="365760" indent="-256032" fontAlgn="auto">
              <a:lnSpc>
                <a:spcPct val="80000"/>
              </a:lnSpc>
              <a:spcAft>
                <a:spcPts val="0"/>
              </a:spcAft>
              <a:buFont typeface="Wingdings 2"/>
              <a:buChar char=""/>
              <a:defRPr/>
            </a:pPr>
            <a:endParaRPr lang="en-US" sz="2800" dirty="0">
              <a:solidFill>
                <a:srgbClr val="000000"/>
              </a:solidFill>
              <a:effectLst>
                <a:outerShdw blurRad="38100" dist="38100" dir="2700000" algn="tl">
                  <a:srgbClr val="FFFFFF"/>
                </a:outerShdw>
              </a:effectLst>
            </a:endParaRPr>
          </a:p>
          <a:p>
            <a:pPr marL="621792" lvl="1" fontAlgn="auto">
              <a:lnSpc>
                <a:spcPct val="80000"/>
              </a:lnSpc>
              <a:spcBef>
                <a:spcPts val="324"/>
              </a:spcBef>
              <a:spcAft>
                <a:spcPts val="0"/>
              </a:spcAft>
              <a:buFont typeface="Wingdings 2"/>
              <a:buChar char=""/>
              <a:defRPr/>
            </a:pPr>
            <a:endParaRPr lang="en-US" sz="2400" dirty="0">
              <a:solidFill>
                <a:srgbClr val="000000"/>
              </a:solidFill>
              <a:effectLst>
                <a:outerShdw blurRad="38100" dist="38100" dir="2700000" algn="tl">
                  <a:srgbClr val="FFFFFF"/>
                </a:outerShdw>
              </a:effectLst>
            </a:endParaRPr>
          </a:p>
        </p:txBody>
      </p:sp>
      <p:sp>
        <p:nvSpPr>
          <p:cNvPr id="21507"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288430F-6A83-460F-95B8-16560F7C94A8}" type="slidenum">
              <a:rPr lang="en-US"/>
              <a:pPr/>
              <a:t>11</a:t>
            </a:fld>
            <a:endParaRPr lang="en-US"/>
          </a:p>
        </p:txBody>
      </p:sp>
      <p:pic>
        <p:nvPicPr>
          <p:cNvPr id="21509" name="Picture 5" descr="C:\Documents and Settings\Xia\Local Settings\Temporary Internet Files\Content.IE5\4DMNIF05\MCj04244660000[1].wmf"/>
          <p:cNvPicPr>
            <a:picLocks noChangeAspect="1" noChangeArrowheads="1"/>
          </p:cNvPicPr>
          <p:nvPr/>
        </p:nvPicPr>
        <p:blipFill>
          <a:blip r:embed="rId3"/>
          <a:srcRect/>
          <a:stretch>
            <a:fillRect/>
          </a:stretch>
        </p:blipFill>
        <p:spPr bwMode="auto">
          <a:xfrm>
            <a:off x="6942630" y="5159375"/>
            <a:ext cx="1974850" cy="1698625"/>
          </a:xfrm>
          <a:prstGeom prst="rect">
            <a:avLst/>
          </a:prstGeom>
          <a:noFill/>
        </p:spPr>
      </p:pic>
    </p:spTree>
    <p:extLst>
      <p:ext uri="{BB962C8B-B14F-4D97-AF65-F5344CB8AC3E}">
        <p14:creationId xmlns:p14="http://schemas.microsoft.com/office/powerpoint/2010/main" val="76176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0CC3A6-1D9F-4CDD-8142-EE707F6470AD}" type="slidenum">
              <a:rPr lang="en-US"/>
              <a:pPr/>
              <a:t>12</a:t>
            </a:fld>
            <a:endParaRPr lang="en-US"/>
          </a:p>
        </p:txBody>
      </p:sp>
      <p:sp>
        <p:nvSpPr>
          <p:cNvPr id="3" name="Title 2">
            <a:extLst>
              <a:ext uri="{FF2B5EF4-FFF2-40B4-BE49-F238E27FC236}">
                <a16:creationId xmlns:a16="http://schemas.microsoft.com/office/drawing/2014/main" id="{CEB571B0-C959-FDF0-82A9-7ED1B290EE8D}"/>
              </a:ext>
            </a:extLst>
          </p:cNvPr>
          <p:cNvSpPr>
            <a:spLocks noGrp="1"/>
          </p:cNvSpPr>
          <p:nvPr>
            <p:ph type="title"/>
          </p:nvPr>
        </p:nvSpPr>
        <p:spPr>
          <a:xfrm>
            <a:off x="-155273" y="926033"/>
            <a:ext cx="8229600" cy="1143000"/>
          </a:xfrm>
        </p:spPr>
        <p:txBody>
          <a:bodyPr/>
          <a:lstStyle/>
          <a:p>
            <a:r>
              <a:rPr lang="en-US" dirty="0">
                <a:solidFill>
                  <a:schemeClr val="tx1"/>
                </a:solidFill>
                <a:effectLst>
                  <a:outerShdw blurRad="38100" dist="38100" dir="2700000" algn="tl">
                    <a:srgbClr val="FFFFFF"/>
                  </a:outerShdw>
                </a:effectLst>
              </a:rPr>
              <a:t>Desirable DB Features: Other</a:t>
            </a:r>
            <a:endParaRPr lang="en-US" dirty="0"/>
          </a:p>
        </p:txBody>
      </p:sp>
      <p:sp>
        <p:nvSpPr>
          <p:cNvPr id="5" name="Rectangle 1027">
            <a:extLst>
              <a:ext uri="{FF2B5EF4-FFF2-40B4-BE49-F238E27FC236}">
                <a16:creationId xmlns:a16="http://schemas.microsoft.com/office/drawing/2014/main" id="{D378E61A-7F36-2FF5-2B2C-FF9E878626CD}"/>
              </a:ext>
            </a:extLst>
          </p:cNvPr>
          <p:cNvSpPr>
            <a:spLocks noGrp="1" noChangeArrowheads="1"/>
          </p:cNvSpPr>
          <p:nvPr>
            <p:ph idx="1"/>
          </p:nvPr>
        </p:nvSpPr>
        <p:spPr>
          <a:xfrm>
            <a:off x="448574" y="2261294"/>
            <a:ext cx="8229600" cy="4114800"/>
          </a:xfrm>
        </p:spPr>
        <p:txBody>
          <a:bodyPr lIns="90488" tIns="44450" rIns="90488" bIns="44450">
            <a:norm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Persistence and backups</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Low cost and extensibility</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Ease of use</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Portability</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Security</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Sharing</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4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Ability to perform complex calculations</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21254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a:xfrm>
            <a:off x="457200" y="1931014"/>
            <a:ext cx="8035636" cy="4029869"/>
          </a:xfrm>
        </p:spPr>
        <p:txBody>
          <a:bodyPr>
            <a:normAutofit/>
          </a:bodyPr>
          <a:lstStyle/>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u="sng" kern="0" dirty="0">
                <a:solidFill>
                  <a:srgbClr val="0000FF"/>
                </a:solidFill>
                <a:effectLst/>
                <a:latin typeface="inherit"/>
                <a:ea typeface="Times New Roman" panose="02020603050405020304" pitchFamily="18" charset="0"/>
                <a:cs typeface="Noto Serif" panose="02020600060500020200" pitchFamily="18" charset="0"/>
              </a:rPr>
              <a:t>C</a:t>
            </a:r>
            <a:r>
              <a:rPr lang="en-US" sz="2000" b="1" kern="0" dirty="0">
                <a:solidFill>
                  <a:srgbClr val="3D3B49"/>
                </a:solidFill>
                <a:effectLst/>
                <a:latin typeface="inherit"/>
                <a:ea typeface="Times New Roman" panose="02020603050405020304" pitchFamily="18" charset="0"/>
                <a:cs typeface="Noto Serif" panose="02020600060500020200" pitchFamily="18" charset="0"/>
              </a:rPr>
              <a:t>onsistency</a:t>
            </a:r>
            <a:r>
              <a:rPr lang="en-US" sz="20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—Every read receives the most recently written data (or an error).</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u="sng" dirty="0">
                <a:solidFill>
                  <a:srgbClr val="0000FF"/>
                </a:solidFill>
                <a:latin typeface="inherit"/>
                <a:cs typeface="Noto Serif" panose="02020600060500020200" pitchFamily="18" charset="0"/>
              </a:rPr>
              <a:t>A</a:t>
            </a:r>
            <a:r>
              <a:rPr lang="en-US" sz="2000" b="1" kern="0" dirty="0">
                <a:solidFill>
                  <a:srgbClr val="3D3B49"/>
                </a:solidFill>
                <a:effectLst/>
                <a:latin typeface="inherit"/>
                <a:ea typeface="Times New Roman" panose="02020603050405020304" pitchFamily="18" charset="0"/>
                <a:cs typeface="Noto Serif" panose="02020600060500020200" pitchFamily="18" charset="0"/>
              </a:rPr>
              <a:t>vailability</a:t>
            </a:r>
            <a:r>
              <a:rPr lang="en-US" sz="20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—Every read receives a non-error response, if you don't guarantee that it receives the most recently written data.</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2000" b="1" u="sng" kern="0" dirty="0">
                <a:solidFill>
                  <a:srgbClr val="0000FF"/>
                </a:solidFill>
                <a:effectLst/>
                <a:latin typeface="inherit"/>
                <a:ea typeface="Times New Roman" panose="02020603050405020304" pitchFamily="18" charset="0"/>
                <a:cs typeface="Noto Serif" panose="02020600060500020200" pitchFamily="18" charset="0"/>
              </a:rPr>
              <a:t>P</a:t>
            </a:r>
            <a:r>
              <a:rPr lang="en-US" sz="2000" b="1" kern="0" dirty="0">
                <a:solidFill>
                  <a:srgbClr val="3D3B49"/>
                </a:solidFill>
                <a:effectLst/>
                <a:latin typeface="inherit"/>
                <a:ea typeface="Times New Roman" panose="02020603050405020304" pitchFamily="18" charset="0"/>
                <a:cs typeface="Noto Serif" panose="02020600060500020200" pitchFamily="18" charset="0"/>
              </a:rPr>
              <a:t>artition tolerance</a:t>
            </a:r>
            <a:r>
              <a:rPr lang="en-US" sz="20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—The data store continues to work even if messages are dropped or delayed by the network between the store's partitions.</a:t>
            </a: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fontAlgn="base">
              <a:lnSpc>
                <a:spcPct val="107000"/>
              </a:lnSpc>
              <a:spcBef>
                <a:spcPts val="0"/>
              </a:spcBef>
              <a:spcAft>
                <a:spcPts val="1800"/>
              </a:spcAft>
            </a:pPr>
            <a:r>
              <a:rPr lang="en-US" sz="2000" kern="0" dirty="0">
                <a:solidFill>
                  <a:srgbClr val="3D3B49"/>
                </a:solidFill>
                <a:effectLst/>
                <a:latin typeface="Noto Serif" panose="02020600060500020200" pitchFamily="18" charset="0"/>
                <a:ea typeface="Times New Roman" panose="02020603050405020304" pitchFamily="18" charset="0"/>
                <a:cs typeface="Times New Roman" panose="02020603050405020304" pitchFamily="18" charset="0"/>
              </a:rPr>
              <a:t>When a partition failure occurs, you need to decide whether to either (a) cancel the operation (and reduce availability), or (b) have the operation continue (but risk inconsistency).</a:t>
            </a:r>
            <a:endParaRPr lang="en-US" sz="20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22531"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0CC3A6-1D9F-4CDD-8142-EE707F6470AD}" type="slidenum">
              <a:rPr lang="en-US"/>
              <a:pPr/>
              <a:t>13</a:t>
            </a:fld>
            <a:endParaRPr lang="en-US"/>
          </a:p>
        </p:txBody>
      </p:sp>
      <p:sp>
        <p:nvSpPr>
          <p:cNvPr id="3" name="Title 2">
            <a:extLst>
              <a:ext uri="{FF2B5EF4-FFF2-40B4-BE49-F238E27FC236}">
                <a16:creationId xmlns:a16="http://schemas.microsoft.com/office/drawing/2014/main" id="{CEB571B0-C959-FDF0-82A9-7ED1B290EE8D}"/>
              </a:ext>
            </a:extLst>
          </p:cNvPr>
          <p:cNvSpPr>
            <a:spLocks noGrp="1"/>
          </p:cNvSpPr>
          <p:nvPr>
            <p:ph type="title"/>
          </p:nvPr>
        </p:nvSpPr>
        <p:spPr>
          <a:xfrm>
            <a:off x="98611" y="897117"/>
            <a:ext cx="8229600" cy="1143000"/>
          </a:xfrm>
        </p:spPr>
        <p:txBody>
          <a:bodyPr/>
          <a:lstStyle/>
          <a:p>
            <a:r>
              <a:rPr lang="en-US" dirty="0"/>
              <a:t>Distributed DB: CAP Theorem</a:t>
            </a:r>
          </a:p>
        </p:txBody>
      </p:sp>
    </p:spTree>
    <p:extLst>
      <p:ext uri="{BB962C8B-B14F-4D97-AF65-F5344CB8AC3E}">
        <p14:creationId xmlns:p14="http://schemas.microsoft.com/office/powerpoint/2010/main" val="821192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0CC3A6-1D9F-4CDD-8142-EE707F6470AD}" type="slidenum">
              <a:rPr lang="en-US"/>
              <a:pPr/>
              <a:t>14</a:t>
            </a:fld>
            <a:endParaRPr lang="en-US"/>
          </a:p>
        </p:txBody>
      </p:sp>
      <p:sp>
        <p:nvSpPr>
          <p:cNvPr id="3" name="Title 2">
            <a:extLst>
              <a:ext uri="{FF2B5EF4-FFF2-40B4-BE49-F238E27FC236}">
                <a16:creationId xmlns:a16="http://schemas.microsoft.com/office/drawing/2014/main" id="{CEB571B0-C959-FDF0-82A9-7ED1B290EE8D}"/>
              </a:ext>
            </a:extLst>
          </p:cNvPr>
          <p:cNvSpPr>
            <a:spLocks noGrp="1"/>
          </p:cNvSpPr>
          <p:nvPr>
            <p:ph type="title"/>
          </p:nvPr>
        </p:nvSpPr>
        <p:spPr>
          <a:xfrm>
            <a:off x="-155273" y="926033"/>
            <a:ext cx="8229600" cy="1143000"/>
          </a:xfrm>
        </p:spPr>
        <p:txBody>
          <a:bodyPr/>
          <a:lstStyle/>
          <a:p>
            <a:r>
              <a:rPr lang="en-US" dirty="0">
                <a:solidFill>
                  <a:schemeClr val="tx1"/>
                </a:solidFill>
                <a:effectLst>
                  <a:outerShdw blurRad="38100" dist="38100" dir="2700000" algn="tl">
                    <a:srgbClr val="FFFFFF"/>
                  </a:outerShdw>
                </a:effectLst>
              </a:rPr>
              <a:t>Desirable DB Features: NoSQL</a:t>
            </a:r>
            <a:endParaRPr lang="en-US" dirty="0"/>
          </a:p>
        </p:txBody>
      </p:sp>
      <p:sp>
        <p:nvSpPr>
          <p:cNvPr id="5" name="Rectangle 1027">
            <a:extLst>
              <a:ext uri="{FF2B5EF4-FFF2-40B4-BE49-F238E27FC236}">
                <a16:creationId xmlns:a16="http://schemas.microsoft.com/office/drawing/2014/main" id="{D378E61A-7F36-2FF5-2B2C-FF9E878626CD}"/>
              </a:ext>
            </a:extLst>
          </p:cNvPr>
          <p:cNvSpPr>
            <a:spLocks noGrp="1" noChangeArrowheads="1"/>
          </p:cNvSpPr>
          <p:nvPr>
            <p:ph idx="1"/>
          </p:nvPr>
        </p:nvSpPr>
        <p:spPr>
          <a:xfrm>
            <a:off x="448574" y="2261294"/>
            <a:ext cx="8229600" cy="4114800"/>
          </a:xfrm>
        </p:spPr>
        <p:txBody>
          <a:bodyPr lIns="90488" tIns="44450" rIns="90488" bIns="44450">
            <a:normAutofit/>
          </a:bodyPr>
          <a:lstStyle/>
          <a:p>
            <a:pPr marL="365760" indent="-256032">
              <a:defRPr/>
            </a:pPr>
            <a:r>
              <a:rPr lang="en-US" sz="2000" b="1" dirty="0">
                <a:solidFill>
                  <a:srgbClr val="0000FF"/>
                </a:solidFill>
                <a:effectLst>
                  <a:outerShdw blurRad="38100" dist="38100" dir="2700000" algn="tl">
                    <a:srgbClr val="FFFFFF"/>
                  </a:outerShdw>
                </a:effectLst>
              </a:rPr>
              <a:t>BASE</a:t>
            </a:r>
            <a:r>
              <a:rPr lang="en-US" sz="2000" b="1" dirty="0">
                <a:solidFill>
                  <a:srgbClr val="000000"/>
                </a:solidFill>
                <a:effectLst>
                  <a:outerShdw blurRad="38100" dist="38100" dir="2700000" algn="tl">
                    <a:srgbClr val="FFFFFF"/>
                  </a:outerShdw>
                </a:effectLst>
              </a:rPr>
              <a:t>: </a:t>
            </a:r>
            <a:r>
              <a:rPr lang="en-US" sz="2000" b="1" i="1" u="sng" dirty="0">
                <a:solidFill>
                  <a:srgbClr val="0000FF"/>
                </a:solidFill>
                <a:effectLst>
                  <a:outerShdw blurRad="38100" dist="38100" dir="2700000" algn="tl">
                    <a:srgbClr val="FFFFFF"/>
                  </a:outerShdw>
                </a:effectLst>
              </a:rPr>
              <a:t>B</a:t>
            </a:r>
            <a:r>
              <a:rPr lang="en-US" sz="2000" b="1" i="1" dirty="0">
                <a:solidFill>
                  <a:srgbClr val="000000"/>
                </a:solidFill>
                <a:effectLst>
                  <a:outerShdw blurRad="38100" dist="38100" dir="2700000" algn="tl">
                    <a:srgbClr val="FFFFFF"/>
                  </a:outerShdw>
                </a:effectLst>
              </a:rPr>
              <a:t>asically </a:t>
            </a:r>
            <a:r>
              <a:rPr lang="en-US" sz="2000" b="1" i="1" u="sng" dirty="0">
                <a:solidFill>
                  <a:srgbClr val="0000FF"/>
                </a:solidFill>
                <a:effectLst>
                  <a:outerShdw blurRad="38100" dist="38100" dir="2700000" algn="tl">
                    <a:srgbClr val="FFFFFF"/>
                  </a:outerShdw>
                </a:effectLst>
              </a:rPr>
              <a:t>A</a:t>
            </a:r>
            <a:r>
              <a:rPr lang="en-US" sz="2000" b="1" i="1" dirty="0">
                <a:solidFill>
                  <a:srgbClr val="000000"/>
                </a:solidFill>
                <a:effectLst>
                  <a:outerShdw blurRad="38100" dist="38100" dir="2700000" algn="tl">
                    <a:srgbClr val="FFFFFF"/>
                  </a:outerShdw>
                </a:effectLst>
              </a:rPr>
              <a:t>vailable</a:t>
            </a:r>
            <a:r>
              <a:rPr lang="en-US" sz="2000" b="1" dirty="0">
                <a:solidFill>
                  <a:srgbClr val="000000"/>
                </a:solidFill>
                <a:effectLst>
                  <a:outerShdw blurRad="38100" dist="38100" dir="2700000" algn="tl">
                    <a:srgbClr val="FFFFFF"/>
                  </a:outerShdw>
                </a:effectLst>
              </a:rPr>
              <a:t>; </a:t>
            </a:r>
            <a:r>
              <a:rPr lang="en-US" sz="2000" b="1" i="1" u="sng" dirty="0">
                <a:solidFill>
                  <a:srgbClr val="0000FF"/>
                </a:solidFill>
                <a:effectLst>
                  <a:outerShdw blurRad="38100" dist="38100" dir="2700000" algn="tl">
                    <a:srgbClr val="FFFFFF"/>
                  </a:outerShdw>
                </a:effectLst>
              </a:rPr>
              <a:t>S</a:t>
            </a:r>
            <a:r>
              <a:rPr lang="en-US" sz="2000" b="1" i="1" dirty="0">
                <a:solidFill>
                  <a:srgbClr val="000000"/>
                </a:solidFill>
                <a:effectLst>
                  <a:outerShdw blurRad="38100" dist="38100" dir="2700000" algn="tl">
                    <a:srgbClr val="FFFFFF"/>
                  </a:outerShdw>
                </a:effectLst>
              </a:rPr>
              <a:t>oft state</a:t>
            </a:r>
            <a:r>
              <a:rPr lang="en-US" sz="2000" b="1" dirty="0">
                <a:solidFill>
                  <a:srgbClr val="000000"/>
                </a:solidFill>
                <a:effectLst>
                  <a:outerShdw blurRad="38100" dist="38100" dir="2700000" algn="tl">
                    <a:srgbClr val="FFFFFF"/>
                  </a:outerShdw>
                </a:effectLst>
              </a:rPr>
              <a:t>; </a:t>
            </a:r>
            <a:r>
              <a:rPr lang="en-US" sz="2000" b="1" i="1" u="sng" dirty="0">
                <a:solidFill>
                  <a:srgbClr val="0000FF"/>
                </a:solidFill>
                <a:effectLst>
                  <a:outerShdw blurRad="38100" dist="38100" dir="2700000" algn="tl">
                    <a:srgbClr val="FFFFFF"/>
                  </a:outerShdw>
                </a:effectLst>
              </a:rPr>
              <a:t>E</a:t>
            </a:r>
            <a:r>
              <a:rPr lang="en-US" sz="2000" b="1" i="1" dirty="0">
                <a:solidFill>
                  <a:srgbClr val="000000"/>
                </a:solidFill>
                <a:effectLst>
                  <a:outerShdw blurRad="38100" dist="38100" dir="2700000" algn="tl">
                    <a:srgbClr val="FFFFFF"/>
                  </a:outerShdw>
                </a:effectLst>
              </a:rPr>
              <a:t>ventually consistent</a:t>
            </a:r>
          </a:p>
          <a:p>
            <a:pPr marL="365760" indent="-256032">
              <a:defRPr/>
            </a:pPr>
            <a:r>
              <a:rPr lang="en-US" sz="2000" dirty="0">
                <a:solidFill>
                  <a:srgbClr val="000000"/>
                </a:solidFill>
                <a:effectLst>
                  <a:outerShdw blurRad="38100" dist="38100" dir="2700000" algn="tl">
                    <a:srgbClr val="FFFFFF"/>
                  </a:outerShdw>
                </a:effectLst>
              </a:rPr>
              <a:t>NoSQL databases are typically distributed and often with special structures, require flexibility and scalability</a:t>
            </a:r>
          </a:p>
          <a:p>
            <a:pPr marL="365760" indent="-256032">
              <a:defRPr/>
            </a:pPr>
            <a:endParaRPr lang="en-US" sz="2000" b="1" dirty="0">
              <a:solidFill>
                <a:srgbClr val="000000"/>
              </a:solidFill>
              <a:effectLst>
                <a:outerShdw blurRad="38100" dist="38100" dir="2700000" algn="tl">
                  <a:srgbClr val="FFFFFF"/>
                </a:outerShdw>
              </a:effectLst>
            </a:endParaRPr>
          </a:p>
          <a:p>
            <a:pPr marL="365760" indent="-256032">
              <a:defRPr/>
            </a:pPr>
            <a:r>
              <a:rPr lang="en-US" sz="2000" b="1" dirty="0">
                <a:effectLst>
                  <a:outerShdw blurRad="38100" dist="38100" dir="2700000" algn="tl">
                    <a:srgbClr val="FFFFFF"/>
                  </a:outerShdw>
                </a:effectLst>
              </a:rPr>
              <a:t>Basically Available</a:t>
            </a:r>
            <a:r>
              <a:rPr lang="en-US" sz="2000" b="1" dirty="0">
                <a:solidFill>
                  <a:srgbClr val="000000"/>
                </a:solidFill>
                <a:effectLst>
                  <a:outerShdw blurRad="38100" dist="38100" dir="2700000" algn="tl">
                    <a:srgbClr val="FFFFFF"/>
                  </a:outerShdw>
                </a:effectLst>
              </a:rPr>
              <a:t>: </a:t>
            </a:r>
            <a:r>
              <a:rPr lang="en-US" sz="2000" dirty="0">
                <a:solidFill>
                  <a:srgbClr val="000000"/>
                </a:solidFill>
                <a:effectLst>
                  <a:outerShdw blurRad="38100" dist="38100" dir="2700000" algn="tl">
                    <a:srgbClr val="FFFFFF"/>
                  </a:outerShdw>
                </a:effectLst>
              </a:rPr>
              <a:t>any query will return results, might not be immediately consistent</a:t>
            </a:r>
          </a:p>
          <a:p>
            <a:pPr marL="365760" indent="-256032">
              <a:defRPr/>
            </a:pPr>
            <a:r>
              <a:rPr lang="en-US" sz="2000" b="1" dirty="0">
                <a:solidFill>
                  <a:srgbClr val="000000"/>
                </a:solidFill>
                <a:effectLst>
                  <a:outerShdw blurRad="38100" dist="38100" dir="2700000" algn="tl">
                    <a:srgbClr val="FFFFFF"/>
                  </a:outerShdw>
                </a:effectLst>
              </a:rPr>
              <a:t>Soft state:</a:t>
            </a:r>
            <a:r>
              <a:rPr lang="en-US" sz="2000" dirty="0">
                <a:solidFill>
                  <a:srgbClr val="000000"/>
                </a:solidFill>
                <a:effectLst>
                  <a:outerShdw blurRad="38100" dist="38100" dir="2700000" algn="tl">
                    <a:srgbClr val="FFFFFF"/>
                  </a:outerShdw>
                </a:effectLst>
              </a:rPr>
              <a:t> changes of data may take time to filter through the entire system.</a:t>
            </a:r>
          </a:p>
          <a:p>
            <a:pPr marL="365760" indent="-256032">
              <a:defRPr/>
            </a:pPr>
            <a:r>
              <a:rPr lang="en-US" sz="2000" b="1" dirty="0">
                <a:solidFill>
                  <a:srgbClr val="000000"/>
                </a:solidFill>
                <a:effectLst>
                  <a:outerShdw blurRad="38100" dist="38100" dir="2700000" algn="tl">
                    <a:srgbClr val="FFFFFF"/>
                  </a:outerShdw>
                </a:effectLst>
              </a:rPr>
              <a:t>Eventually consistent:</a:t>
            </a:r>
            <a:r>
              <a:rPr lang="en-US" sz="2000" dirty="0">
                <a:solidFill>
                  <a:srgbClr val="000000"/>
                </a:solidFill>
                <a:effectLst>
                  <a:outerShdw blurRad="38100" dist="38100" dir="2700000" algn="tl">
                    <a:srgbClr val="FFFFFF"/>
                  </a:outerShdw>
                </a:effectLst>
              </a:rPr>
              <a:t> data will eventually become consistent. </a:t>
            </a:r>
          </a:p>
        </p:txBody>
      </p:sp>
    </p:spTree>
    <p:extLst>
      <p:ext uri="{BB962C8B-B14F-4D97-AF65-F5344CB8AC3E}">
        <p14:creationId xmlns:p14="http://schemas.microsoft.com/office/powerpoint/2010/main" val="2136575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14300" y="1451125"/>
            <a:ext cx="8915400" cy="1039086"/>
          </a:xfrm>
        </p:spPr>
        <p:txBody>
          <a:bodyPr/>
          <a:lstStyle/>
          <a:p>
            <a:pPr fontAlgn="auto">
              <a:spcAft>
                <a:spcPts val="0"/>
              </a:spcAft>
              <a:defRPr/>
            </a:pPr>
            <a:r>
              <a:rPr lang="en-US" sz="4000" dirty="0">
                <a:solidFill>
                  <a:srgbClr val="000000"/>
                </a:solidFill>
                <a:effectLst>
                  <a:outerShdw blurRad="38100" dist="38100" dir="2700000" algn="tl">
                    <a:srgbClr val="FFFFFF"/>
                  </a:outerShdw>
                </a:effectLst>
              </a:rPr>
              <a:t>Costs and Risks of the Database Approach</a:t>
            </a:r>
          </a:p>
        </p:txBody>
      </p:sp>
      <p:sp>
        <p:nvSpPr>
          <p:cNvPr id="168963" name="Rectangle 3"/>
          <p:cNvSpPr>
            <a:spLocks noGrp="1" noChangeArrowheads="1"/>
          </p:cNvSpPr>
          <p:nvPr>
            <p:ph idx="1"/>
          </p:nvPr>
        </p:nvSpPr>
        <p:spPr>
          <a:xfrm>
            <a:off x="497875" y="2791406"/>
            <a:ext cx="8035636" cy="3810000"/>
          </a:xfrm>
        </p:spPr>
        <p:txBody>
          <a:bodyPr>
            <a:normAutofit/>
          </a:bodyPr>
          <a:lstStyle/>
          <a:p>
            <a:pPr marL="365760" indent="-256032">
              <a:defRPr/>
            </a:pPr>
            <a:r>
              <a:rPr lang="en-US" sz="2800" dirty="0">
                <a:solidFill>
                  <a:srgbClr val="000000"/>
                </a:solidFill>
                <a:effectLst>
                  <a:outerShdw blurRad="38100" dist="38100" dir="2700000" algn="tl">
                    <a:srgbClr val="FFFFFF"/>
                  </a:outerShdw>
                </a:effectLst>
              </a:rPr>
              <a:t>New, specialized personnel</a:t>
            </a:r>
          </a:p>
          <a:p>
            <a:pPr marL="365760" indent="-256032">
              <a:defRPr/>
            </a:pPr>
            <a:r>
              <a:rPr lang="en-US" sz="2800" dirty="0">
                <a:solidFill>
                  <a:srgbClr val="000000"/>
                </a:solidFill>
                <a:effectLst>
                  <a:outerShdw blurRad="38100" dist="38100" dir="2700000" algn="tl">
                    <a:srgbClr val="FFFFFF"/>
                  </a:outerShdw>
                </a:effectLst>
              </a:rPr>
              <a:t>Installation and management cost and complexity</a:t>
            </a:r>
          </a:p>
          <a:p>
            <a:pPr marL="365760" indent="-256032">
              <a:defRPr/>
            </a:pPr>
            <a:r>
              <a:rPr lang="en-US" sz="2800" dirty="0">
                <a:solidFill>
                  <a:srgbClr val="000000"/>
                </a:solidFill>
                <a:effectLst>
                  <a:outerShdw blurRad="38100" dist="38100" dir="2700000" algn="tl">
                    <a:srgbClr val="FFFFFF"/>
                  </a:outerShdw>
                </a:effectLst>
              </a:rPr>
              <a:t>Conversion costs</a:t>
            </a:r>
          </a:p>
          <a:p>
            <a:pPr marL="365760" indent="-256032">
              <a:defRPr/>
            </a:pPr>
            <a:r>
              <a:rPr lang="en-US" sz="2800" dirty="0">
                <a:solidFill>
                  <a:srgbClr val="000000"/>
                </a:solidFill>
                <a:effectLst>
                  <a:outerShdw blurRad="38100" dist="38100" dir="2700000" algn="tl">
                    <a:srgbClr val="FFFFFF"/>
                  </a:outerShdw>
                </a:effectLst>
              </a:rPr>
              <a:t>Need for explicit backup and recovery</a:t>
            </a:r>
          </a:p>
          <a:p>
            <a:pPr marL="365760" indent="-256032">
              <a:defRPr/>
            </a:pPr>
            <a:r>
              <a:rPr lang="en-US" sz="2800" dirty="0">
                <a:solidFill>
                  <a:srgbClr val="000000"/>
                </a:solidFill>
                <a:effectLst>
                  <a:outerShdw blurRad="38100" dist="38100" dir="2700000" algn="tl">
                    <a:srgbClr val="FFFFFF"/>
                  </a:outerShdw>
                </a:effectLst>
              </a:rPr>
              <a:t>Organizational conflict</a:t>
            </a:r>
          </a:p>
        </p:txBody>
      </p:sp>
      <p:sp>
        <p:nvSpPr>
          <p:cNvPr id="22531"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50CC3A6-1D9F-4CDD-8142-EE707F6470AD}" type="slidenum">
              <a:rPr lang="en-US"/>
              <a:pPr/>
              <a:t>15</a:t>
            </a:fld>
            <a:endParaRPr lang="en-US"/>
          </a:p>
        </p:txBody>
      </p:sp>
    </p:spTree>
    <p:extLst>
      <p:ext uri="{BB962C8B-B14F-4D97-AF65-F5344CB8AC3E}">
        <p14:creationId xmlns:p14="http://schemas.microsoft.com/office/powerpoint/2010/main" val="327416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057401" y="2781397"/>
            <a:ext cx="6172200" cy="3838303"/>
          </a:xfrm>
          <a:prstGeom prst="rect">
            <a:avLst/>
          </a:prstGeom>
          <a:solidFill>
            <a:srgbClr val="FDFECA"/>
          </a:solidFill>
          <a:ln w="9525">
            <a:solidFill>
              <a:schemeClr val="tx1"/>
            </a:solidFill>
            <a:miter lim="800000"/>
            <a:headEnd/>
            <a:tailEnd/>
          </a:ln>
          <a:effectLst/>
        </p:spPr>
        <p:txBody>
          <a:bodyPr wrap="none" anchor="ctr"/>
          <a:lstStyle/>
          <a:p>
            <a:endParaRPr lang="en-US"/>
          </a:p>
        </p:txBody>
      </p:sp>
      <p:sp>
        <p:nvSpPr>
          <p:cNvPr id="165" name="Rectangle 164"/>
          <p:cNvSpPr>
            <a:spLocks noChangeArrowheads="1"/>
          </p:cNvSpPr>
          <p:nvPr/>
        </p:nvSpPr>
        <p:spPr bwMode="auto">
          <a:xfrm>
            <a:off x="3300550" y="4034117"/>
            <a:ext cx="4680585" cy="2522447"/>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US">
              <a:ln>
                <a:solidFill>
                  <a:sysClr val="windowText" lastClr="000000"/>
                </a:solidFill>
              </a:ln>
            </a:endParaRPr>
          </a:p>
        </p:txBody>
      </p:sp>
      <p:sp>
        <p:nvSpPr>
          <p:cNvPr id="164866" name="Rectangle 2"/>
          <p:cNvSpPr>
            <a:spLocks noGrp="1" noChangeArrowheads="1"/>
          </p:cNvSpPr>
          <p:nvPr>
            <p:ph type="title"/>
          </p:nvPr>
        </p:nvSpPr>
        <p:spPr>
          <a:xfrm>
            <a:off x="123147" y="859803"/>
            <a:ext cx="8229600" cy="1143000"/>
          </a:xfrm>
        </p:spPr>
        <p:txBody>
          <a:bodyPr lIns="90488" tIns="44450" rIns="90488" bIns="44450"/>
          <a:lstStyle/>
          <a:p>
            <a:pPr fontAlgn="auto">
              <a:spcAft>
                <a:spcPts val="0"/>
              </a:spcAft>
              <a:defRPr/>
            </a:pPr>
            <a:r>
              <a:rPr lang="en-US" dirty="0">
                <a:solidFill>
                  <a:schemeClr val="tx1"/>
                </a:solidFill>
                <a:effectLst>
                  <a:outerShdw blurRad="38100" dist="38100" dir="2700000" algn="tl">
                    <a:srgbClr val="FFFFFF"/>
                  </a:outerShdw>
                </a:effectLst>
              </a:rPr>
              <a:t>Basic Concepts and Definitions</a:t>
            </a:r>
          </a:p>
        </p:txBody>
      </p:sp>
      <p:sp>
        <p:nvSpPr>
          <p:cNvPr id="164867" name="Rectangle 3"/>
          <p:cNvSpPr>
            <a:spLocks noGrp="1" noChangeArrowheads="1"/>
          </p:cNvSpPr>
          <p:nvPr>
            <p:ph idx="1"/>
          </p:nvPr>
        </p:nvSpPr>
        <p:spPr>
          <a:xfrm>
            <a:off x="381000" y="1905477"/>
            <a:ext cx="8229600" cy="3886909"/>
          </a:xfrm>
        </p:spPr>
        <p:txBody>
          <a:bodyPr lIns="90488" tIns="44450" rIns="90488" bIns="44450">
            <a:normAutofit/>
          </a:bodyPr>
          <a:lstStyle/>
          <a:p>
            <a:pPr marL="365760" indent="-256032">
              <a:defRPr/>
            </a:pPr>
            <a:r>
              <a:rPr lang="en-US" sz="2800" dirty="0">
                <a:solidFill>
                  <a:srgbClr val="C00000"/>
                </a:solidFill>
              </a:rPr>
              <a:t>Data</a:t>
            </a:r>
            <a:r>
              <a:rPr lang="en-US" sz="2800" dirty="0">
                <a:solidFill>
                  <a:srgbClr val="000000"/>
                </a:solidFill>
                <a:effectLst>
                  <a:outerShdw blurRad="38100" dist="38100" dir="2700000" algn="tl">
                    <a:srgbClr val="FFFFFF"/>
                  </a:outerShdw>
                </a:effectLst>
              </a:rPr>
              <a:t>: stored representations of meaningful objects and events</a:t>
            </a:r>
          </a:p>
          <a:p>
            <a:pPr marL="365760" indent="-256032">
              <a:defRPr/>
            </a:pPr>
            <a:endParaRPr lang="en-US" sz="2800" dirty="0">
              <a:solidFill>
                <a:srgbClr val="000000"/>
              </a:solidFill>
              <a:effectLst>
                <a:outerShdw blurRad="38100" dist="38100" dir="2700000" algn="tl">
                  <a:srgbClr val="FFFFFF"/>
                </a:outerShdw>
              </a:effectLst>
            </a:endParaRPr>
          </a:p>
        </p:txBody>
      </p:sp>
      <p:sp>
        <p:nvSpPr>
          <p:cNvPr id="11267" name="Slide Number Placeholder 3"/>
          <p:cNvSpPr>
            <a:spLocks noGrp="1"/>
          </p:cNvSpPr>
          <p:nvPr>
            <p:ph type="sldNum" sz="quarter" idx="4294967295"/>
          </p:nvPr>
        </p:nvSpPr>
        <p:spPr bwMode="auto">
          <a:xfrm>
            <a:off x="8159750" y="6785119"/>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4B8E804A-58A1-452B-83F5-4CF526388C10}" type="slidenum">
              <a:rPr lang="en-US"/>
              <a:pPr/>
              <a:t>16</a:t>
            </a:fld>
            <a:endParaRPr lang="en-US"/>
          </a:p>
        </p:txBody>
      </p:sp>
      <p:sp>
        <p:nvSpPr>
          <p:cNvPr id="6" name="Rectangle 5"/>
          <p:cNvSpPr>
            <a:spLocks noChangeArrowheads="1"/>
          </p:cNvSpPr>
          <p:nvPr/>
        </p:nvSpPr>
        <p:spPr bwMode="auto">
          <a:xfrm>
            <a:off x="3291841" y="3290850"/>
            <a:ext cx="4680585" cy="679268"/>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endParaRPr lang="en-US">
              <a:ln>
                <a:solidFill>
                  <a:sysClr val="windowText" lastClr="000000"/>
                </a:solidFill>
              </a:ln>
            </a:endParaRPr>
          </a:p>
        </p:txBody>
      </p:sp>
      <p:sp>
        <p:nvSpPr>
          <p:cNvPr id="7" name="Rectangle 6"/>
          <p:cNvSpPr>
            <a:spLocks noChangeArrowheads="1"/>
          </p:cNvSpPr>
          <p:nvPr/>
        </p:nvSpPr>
        <p:spPr bwMode="auto">
          <a:xfrm>
            <a:off x="2132014" y="3158951"/>
            <a:ext cx="1186222" cy="923972"/>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Numbers,</a:t>
            </a:r>
          </a:p>
          <a:p>
            <a:pPr algn="l" eaLnBrk="0" hangingPunct="0"/>
            <a:r>
              <a:rPr lang="en-US" dirty="0">
                <a:latin typeface="Arial" charset="0"/>
              </a:rPr>
              <a:t>Strings, </a:t>
            </a:r>
          </a:p>
          <a:p>
            <a:pPr algn="l" eaLnBrk="0" hangingPunct="0"/>
            <a:r>
              <a:rPr lang="en-US" dirty="0">
                <a:latin typeface="Arial" charset="0"/>
              </a:rPr>
              <a:t>Dates</a:t>
            </a:r>
          </a:p>
        </p:txBody>
      </p:sp>
      <p:sp>
        <p:nvSpPr>
          <p:cNvPr id="8" name="Rectangle 7"/>
          <p:cNvSpPr>
            <a:spLocks noChangeArrowheads="1"/>
          </p:cNvSpPr>
          <p:nvPr/>
        </p:nvSpPr>
        <p:spPr bwMode="auto">
          <a:xfrm>
            <a:off x="3713164" y="2855739"/>
            <a:ext cx="692150" cy="366712"/>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Input</a:t>
            </a:r>
          </a:p>
        </p:txBody>
      </p:sp>
      <p:sp>
        <p:nvSpPr>
          <p:cNvPr id="9" name="Rectangle 8"/>
          <p:cNvSpPr>
            <a:spLocks noChangeArrowheads="1"/>
          </p:cNvSpPr>
          <p:nvPr/>
        </p:nvSpPr>
        <p:spPr bwMode="auto">
          <a:xfrm>
            <a:off x="5114926" y="2855739"/>
            <a:ext cx="1009650" cy="366712"/>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Process</a:t>
            </a:r>
          </a:p>
        </p:txBody>
      </p:sp>
      <p:sp>
        <p:nvSpPr>
          <p:cNvPr id="10" name="Rectangle 9"/>
          <p:cNvSpPr>
            <a:spLocks noChangeArrowheads="1"/>
          </p:cNvSpPr>
          <p:nvPr/>
        </p:nvSpPr>
        <p:spPr bwMode="auto">
          <a:xfrm>
            <a:off x="6859589" y="2855739"/>
            <a:ext cx="869950" cy="366712"/>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Output</a:t>
            </a:r>
          </a:p>
        </p:txBody>
      </p:sp>
      <p:sp>
        <p:nvSpPr>
          <p:cNvPr id="11" name="Rectangle 10"/>
          <p:cNvSpPr>
            <a:spLocks noChangeArrowheads="1"/>
          </p:cNvSpPr>
          <p:nvPr/>
        </p:nvSpPr>
        <p:spPr bwMode="auto">
          <a:xfrm>
            <a:off x="3544889" y="3492326"/>
            <a:ext cx="1022350" cy="290513"/>
          </a:xfrm>
          <a:prstGeom prst="rect">
            <a:avLst/>
          </a:prstGeom>
          <a:noFill/>
          <a:ln w="9525">
            <a:noFill/>
            <a:miter lim="800000"/>
            <a:headEnd/>
            <a:tailEnd/>
          </a:ln>
          <a:effectLst/>
        </p:spPr>
        <p:txBody>
          <a:bodyPr wrap="none" lIns="92075" tIns="46038" rIns="92075" bIns="46038">
            <a:spAutoFit/>
          </a:bodyPr>
          <a:lstStyle/>
          <a:p>
            <a:pPr algn="l" eaLnBrk="0" hangingPunct="0"/>
            <a:r>
              <a:rPr lang="en-US" sz="1300" dirty="0">
                <a:solidFill>
                  <a:schemeClr val="tx2"/>
                </a:solidFill>
                <a:latin typeface="Arial" charset="0"/>
              </a:rPr>
              <a:t>12 + 8 = 20</a:t>
            </a:r>
          </a:p>
        </p:txBody>
      </p:sp>
      <p:sp>
        <p:nvSpPr>
          <p:cNvPr id="12" name="Rectangle 11"/>
          <p:cNvSpPr>
            <a:spLocks noChangeArrowheads="1"/>
          </p:cNvSpPr>
          <p:nvPr/>
        </p:nvSpPr>
        <p:spPr bwMode="auto">
          <a:xfrm>
            <a:off x="5572126" y="3398664"/>
            <a:ext cx="941388" cy="274637"/>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000001100</a:t>
            </a:r>
          </a:p>
        </p:txBody>
      </p:sp>
      <p:sp>
        <p:nvSpPr>
          <p:cNvPr id="13" name="Rectangle 12"/>
          <p:cNvSpPr>
            <a:spLocks noChangeArrowheads="1"/>
          </p:cNvSpPr>
          <p:nvPr/>
        </p:nvSpPr>
        <p:spPr bwMode="auto">
          <a:xfrm>
            <a:off x="5572126" y="3482801"/>
            <a:ext cx="941388" cy="274638"/>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000001000</a:t>
            </a:r>
          </a:p>
        </p:txBody>
      </p:sp>
      <p:sp>
        <p:nvSpPr>
          <p:cNvPr id="14" name="Rectangle 13"/>
          <p:cNvSpPr>
            <a:spLocks noChangeArrowheads="1"/>
          </p:cNvSpPr>
          <p:nvPr/>
        </p:nvSpPr>
        <p:spPr bwMode="auto">
          <a:xfrm>
            <a:off x="5572126" y="3570114"/>
            <a:ext cx="996950" cy="274637"/>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a:t>
            </a:r>
          </a:p>
        </p:txBody>
      </p:sp>
      <p:sp>
        <p:nvSpPr>
          <p:cNvPr id="15" name="Rectangle 14"/>
          <p:cNvSpPr>
            <a:spLocks noChangeArrowheads="1"/>
          </p:cNvSpPr>
          <p:nvPr/>
        </p:nvSpPr>
        <p:spPr bwMode="auto">
          <a:xfrm>
            <a:off x="5572126" y="3655839"/>
            <a:ext cx="941388" cy="274637"/>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000010100</a:t>
            </a:r>
          </a:p>
        </p:txBody>
      </p:sp>
      <p:sp>
        <p:nvSpPr>
          <p:cNvPr id="16" name="Rectangle 15"/>
          <p:cNvSpPr>
            <a:spLocks noChangeArrowheads="1"/>
          </p:cNvSpPr>
          <p:nvPr/>
        </p:nvSpPr>
        <p:spPr bwMode="auto">
          <a:xfrm>
            <a:off x="6977109" y="3263726"/>
            <a:ext cx="708025" cy="655638"/>
          </a:xfrm>
          <a:prstGeom prst="rect">
            <a:avLst/>
          </a:prstGeom>
          <a:noFill/>
          <a:ln w="9525">
            <a:noFill/>
            <a:miter lim="800000"/>
            <a:headEnd/>
            <a:tailEnd/>
          </a:ln>
          <a:effectLst/>
        </p:spPr>
        <p:txBody>
          <a:bodyPr wrap="none" lIns="92075" tIns="46038" rIns="92075" bIns="46038">
            <a:spAutoFit/>
          </a:bodyPr>
          <a:lstStyle/>
          <a:p>
            <a:pPr algn="l" eaLnBrk="0" hangingPunct="0"/>
            <a:r>
              <a:rPr lang="en-US" sz="3700" dirty="0">
                <a:solidFill>
                  <a:schemeClr val="tx2"/>
                </a:solidFill>
                <a:latin typeface="Arial" charset="0"/>
              </a:rPr>
              <a:t>20</a:t>
            </a:r>
          </a:p>
        </p:txBody>
      </p:sp>
      <p:grpSp>
        <p:nvGrpSpPr>
          <p:cNvPr id="17" name="Group 16"/>
          <p:cNvGrpSpPr>
            <a:grpSpLocks/>
          </p:cNvGrpSpPr>
          <p:nvPr/>
        </p:nvGrpSpPr>
        <p:grpSpPr bwMode="auto">
          <a:xfrm>
            <a:off x="4564064" y="3505026"/>
            <a:ext cx="1016000" cy="285750"/>
            <a:chOff x="2544" y="1344"/>
            <a:chExt cx="864" cy="236"/>
          </a:xfrm>
        </p:grpSpPr>
        <p:grpSp>
          <p:nvGrpSpPr>
            <p:cNvPr id="18" name="Group 17"/>
            <p:cNvGrpSpPr>
              <a:grpSpLocks/>
            </p:cNvGrpSpPr>
            <p:nvPr/>
          </p:nvGrpSpPr>
          <p:grpSpPr bwMode="auto">
            <a:xfrm>
              <a:off x="2544" y="1344"/>
              <a:ext cx="864" cy="236"/>
              <a:chOff x="2544" y="1344"/>
              <a:chExt cx="864" cy="236"/>
            </a:xfrm>
          </p:grpSpPr>
          <p:sp>
            <p:nvSpPr>
              <p:cNvPr id="54" name="Rectangle 18"/>
              <p:cNvSpPr>
                <a:spLocks noChangeArrowheads="1"/>
              </p:cNvSpPr>
              <p:nvPr/>
            </p:nvSpPr>
            <p:spPr bwMode="auto">
              <a:xfrm>
                <a:off x="2548" y="1538"/>
                <a:ext cx="856" cy="42"/>
              </a:xfrm>
              <a:prstGeom prst="rect">
                <a:avLst/>
              </a:prstGeom>
              <a:solidFill>
                <a:srgbClr val="C0C0C0"/>
              </a:solidFill>
              <a:ln w="12700">
                <a:solidFill>
                  <a:srgbClr val="000000"/>
                </a:solidFill>
                <a:miter lim="800000"/>
                <a:headEnd/>
                <a:tailEnd/>
              </a:ln>
              <a:effectLst/>
            </p:spPr>
            <p:txBody>
              <a:bodyPr wrap="none" anchor="ctr"/>
              <a:lstStyle/>
              <a:p>
                <a:endParaRPr lang="en-US"/>
              </a:p>
            </p:txBody>
          </p:sp>
          <p:sp>
            <p:nvSpPr>
              <p:cNvPr id="55" name="Freeform 19"/>
              <p:cNvSpPr>
                <a:spLocks/>
              </p:cNvSpPr>
              <p:nvPr/>
            </p:nvSpPr>
            <p:spPr bwMode="auto">
              <a:xfrm>
                <a:off x="2544" y="1344"/>
                <a:ext cx="864" cy="193"/>
              </a:xfrm>
              <a:custGeom>
                <a:avLst/>
                <a:gdLst/>
                <a:ahLst/>
                <a:cxnLst>
                  <a:cxn ang="0">
                    <a:pos x="0" y="192"/>
                  </a:cxn>
                  <a:cxn ang="0">
                    <a:pos x="863" y="192"/>
                  </a:cxn>
                  <a:cxn ang="0">
                    <a:pos x="812" y="1"/>
                  </a:cxn>
                  <a:cxn ang="0">
                    <a:pos x="62" y="0"/>
                  </a:cxn>
                  <a:cxn ang="0">
                    <a:pos x="0" y="192"/>
                  </a:cxn>
                </a:cxnLst>
                <a:rect l="0" t="0" r="r" b="b"/>
                <a:pathLst>
                  <a:path w="864" h="193">
                    <a:moveTo>
                      <a:pt x="0" y="192"/>
                    </a:moveTo>
                    <a:lnTo>
                      <a:pt x="863" y="192"/>
                    </a:lnTo>
                    <a:lnTo>
                      <a:pt x="812" y="1"/>
                    </a:lnTo>
                    <a:lnTo>
                      <a:pt x="62" y="0"/>
                    </a:lnTo>
                    <a:lnTo>
                      <a:pt x="0" y="192"/>
                    </a:lnTo>
                  </a:path>
                </a:pathLst>
              </a:custGeom>
              <a:solidFill>
                <a:srgbClr val="C0C0C0"/>
              </a:solidFill>
              <a:ln w="12700" cap="rnd" cmpd="sng">
                <a:solidFill>
                  <a:srgbClr val="000000"/>
                </a:solidFill>
                <a:prstDash val="solid"/>
                <a:round/>
                <a:headEnd/>
                <a:tailEnd/>
              </a:ln>
              <a:effectLst/>
            </p:spPr>
            <p:txBody>
              <a:bodyPr/>
              <a:lstStyle/>
              <a:p>
                <a:endParaRPr lang="en-US"/>
              </a:p>
            </p:txBody>
          </p:sp>
          <p:sp>
            <p:nvSpPr>
              <p:cNvPr id="56" name="Freeform 20"/>
              <p:cNvSpPr>
                <a:spLocks/>
              </p:cNvSpPr>
              <p:nvPr/>
            </p:nvSpPr>
            <p:spPr bwMode="auto">
              <a:xfrm>
                <a:off x="2570" y="1364"/>
                <a:ext cx="809" cy="151"/>
              </a:xfrm>
              <a:custGeom>
                <a:avLst/>
                <a:gdLst/>
                <a:ahLst/>
                <a:cxnLst>
                  <a:cxn ang="0">
                    <a:pos x="46" y="0"/>
                  </a:cxn>
                  <a:cxn ang="0">
                    <a:pos x="0" y="150"/>
                  </a:cxn>
                  <a:cxn ang="0">
                    <a:pos x="808" y="150"/>
                  </a:cxn>
                  <a:cxn ang="0">
                    <a:pos x="771" y="0"/>
                  </a:cxn>
                </a:cxnLst>
                <a:rect l="0" t="0" r="r" b="b"/>
                <a:pathLst>
                  <a:path w="809" h="151">
                    <a:moveTo>
                      <a:pt x="46" y="0"/>
                    </a:moveTo>
                    <a:lnTo>
                      <a:pt x="0" y="150"/>
                    </a:lnTo>
                    <a:lnTo>
                      <a:pt x="808" y="150"/>
                    </a:lnTo>
                    <a:lnTo>
                      <a:pt x="7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grpSp>
          <p:nvGrpSpPr>
            <p:cNvPr id="19" name="Group 21"/>
            <p:cNvGrpSpPr>
              <a:grpSpLocks/>
            </p:cNvGrpSpPr>
            <p:nvPr/>
          </p:nvGrpSpPr>
          <p:grpSpPr bwMode="auto">
            <a:xfrm>
              <a:off x="2640" y="1362"/>
              <a:ext cx="679" cy="46"/>
              <a:chOff x="2640" y="1362"/>
              <a:chExt cx="679" cy="46"/>
            </a:xfrm>
          </p:grpSpPr>
          <p:sp>
            <p:nvSpPr>
              <p:cNvPr id="48" name="Freeform 22"/>
              <p:cNvSpPr>
                <a:spLocks/>
              </p:cNvSpPr>
              <p:nvPr/>
            </p:nvSpPr>
            <p:spPr bwMode="auto">
              <a:xfrm>
                <a:off x="2640" y="1362"/>
                <a:ext cx="28" cy="28"/>
              </a:xfrm>
              <a:custGeom>
                <a:avLst/>
                <a:gdLst/>
                <a:ahLst/>
                <a:cxnLst>
                  <a:cxn ang="0">
                    <a:pos x="7" y="0"/>
                  </a:cxn>
                  <a:cxn ang="0">
                    <a:pos x="27" y="0"/>
                  </a:cxn>
                  <a:cxn ang="0">
                    <a:pos x="20" y="27"/>
                  </a:cxn>
                  <a:cxn ang="0">
                    <a:pos x="0" y="27"/>
                  </a:cxn>
                  <a:cxn ang="0">
                    <a:pos x="7" y="0"/>
                  </a:cxn>
                </a:cxnLst>
                <a:rect l="0" t="0" r="r" b="b"/>
                <a:pathLst>
                  <a:path w="28" h="28">
                    <a:moveTo>
                      <a:pt x="7" y="0"/>
                    </a:moveTo>
                    <a:lnTo>
                      <a:pt x="27" y="0"/>
                    </a:lnTo>
                    <a:lnTo>
                      <a:pt x="20" y="27"/>
                    </a:lnTo>
                    <a:lnTo>
                      <a:pt x="0" y="27"/>
                    </a:lnTo>
                    <a:lnTo>
                      <a:pt x="7" y="0"/>
                    </a:lnTo>
                  </a:path>
                </a:pathLst>
              </a:custGeom>
              <a:solidFill>
                <a:srgbClr val="808080"/>
              </a:solidFill>
              <a:ln w="12700" cap="rnd" cmpd="sng">
                <a:solidFill>
                  <a:srgbClr val="000000"/>
                </a:solidFill>
                <a:prstDash val="solid"/>
                <a:round/>
                <a:headEnd/>
                <a:tailEnd/>
              </a:ln>
              <a:effectLst/>
            </p:spPr>
            <p:txBody>
              <a:bodyPr/>
              <a:lstStyle/>
              <a:p>
                <a:endParaRPr lang="en-US"/>
              </a:p>
            </p:txBody>
          </p:sp>
          <p:sp>
            <p:nvSpPr>
              <p:cNvPr id="49" name="Freeform 23"/>
              <p:cNvSpPr>
                <a:spLocks/>
              </p:cNvSpPr>
              <p:nvPr/>
            </p:nvSpPr>
            <p:spPr bwMode="auto">
              <a:xfrm>
                <a:off x="2705" y="1362"/>
                <a:ext cx="109" cy="28"/>
              </a:xfrm>
              <a:custGeom>
                <a:avLst/>
                <a:gdLst/>
                <a:ahLst/>
                <a:cxnLst>
                  <a:cxn ang="0">
                    <a:pos x="4" y="0"/>
                  </a:cxn>
                  <a:cxn ang="0">
                    <a:pos x="108" y="0"/>
                  </a:cxn>
                  <a:cxn ang="0">
                    <a:pos x="104" y="27"/>
                  </a:cxn>
                  <a:cxn ang="0">
                    <a:pos x="0" y="27"/>
                  </a:cxn>
                  <a:cxn ang="0">
                    <a:pos x="4" y="0"/>
                  </a:cxn>
                </a:cxnLst>
                <a:rect l="0" t="0" r="r" b="b"/>
                <a:pathLst>
                  <a:path w="109" h="28">
                    <a:moveTo>
                      <a:pt x="4" y="0"/>
                    </a:moveTo>
                    <a:lnTo>
                      <a:pt x="108" y="0"/>
                    </a:lnTo>
                    <a:lnTo>
                      <a:pt x="104" y="27"/>
                    </a:lnTo>
                    <a:lnTo>
                      <a:pt x="0" y="27"/>
                    </a:lnTo>
                    <a:lnTo>
                      <a:pt x="4" y="0"/>
                    </a:lnTo>
                  </a:path>
                </a:pathLst>
              </a:custGeom>
              <a:solidFill>
                <a:srgbClr val="808080"/>
              </a:solidFill>
              <a:ln w="12700" cap="rnd" cmpd="sng">
                <a:solidFill>
                  <a:srgbClr val="000000"/>
                </a:solidFill>
                <a:prstDash val="solid"/>
                <a:round/>
                <a:headEnd/>
                <a:tailEnd/>
              </a:ln>
              <a:effectLst/>
            </p:spPr>
            <p:txBody>
              <a:bodyPr/>
              <a:lstStyle/>
              <a:p>
                <a:endParaRPr lang="en-US"/>
              </a:p>
            </p:txBody>
          </p:sp>
          <p:sp>
            <p:nvSpPr>
              <p:cNvPr id="50" name="Freeform 24"/>
              <p:cNvSpPr>
                <a:spLocks/>
              </p:cNvSpPr>
              <p:nvPr/>
            </p:nvSpPr>
            <p:spPr bwMode="auto">
              <a:xfrm>
                <a:off x="2843" y="1362"/>
                <a:ext cx="104" cy="28"/>
              </a:xfrm>
              <a:custGeom>
                <a:avLst/>
                <a:gdLst/>
                <a:ahLst/>
                <a:cxnLst>
                  <a:cxn ang="0">
                    <a:pos x="3" y="0"/>
                  </a:cxn>
                  <a:cxn ang="0">
                    <a:pos x="103" y="0"/>
                  </a:cxn>
                  <a:cxn ang="0">
                    <a:pos x="102" y="27"/>
                  </a:cxn>
                  <a:cxn ang="0">
                    <a:pos x="0" y="27"/>
                  </a:cxn>
                  <a:cxn ang="0">
                    <a:pos x="3" y="0"/>
                  </a:cxn>
                </a:cxnLst>
                <a:rect l="0" t="0" r="r" b="b"/>
                <a:pathLst>
                  <a:path w="104" h="28">
                    <a:moveTo>
                      <a:pt x="3" y="0"/>
                    </a:moveTo>
                    <a:lnTo>
                      <a:pt x="103" y="0"/>
                    </a:lnTo>
                    <a:lnTo>
                      <a:pt x="102" y="27"/>
                    </a:lnTo>
                    <a:lnTo>
                      <a:pt x="0" y="27"/>
                    </a:lnTo>
                    <a:lnTo>
                      <a:pt x="3" y="0"/>
                    </a:lnTo>
                  </a:path>
                </a:pathLst>
              </a:custGeom>
              <a:solidFill>
                <a:srgbClr val="808080"/>
              </a:solidFill>
              <a:ln w="12700" cap="rnd" cmpd="sng">
                <a:solidFill>
                  <a:srgbClr val="000000"/>
                </a:solidFill>
                <a:prstDash val="solid"/>
                <a:round/>
                <a:headEnd/>
                <a:tailEnd/>
              </a:ln>
              <a:effectLst/>
            </p:spPr>
            <p:txBody>
              <a:bodyPr/>
              <a:lstStyle/>
              <a:p>
                <a:endParaRPr lang="en-US"/>
              </a:p>
            </p:txBody>
          </p:sp>
          <p:sp>
            <p:nvSpPr>
              <p:cNvPr id="51" name="Freeform 25"/>
              <p:cNvSpPr>
                <a:spLocks/>
              </p:cNvSpPr>
              <p:nvPr/>
            </p:nvSpPr>
            <p:spPr bwMode="auto">
              <a:xfrm>
                <a:off x="2966" y="1362"/>
                <a:ext cx="104" cy="28"/>
              </a:xfrm>
              <a:custGeom>
                <a:avLst/>
                <a:gdLst/>
                <a:ahLst/>
                <a:cxnLst>
                  <a:cxn ang="0">
                    <a:pos x="0" y="0"/>
                  </a:cxn>
                  <a:cxn ang="0">
                    <a:pos x="103" y="0"/>
                  </a:cxn>
                  <a:cxn ang="0">
                    <a:pos x="103" y="27"/>
                  </a:cxn>
                  <a:cxn ang="0">
                    <a:pos x="0" y="27"/>
                  </a:cxn>
                  <a:cxn ang="0">
                    <a:pos x="0" y="0"/>
                  </a:cxn>
                </a:cxnLst>
                <a:rect l="0" t="0" r="r" b="b"/>
                <a:pathLst>
                  <a:path w="104" h="28">
                    <a:moveTo>
                      <a:pt x="0" y="0"/>
                    </a:moveTo>
                    <a:lnTo>
                      <a:pt x="103" y="0"/>
                    </a:lnTo>
                    <a:lnTo>
                      <a:pt x="103" y="27"/>
                    </a:lnTo>
                    <a:lnTo>
                      <a:pt x="0" y="27"/>
                    </a:lnTo>
                    <a:lnTo>
                      <a:pt x="0" y="0"/>
                    </a:lnTo>
                  </a:path>
                </a:pathLst>
              </a:custGeom>
              <a:solidFill>
                <a:srgbClr val="808080"/>
              </a:solidFill>
              <a:ln w="12700" cap="rnd" cmpd="sng">
                <a:solidFill>
                  <a:srgbClr val="000000"/>
                </a:solidFill>
                <a:prstDash val="solid"/>
                <a:round/>
                <a:headEnd/>
                <a:tailEnd/>
              </a:ln>
              <a:effectLst/>
            </p:spPr>
            <p:txBody>
              <a:bodyPr/>
              <a:lstStyle/>
              <a:p>
                <a:endParaRPr lang="en-US"/>
              </a:p>
            </p:txBody>
          </p:sp>
          <p:sp>
            <p:nvSpPr>
              <p:cNvPr id="52" name="Freeform 26"/>
              <p:cNvSpPr>
                <a:spLocks/>
              </p:cNvSpPr>
              <p:nvPr/>
            </p:nvSpPr>
            <p:spPr bwMode="auto">
              <a:xfrm>
                <a:off x="3092" y="1362"/>
                <a:ext cx="93" cy="31"/>
              </a:xfrm>
              <a:custGeom>
                <a:avLst/>
                <a:gdLst/>
                <a:ahLst/>
                <a:cxnLst>
                  <a:cxn ang="0">
                    <a:pos x="0" y="0"/>
                  </a:cxn>
                  <a:cxn ang="0">
                    <a:pos x="89" y="0"/>
                  </a:cxn>
                  <a:cxn ang="0">
                    <a:pos x="92" y="30"/>
                  </a:cxn>
                  <a:cxn ang="0">
                    <a:pos x="0" y="30"/>
                  </a:cxn>
                  <a:cxn ang="0">
                    <a:pos x="0" y="0"/>
                  </a:cxn>
                </a:cxnLst>
                <a:rect l="0" t="0" r="r" b="b"/>
                <a:pathLst>
                  <a:path w="93" h="31">
                    <a:moveTo>
                      <a:pt x="0" y="0"/>
                    </a:moveTo>
                    <a:lnTo>
                      <a:pt x="89" y="0"/>
                    </a:lnTo>
                    <a:lnTo>
                      <a:pt x="92" y="30"/>
                    </a:lnTo>
                    <a:lnTo>
                      <a:pt x="0" y="30"/>
                    </a:lnTo>
                    <a:lnTo>
                      <a:pt x="0" y="0"/>
                    </a:lnTo>
                  </a:path>
                </a:pathLst>
              </a:custGeom>
              <a:solidFill>
                <a:srgbClr val="808080"/>
              </a:solidFill>
              <a:ln w="12700" cap="rnd" cmpd="sng">
                <a:solidFill>
                  <a:srgbClr val="000000"/>
                </a:solidFill>
                <a:prstDash val="solid"/>
                <a:round/>
                <a:headEnd/>
                <a:tailEnd/>
              </a:ln>
              <a:effectLst/>
            </p:spPr>
            <p:txBody>
              <a:bodyPr/>
              <a:lstStyle/>
              <a:p>
                <a:endParaRPr lang="en-US"/>
              </a:p>
            </p:txBody>
          </p:sp>
          <p:sp>
            <p:nvSpPr>
              <p:cNvPr id="53" name="Freeform 27"/>
              <p:cNvSpPr>
                <a:spLocks/>
              </p:cNvSpPr>
              <p:nvPr/>
            </p:nvSpPr>
            <p:spPr bwMode="auto">
              <a:xfrm>
                <a:off x="3206" y="1379"/>
                <a:ext cx="113" cy="29"/>
              </a:xfrm>
              <a:custGeom>
                <a:avLst/>
                <a:gdLst/>
                <a:ahLst/>
                <a:cxnLst>
                  <a:cxn ang="0">
                    <a:pos x="0" y="0"/>
                  </a:cxn>
                  <a:cxn ang="0">
                    <a:pos x="101" y="0"/>
                  </a:cxn>
                  <a:cxn ang="0">
                    <a:pos x="112" y="28"/>
                  </a:cxn>
                  <a:cxn ang="0">
                    <a:pos x="4" y="28"/>
                  </a:cxn>
                  <a:cxn ang="0">
                    <a:pos x="0" y="0"/>
                  </a:cxn>
                </a:cxnLst>
                <a:rect l="0" t="0" r="r" b="b"/>
                <a:pathLst>
                  <a:path w="113" h="29">
                    <a:moveTo>
                      <a:pt x="0" y="0"/>
                    </a:moveTo>
                    <a:lnTo>
                      <a:pt x="101" y="0"/>
                    </a:lnTo>
                    <a:lnTo>
                      <a:pt x="112" y="28"/>
                    </a:lnTo>
                    <a:lnTo>
                      <a:pt x="4" y="28"/>
                    </a:lnTo>
                    <a:lnTo>
                      <a:pt x="0" y="0"/>
                    </a:lnTo>
                  </a:path>
                </a:pathLst>
              </a:custGeom>
              <a:solidFill>
                <a:srgbClr val="808080"/>
              </a:solidFill>
              <a:ln w="12700" cap="rnd" cmpd="sng">
                <a:solidFill>
                  <a:srgbClr val="000000"/>
                </a:solidFill>
                <a:prstDash val="solid"/>
                <a:round/>
                <a:headEnd/>
                <a:tailEnd/>
              </a:ln>
              <a:effectLst/>
            </p:spPr>
            <p:txBody>
              <a:bodyPr/>
              <a:lstStyle/>
              <a:p>
                <a:endParaRPr lang="en-US"/>
              </a:p>
            </p:txBody>
          </p:sp>
        </p:grpSp>
        <p:grpSp>
          <p:nvGrpSpPr>
            <p:cNvPr id="20" name="Group 28"/>
            <p:cNvGrpSpPr>
              <a:grpSpLocks/>
            </p:cNvGrpSpPr>
            <p:nvPr/>
          </p:nvGrpSpPr>
          <p:grpSpPr bwMode="auto">
            <a:xfrm>
              <a:off x="2613" y="1414"/>
              <a:ext cx="714" cy="77"/>
              <a:chOff x="2613" y="1414"/>
              <a:chExt cx="714" cy="77"/>
            </a:xfrm>
          </p:grpSpPr>
          <p:grpSp>
            <p:nvGrpSpPr>
              <p:cNvPr id="21" name="Group 29"/>
              <p:cNvGrpSpPr>
                <a:grpSpLocks/>
              </p:cNvGrpSpPr>
              <p:nvPr/>
            </p:nvGrpSpPr>
            <p:grpSpPr bwMode="auto">
              <a:xfrm>
                <a:off x="2674" y="1416"/>
                <a:ext cx="354" cy="68"/>
                <a:chOff x="2674" y="1416"/>
                <a:chExt cx="354" cy="68"/>
              </a:xfrm>
            </p:grpSpPr>
            <p:sp>
              <p:nvSpPr>
                <p:cNvPr id="44" name="Line 30"/>
                <p:cNvSpPr>
                  <a:spLocks noChangeShapeType="1"/>
                </p:cNvSpPr>
                <p:nvPr/>
              </p:nvSpPr>
              <p:spPr bwMode="auto">
                <a:xfrm>
                  <a:off x="2674" y="1416"/>
                  <a:ext cx="33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5" name="Line 31"/>
                <p:cNvSpPr>
                  <a:spLocks noChangeShapeType="1"/>
                </p:cNvSpPr>
                <p:nvPr/>
              </p:nvSpPr>
              <p:spPr bwMode="auto">
                <a:xfrm>
                  <a:off x="2688" y="1439"/>
                  <a:ext cx="340"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6" name="Line 32"/>
                <p:cNvSpPr>
                  <a:spLocks noChangeShapeType="1"/>
                </p:cNvSpPr>
                <p:nvPr/>
              </p:nvSpPr>
              <p:spPr bwMode="auto">
                <a:xfrm>
                  <a:off x="2692" y="1461"/>
                  <a:ext cx="29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7" name="Line 33"/>
                <p:cNvSpPr>
                  <a:spLocks noChangeShapeType="1"/>
                </p:cNvSpPr>
                <p:nvPr/>
              </p:nvSpPr>
              <p:spPr bwMode="auto">
                <a:xfrm>
                  <a:off x="2699" y="1484"/>
                  <a:ext cx="40"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22" name="Group 34"/>
              <p:cNvGrpSpPr>
                <a:grpSpLocks/>
              </p:cNvGrpSpPr>
              <p:nvPr/>
            </p:nvGrpSpPr>
            <p:grpSpPr bwMode="auto">
              <a:xfrm>
                <a:off x="2613" y="1424"/>
                <a:ext cx="59" cy="45"/>
                <a:chOff x="2613" y="1424"/>
                <a:chExt cx="59" cy="45"/>
              </a:xfrm>
            </p:grpSpPr>
            <p:sp>
              <p:nvSpPr>
                <p:cNvPr id="41" name="Line 35"/>
                <p:cNvSpPr>
                  <a:spLocks noChangeShapeType="1"/>
                </p:cNvSpPr>
                <p:nvPr/>
              </p:nvSpPr>
              <p:spPr bwMode="auto">
                <a:xfrm>
                  <a:off x="2628" y="1424"/>
                  <a:ext cx="3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2" name="Line 36"/>
                <p:cNvSpPr>
                  <a:spLocks noChangeShapeType="1"/>
                </p:cNvSpPr>
                <p:nvPr/>
              </p:nvSpPr>
              <p:spPr bwMode="auto">
                <a:xfrm>
                  <a:off x="2623" y="1449"/>
                  <a:ext cx="3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3" name="Line 37"/>
                <p:cNvSpPr>
                  <a:spLocks noChangeShapeType="1"/>
                </p:cNvSpPr>
                <p:nvPr/>
              </p:nvSpPr>
              <p:spPr bwMode="auto">
                <a:xfrm>
                  <a:off x="2613" y="1469"/>
                  <a:ext cx="59"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23" name="Group 38"/>
              <p:cNvGrpSpPr>
                <a:grpSpLocks/>
              </p:cNvGrpSpPr>
              <p:nvPr/>
            </p:nvGrpSpPr>
            <p:grpSpPr bwMode="auto">
              <a:xfrm>
                <a:off x="2750" y="1414"/>
                <a:ext cx="324" cy="70"/>
                <a:chOff x="2750" y="1414"/>
                <a:chExt cx="324" cy="70"/>
              </a:xfrm>
            </p:grpSpPr>
            <p:sp>
              <p:nvSpPr>
                <p:cNvPr id="35" name="Line 39"/>
                <p:cNvSpPr>
                  <a:spLocks noChangeShapeType="1"/>
                </p:cNvSpPr>
                <p:nvPr/>
              </p:nvSpPr>
              <p:spPr bwMode="auto">
                <a:xfrm>
                  <a:off x="2750" y="1484"/>
                  <a:ext cx="202"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6" name="Line 40"/>
                <p:cNvSpPr>
                  <a:spLocks noChangeShapeType="1"/>
                </p:cNvSpPr>
                <p:nvPr/>
              </p:nvSpPr>
              <p:spPr bwMode="auto">
                <a:xfrm>
                  <a:off x="3026" y="1414"/>
                  <a:ext cx="4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7" name="Line 41"/>
                <p:cNvSpPr>
                  <a:spLocks noChangeShapeType="1"/>
                </p:cNvSpPr>
                <p:nvPr/>
              </p:nvSpPr>
              <p:spPr bwMode="auto">
                <a:xfrm>
                  <a:off x="3038" y="1439"/>
                  <a:ext cx="36"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8" name="Line 42"/>
                <p:cNvSpPr>
                  <a:spLocks noChangeShapeType="1"/>
                </p:cNvSpPr>
                <p:nvPr/>
              </p:nvSpPr>
              <p:spPr bwMode="auto">
                <a:xfrm>
                  <a:off x="3011" y="1461"/>
                  <a:ext cx="6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9" name="Line 43"/>
                <p:cNvSpPr>
                  <a:spLocks noChangeShapeType="1"/>
                </p:cNvSpPr>
                <p:nvPr/>
              </p:nvSpPr>
              <p:spPr bwMode="auto">
                <a:xfrm>
                  <a:off x="2961" y="1484"/>
                  <a:ext cx="3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40" name="Line 44"/>
                <p:cNvSpPr>
                  <a:spLocks noChangeShapeType="1"/>
                </p:cNvSpPr>
                <p:nvPr/>
              </p:nvSpPr>
              <p:spPr bwMode="auto">
                <a:xfrm>
                  <a:off x="3002" y="1484"/>
                  <a:ext cx="70"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24" name="Group 45"/>
              <p:cNvGrpSpPr>
                <a:grpSpLocks/>
              </p:cNvGrpSpPr>
              <p:nvPr/>
            </p:nvGrpSpPr>
            <p:grpSpPr bwMode="auto">
              <a:xfrm>
                <a:off x="3090" y="1424"/>
                <a:ext cx="101" cy="63"/>
                <a:chOff x="3090" y="1424"/>
                <a:chExt cx="101" cy="63"/>
              </a:xfrm>
            </p:grpSpPr>
            <p:sp>
              <p:nvSpPr>
                <p:cNvPr id="32" name="Line 46"/>
                <p:cNvSpPr>
                  <a:spLocks noChangeShapeType="1"/>
                </p:cNvSpPr>
                <p:nvPr/>
              </p:nvSpPr>
              <p:spPr bwMode="auto">
                <a:xfrm>
                  <a:off x="3090" y="1424"/>
                  <a:ext cx="9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3" name="Line 47"/>
                <p:cNvSpPr>
                  <a:spLocks noChangeShapeType="1"/>
                </p:cNvSpPr>
                <p:nvPr/>
              </p:nvSpPr>
              <p:spPr bwMode="auto">
                <a:xfrm>
                  <a:off x="3103" y="1454"/>
                  <a:ext cx="8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4" name="Line 48"/>
                <p:cNvSpPr>
                  <a:spLocks noChangeShapeType="1"/>
                </p:cNvSpPr>
                <p:nvPr/>
              </p:nvSpPr>
              <p:spPr bwMode="auto">
                <a:xfrm>
                  <a:off x="3105" y="1487"/>
                  <a:ext cx="86"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nvGrpSpPr>
              <p:cNvPr id="25" name="Group 49"/>
              <p:cNvGrpSpPr>
                <a:grpSpLocks/>
              </p:cNvGrpSpPr>
              <p:nvPr/>
            </p:nvGrpSpPr>
            <p:grpSpPr bwMode="auto">
              <a:xfrm>
                <a:off x="3208" y="1424"/>
                <a:ext cx="119" cy="67"/>
                <a:chOff x="3208" y="1424"/>
                <a:chExt cx="119" cy="67"/>
              </a:xfrm>
            </p:grpSpPr>
            <p:sp>
              <p:nvSpPr>
                <p:cNvPr id="26" name="Line 50"/>
                <p:cNvSpPr>
                  <a:spLocks noChangeShapeType="1"/>
                </p:cNvSpPr>
                <p:nvPr/>
              </p:nvSpPr>
              <p:spPr bwMode="auto">
                <a:xfrm>
                  <a:off x="3217" y="1424"/>
                  <a:ext cx="91"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27" name="Line 51"/>
                <p:cNvSpPr>
                  <a:spLocks noChangeShapeType="1"/>
                </p:cNvSpPr>
                <p:nvPr/>
              </p:nvSpPr>
              <p:spPr bwMode="auto">
                <a:xfrm>
                  <a:off x="3208" y="1449"/>
                  <a:ext cx="73"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28" name="Line 52"/>
                <p:cNvSpPr>
                  <a:spLocks noChangeShapeType="1"/>
                </p:cNvSpPr>
                <p:nvPr/>
              </p:nvSpPr>
              <p:spPr bwMode="auto">
                <a:xfrm>
                  <a:off x="3217" y="1469"/>
                  <a:ext cx="68"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29" name="Line 53"/>
                <p:cNvSpPr>
                  <a:spLocks noChangeShapeType="1"/>
                </p:cNvSpPr>
                <p:nvPr/>
              </p:nvSpPr>
              <p:spPr bwMode="auto">
                <a:xfrm>
                  <a:off x="3215" y="1491"/>
                  <a:ext cx="8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0" name="Line 54"/>
                <p:cNvSpPr>
                  <a:spLocks noChangeShapeType="1"/>
                </p:cNvSpPr>
                <p:nvPr/>
              </p:nvSpPr>
              <p:spPr bwMode="auto">
                <a:xfrm>
                  <a:off x="3297" y="1452"/>
                  <a:ext cx="24"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31" name="Line 55"/>
                <p:cNvSpPr>
                  <a:spLocks noChangeShapeType="1"/>
                </p:cNvSpPr>
                <p:nvPr/>
              </p:nvSpPr>
              <p:spPr bwMode="auto">
                <a:xfrm>
                  <a:off x="3305" y="1479"/>
                  <a:ext cx="22" cy="0"/>
                </a:xfrm>
                <a:prstGeom prst="line">
                  <a:avLst/>
                </a:prstGeom>
                <a:noFill/>
                <a:ln w="12700">
                  <a:solidFill>
                    <a:srgbClr val="000000"/>
                  </a:solidFill>
                  <a:round/>
                  <a:headEnd type="none" w="sm" len="sm"/>
                  <a:tailEnd type="none" w="sm" len="sm"/>
                </a:ln>
                <a:effectLst/>
              </p:spPr>
              <p:txBody>
                <a:bodyPr wrap="none" anchor="ctr"/>
                <a:lstStyle/>
                <a:p>
                  <a:endParaRPr lang="en-US"/>
                </a:p>
              </p:txBody>
            </p:sp>
          </p:grpSp>
        </p:grpSp>
      </p:grpSp>
      <p:grpSp>
        <p:nvGrpSpPr>
          <p:cNvPr id="57" name="Group 56"/>
          <p:cNvGrpSpPr>
            <a:grpSpLocks/>
          </p:cNvGrpSpPr>
          <p:nvPr/>
        </p:nvGrpSpPr>
        <p:grpSpPr bwMode="auto">
          <a:xfrm>
            <a:off x="2228616" y="4851227"/>
            <a:ext cx="5489588" cy="765067"/>
            <a:chOff x="2029" y="1525"/>
            <a:chExt cx="3328" cy="451"/>
          </a:xfrm>
        </p:grpSpPr>
        <p:sp>
          <p:nvSpPr>
            <p:cNvPr id="58" name="Rectangle 57"/>
            <p:cNvSpPr>
              <a:spLocks noChangeArrowheads="1"/>
            </p:cNvSpPr>
            <p:nvPr/>
          </p:nvSpPr>
          <p:spPr bwMode="auto">
            <a:xfrm>
              <a:off x="2029" y="1645"/>
              <a:ext cx="566" cy="216"/>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Images</a:t>
              </a:r>
            </a:p>
          </p:txBody>
        </p:sp>
        <p:sp>
          <p:nvSpPr>
            <p:cNvPr id="59" name="Rectangle 58"/>
            <p:cNvSpPr>
              <a:spLocks noChangeArrowheads="1"/>
            </p:cNvSpPr>
            <p:nvPr/>
          </p:nvSpPr>
          <p:spPr bwMode="auto">
            <a:xfrm>
              <a:off x="3940" y="1638"/>
              <a:ext cx="844" cy="135"/>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0010000000000000000</a:t>
              </a:r>
            </a:p>
          </p:txBody>
        </p:sp>
        <p:sp>
          <p:nvSpPr>
            <p:cNvPr id="60" name="Rectangle 59"/>
            <p:cNvSpPr>
              <a:spLocks noChangeArrowheads="1"/>
            </p:cNvSpPr>
            <p:nvPr/>
          </p:nvSpPr>
          <p:spPr bwMode="auto">
            <a:xfrm>
              <a:off x="3940" y="1679"/>
              <a:ext cx="844" cy="135"/>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0100000000000001001</a:t>
              </a:r>
            </a:p>
          </p:txBody>
        </p:sp>
        <p:sp>
          <p:nvSpPr>
            <p:cNvPr id="61" name="Rectangle 60"/>
            <p:cNvSpPr>
              <a:spLocks noChangeArrowheads="1"/>
            </p:cNvSpPr>
            <p:nvPr/>
          </p:nvSpPr>
          <p:spPr bwMode="auto">
            <a:xfrm>
              <a:off x="3940" y="1720"/>
              <a:ext cx="844" cy="134"/>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0110000011000011011</a:t>
              </a:r>
            </a:p>
          </p:txBody>
        </p:sp>
        <p:sp>
          <p:nvSpPr>
            <p:cNvPr id="62" name="Rectangle 61"/>
            <p:cNvSpPr>
              <a:spLocks noChangeArrowheads="1"/>
            </p:cNvSpPr>
            <p:nvPr/>
          </p:nvSpPr>
          <p:spPr bwMode="auto">
            <a:xfrm>
              <a:off x="3940" y="1760"/>
              <a:ext cx="844" cy="135"/>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0111111111111001111</a:t>
              </a:r>
            </a:p>
          </p:txBody>
        </p:sp>
        <p:sp>
          <p:nvSpPr>
            <p:cNvPr id="63" name="Rectangle 62"/>
            <p:cNvSpPr>
              <a:spLocks noChangeArrowheads="1"/>
            </p:cNvSpPr>
            <p:nvPr/>
          </p:nvSpPr>
          <p:spPr bwMode="auto">
            <a:xfrm>
              <a:off x="3940" y="1800"/>
              <a:ext cx="844" cy="135"/>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1111111111111011111</a:t>
              </a:r>
            </a:p>
          </p:txBody>
        </p:sp>
        <p:sp>
          <p:nvSpPr>
            <p:cNvPr id="64" name="Rectangle 63"/>
            <p:cNvSpPr>
              <a:spLocks noChangeArrowheads="1"/>
            </p:cNvSpPr>
            <p:nvPr/>
          </p:nvSpPr>
          <p:spPr bwMode="auto">
            <a:xfrm>
              <a:off x="3940" y="1841"/>
              <a:ext cx="844" cy="135"/>
            </a:xfrm>
            <a:prstGeom prst="rect">
              <a:avLst/>
            </a:prstGeom>
            <a:noFill/>
            <a:ln w="9525">
              <a:noFill/>
              <a:miter lim="800000"/>
              <a:headEnd/>
              <a:tailEnd/>
            </a:ln>
            <a:effectLst/>
          </p:spPr>
          <p:txBody>
            <a:bodyPr wrap="none" lIns="92075" tIns="46038" rIns="92075" bIns="46038">
              <a:spAutoFit/>
            </a:bodyPr>
            <a:lstStyle/>
            <a:p>
              <a:pPr algn="l" eaLnBrk="0" hangingPunct="0"/>
              <a:r>
                <a:rPr lang="en-US" sz="900">
                  <a:solidFill>
                    <a:schemeClr val="tx2"/>
                  </a:solidFill>
                  <a:latin typeface="Arial" charset="0"/>
                </a:rPr>
                <a:t>1111111111100011111</a:t>
              </a:r>
            </a:p>
          </p:txBody>
        </p:sp>
        <p:graphicFrame>
          <p:nvGraphicFramePr>
            <p:cNvPr id="65" name="Object 64"/>
            <p:cNvGraphicFramePr>
              <a:graphicFrameLocks/>
            </p:cNvGraphicFramePr>
            <p:nvPr/>
          </p:nvGraphicFramePr>
          <p:xfrm>
            <a:off x="3388" y="1662"/>
            <a:ext cx="338" cy="275"/>
          </p:xfrm>
          <a:graphic>
            <a:graphicData uri="http://schemas.openxmlformats.org/presentationml/2006/ole">
              <mc:AlternateContent xmlns:mc="http://schemas.openxmlformats.org/markup-compatibility/2006">
                <mc:Choice xmlns:v="urn:schemas-microsoft-com:vml" Requires="v">
                  <p:oleObj name="ClipArt" r:id="rId3" imgW="3657600" imgH="2966760" progId="">
                    <p:embed/>
                  </p:oleObj>
                </mc:Choice>
                <mc:Fallback>
                  <p:oleObj name="ClipArt" r:id="rId3" imgW="3657600" imgH="2966760" progId="">
                    <p:embed/>
                    <p:pic>
                      <p:nvPicPr>
                        <p:cNvPr id="0" name="Picture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 y="1662"/>
                          <a:ext cx="338"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65"/>
            <p:cNvGraphicFramePr>
              <a:graphicFrameLocks/>
            </p:cNvGraphicFramePr>
            <p:nvPr/>
          </p:nvGraphicFramePr>
          <p:xfrm>
            <a:off x="2759" y="1525"/>
            <a:ext cx="290" cy="371"/>
          </p:xfrm>
          <a:graphic>
            <a:graphicData uri="http://schemas.openxmlformats.org/presentationml/2006/ole">
              <mc:AlternateContent xmlns:mc="http://schemas.openxmlformats.org/markup-compatibility/2006">
                <mc:Choice xmlns:v="urn:schemas-microsoft-com:vml" Requires="v">
                  <p:oleObj name="ClipArt" r:id="rId5" imgW="2869920" imgH="3657600" progId="">
                    <p:embed/>
                  </p:oleObj>
                </mc:Choice>
                <mc:Fallback>
                  <p:oleObj name="ClipArt" r:id="rId5" imgW="2869920" imgH="3657600" progId="">
                    <p:embed/>
                    <p:pic>
                      <p:nvPicPr>
                        <p:cNvPr id="0" name="Picture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9" y="1525"/>
                          <a:ext cx="290"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7" name="Object 66"/>
            <p:cNvGraphicFramePr>
              <a:graphicFrameLocks/>
            </p:cNvGraphicFramePr>
            <p:nvPr/>
          </p:nvGraphicFramePr>
          <p:xfrm>
            <a:off x="5067" y="1552"/>
            <a:ext cx="290" cy="370"/>
          </p:xfrm>
          <a:graphic>
            <a:graphicData uri="http://schemas.openxmlformats.org/presentationml/2006/ole">
              <mc:AlternateContent xmlns:mc="http://schemas.openxmlformats.org/markup-compatibility/2006">
                <mc:Choice xmlns:v="urn:schemas-microsoft-com:vml" Requires="v">
                  <p:oleObj name="ClipArt" r:id="rId7" imgW="2869920" imgH="3657600" progId="">
                    <p:embed/>
                  </p:oleObj>
                </mc:Choice>
                <mc:Fallback>
                  <p:oleObj name="ClipArt" r:id="rId7" imgW="2869920" imgH="3657600" progId="">
                    <p:embed/>
                    <p:pic>
                      <p:nvPicPr>
                        <p:cNvPr id="0" name="Picture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7" y="1552"/>
                          <a:ext cx="290"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8" name="Group 67"/>
          <p:cNvGrpSpPr>
            <a:grpSpLocks/>
          </p:cNvGrpSpPr>
          <p:nvPr/>
        </p:nvGrpSpPr>
        <p:grpSpPr bwMode="auto">
          <a:xfrm>
            <a:off x="2237261" y="4005089"/>
            <a:ext cx="5584768" cy="823912"/>
            <a:chOff x="2001" y="2033"/>
            <a:chExt cx="3386" cy="486"/>
          </a:xfrm>
        </p:grpSpPr>
        <p:sp>
          <p:nvSpPr>
            <p:cNvPr id="69" name="Rectangle 68"/>
            <p:cNvSpPr>
              <a:spLocks noChangeArrowheads="1"/>
            </p:cNvSpPr>
            <p:nvPr/>
          </p:nvSpPr>
          <p:spPr bwMode="auto">
            <a:xfrm>
              <a:off x="2001" y="2243"/>
              <a:ext cx="517" cy="218"/>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Sound</a:t>
              </a:r>
            </a:p>
          </p:txBody>
        </p:sp>
        <p:sp>
          <p:nvSpPr>
            <p:cNvPr id="70" name="Freeform 69"/>
            <p:cNvSpPr>
              <a:spLocks/>
            </p:cNvSpPr>
            <p:nvPr/>
          </p:nvSpPr>
          <p:spPr bwMode="auto">
            <a:xfrm>
              <a:off x="4015" y="2080"/>
              <a:ext cx="341" cy="152"/>
            </a:xfrm>
            <a:custGeom>
              <a:avLst/>
              <a:gdLst/>
              <a:ahLst/>
              <a:cxnLst>
                <a:cxn ang="0">
                  <a:pos x="6" y="148"/>
                </a:cxn>
                <a:cxn ang="0">
                  <a:pos x="21" y="162"/>
                </a:cxn>
                <a:cxn ang="0">
                  <a:pos x="38" y="184"/>
                </a:cxn>
                <a:cxn ang="0">
                  <a:pos x="56" y="184"/>
                </a:cxn>
                <a:cxn ang="0">
                  <a:pos x="74" y="170"/>
                </a:cxn>
                <a:cxn ang="0">
                  <a:pos x="85" y="155"/>
                </a:cxn>
                <a:cxn ang="0">
                  <a:pos x="88" y="141"/>
                </a:cxn>
                <a:cxn ang="0">
                  <a:pos x="95" y="127"/>
                </a:cxn>
                <a:cxn ang="0">
                  <a:pos x="99" y="109"/>
                </a:cxn>
                <a:cxn ang="0">
                  <a:pos x="102" y="92"/>
                </a:cxn>
                <a:cxn ang="0">
                  <a:pos x="109" y="81"/>
                </a:cxn>
                <a:cxn ang="0">
                  <a:pos x="113" y="67"/>
                </a:cxn>
                <a:cxn ang="0">
                  <a:pos x="116" y="53"/>
                </a:cxn>
                <a:cxn ang="0">
                  <a:pos x="120" y="39"/>
                </a:cxn>
                <a:cxn ang="0">
                  <a:pos x="127" y="25"/>
                </a:cxn>
                <a:cxn ang="0">
                  <a:pos x="138" y="14"/>
                </a:cxn>
                <a:cxn ang="0">
                  <a:pos x="148" y="7"/>
                </a:cxn>
                <a:cxn ang="0">
                  <a:pos x="159" y="0"/>
                </a:cxn>
                <a:cxn ang="0">
                  <a:pos x="173" y="7"/>
                </a:cxn>
                <a:cxn ang="0">
                  <a:pos x="180" y="21"/>
                </a:cxn>
                <a:cxn ang="0">
                  <a:pos x="184" y="39"/>
                </a:cxn>
                <a:cxn ang="0">
                  <a:pos x="184" y="56"/>
                </a:cxn>
                <a:cxn ang="0">
                  <a:pos x="184" y="77"/>
                </a:cxn>
                <a:cxn ang="0">
                  <a:pos x="187" y="92"/>
                </a:cxn>
                <a:cxn ang="0">
                  <a:pos x="197" y="106"/>
                </a:cxn>
                <a:cxn ang="0">
                  <a:pos x="212" y="113"/>
                </a:cxn>
                <a:cxn ang="0">
                  <a:pos x="251" y="92"/>
                </a:cxn>
                <a:cxn ang="0">
                  <a:pos x="268" y="77"/>
                </a:cxn>
                <a:cxn ang="0">
                  <a:pos x="279" y="60"/>
                </a:cxn>
                <a:cxn ang="0">
                  <a:pos x="282" y="46"/>
                </a:cxn>
                <a:cxn ang="0">
                  <a:pos x="286" y="28"/>
                </a:cxn>
                <a:cxn ang="0">
                  <a:pos x="293" y="18"/>
                </a:cxn>
                <a:cxn ang="0">
                  <a:pos x="304" y="28"/>
                </a:cxn>
                <a:cxn ang="0">
                  <a:pos x="308" y="53"/>
                </a:cxn>
                <a:cxn ang="0">
                  <a:pos x="311" y="74"/>
                </a:cxn>
                <a:cxn ang="0">
                  <a:pos x="314" y="92"/>
                </a:cxn>
                <a:cxn ang="0">
                  <a:pos x="322" y="113"/>
                </a:cxn>
                <a:cxn ang="0">
                  <a:pos x="322" y="141"/>
                </a:cxn>
                <a:cxn ang="0">
                  <a:pos x="325" y="166"/>
                </a:cxn>
                <a:cxn ang="0">
                  <a:pos x="336" y="187"/>
                </a:cxn>
                <a:cxn ang="0">
                  <a:pos x="342" y="202"/>
                </a:cxn>
                <a:cxn ang="0">
                  <a:pos x="357" y="209"/>
                </a:cxn>
                <a:cxn ang="0">
                  <a:pos x="378" y="212"/>
                </a:cxn>
                <a:cxn ang="0">
                  <a:pos x="392" y="205"/>
                </a:cxn>
                <a:cxn ang="0">
                  <a:pos x="399" y="187"/>
                </a:cxn>
                <a:cxn ang="0">
                  <a:pos x="399" y="170"/>
                </a:cxn>
                <a:cxn ang="0">
                  <a:pos x="403" y="152"/>
                </a:cxn>
                <a:cxn ang="0">
                  <a:pos x="406" y="130"/>
                </a:cxn>
                <a:cxn ang="0">
                  <a:pos x="406" y="109"/>
                </a:cxn>
                <a:cxn ang="0">
                  <a:pos x="410" y="92"/>
                </a:cxn>
                <a:cxn ang="0">
                  <a:pos x="420" y="77"/>
                </a:cxn>
                <a:cxn ang="0">
                  <a:pos x="428" y="67"/>
                </a:cxn>
                <a:cxn ang="0">
                  <a:pos x="442" y="63"/>
                </a:cxn>
                <a:cxn ang="0">
                  <a:pos x="452" y="81"/>
                </a:cxn>
                <a:cxn ang="0">
                  <a:pos x="462" y="95"/>
                </a:cxn>
                <a:cxn ang="0">
                  <a:pos x="470" y="106"/>
                </a:cxn>
                <a:cxn ang="0">
                  <a:pos x="474" y="120"/>
                </a:cxn>
              </a:cxnLst>
              <a:rect l="0" t="0" r="r" b="b"/>
              <a:pathLst>
                <a:path w="478" h="213">
                  <a:moveTo>
                    <a:pt x="0" y="134"/>
                  </a:moveTo>
                  <a:lnTo>
                    <a:pt x="3" y="134"/>
                  </a:lnTo>
                  <a:lnTo>
                    <a:pt x="3" y="138"/>
                  </a:lnTo>
                  <a:lnTo>
                    <a:pt x="3" y="141"/>
                  </a:lnTo>
                  <a:lnTo>
                    <a:pt x="6" y="148"/>
                  </a:lnTo>
                  <a:lnTo>
                    <a:pt x="10" y="148"/>
                  </a:lnTo>
                  <a:lnTo>
                    <a:pt x="10" y="152"/>
                  </a:lnTo>
                  <a:lnTo>
                    <a:pt x="14" y="155"/>
                  </a:lnTo>
                  <a:lnTo>
                    <a:pt x="17" y="159"/>
                  </a:lnTo>
                  <a:lnTo>
                    <a:pt x="21" y="162"/>
                  </a:lnTo>
                  <a:lnTo>
                    <a:pt x="24" y="170"/>
                  </a:lnTo>
                  <a:lnTo>
                    <a:pt x="31" y="177"/>
                  </a:lnTo>
                  <a:lnTo>
                    <a:pt x="35" y="177"/>
                  </a:lnTo>
                  <a:lnTo>
                    <a:pt x="35" y="180"/>
                  </a:lnTo>
                  <a:lnTo>
                    <a:pt x="38" y="184"/>
                  </a:lnTo>
                  <a:lnTo>
                    <a:pt x="42" y="184"/>
                  </a:lnTo>
                  <a:lnTo>
                    <a:pt x="45" y="184"/>
                  </a:lnTo>
                  <a:lnTo>
                    <a:pt x="49" y="184"/>
                  </a:lnTo>
                  <a:lnTo>
                    <a:pt x="53" y="184"/>
                  </a:lnTo>
                  <a:lnTo>
                    <a:pt x="56" y="184"/>
                  </a:lnTo>
                  <a:lnTo>
                    <a:pt x="60" y="184"/>
                  </a:lnTo>
                  <a:lnTo>
                    <a:pt x="63" y="180"/>
                  </a:lnTo>
                  <a:lnTo>
                    <a:pt x="67" y="177"/>
                  </a:lnTo>
                  <a:lnTo>
                    <a:pt x="70" y="177"/>
                  </a:lnTo>
                  <a:lnTo>
                    <a:pt x="74" y="170"/>
                  </a:lnTo>
                  <a:lnTo>
                    <a:pt x="77" y="166"/>
                  </a:lnTo>
                  <a:lnTo>
                    <a:pt x="81" y="162"/>
                  </a:lnTo>
                  <a:lnTo>
                    <a:pt x="81" y="159"/>
                  </a:lnTo>
                  <a:lnTo>
                    <a:pt x="81" y="155"/>
                  </a:lnTo>
                  <a:lnTo>
                    <a:pt x="85" y="155"/>
                  </a:lnTo>
                  <a:lnTo>
                    <a:pt x="85" y="152"/>
                  </a:lnTo>
                  <a:lnTo>
                    <a:pt x="85" y="148"/>
                  </a:lnTo>
                  <a:lnTo>
                    <a:pt x="88" y="148"/>
                  </a:lnTo>
                  <a:lnTo>
                    <a:pt x="88" y="145"/>
                  </a:lnTo>
                  <a:lnTo>
                    <a:pt x="88" y="141"/>
                  </a:lnTo>
                  <a:lnTo>
                    <a:pt x="91" y="141"/>
                  </a:lnTo>
                  <a:lnTo>
                    <a:pt x="91" y="134"/>
                  </a:lnTo>
                  <a:lnTo>
                    <a:pt x="95" y="134"/>
                  </a:lnTo>
                  <a:lnTo>
                    <a:pt x="95" y="130"/>
                  </a:lnTo>
                  <a:lnTo>
                    <a:pt x="95" y="127"/>
                  </a:lnTo>
                  <a:lnTo>
                    <a:pt x="95" y="124"/>
                  </a:lnTo>
                  <a:lnTo>
                    <a:pt x="99" y="120"/>
                  </a:lnTo>
                  <a:lnTo>
                    <a:pt x="99" y="117"/>
                  </a:lnTo>
                  <a:lnTo>
                    <a:pt x="99" y="113"/>
                  </a:lnTo>
                  <a:lnTo>
                    <a:pt x="99" y="109"/>
                  </a:lnTo>
                  <a:lnTo>
                    <a:pt x="102" y="106"/>
                  </a:lnTo>
                  <a:lnTo>
                    <a:pt x="102" y="103"/>
                  </a:lnTo>
                  <a:lnTo>
                    <a:pt x="102" y="99"/>
                  </a:lnTo>
                  <a:lnTo>
                    <a:pt x="102" y="95"/>
                  </a:lnTo>
                  <a:lnTo>
                    <a:pt x="102" y="92"/>
                  </a:lnTo>
                  <a:lnTo>
                    <a:pt x="106" y="92"/>
                  </a:lnTo>
                  <a:lnTo>
                    <a:pt x="106" y="88"/>
                  </a:lnTo>
                  <a:lnTo>
                    <a:pt x="106" y="85"/>
                  </a:lnTo>
                  <a:lnTo>
                    <a:pt x="109" y="85"/>
                  </a:lnTo>
                  <a:lnTo>
                    <a:pt x="109" y="81"/>
                  </a:lnTo>
                  <a:lnTo>
                    <a:pt x="109" y="77"/>
                  </a:lnTo>
                  <a:lnTo>
                    <a:pt x="109" y="74"/>
                  </a:lnTo>
                  <a:lnTo>
                    <a:pt x="109" y="71"/>
                  </a:lnTo>
                  <a:lnTo>
                    <a:pt x="113" y="71"/>
                  </a:lnTo>
                  <a:lnTo>
                    <a:pt x="113" y="67"/>
                  </a:lnTo>
                  <a:lnTo>
                    <a:pt x="113" y="63"/>
                  </a:lnTo>
                  <a:lnTo>
                    <a:pt x="113" y="60"/>
                  </a:lnTo>
                  <a:lnTo>
                    <a:pt x="113" y="56"/>
                  </a:lnTo>
                  <a:lnTo>
                    <a:pt x="116" y="56"/>
                  </a:lnTo>
                  <a:lnTo>
                    <a:pt x="116" y="53"/>
                  </a:lnTo>
                  <a:lnTo>
                    <a:pt x="116" y="49"/>
                  </a:lnTo>
                  <a:lnTo>
                    <a:pt x="116" y="46"/>
                  </a:lnTo>
                  <a:lnTo>
                    <a:pt x="116" y="42"/>
                  </a:lnTo>
                  <a:lnTo>
                    <a:pt x="120" y="42"/>
                  </a:lnTo>
                  <a:lnTo>
                    <a:pt x="120" y="39"/>
                  </a:lnTo>
                  <a:lnTo>
                    <a:pt x="123" y="35"/>
                  </a:lnTo>
                  <a:lnTo>
                    <a:pt x="123" y="32"/>
                  </a:lnTo>
                  <a:lnTo>
                    <a:pt x="123" y="28"/>
                  </a:lnTo>
                  <a:lnTo>
                    <a:pt x="127" y="28"/>
                  </a:lnTo>
                  <a:lnTo>
                    <a:pt x="127" y="25"/>
                  </a:lnTo>
                  <a:lnTo>
                    <a:pt x="130" y="25"/>
                  </a:lnTo>
                  <a:lnTo>
                    <a:pt x="130" y="21"/>
                  </a:lnTo>
                  <a:lnTo>
                    <a:pt x="134" y="21"/>
                  </a:lnTo>
                  <a:lnTo>
                    <a:pt x="138" y="18"/>
                  </a:lnTo>
                  <a:lnTo>
                    <a:pt x="138" y="14"/>
                  </a:lnTo>
                  <a:lnTo>
                    <a:pt x="141" y="14"/>
                  </a:lnTo>
                  <a:lnTo>
                    <a:pt x="141" y="10"/>
                  </a:lnTo>
                  <a:lnTo>
                    <a:pt x="144" y="10"/>
                  </a:lnTo>
                  <a:lnTo>
                    <a:pt x="144" y="7"/>
                  </a:lnTo>
                  <a:lnTo>
                    <a:pt x="148" y="7"/>
                  </a:lnTo>
                  <a:lnTo>
                    <a:pt x="152" y="7"/>
                  </a:lnTo>
                  <a:lnTo>
                    <a:pt x="152" y="3"/>
                  </a:lnTo>
                  <a:lnTo>
                    <a:pt x="152" y="0"/>
                  </a:lnTo>
                  <a:lnTo>
                    <a:pt x="155" y="0"/>
                  </a:lnTo>
                  <a:lnTo>
                    <a:pt x="159" y="0"/>
                  </a:lnTo>
                  <a:lnTo>
                    <a:pt x="162" y="0"/>
                  </a:lnTo>
                  <a:lnTo>
                    <a:pt x="166" y="3"/>
                  </a:lnTo>
                  <a:lnTo>
                    <a:pt x="166" y="7"/>
                  </a:lnTo>
                  <a:lnTo>
                    <a:pt x="170" y="7"/>
                  </a:lnTo>
                  <a:lnTo>
                    <a:pt x="173" y="7"/>
                  </a:lnTo>
                  <a:lnTo>
                    <a:pt x="173" y="10"/>
                  </a:lnTo>
                  <a:lnTo>
                    <a:pt x="176" y="10"/>
                  </a:lnTo>
                  <a:lnTo>
                    <a:pt x="180" y="14"/>
                  </a:lnTo>
                  <a:lnTo>
                    <a:pt x="180" y="18"/>
                  </a:lnTo>
                  <a:lnTo>
                    <a:pt x="180" y="21"/>
                  </a:lnTo>
                  <a:lnTo>
                    <a:pt x="180" y="25"/>
                  </a:lnTo>
                  <a:lnTo>
                    <a:pt x="184" y="28"/>
                  </a:lnTo>
                  <a:lnTo>
                    <a:pt x="184" y="32"/>
                  </a:lnTo>
                  <a:lnTo>
                    <a:pt x="184" y="35"/>
                  </a:lnTo>
                  <a:lnTo>
                    <a:pt x="184" y="39"/>
                  </a:lnTo>
                  <a:lnTo>
                    <a:pt x="184" y="42"/>
                  </a:lnTo>
                  <a:lnTo>
                    <a:pt x="184" y="46"/>
                  </a:lnTo>
                  <a:lnTo>
                    <a:pt x="184" y="49"/>
                  </a:lnTo>
                  <a:lnTo>
                    <a:pt x="184" y="53"/>
                  </a:lnTo>
                  <a:lnTo>
                    <a:pt x="184" y="56"/>
                  </a:lnTo>
                  <a:lnTo>
                    <a:pt x="184" y="60"/>
                  </a:lnTo>
                  <a:lnTo>
                    <a:pt x="184" y="63"/>
                  </a:lnTo>
                  <a:lnTo>
                    <a:pt x="184" y="67"/>
                  </a:lnTo>
                  <a:lnTo>
                    <a:pt x="184" y="71"/>
                  </a:lnTo>
                  <a:lnTo>
                    <a:pt x="184" y="77"/>
                  </a:lnTo>
                  <a:lnTo>
                    <a:pt x="187" y="77"/>
                  </a:lnTo>
                  <a:lnTo>
                    <a:pt x="187" y="81"/>
                  </a:lnTo>
                  <a:lnTo>
                    <a:pt x="187" y="85"/>
                  </a:lnTo>
                  <a:lnTo>
                    <a:pt x="187" y="88"/>
                  </a:lnTo>
                  <a:lnTo>
                    <a:pt x="187" y="92"/>
                  </a:lnTo>
                  <a:lnTo>
                    <a:pt x="190" y="92"/>
                  </a:lnTo>
                  <a:lnTo>
                    <a:pt x="194" y="95"/>
                  </a:lnTo>
                  <a:lnTo>
                    <a:pt x="194" y="99"/>
                  </a:lnTo>
                  <a:lnTo>
                    <a:pt x="197" y="103"/>
                  </a:lnTo>
                  <a:lnTo>
                    <a:pt x="197" y="106"/>
                  </a:lnTo>
                  <a:lnTo>
                    <a:pt x="201" y="106"/>
                  </a:lnTo>
                  <a:lnTo>
                    <a:pt x="205" y="106"/>
                  </a:lnTo>
                  <a:lnTo>
                    <a:pt x="208" y="106"/>
                  </a:lnTo>
                  <a:lnTo>
                    <a:pt x="208" y="109"/>
                  </a:lnTo>
                  <a:lnTo>
                    <a:pt x="212" y="113"/>
                  </a:lnTo>
                  <a:lnTo>
                    <a:pt x="237" y="109"/>
                  </a:lnTo>
                  <a:lnTo>
                    <a:pt x="240" y="106"/>
                  </a:lnTo>
                  <a:lnTo>
                    <a:pt x="244" y="106"/>
                  </a:lnTo>
                  <a:lnTo>
                    <a:pt x="247" y="99"/>
                  </a:lnTo>
                  <a:lnTo>
                    <a:pt x="251" y="92"/>
                  </a:lnTo>
                  <a:lnTo>
                    <a:pt x="258" y="92"/>
                  </a:lnTo>
                  <a:lnTo>
                    <a:pt x="258" y="85"/>
                  </a:lnTo>
                  <a:lnTo>
                    <a:pt x="265" y="85"/>
                  </a:lnTo>
                  <a:lnTo>
                    <a:pt x="265" y="77"/>
                  </a:lnTo>
                  <a:lnTo>
                    <a:pt x="268" y="77"/>
                  </a:lnTo>
                  <a:lnTo>
                    <a:pt x="272" y="74"/>
                  </a:lnTo>
                  <a:lnTo>
                    <a:pt x="272" y="71"/>
                  </a:lnTo>
                  <a:lnTo>
                    <a:pt x="276" y="71"/>
                  </a:lnTo>
                  <a:lnTo>
                    <a:pt x="279" y="63"/>
                  </a:lnTo>
                  <a:lnTo>
                    <a:pt x="279" y="60"/>
                  </a:lnTo>
                  <a:lnTo>
                    <a:pt x="279" y="56"/>
                  </a:lnTo>
                  <a:lnTo>
                    <a:pt x="279" y="53"/>
                  </a:lnTo>
                  <a:lnTo>
                    <a:pt x="279" y="49"/>
                  </a:lnTo>
                  <a:lnTo>
                    <a:pt x="282" y="49"/>
                  </a:lnTo>
                  <a:lnTo>
                    <a:pt x="282" y="46"/>
                  </a:lnTo>
                  <a:lnTo>
                    <a:pt x="282" y="42"/>
                  </a:lnTo>
                  <a:lnTo>
                    <a:pt x="282" y="39"/>
                  </a:lnTo>
                  <a:lnTo>
                    <a:pt x="282" y="35"/>
                  </a:lnTo>
                  <a:lnTo>
                    <a:pt x="282" y="32"/>
                  </a:lnTo>
                  <a:lnTo>
                    <a:pt x="286" y="28"/>
                  </a:lnTo>
                  <a:lnTo>
                    <a:pt x="286" y="25"/>
                  </a:lnTo>
                  <a:lnTo>
                    <a:pt x="286" y="21"/>
                  </a:lnTo>
                  <a:lnTo>
                    <a:pt x="290" y="21"/>
                  </a:lnTo>
                  <a:lnTo>
                    <a:pt x="293" y="21"/>
                  </a:lnTo>
                  <a:lnTo>
                    <a:pt x="293" y="18"/>
                  </a:lnTo>
                  <a:lnTo>
                    <a:pt x="296" y="14"/>
                  </a:lnTo>
                  <a:lnTo>
                    <a:pt x="300" y="14"/>
                  </a:lnTo>
                  <a:lnTo>
                    <a:pt x="300" y="21"/>
                  </a:lnTo>
                  <a:lnTo>
                    <a:pt x="300" y="25"/>
                  </a:lnTo>
                  <a:lnTo>
                    <a:pt x="304" y="28"/>
                  </a:lnTo>
                  <a:lnTo>
                    <a:pt x="308" y="35"/>
                  </a:lnTo>
                  <a:lnTo>
                    <a:pt x="308" y="39"/>
                  </a:lnTo>
                  <a:lnTo>
                    <a:pt x="308" y="42"/>
                  </a:lnTo>
                  <a:lnTo>
                    <a:pt x="308" y="49"/>
                  </a:lnTo>
                  <a:lnTo>
                    <a:pt x="308" y="53"/>
                  </a:lnTo>
                  <a:lnTo>
                    <a:pt x="308" y="56"/>
                  </a:lnTo>
                  <a:lnTo>
                    <a:pt x="308" y="63"/>
                  </a:lnTo>
                  <a:lnTo>
                    <a:pt x="311" y="63"/>
                  </a:lnTo>
                  <a:lnTo>
                    <a:pt x="311" y="71"/>
                  </a:lnTo>
                  <a:lnTo>
                    <a:pt x="311" y="74"/>
                  </a:lnTo>
                  <a:lnTo>
                    <a:pt x="311" y="77"/>
                  </a:lnTo>
                  <a:lnTo>
                    <a:pt x="314" y="81"/>
                  </a:lnTo>
                  <a:lnTo>
                    <a:pt x="314" y="85"/>
                  </a:lnTo>
                  <a:lnTo>
                    <a:pt x="314" y="88"/>
                  </a:lnTo>
                  <a:lnTo>
                    <a:pt x="314" y="92"/>
                  </a:lnTo>
                  <a:lnTo>
                    <a:pt x="314" y="95"/>
                  </a:lnTo>
                  <a:lnTo>
                    <a:pt x="314" y="99"/>
                  </a:lnTo>
                  <a:lnTo>
                    <a:pt x="318" y="106"/>
                  </a:lnTo>
                  <a:lnTo>
                    <a:pt x="318" y="109"/>
                  </a:lnTo>
                  <a:lnTo>
                    <a:pt x="322" y="113"/>
                  </a:lnTo>
                  <a:lnTo>
                    <a:pt x="322" y="120"/>
                  </a:lnTo>
                  <a:lnTo>
                    <a:pt x="322" y="124"/>
                  </a:lnTo>
                  <a:lnTo>
                    <a:pt x="322" y="127"/>
                  </a:lnTo>
                  <a:lnTo>
                    <a:pt x="322" y="134"/>
                  </a:lnTo>
                  <a:lnTo>
                    <a:pt x="322" y="141"/>
                  </a:lnTo>
                  <a:lnTo>
                    <a:pt x="322" y="148"/>
                  </a:lnTo>
                  <a:lnTo>
                    <a:pt x="322" y="152"/>
                  </a:lnTo>
                  <a:lnTo>
                    <a:pt x="322" y="155"/>
                  </a:lnTo>
                  <a:lnTo>
                    <a:pt x="325" y="162"/>
                  </a:lnTo>
                  <a:lnTo>
                    <a:pt x="325" y="166"/>
                  </a:lnTo>
                  <a:lnTo>
                    <a:pt x="325" y="170"/>
                  </a:lnTo>
                  <a:lnTo>
                    <a:pt x="328" y="173"/>
                  </a:lnTo>
                  <a:lnTo>
                    <a:pt x="328" y="177"/>
                  </a:lnTo>
                  <a:lnTo>
                    <a:pt x="332" y="184"/>
                  </a:lnTo>
                  <a:lnTo>
                    <a:pt x="336" y="187"/>
                  </a:lnTo>
                  <a:lnTo>
                    <a:pt x="336" y="191"/>
                  </a:lnTo>
                  <a:lnTo>
                    <a:pt x="339" y="191"/>
                  </a:lnTo>
                  <a:lnTo>
                    <a:pt x="339" y="194"/>
                  </a:lnTo>
                  <a:lnTo>
                    <a:pt x="342" y="198"/>
                  </a:lnTo>
                  <a:lnTo>
                    <a:pt x="342" y="202"/>
                  </a:lnTo>
                  <a:lnTo>
                    <a:pt x="346" y="202"/>
                  </a:lnTo>
                  <a:lnTo>
                    <a:pt x="350" y="205"/>
                  </a:lnTo>
                  <a:lnTo>
                    <a:pt x="353" y="205"/>
                  </a:lnTo>
                  <a:lnTo>
                    <a:pt x="353" y="209"/>
                  </a:lnTo>
                  <a:lnTo>
                    <a:pt x="357" y="209"/>
                  </a:lnTo>
                  <a:lnTo>
                    <a:pt x="364" y="212"/>
                  </a:lnTo>
                  <a:lnTo>
                    <a:pt x="367" y="212"/>
                  </a:lnTo>
                  <a:lnTo>
                    <a:pt x="371" y="212"/>
                  </a:lnTo>
                  <a:lnTo>
                    <a:pt x="374" y="212"/>
                  </a:lnTo>
                  <a:lnTo>
                    <a:pt x="378" y="212"/>
                  </a:lnTo>
                  <a:lnTo>
                    <a:pt x="382" y="212"/>
                  </a:lnTo>
                  <a:lnTo>
                    <a:pt x="385" y="212"/>
                  </a:lnTo>
                  <a:lnTo>
                    <a:pt x="385" y="209"/>
                  </a:lnTo>
                  <a:lnTo>
                    <a:pt x="392" y="209"/>
                  </a:lnTo>
                  <a:lnTo>
                    <a:pt x="392" y="205"/>
                  </a:lnTo>
                  <a:lnTo>
                    <a:pt x="392" y="202"/>
                  </a:lnTo>
                  <a:lnTo>
                    <a:pt x="396" y="198"/>
                  </a:lnTo>
                  <a:lnTo>
                    <a:pt x="399" y="198"/>
                  </a:lnTo>
                  <a:lnTo>
                    <a:pt x="399" y="191"/>
                  </a:lnTo>
                  <a:lnTo>
                    <a:pt x="399" y="187"/>
                  </a:lnTo>
                  <a:lnTo>
                    <a:pt x="399" y="184"/>
                  </a:lnTo>
                  <a:lnTo>
                    <a:pt x="399" y="180"/>
                  </a:lnTo>
                  <a:lnTo>
                    <a:pt x="399" y="177"/>
                  </a:lnTo>
                  <a:lnTo>
                    <a:pt x="399" y="173"/>
                  </a:lnTo>
                  <a:lnTo>
                    <a:pt x="399" y="170"/>
                  </a:lnTo>
                  <a:lnTo>
                    <a:pt x="403" y="166"/>
                  </a:lnTo>
                  <a:lnTo>
                    <a:pt x="403" y="162"/>
                  </a:lnTo>
                  <a:lnTo>
                    <a:pt x="403" y="159"/>
                  </a:lnTo>
                  <a:lnTo>
                    <a:pt x="403" y="155"/>
                  </a:lnTo>
                  <a:lnTo>
                    <a:pt x="403" y="152"/>
                  </a:lnTo>
                  <a:lnTo>
                    <a:pt x="406" y="148"/>
                  </a:lnTo>
                  <a:lnTo>
                    <a:pt x="406" y="145"/>
                  </a:lnTo>
                  <a:lnTo>
                    <a:pt x="406" y="141"/>
                  </a:lnTo>
                  <a:lnTo>
                    <a:pt x="406" y="134"/>
                  </a:lnTo>
                  <a:lnTo>
                    <a:pt x="406" y="130"/>
                  </a:lnTo>
                  <a:lnTo>
                    <a:pt x="406" y="127"/>
                  </a:lnTo>
                  <a:lnTo>
                    <a:pt x="406" y="124"/>
                  </a:lnTo>
                  <a:lnTo>
                    <a:pt x="406" y="120"/>
                  </a:lnTo>
                  <a:lnTo>
                    <a:pt x="406" y="113"/>
                  </a:lnTo>
                  <a:lnTo>
                    <a:pt x="406" y="109"/>
                  </a:lnTo>
                  <a:lnTo>
                    <a:pt x="406" y="106"/>
                  </a:lnTo>
                  <a:lnTo>
                    <a:pt x="406" y="103"/>
                  </a:lnTo>
                  <a:lnTo>
                    <a:pt x="406" y="99"/>
                  </a:lnTo>
                  <a:lnTo>
                    <a:pt x="406" y="95"/>
                  </a:lnTo>
                  <a:lnTo>
                    <a:pt x="410" y="92"/>
                  </a:lnTo>
                  <a:lnTo>
                    <a:pt x="410" y="88"/>
                  </a:lnTo>
                  <a:lnTo>
                    <a:pt x="410" y="85"/>
                  </a:lnTo>
                  <a:lnTo>
                    <a:pt x="413" y="85"/>
                  </a:lnTo>
                  <a:lnTo>
                    <a:pt x="413" y="81"/>
                  </a:lnTo>
                  <a:lnTo>
                    <a:pt x="420" y="77"/>
                  </a:lnTo>
                  <a:lnTo>
                    <a:pt x="420" y="74"/>
                  </a:lnTo>
                  <a:lnTo>
                    <a:pt x="424" y="74"/>
                  </a:lnTo>
                  <a:lnTo>
                    <a:pt x="424" y="71"/>
                  </a:lnTo>
                  <a:lnTo>
                    <a:pt x="428" y="71"/>
                  </a:lnTo>
                  <a:lnTo>
                    <a:pt x="428" y="67"/>
                  </a:lnTo>
                  <a:lnTo>
                    <a:pt x="428" y="63"/>
                  </a:lnTo>
                  <a:lnTo>
                    <a:pt x="431" y="63"/>
                  </a:lnTo>
                  <a:lnTo>
                    <a:pt x="435" y="63"/>
                  </a:lnTo>
                  <a:lnTo>
                    <a:pt x="438" y="63"/>
                  </a:lnTo>
                  <a:lnTo>
                    <a:pt x="442" y="63"/>
                  </a:lnTo>
                  <a:lnTo>
                    <a:pt x="442" y="67"/>
                  </a:lnTo>
                  <a:lnTo>
                    <a:pt x="442" y="71"/>
                  </a:lnTo>
                  <a:lnTo>
                    <a:pt x="449" y="71"/>
                  </a:lnTo>
                  <a:lnTo>
                    <a:pt x="449" y="77"/>
                  </a:lnTo>
                  <a:lnTo>
                    <a:pt x="452" y="81"/>
                  </a:lnTo>
                  <a:lnTo>
                    <a:pt x="456" y="85"/>
                  </a:lnTo>
                  <a:lnTo>
                    <a:pt x="456" y="88"/>
                  </a:lnTo>
                  <a:lnTo>
                    <a:pt x="460" y="92"/>
                  </a:lnTo>
                  <a:lnTo>
                    <a:pt x="462" y="92"/>
                  </a:lnTo>
                  <a:lnTo>
                    <a:pt x="462" y="95"/>
                  </a:lnTo>
                  <a:lnTo>
                    <a:pt x="462" y="99"/>
                  </a:lnTo>
                  <a:lnTo>
                    <a:pt x="462" y="103"/>
                  </a:lnTo>
                  <a:lnTo>
                    <a:pt x="466" y="103"/>
                  </a:lnTo>
                  <a:lnTo>
                    <a:pt x="466" y="106"/>
                  </a:lnTo>
                  <a:lnTo>
                    <a:pt x="470" y="106"/>
                  </a:lnTo>
                  <a:lnTo>
                    <a:pt x="470" y="109"/>
                  </a:lnTo>
                  <a:lnTo>
                    <a:pt x="470" y="113"/>
                  </a:lnTo>
                  <a:lnTo>
                    <a:pt x="470" y="117"/>
                  </a:lnTo>
                  <a:lnTo>
                    <a:pt x="470" y="120"/>
                  </a:lnTo>
                  <a:lnTo>
                    <a:pt x="474" y="120"/>
                  </a:lnTo>
                  <a:lnTo>
                    <a:pt x="477" y="12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1" name="Line 70"/>
            <p:cNvSpPr>
              <a:spLocks noChangeShapeType="1"/>
            </p:cNvSpPr>
            <p:nvPr/>
          </p:nvSpPr>
          <p:spPr bwMode="auto">
            <a:xfrm>
              <a:off x="3982" y="2282"/>
              <a:ext cx="429" cy="0"/>
            </a:xfrm>
            <a:prstGeom prst="line">
              <a:avLst/>
            </a:prstGeom>
            <a:noFill/>
            <a:ln w="12700">
              <a:solidFill>
                <a:srgbClr val="000000"/>
              </a:solidFill>
              <a:round/>
              <a:headEnd type="none" w="sm" len="sm"/>
              <a:tailEnd type="none" w="sm" len="sm"/>
            </a:ln>
            <a:effectLst/>
          </p:spPr>
          <p:txBody>
            <a:bodyPr wrap="none" anchor="ctr"/>
            <a:lstStyle/>
            <a:p>
              <a:endParaRPr lang="en-US"/>
            </a:p>
          </p:txBody>
        </p:sp>
        <p:sp>
          <p:nvSpPr>
            <p:cNvPr id="72" name="Freeform 71"/>
            <p:cNvSpPr>
              <a:spLocks/>
            </p:cNvSpPr>
            <p:nvPr/>
          </p:nvSpPr>
          <p:spPr bwMode="auto">
            <a:xfrm>
              <a:off x="4012" y="2191"/>
              <a:ext cx="31" cy="92"/>
            </a:xfrm>
            <a:custGeom>
              <a:avLst/>
              <a:gdLst/>
              <a:ahLst/>
              <a:cxnLst>
                <a:cxn ang="0">
                  <a:pos x="0" y="127"/>
                </a:cxn>
                <a:cxn ang="0">
                  <a:pos x="43" y="127"/>
                </a:cxn>
                <a:cxn ang="0">
                  <a:pos x="43" y="0"/>
                </a:cxn>
                <a:cxn ang="0">
                  <a:pos x="0" y="0"/>
                </a:cxn>
                <a:cxn ang="0">
                  <a:pos x="0" y="127"/>
                </a:cxn>
              </a:cxnLst>
              <a:rect l="0" t="0" r="r" b="b"/>
              <a:pathLst>
                <a:path w="44" h="128">
                  <a:moveTo>
                    <a:pt x="0" y="127"/>
                  </a:moveTo>
                  <a:lnTo>
                    <a:pt x="43" y="127"/>
                  </a:lnTo>
                  <a:lnTo>
                    <a:pt x="43" y="0"/>
                  </a:lnTo>
                  <a:lnTo>
                    <a:pt x="0" y="0"/>
                  </a:lnTo>
                  <a:lnTo>
                    <a:pt x="0" y="127"/>
                  </a:lnTo>
                </a:path>
              </a:pathLst>
            </a:custGeom>
            <a:noFill/>
            <a:ln w="12700" cap="rnd" cmpd="sng">
              <a:solidFill>
                <a:srgbClr val="000000"/>
              </a:solidFill>
              <a:prstDash val="solid"/>
              <a:round/>
              <a:headEnd/>
              <a:tailEnd/>
            </a:ln>
            <a:effectLst/>
          </p:spPr>
          <p:txBody>
            <a:bodyPr/>
            <a:lstStyle/>
            <a:p>
              <a:endParaRPr lang="en-US"/>
            </a:p>
          </p:txBody>
        </p:sp>
        <p:sp>
          <p:nvSpPr>
            <p:cNvPr id="73" name="Freeform 72"/>
            <p:cNvSpPr>
              <a:spLocks/>
            </p:cNvSpPr>
            <p:nvPr/>
          </p:nvSpPr>
          <p:spPr bwMode="auto">
            <a:xfrm>
              <a:off x="4043" y="2166"/>
              <a:ext cx="55" cy="117"/>
            </a:xfrm>
            <a:custGeom>
              <a:avLst/>
              <a:gdLst/>
              <a:ahLst/>
              <a:cxnLst>
                <a:cxn ang="0">
                  <a:pos x="0" y="163"/>
                </a:cxn>
                <a:cxn ang="0">
                  <a:pos x="77" y="163"/>
                </a:cxn>
                <a:cxn ang="0">
                  <a:pos x="77" y="0"/>
                </a:cxn>
                <a:cxn ang="0">
                  <a:pos x="0" y="0"/>
                </a:cxn>
                <a:cxn ang="0">
                  <a:pos x="0" y="163"/>
                </a:cxn>
              </a:cxnLst>
              <a:rect l="0" t="0" r="r" b="b"/>
              <a:pathLst>
                <a:path w="78" h="164">
                  <a:moveTo>
                    <a:pt x="0" y="163"/>
                  </a:moveTo>
                  <a:lnTo>
                    <a:pt x="77" y="163"/>
                  </a:lnTo>
                  <a:lnTo>
                    <a:pt x="77" y="0"/>
                  </a:lnTo>
                  <a:lnTo>
                    <a:pt x="0" y="0"/>
                  </a:lnTo>
                  <a:lnTo>
                    <a:pt x="0" y="163"/>
                  </a:lnTo>
                </a:path>
              </a:pathLst>
            </a:custGeom>
            <a:noFill/>
            <a:ln w="12700" cap="rnd" cmpd="sng">
              <a:solidFill>
                <a:srgbClr val="000000"/>
              </a:solidFill>
              <a:prstDash val="solid"/>
              <a:round/>
              <a:headEnd/>
              <a:tailEnd/>
            </a:ln>
            <a:effectLst/>
          </p:spPr>
          <p:txBody>
            <a:bodyPr/>
            <a:lstStyle/>
            <a:p>
              <a:endParaRPr lang="en-US"/>
            </a:p>
          </p:txBody>
        </p:sp>
        <p:sp>
          <p:nvSpPr>
            <p:cNvPr id="74" name="Freeform 73"/>
            <p:cNvSpPr>
              <a:spLocks/>
            </p:cNvSpPr>
            <p:nvPr/>
          </p:nvSpPr>
          <p:spPr bwMode="auto">
            <a:xfrm>
              <a:off x="4101" y="2085"/>
              <a:ext cx="36" cy="198"/>
            </a:xfrm>
            <a:custGeom>
              <a:avLst/>
              <a:gdLst/>
              <a:ahLst/>
              <a:cxnLst>
                <a:cxn ang="0">
                  <a:pos x="0" y="276"/>
                </a:cxn>
                <a:cxn ang="0">
                  <a:pos x="50" y="276"/>
                </a:cxn>
                <a:cxn ang="0">
                  <a:pos x="50" y="0"/>
                </a:cxn>
                <a:cxn ang="0">
                  <a:pos x="0" y="0"/>
                </a:cxn>
                <a:cxn ang="0">
                  <a:pos x="0" y="276"/>
                </a:cxn>
              </a:cxnLst>
              <a:rect l="0" t="0" r="r" b="b"/>
              <a:pathLst>
                <a:path w="51" h="277">
                  <a:moveTo>
                    <a:pt x="0" y="276"/>
                  </a:moveTo>
                  <a:lnTo>
                    <a:pt x="50" y="276"/>
                  </a:lnTo>
                  <a:lnTo>
                    <a:pt x="50" y="0"/>
                  </a:lnTo>
                  <a:lnTo>
                    <a:pt x="0" y="0"/>
                  </a:lnTo>
                  <a:lnTo>
                    <a:pt x="0" y="276"/>
                  </a:lnTo>
                </a:path>
              </a:pathLst>
            </a:custGeom>
            <a:noFill/>
            <a:ln w="12700" cap="rnd" cmpd="sng">
              <a:solidFill>
                <a:srgbClr val="000000"/>
              </a:solidFill>
              <a:prstDash val="solid"/>
              <a:round/>
              <a:headEnd/>
              <a:tailEnd/>
            </a:ln>
            <a:effectLst/>
          </p:spPr>
          <p:txBody>
            <a:bodyPr/>
            <a:lstStyle/>
            <a:p>
              <a:endParaRPr lang="en-US"/>
            </a:p>
          </p:txBody>
        </p:sp>
        <p:sp>
          <p:nvSpPr>
            <p:cNvPr id="75" name="Freeform 74"/>
            <p:cNvSpPr>
              <a:spLocks/>
            </p:cNvSpPr>
            <p:nvPr/>
          </p:nvSpPr>
          <p:spPr bwMode="auto">
            <a:xfrm>
              <a:off x="4138" y="2156"/>
              <a:ext cx="39" cy="129"/>
            </a:xfrm>
            <a:custGeom>
              <a:avLst/>
              <a:gdLst/>
              <a:ahLst/>
              <a:cxnLst>
                <a:cxn ang="0">
                  <a:pos x="0" y="180"/>
                </a:cxn>
                <a:cxn ang="0">
                  <a:pos x="53" y="180"/>
                </a:cxn>
                <a:cxn ang="0">
                  <a:pos x="53" y="0"/>
                </a:cxn>
                <a:cxn ang="0">
                  <a:pos x="0" y="0"/>
                </a:cxn>
                <a:cxn ang="0">
                  <a:pos x="0" y="180"/>
                </a:cxn>
              </a:cxnLst>
              <a:rect l="0" t="0" r="r" b="b"/>
              <a:pathLst>
                <a:path w="54" h="181">
                  <a:moveTo>
                    <a:pt x="0" y="180"/>
                  </a:moveTo>
                  <a:lnTo>
                    <a:pt x="53" y="180"/>
                  </a:lnTo>
                  <a:lnTo>
                    <a:pt x="53" y="0"/>
                  </a:lnTo>
                  <a:lnTo>
                    <a:pt x="0" y="0"/>
                  </a:lnTo>
                  <a:lnTo>
                    <a:pt x="0" y="180"/>
                  </a:lnTo>
                </a:path>
              </a:pathLst>
            </a:custGeom>
            <a:noFill/>
            <a:ln w="12700" cap="rnd" cmpd="sng">
              <a:solidFill>
                <a:srgbClr val="000000"/>
              </a:solidFill>
              <a:prstDash val="solid"/>
              <a:round/>
              <a:headEnd/>
              <a:tailEnd/>
            </a:ln>
            <a:effectLst/>
          </p:spPr>
          <p:txBody>
            <a:bodyPr/>
            <a:lstStyle/>
            <a:p>
              <a:endParaRPr lang="en-US"/>
            </a:p>
          </p:txBody>
        </p:sp>
        <p:sp>
          <p:nvSpPr>
            <p:cNvPr id="76" name="Freeform 75"/>
            <p:cNvSpPr>
              <a:spLocks/>
            </p:cNvSpPr>
            <p:nvPr/>
          </p:nvSpPr>
          <p:spPr bwMode="auto">
            <a:xfrm>
              <a:off x="4176" y="2138"/>
              <a:ext cx="31" cy="145"/>
            </a:xfrm>
            <a:custGeom>
              <a:avLst/>
              <a:gdLst/>
              <a:ahLst/>
              <a:cxnLst>
                <a:cxn ang="0">
                  <a:pos x="0" y="202"/>
                </a:cxn>
                <a:cxn ang="0">
                  <a:pos x="42" y="202"/>
                </a:cxn>
                <a:cxn ang="0">
                  <a:pos x="42" y="0"/>
                </a:cxn>
                <a:cxn ang="0">
                  <a:pos x="0" y="0"/>
                </a:cxn>
                <a:cxn ang="0">
                  <a:pos x="0" y="202"/>
                </a:cxn>
              </a:cxnLst>
              <a:rect l="0" t="0" r="r" b="b"/>
              <a:pathLst>
                <a:path w="43" h="203">
                  <a:moveTo>
                    <a:pt x="0" y="202"/>
                  </a:moveTo>
                  <a:lnTo>
                    <a:pt x="42" y="202"/>
                  </a:lnTo>
                  <a:lnTo>
                    <a:pt x="42" y="0"/>
                  </a:lnTo>
                  <a:lnTo>
                    <a:pt x="0" y="0"/>
                  </a:lnTo>
                  <a:lnTo>
                    <a:pt x="0" y="202"/>
                  </a:lnTo>
                </a:path>
              </a:pathLst>
            </a:custGeom>
            <a:noFill/>
            <a:ln w="12700" cap="rnd" cmpd="sng">
              <a:solidFill>
                <a:srgbClr val="000000"/>
              </a:solidFill>
              <a:prstDash val="solid"/>
              <a:round/>
              <a:headEnd/>
              <a:tailEnd/>
            </a:ln>
            <a:effectLst/>
          </p:spPr>
          <p:txBody>
            <a:bodyPr/>
            <a:lstStyle/>
            <a:p>
              <a:endParaRPr lang="en-US"/>
            </a:p>
          </p:txBody>
        </p:sp>
        <p:sp>
          <p:nvSpPr>
            <p:cNvPr id="77" name="Freeform 76"/>
            <p:cNvSpPr>
              <a:spLocks/>
            </p:cNvSpPr>
            <p:nvPr/>
          </p:nvSpPr>
          <p:spPr bwMode="auto">
            <a:xfrm>
              <a:off x="4206" y="2098"/>
              <a:ext cx="39" cy="183"/>
            </a:xfrm>
            <a:custGeom>
              <a:avLst/>
              <a:gdLst/>
              <a:ahLst/>
              <a:cxnLst>
                <a:cxn ang="0">
                  <a:pos x="0" y="255"/>
                </a:cxn>
                <a:cxn ang="0">
                  <a:pos x="54" y="255"/>
                </a:cxn>
                <a:cxn ang="0">
                  <a:pos x="54" y="0"/>
                </a:cxn>
                <a:cxn ang="0">
                  <a:pos x="0" y="0"/>
                </a:cxn>
                <a:cxn ang="0">
                  <a:pos x="0" y="255"/>
                </a:cxn>
              </a:cxnLst>
              <a:rect l="0" t="0" r="r" b="b"/>
              <a:pathLst>
                <a:path w="55" h="256">
                  <a:moveTo>
                    <a:pt x="0" y="255"/>
                  </a:moveTo>
                  <a:lnTo>
                    <a:pt x="54" y="255"/>
                  </a:lnTo>
                  <a:lnTo>
                    <a:pt x="54" y="0"/>
                  </a:lnTo>
                  <a:lnTo>
                    <a:pt x="0" y="0"/>
                  </a:lnTo>
                  <a:lnTo>
                    <a:pt x="0" y="255"/>
                  </a:lnTo>
                </a:path>
              </a:pathLst>
            </a:custGeom>
            <a:noFill/>
            <a:ln w="12700" cap="rnd" cmpd="sng">
              <a:solidFill>
                <a:srgbClr val="000000"/>
              </a:solidFill>
              <a:prstDash val="solid"/>
              <a:round/>
              <a:headEnd/>
              <a:tailEnd/>
            </a:ln>
            <a:effectLst/>
          </p:spPr>
          <p:txBody>
            <a:bodyPr/>
            <a:lstStyle/>
            <a:p>
              <a:endParaRPr lang="en-US"/>
            </a:p>
          </p:txBody>
        </p:sp>
        <p:sp>
          <p:nvSpPr>
            <p:cNvPr id="78" name="Freeform 77"/>
            <p:cNvSpPr>
              <a:spLocks/>
            </p:cNvSpPr>
            <p:nvPr/>
          </p:nvSpPr>
          <p:spPr bwMode="auto">
            <a:xfrm>
              <a:off x="4245" y="2208"/>
              <a:ext cx="33" cy="73"/>
            </a:xfrm>
            <a:custGeom>
              <a:avLst/>
              <a:gdLst/>
              <a:ahLst/>
              <a:cxnLst>
                <a:cxn ang="0">
                  <a:pos x="0" y="100"/>
                </a:cxn>
                <a:cxn ang="0">
                  <a:pos x="45" y="100"/>
                </a:cxn>
                <a:cxn ang="0">
                  <a:pos x="45" y="0"/>
                </a:cxn>
                <a:cxn ang="0">
                  <a:pos x="0" y="0"/>
                </a:cxn>
                <a:cxn ang="0">
                  <a:pos x="0" y="100"/>
                </a:cxn>
              </a:cxnLst>
              <a:rect l="0" t="0" r="r" b="b"/>
              <a:pathLst>
                <a:path w="46" h="101">
                  <a:moveTo>
                    <a:pt x="0" y="100"/>
                  </a:moveTo>
                  <a:lnTo>
                    <a:pt x="45" y="100"/>
                  </a:lnTo>
                  <a:lnTo>
                    <a:pt x="45" y="0"/>
                  </a:lnTo>
                  <a:lnTo>
                    <a:pt x="0" y="0"/>
                  </a:lnTo>
                  <a:lnTo>
                    <a:pt x="0" y="100"/>
                  </a:lnTo>
                </a:path>
              </a:pathLst>
            </a:custGeom>
            <a:noFill/>
            <a:ln w="12700" cap="rnd" cmpd="sng">
              <a:solidFill>
                <a:srgbClr val="000000"/>
              </a:solidFill>
              <a:prstDash val="solid"/>
              <a:round/>
              <a:headEnd/>
              <a:tailEnd/>
            </a:ln>
            <a:effectLst/>
          </p:spPr>
          <p:txBody>
            <a:bodyPr/>
            <a:lstStyle/>
            <a:p>
              <a:endParaRPr lang="en-US"/>
            </a:p>
          </p:txBody>
        </p:sp>
        <p:sp>
          <p:nvSpPr>
            <p:cNvPr id="79" name="Freeform 78"/>
            <p:cNvSpPr>
              <a:spLocks/>
            </p:cNvSpPr>
            <p:nvPr/>
          </p:nvSpPr>
          <p:spPr bwMode="auto">
            <a:xfrm>
              <a:off x="4280" y="2196"/>
              <a:ext cx="28" cy="85"/>
            </a:xfrm>
            <a:custGeom>
              <a:avLst/>
              <a:gdLst/>
              <a:ahLst/>
              <a:cxnLst>
                <a:cxn ang="0">
                  <a:pos x="0" y="117"/>
                </a:cxn>
                <a:cxn ang="0">
                  <a:pos x="39" y="117"/>
                </a:cxn>
                <a:cxn ang="0">
                  <a:pos x="39" y="0"/>
                </a:cxn>
                <a:cxn ang="0">
                  <a:pos x="0" y="0"/>
                </a:cxn>
                <a:cxn ang="0">
                  <a:pos x="0" y="117"/>
                </a:cxn>
              </a:cxnLst>
              <a:rect l="0" t="0" r="r" b="b"/>
              <a:pathLst>
                <a:path w="40" h="118">
                  <a:moveTo>
                    <a:pt x="0" y="117"/>
                  </a:moveTo>
                  <a:lnTo>
                    <a:pt x="39" y="117"/>
                  </a:lnTo>
                  <a:lnTo>
                    <a:pt x="39" y="0"/>
                  </a:lnTo>
                  <a:lnTo>
                    <a:pt x="0" y="0"/>
                  </a:lnTo>
                  <a:lnTo>
                    <a:pt x="0" y="117"/>
                  </a:lnTo>
                </a:path>
              </a:pathLst>
            </a:custGeom>
            <a:noFill/>
            <a:ln w="12700" cap="rnd" cmpd="sng">
              <a:solidFill>
                <a:srgbClr val="000000"/>
              </a:solidFill>
              <a:prstDash val="solid"/>
              <a:round/>
              <a:headEnd/>
              <a:tailEnd/>
            </a:ln>
            <a:effectLst/>
          </p:spPr>
          <p:txBody>
            <a:bodyPr/>
            <a:lstStyle/>
            <a:p>
              <a:endParaRPr lang="en-US"/>
            </a:p>
          </p:txBody>
        </p:sp>
        <p:sp>
          <p:nvSpPr>
            <p:cNvPr id="80" name="Freeform 79"/>
            <p:cNvSpPr>
              <a:spLocks/>
            </p:cNvSpPr>
            <p:nvPr/>
          </p:nvSpPr>
          <p:spPr bwMode="auto">
            <a:xfrm>
              <a:off x="4307" y="2123"/>
              <a:ext cx="34" cy="160"/>
            </a:xfrm>
            <a:custGeom>
              <a:avLst/>
              <a:gdLst/>
              <a:ahLst/>
              <a:cxnLst>
                <a:cxn ang="0">
                  <a:pos x="0" y="223"/>
                </a:cxn>
                <a:cxn ang="0">
                  <a:pos x="46" y="223"/>
                </a:cxn>
                <a:cxn ang="0">
                  <a:pos x="46" y="0"/>
                </a:cxn>
                <a:cxn ang="0">
                  <a:pos x="0" y="0"/>
                </a:cxn>
                <a:cxn ang="0">
                  <a:pos x="0" y="223"/>
                </a:cxn>
              </a:cxnLst>
              <a:rect l="0" t="0" r="r" b="b"/>
              <a:pathLst>
                <a:path w="47" h="224">
                  <a:moveTo>
                    <a:pt x="0" y="223"/>
                  </a:moveTo>
                  <a:lnTo>
                    <a:pt x="46" y="223"/>
                  </a:lnTo>
                  <a:lnTo>
                    <a:pt x="46" y="0"/>
                  </a:lnTo>
                  <a:lnTo>
                    <a:pt x="0" y="0"/>
                  </a:lnTo>
                  <a:lnTo>
                    <a:pt x="0" y="223"/>
                  </a:lnTo>
                </a:path>
              </a:pathLst>
            </a:custGeom>
            <a:noFill/>
            <a:ln w="12700" cap="rnd" cmpd="sng">
              <a:solidFill>
                <a:srgbClr val="000000"/>
              </a:solidFill>
              <a:prstDash val="solid"/>
              <a:round/>
              <a:headEnd/>
              <a:tailEnd/>
            </a:ln>
            <a:effectLst/>
          </p:spPr>
          <p:txBody>
            <a:bodyPr/>
            <a:lstStyle/>
            <a:p>
              <a:endParaRPr lang="en-US"/>
            </a:p>
          </p:txBody>
        </p:sp>
        <p:sp>
          <p:nvSpPr>
            <p:cNvPr id="81" name="Rectangle 80"/>
            <p:cNvSpPr>
              <a:spLocks noChangeArrowheads="1"/>
            </p:cNvSpPr>
            <p:nvPr/>
          </p:nvSpPr>
          <p:spPr bwMode="auto">
            <a:xfrm>
              <a:off x="3910" y="2246"/>
              <a:ext cx="811" cy="144"/>
            </a:xfrm>
            <a:prstGeom prst="rect">
              <a:avLst/>
            </a:prstGeom>
            <a:noFill/>
            <a:ln w="9525">
              <a:noFill/>
              <a:miter lim="800000"/>
              <a:headEnd/>
              <a:tailEnd/>
            </a:ln>
            <a:effectLst/>
          </p:spPr>
          <p:txBody>
            <a:bodyPr wrap="none" lIns="92075" tIns="46038" rIns="92075" bIns="46038">
              <a:spAutoFit/>
            </a:bodyPr>
            <a:lstStyle/>
            <a:p>
              <a:pPr algn="l" eaLnBrk="0" hangingPunct="0"/>
              <a:r>
                <a:rPr lang="en-US" sz="1000">
                  <a:solidFill>
                    <a:schemeClr val="tx2"/>
                  </a:solidFill>
                  <a:latin typeface="Arial" charset="0"/>
                </a:rPr>
                <a:t>8  9 20 7 8 19 5 6 15</a:t>
              </a:r>
            </a:p>
          </p:txBody>
        </p:sp>
        <p:sp>
          <p:nvSpPr>
            <p:cNvPr id="82" name="Rectangle 81"/>
            <p:cNvSpPr>
              <a:spLocks noChangeArrowheads="1"/>
            </p:cNvSpPr>
            <p:nvPr/>
          </p:nvSpPr>
          <p:spPr bwMode="auto">
            <a:xfrm>
              <a:off x="3825" y="2360"/>
              <a:ext cx="1040" cy="117"/>
            </a:xfrm>
            <a:prstGeom prst="rect">
              <a:avLst/>
            </a:prstGeom>
            <a:noFill/>
            <a:ln w="9525">
              <a:noFill/>
              <a:miter lim="800000"/>
              <a:headEnd/>
              <a:tailEnd/>
            </a:ln>
            <a:effectLst/>
          </p:spPr>
          <p:txBody>
            <a:bodyPr wrap="none" lIns="92075" tIns="46038" rIns="92075" bIns="46038">
              <a:spAutoFit/>
            </a:bodyPr>
            <a:lstStyle/>
            <a:p>
              <a:pPr algn="l" eaLnBrk="0" hangingPunct="0"/>
              <a:r>
                <a:rPr lang="en-US" sz="700">
                  <a:solidFill>
                    <a:schemeClr val="tx2"/>
                  </a:solidFill>
                  <a:latin typeface="Arial" charset="0"/>
                </a:rPr>
                <a:t>000001000 000001001 000010100 .....</a:t>
              </a:r>
            </a:p>
          </p:txBody>
        </p:sp>
        <p:grpSp>
          <p:nvGrpSpPr>
            <p:cNvPr id="83" name="Group 82"/>
            <p:cNvGrpSpPr>
              <a:grpSpLocks/>
            </p:cNvGrpSpPr>
            <p:nvPr/>
          </p:nvGrpSpPr>
          <p:grpSpPr bwMode="auto">
            <a:xfrm>
              <a:off x="5115" y="2100"/>
              <a:ext cx="99" cy="142"/>
              <a:chOff x="5138" y="2538"/>
              <a:chExt cx="140" cy="203"/>
            </a:xfrm>
          </p:grpSpPr>
          <p:sp>
            <p:nvSpPr>
              <p:cNvPr id="111" name="Freeform 83"/>
              <p:cNvSpPr>
                <a:spLocks/>
              </p:cNvSpPr>
              <p:nvPr/>
            </p:nvSpPr>
            <p:spPr bwMode="auto">
              <a:xfrm>
                <a:off x="5138" y="2697"/>
                <a:ext cx="44" cy="44"/>
              </a:xfrm>
              <a:custGeom>
                <a:avLst/>
                <a:gdLst/>
                <a:ahLst/>
                <a:cxnLst>
                  <a:cxn ang="0">
                    <a:pos x="0" y="24"/>
                  </a:cxn>
                  <a:cxn ang="0">
                    <a:pos x="0" y="22"/>
                  </a:cxn>
                  <a:cxn ang="0">
                    <a:pos x="1" y="17"/>
                  </a:cxn>
                  <a:cxn ang="0">
                    <a:pos x="2" y="13"/>
                  </a:cxn>
                  <a:cxn ang="0">
                    <a:pos x="4" y="10"/>
                  </a:cxn>
                  <a:cxn ang="0">
                    <a:pos x="7" y="7"/>
                  </a:cxn>
                  <a:cxn ang="0">
                    <a:pos x="10" y="4"/>
                  </a:cxn>
                  <a:cxn ang="0">
                    <a:pos x="14" y="2"/>
                  </a:cxn>
                  <a:cxn ang="0">
                    <a:pos x="18" y="1"/>
                  </a:cxn>
                  <a:cxn ang="0">
                    <a:pos x="22" y="0"/>
                  </a:cxn>
                  <a:cxn ang="0">
                    <a:pos x="26" y="1"/>
                  </a:cxn>
                  <a:cxn ang="0">
                    <a:pos x="30" y="2"/>
                  </a:cxn>
                  <a:cxn ang="0">
                    <a:pos x="34" y="4"/>
                  </a:cxn>
                  <a:cxn ang="0">
                    <a:pos x="37" y="7"/>
                  </a:cxn>
                  <a:cxn ang="0">
                    <a:pos x="39" y="10"/>
                  </a:cxn>
                  <a:cxn ang="0">
                    <a:pos x="42" y="13"/>
                  </a:cxn>
                  <a:cxn ang="0">
                    <a:pos x="43" y="17"/>
                  </a:cxn>
                  <a:cxn ang="0">
                    <a:pos x="43" y="22"/>
                  </a:cxn>
                  <a:cxn ang="0">
                    <a:pos x="43" y="26"/>
                  </a:cxn>
                  <a:cxn ang="0">
                    <a:pos x="42" y="30"/>
                  </a:cxn>
                  <a:cxn ang="0">
                    <a:pos x="39" y="34"/>
                  </a:cxn>
                  <a:cxn ang="0">
                    <a:pos x="37" y="37"/>
                  </a:cxn>
                  <a:cxn ang="0">
                    <a:pos x="34" y="40"/>
                  </a:cxn>
                  <a:cxn ang="0">
                    <a:pos x="30" y="41"/>
                  </a:cxn>
                  <a:cxn ang="0">
                    <a:pos x="26" y="43"/>
                  </a:cxn>
                  <a:cxn ang="0">
                    <a:pos x="22" y="43"/>
                  </a:cxn>
                  <a:cxn ang="0">
                    <a:pos x="18" y="43"/>
                  </a:cxn>
                  <a:cxn ang="0">
                    <a:pos x="14" y="42"/>
                  </a:cxn>
                  <a:cxn ang="0">
                    <a:pos x="11" y="40"/>
                  </a:cxn>
                  <a:cxn ang="0">
                    <a:pos x="8" y="37"/>
                  </a:cxn>
                  <a:cxn ang="0">
                    <a:pos x="5" y="34"/>
                  </a:cxn>
                  <a:cxn ang="0">
                    <a:pos x="3" y="31"/>
                  </a:cxn>
                  <a:cxn ang="0">
                    <a:pos x="1" y="28"/>
                  </a:cxn>
                  <a:cxn ang="0">
                    <a:pos x="0" y="24"/>
                  </a:cxn>
                </a:cxnLst>
                <a:rect l="0" t="0" r="r" b="b"/>
                <a:pathLst>
                  <a:path w="44" h="44">
                    <a:moveTo>
                      <a:pt x="0" y="24"/>
                    </a:moveTo>
                    <a:lnTo>
                      <a:pt x="0" y="22"/>
                    </a:lnTo>
                    <a:lnTo>
                      <a:pt x="1" y="17"/>
                    </a:lnTo>
                    <a:lnTo>
                      <a:pt x="2" y="13"/>
                    </a:lnTo>
                    <a:lnTo>
                      <a:pt x="4" y="10"/>
                    </a:lnTo>
                    <a:lnTo>
                      <a:pt x="7" y="7"/>
                    </a:lnTo>
                    <a:lnTo>
                      <a:pt x="10" y="4"/>
                    </a:lnTo>
                    <a:lnTo>
                      <a:pt x="14" y="2"/>
                    </a:lnTo>
                    <a:lnTo>
                      <a:pt x="18" y="1"/>
                    </a:lnTo>
                    <a:lnTo>
                      <a:pt x="22" y="0"/>
                    </a:lnTo>
                    <a:lnTo>
                      <a:pt x="26" y="1"/>
                    </a:lnTo>
                    <a:lnTo>
                      <a:pt x="30" y="2"/>
                    </a:lnTo>
                    <a:lnTo>
                      <a:pt x="34" y="4"/>
                    </a:lnTo>
                    <a:lnTo>
                      <a:pt x="37" y="7"/>
                    </a:lnTo>
                    <a:lnTo>
                      <a:pt x="39" y="10"/>
                    </a:lnTo>
                    <a:lnTo>
                      <a:pt x="42" y="13"/>
                    </a:lnTo>
                    <a:lnTo>
                      <a:pt x="43" y="17"/>
                    </a:lnTo>
                    <a:lnTo>
                      <a:pt x="43" y="22"/>
                    </a:lnTo>
                    <a:lnTo>
                      <a:pt x="43" y="26"/>
                    </a:lnTo>
                    <a:lnTo>
                      <a:pt x="42" y="30"/>
                    </a:lnTo>
                    <a:lnTo>
                      <a:pt x="39" y="34"/>
                    </a:lnTo>
                    <a:lnTo>
                      <a:pt x="37" y="37"/>
                    </a:lnTo>
                    <a:lnTo>
                      <a:pt x="34" y="40"/>
                    </a:lnTo>
                    <a:lnTo>
                      <a:pt x="30" y="41"/>
                    </a:lnTo>
                    <a:lnTo>
                      <a:pt x="26" y="43"/>
                    </a:lnTo>
                    <a:lnTo>
                      <a:pt x="22" y="43"/>
                    </a:lnTo>
                    <a:lnTo>
                      <a:pt x="18" y="43"/>
                    </a:lnTo>
                    <a:lnTo>
                      <a:pt x="14" y="42"/>
                    </a:lnTo>
                    <a:lnTo>
                      <a:pt x="11" y="40"/>
                    </a:lnTo>
                    <a:lnTo>
                      <a:pt x="8" y="37"/>
                    </a:lnTo>
                    <a:lnTo>
                      <a:pt x="5" y="34"/>
                    </a:lnTo>
                    <a:lnTo>
                      <a:pt x="3" y="31"/>
                    </a:lnTo>
                    <a:lnTo>
                      <a:pt x="1" y="28"/>
                    </a:lnTo>
                    <a:lnTo>
                      <a:pt x="0" y="24"/>
                    </a:lnTo>
                  </a:path>
                </a:pathLst>
              </a:custGeom>
              <a:solidFill>
                <a:srgbClr val="8F8F8F"/>
              </a:solidFill>
              <a:ln w="12700" cap="rnd" cmpd="sng">
                <a:solidFill>
                  <a:srgbClr val="000000"/>
                </a:solidFill>
                <a:prstDash val="solid"/>
                <a:round/>
                <a:headEnd/>
                <a:tailEnd/>
              </a:ln>
              <a:effectLst/>
            </p:spPr>
            <p:txBody>
              <a:bodyPr/>
              <a:lstStyle/>
              <a:p>
                <a:endParaRPr lang="en-US"/>
              </a:p>
            </p:txBody>
          </p:sp>
          <p:sp>
            <p:nvSpPr>
              <p:cNvPr id="112" name="Freeform 84"/>
              <p:cNvSpPr>
                <a:spLocks/>
              </p:cNvSpPr>
              <p:nvPr/>
            </p:nvSpPr>
            <p:spPr bwMode="auto">
              <a:xfrm>
                <a:off x="5234" y="2644"/>
                <a:ext cx="44" cy="44"/>
              </a:xfrm>
              <a:custGeom>
                <a:avLst/>
                <a:gdLst/>
                <a:ahLst/>
                <a:cxnLst>
                  <a:cxn ang="0">
                    <a:pos x="0" y="24"/>
                  </a:cxn>
                  <a:cxn ang="0">
                    <a:pos x="0" y="22"/>
                  </a:cxn>
                  <a:cxn ang="0">
                    <a:pos x="0" y="17"/>
                  </a:cxn>
                  <a:cxn ang="0">
                    <a:pos x="2" y="13"/>
                  </a:cxn>
                  <a:cxn ang="0">
                    <a:pos x="3" y="10"/>
                  </a:cxn>
                  <a:cxn ang="0">
                    <a:pos x="6" y="6"/>
                  </a:cxn>
                  <a:cxn ang="0">
                    <a:pos x="9" y="4"/>
                  </a:cxn>
                  <a:cxn ang="0">
                    <a:pos x="13" y="2"/>
                  </a:cxn>
                  <a:cxn ang="0">
                    <a:pos x="17" y="1"/>
                  </a:cxn>
                  <a:cxn ang="0">
                    <a:pos x="21" y="0"/>
                  </a:cxn>
                  <a:cxn ang="0">
                    <a:pos x="26" y="1"/>
                  </a:cxn>
                  <a:cxn ang="0">
                    <a:pos x="30" y="2"/>
                  </a:cxn>
                  <a:cxn ang="0">
                    <a:pos x="33" y="4"/>
                  </a:cxn>
                  <a:cxn ang="0">
                    <a:pos x="36" y="6"/>
                  </a:cxn>
                  <a:cxn ang="0">
                    <a:pos x="39" y="10"/>
                  </a:cxn>
                  <a:cxn ang="0">
                    <a:pos x="41" y="13"/>
                  </a:cxn>
                  <a:cxn ang="0">
                    <a:pos x="42" y="17"/>
                  </a:cxn>
                  <a:cxn ang="0">
                    <a:pos x="43" y="22"/>
                  </a:cxn>
                  <a:cxn ang="0">
                    <a:pos x="42" y="26"/>
                  </a:cxn>
                  <a:cxn ang="0">
                    <a:pos x="41" y="30"/>
                  </a:cxn>
                  <a:cxn ang="0">
                    <a:pos x="39" y="33"/>
                  </a:cxn>
                  <a:cxn ang="0">
                    <a:pos x="36" y="36"/>
                  </a:cxn>
                  <a:cxn ang="0">
                    <a:pos x="33" y="40"/>
                  </a:cxn>
                  <a:cxn ang="0">
                    <a:pos x="30" y="42"/>
                  </a:cxn>
                  <a:cxn ang="0">
                    <a:pos x="26" y="42"/>
                  </a:cxn>
                  <a:cxn ang="0">
                    <a:pos x="21" y="43"/>
                  </a:cxn>
                  <a:cxn ang="0">
                    <a:pos x="17" y="43"/>
                  </a:cxn>
                  <a:cxn ang="0">
                    <a:pos x="13" y="42"/>
                  </a:cxn>
                  <a:cxn ang="0">
                    <a:pos x="10" y="40"/>
                  </a:cxn>
                  <a:cxn ang="0">
                    <a:pos x="7" y="37"/>
                  </a:cxn>
                  <a:cxn ang="0">
                    <a:pos x="4" y="35"/>
                  </a:cxn>
                  <a:cxn ang="0">
                    <a:pos x="2" y="32"/>
                  </a:cxn>
                  <a:cxn ang="0">
                    <a:pos x="1" y="28"/>
                  </a:cxn>
                  <a:cxn ang="0">
                    <a:pos x="0" y="24"/>
                  </a:cxn>
                </a:cxnLst>
                <a:rect l="0" t="0" r="r" b="b"/>
                <a:pathLst>
                  <a:path w="44" h="44">
                    <a:moveTo>
                      <a:pt x="0" y="24"/>
                    </a:moveTo>
                    <a:lnTo>
                      <a:pt x="0" y="22"/>
                    </a:lnTo>
                    <a:lnTo>
                      <a:pt x="0" y="17"/>
                    </a:lnTo>
                    <a:lnTo>
                      <a:pt x="2" y="13"/>
                    </a:lnTo>
                    <a:lnTo>
                      <a:pt x="3" y="10"/>
                    </a:lnTo>
                    <a:lnTo>
                      <a:pt x="6" y="6"/>
                    </a:lnTo>
                    <a:lnTo>
                      <a:pt x="9" y="4"/>
                    </a:lnTo>
                    <a:lnTo>
                      <a:pt x="13" y="2"/>
                    </a:lnTo>
                    <a:lnTo>
                      <a:pt x="17" y="1"/>
                    </a:lnTo>
                    <a:lnTo>
                      <a:pt x="21" y="0"/>
                    </a:lnTo>
                    <a:lnTo>
                      <a:pt x="26" y="1"/>
                    </a:lnTo>
                    <a:lnTo>
                      <a:pt x="30" y="2"/>
                    </a:lnTo>
                    <a:lnTo>
                      <a:pt x="33" y="4"/>
                    </a:lnTo>
                    <a:lnTo>
                      <a:pt x="36" y="6"/>
                    </a:lnTo>
                    <a:lnTo>
                      <a:pt x="39" y="10"/>
                    </a:lnTo>
                    <a:lnTo>
                      <a:pt x="41" y="13"/>
                    </a:lnTo>
                    <a:lnTo>
                      <a:pt x="42" y="17"/>
                    </a:lnTo>
                    <a:lnTo>
                      <a:pt x="43" y="22"/>
                    </a:lnTo>
                    <a:lnTo>
                      <a:pt x="42" y="26"/>
                    </a:lnTo>
                    <a:lnTo>
                      <a:pt x="41" y="30"/>
                    </a:lnTo>
                    <a:lnTo>
                      <a:pt x="39" y="33"/>
                    </a:lnTo>
                    <a:lnTo>
                      <a:pt x="36" y="36"/>
                    </a:lnTo>
                    <a:lnTo>
                      <a:pt x="33" y="40"/>
                    </a:lnTo>
                    <a:lnTo>
                      <a:pt x="30" y="42"/>
                    </a:lnTo>
                    <a:lnTo>
                      <a:pt x="26" y="42"/>
                    </a:lnTo>
                    <a:lnTo>
                      <a:pt x="21" y="43"/>
                    </a:lnTo>
                    <a:lnTo>
                      <a:pt x="17" y="43"/>
                    </a:lnTo>
                    <a:lnTo>
                      <a:pt x="13" y="42"/>
                    </a:lnTo>
                    <a:lnTo>
                      <a:pt x="10" y="40"/>
                    </a:lnTo>
                    <a:lnTo>
                      <a:pt x="7" y="37"/>
                    </a:lnTo>
                    <a:lnTo>
                      <a:pt x="4" y="35"/>
                    </a:lnTo>
                    <a:lnTo>
                      <a:pt x="2" y="32"/>
                    </a:lnTo>
                    <a:lnTo>
                      <a:pt x="1" y="28"/>
                    </a:lnTo>
                    <a:lnTo>
                      <a:pt x="0" y="24"/>
                    </a:lnTo>
                  </a:path>
                </a:pathLst>
              </a:custGeom>
              <a:solidFill>
                <a:srgbClr val="8F8F8F"/>
              </a:solidFill>
              <a:ln w="12700" cap="rnd" cmpd="sng">
                <a:solidFill>
                  <a:srgbClr val="000000"/>
                </a:solidFill>
                <a:prstDash val="solid"/>
                <a:round/>
                <a:headEnd/>
                <a:tailEnd/>
              </a:ln>
              <a:effectLst/>
            </p:spPr>
            <p:txBody>
              <a:bodyPr/>
              <a:lstStyle/>
              <a:p>
                <a:endParaRPr lang="en-US"/>
              </a:p>
            </p:txBody>
          </p:sp>
          <p:sp>
            <p:nvSpPr>
              <p:cNvPr id="113" name="Line 85"/>
              <p:cNvSpPr>
                <a:spLocks noChangeShapeType="1"/>
              </p:cNvSpPr>
              <p:nvPr/>
            </p:nvSpPr>
            <p:spPr bwMode="auto">
              <a:xfrm flipV="1">
                <a:off x="5174" y="2581"/>
                <a:ext cx="0" cy="127"/>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14" name="Line 86"/>
              <p:cNvSpPr>
                <a:spLocks noChangeShapeType="1"/>
              </p:cNvSpPr>
              <p:nvPr/>
            </p:nvSpPr>
            <p:spPr bwMode="auto">
              <a:xfrm flipV="1">
                <a:off x="5269" y="2538"/>
                <a:ext cx="0" cy="117"/>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115" name="Line 87"/>
              <p:cNvSpPr>
                <a:spLocks noChangeShapeType="1"/>
              </p:cNvSpPr>
              <p:nvPr/>
            </p:nvSpPr>
            <p:spPr bwMode="auto">
              <a:xfrm flipH="1">
                <a:off x="5177" y="2538"/>
                <a:ext cx="99" cy="39"/>
              </a:xfrm>
              <a:prstGeom prst="line">
                <a:avLst/>
              </a:prstGeom>
              <a:noFill/>
              <a:ln w="25400">
                <a:solidFill>
                  <a:srgbClr val="000000"/>
                </a:solidFill>
                <a:round/>
                <a:headEnd type="none" w="sm" len="sm"/>
                <a:tailEnd type="none" w="sm" len="sm"/>
              </a:ln>
              <a:effectLst/>
            </p:spPr>
            <p:txBody>
              <a:bodyPr wrap="none" anchor="ctr"/>
              <a:lstStyle/>
              <a:p>
                <a:endParaRPr lang="en-US"/>
              </a:p>
            </p:txBody>
          </p:sp>
        </p:grpSp>
        <p:sp>
          <p:nvSpPr>
            <p:cNvPr id="84" name="Rectangle 88"/>
            <p:cNvSpPr>
              <a:spLocks noChangeArrowheads="1"/>
            </p:cNvSpPr>
            <p:nvPr/>
          </p:nvSpPr>
          <p:spPr bwMode="auto">
            <a:xfrm>
              <a:off x="3697" y="2033"/>
              <a:ext cx="332" cy="162"/>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pitch,</a:t>
              </a:r>
            </a:p>
          </p:txBody>
        </p:sp>
        <p:sp>
          <p:nvSpPr>
            <p:cNvPr id="85" name="Rectangle 89"/>
            <p:cNvSpPr>
              <a:spLocks noChangeArrowheads="1"/>
            </p:cNvSpPr>
            <p:nvPr/>
          </p:nvSpPr>
          <p:spPr bwMode="auto">
            <a:xfrm>
              <a:off x="3697" y="2090"/>
              <a:ext cx="408" cy="162"/>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dirty="0">
                  <a:solidFill>
                    <a:schemeClr val="tx2"/>
                  </a:solidFill>
                  <a:latin typeface="Arial" charset="0"/>
                </a:rPr>
                <a:t>volume</a:t>
              </a:r>
            </a:p>
          </p:txBody>
        </p:sp>
        <p:sp>
          <p:nvSpPr>
            <p:cNvPr id="86" name="Rectangle 90"/>
            <p:cNvSpPr>
              <a:spLocks noChangeArrowheads="1"/>
            </p:cNvSpPr>
            <p:nvPr/>
          </p:nvSpPr>
          <p:spPr bwMode="auto">
            <a:xfrm>
              <a:off x="4337" y="2291"/>
              <a:ext cx="286" cy="162"/>
            </a:xfrm>
            <a:prstGeom prst="rect">
              <a:avLst/>
            </a:prstGeom>
            <a:noFill/>
            <a:ln w="9525">
              <a:noFill/>
              <a:miter lim="800000"/>
              <a:headEnd/>
              <a:tailEnd/>
            </a:ln>
            <a:effectLst/>
          </p:spPr>
          <p:txBody>
            <a:bodyPr wrap="none" lIns="92075" tIns="46038" rIns="92075" bIns="46038">
              <a:spAutoFit/>
            </a:bodyPr>
            <a:lstStyle/>
            <a:p>
              <a:pPr algn="l" eaLnBrk="0" hangingPunct="0"/>
              <a:r>
                <a:rPr lang="en-US" sz="1200">
                  <a:solidFill>
                    <a:schemeClr val="tx2"/>
                  </a:solidFill>
                  <a:latin typeface="Arial" charset="0"/>
                </a:rPr>
                <a:t>time</a:t>
              </a:r>
            </a:p>
          </p:txBody>
        </p:sp>
        <p:grpSp>
          <p:nvGrpSpPr>
            <p:cNvPr id="87" name="Group 91"/>
            <p:cNvGrpSpPr>
              <a:grpSpLocks/>
            </p:cNvGrpSpPr>
            <p:nvPr/>
          </p:nvGrpSpPr>
          <p:grpSpPr bwMode="auto">
            <a:xfrm>
              <a:off x="3516" y="2183"/>
              <a:ext cx="165" cy="130"/>
              <a:chOff x="2863" y="2602"/>
              <a:chExt cx="233" cy="181"/>
            </a:xfrm>
          </p:grpSpPr>
          <p:sp>
            <p:nvSpPr>
              <p:cNvPr id="94" name="Freeform 92"/>
              <p:cNvSpPr>
                <a:spLocks/>
              </p:cNvSpPr>
              <p:nvPr/>
            </p:nvSpPr>
            <p:spPr bwMode="auto">
              <a:xfrm>
                <a:off x="2863" y="2602"/>
                <a:ext cx="107" cy="105"/>
              </a:xfrm>
              <a:custGeom>
                <a:avLst/>
                <a:gdLst/>
                <a:ahLst/>
                <a:cxnLst>
                  <a:cxn ang="0">
                    <a:pos x="102" y="58"/>
                  </a:cxn>
                  <a:cxn ang="0">
                    <a:pos x="91" y="28"/>
                  </a:cxn>
                  <a:cxn ang="0">
                    <a:pos x="75" y="12"/>
                  </a:cxn>
                  <a:cxn ang="0">
                    <a:pos x="64" y="5"/>
                  </a:cxn>
                  <a:cxn ang="0">
                    <a:pos x="59" y="3"/>
                  </a:cxn>
                  <a:cxn ang="0">
                    <a:pos x="53" y="1"/>
                  </a:cxn>
                  <a:cxn ang="0">
                    <a:pos x="49" y="0"/>
                  </a:cxn>
                  <a:cxn ang="0">
                    <a:pos x="44" y="0"/>
                  </a:cxn>
                  <a:cxn ang="0">
                    <a:pos x="39" y="1"/>
                  </a:cxn>
                  <a:cxn ang="0">
                    <a:pos x="31" y="5"/>
                  </a:cxn>
                  <a:cxn ang="0">
                    <a:pos x="28" y="7"/>
                  </a:cxn>
                  <a:cxn ang="0">
                    <a:pos x="23" y="11"/>
                  </a:cxn>
                  <a:cxn ang="0">
                    <a:pos x="16" y="16"/>
                  </a:cxn>
                  <a:cxn ang="0">
                    <a:pos x="10" y="24"/>
                  </a:cxn>
                  <a:cxn ang="0">
                    <a:pos x="6" y="30"/>
                  </a:cxn>
                  <a:cxn ang="0">
                    <a:pos x="2" y="42"/>
                  </a:cxn>
                  <a:cxn ang="0">
                    <a:pos x="0" y="46"/>
                  </a:cxn>
                  <a:cxn ang="0">
                    <a:pos x="0" y="53"/>
                  </a:cxn>
                  <a:cxn ang="0">
                    <a:pos x="0" y="58"/>
                  </a:cxn>
                  <a:cxn ang="0">
                    <a:pos x="0" y="63"/>
                  </a:cxn>
                  <a:cxn ang="0">
                    <a:pos x="3" y="68"/>
                  </a:cxn>
                  <a:cxn ang="0">
                    <a:pos x="6" y="73"/>
                  </a:cxn>
                  <a:cxn ang="0">
                    <a:pos x="11" y="78"/>
                  </a:cxn>
                  <a:cxn ang="0">
                    <a:pos x="21" y="88"/>
                  </a:cxn>
                  <a:cxn ang="0">
                    <a:pos x="38" y="100"/>
                  </a:cxn>
                  <a:cxn ang="0">
                    <a:pos x="64" y="104"/>
                  </a:cxn>
                  <a:cxn ang="0">
                    <a:pos x="104" y="96"/>
                  </a:cxn>
                  <a:cxn ang="0">
                    <a:pos x="106" y="66"/>
                  </a:cxn>
                  <a:cxn ang="0">
                    <a:pos x="104" y="60"/>
                  </a:cxn>
                  <a:cxn ang="0">
                    <a:pos x="102" y="58"/>
                  </a:cxn>
                </a:cxnLst>
                <a:rect l="0" t="0" r="r" b="b"/>
                <a:pathLst>
                  <a:path w="107" h="105">
                    <a:moveTo>
                      <a:pt x="102" y="58"/>
                    </a:moveTo>
                    <a:lnTo>
                      <a:pt x="91" y="28"/>
                    </a:lnTo>
                    <a:lnTo>
                      <a:pt x="75" y="12"/>
                    </a:lnTo>
                    <a:lnTo>
                      <a:pt x="64" y="5"/>
                    </a:lnTo>
                    <a:lnTo>
                      <a:pt x="59" y="3"/>
                    </a:lnTo>
                    <a:lnTo>
                      <a:pt x="53" y="1"/>
                    </a:lnTo>
                    <a:lnTo>
                      <a:pt x="49" y="0"/>
                    </a:lnTo>
                    <a:lnTo>
                      <a:pt x="44" y="0"/>
                    </a:lnTo>
                    <a:lnTo>
                      <a:pt x="39" y="1"/>
                    </a:lnTo>
                    <a:lnTo>
                      <a:pt x="31" y="5"/>
                    </a:lnTo>
                    <a:lnTo>
                      <a:pt x="28" y="7"/>
                    </a:lnTo>
                    <a:lnTo>
                      <a:pt x="23" y="11"/>
                    </a:lnTo>
                    <a:lnTo>
                      <a:pt x="16" y="16"/>
                    </a:lnTo>
                    <a:lnTo>
                      <a:pt x="10" y="24"/>
                    </a:lnTo>
                    <a:lnTo>
                      <a:pt x="6" y="30"/>
                    </a:lnTo>
                    <a:lnTo>
                      <a:pt x="2" y="42"/>
                    </a:lnTo>
                    <a:lnTo>
                      <a:pt x="0" y="46"/>
                    </a:lnTo>
                    <a:lnTo>
                      <a:pt x="0" y="53"/>
                    </a:lnTo>
                    <a:lnTo>
                      <a:pt x="0" y="58"/>
                    </a:lnTo>
                    <a:lnTo>
                      <a:pt x="0" y="63"/>
                    </a:lnTo>
                    <a:lnTo>
                      <a:pt x="3" y="68"/>
                    </a:lnTo>
                    <a:lnTo>
                      <a:pt x="6" y="73"/>
                    </a:lnTo>
                    <a:lnTo>
                      <a:pt x="11" y="78"/>
                    </a:lnTo>
                    <a:lnTo>
                      <a:pt x="21" y="88"/>
                    </a:lnTo>
                    <a:lnTo>
                      <a:pt x="38" y="100"/>
                    </a:lnTo>
                    <a:lnTo>
                      <a:pt x="64" y="104"/>
                    </a:lnTo>
                    <a:lnTo>
                      <a:pt x="104" y="96"/>
                    </a:lnTo>
                    <a:lnTo>
                      <a:pt x="106" y="66"/>
                    </a:lnTo>
                    <a:lnTo>
                      <a:pt x="104" y="60"/>
                    </a:lnTo>
                    <a:lnTo>
                      <a:pt x="102" y="58"/>
                    </a:lnTo>
                  </a:path>
                </a:pathLst>
              </a:custGeom>
              <a:solidFill>
                <a:srgbClr val="545454"/>
              </a:solidFill>
              <a:ln w="12700" cap="rnd" cmpd="sng">
                <a:solidFill>
                  <a:srgbClr val="000000"/>
                </a:solidFill>
                <a:prstDash val="solid"/>
                <a:round/>
                <a:headEnd/>
                <a:tailEnd/>
              </a:ln>
              <a:effectLst/>
            </p:spPr>
            <p:txBody>
              <a:bodyPr/>
              <a:lstStyle/>
              <a:p>
                <a:endParaRPr lang="en-US"/>
              </a:p>
            </p:txBody>
          </p:sp>
          <p:sp>
            <p:nvSpPr>
              <p:cNvPr id="95" name="Freeform 93"/>
              <p:cNvSpPr>
                <a:spLocks/>
              </p:cNvSpPr>
              <p:nvPr/>
            </p:nvSpPr>
            <p:spPr bwMode="auto">
              <a:xfrm>
                <a:off x="3025" y="2745"/>
                <a:ext cx="71" cy="29"/>
              </a:xfrm>
              <a:custGeom>
                <a:avLst/>
                <a:gdLst/>
                <a:ahLst/>
                <a:cxnLst>
                  <a:cxn ang="0">
                    <a:pos x="70" y="18"/>
                  </a:cxn>
                  <a:cxn ang="0">
                    <a:pos x="66" y="16"/>
                  </a:cxn>
                  <a:cxn ang="0">
                    <a:pos x="64" y="16"/>
                  </a:cxn>
                  <a:cxn ang="0">
                    <a:pos x="61" y="15"/>
                  </a:cxn>
                  <a:cxn ang="0">
                    <a:pos x="56" y="16"/>
                  </a:cxn>
                  <a:cxn ang="0">
                    <a:pos x="49" y="18"/>
                  </a:cxn>
                  <a:cxn ang="0">
                    <a:pos x="41" y="20"/>
                  </a:cxn>
                  <a:cxn ang="0">
                    <a:pos x="35" y="20"/>
                  </a:cxn>
                  <a:cxn ang="0">
                    <a:pos x="28" y="18"/>
                  </a:cxn>
                  <a:cxn ang="0">
                    <a:pos x="25" y="16"/>
                  </a:cxn>
                  <a:cxn ang="0">
                    <a:pos x="25" y="15"/>
                  </a:cxn>
                  <a:cxn ang="0">
                    <a:pos x="23" y="14"/>
                  </a:cxn>
                  <a:cxn ang="0">
                    <a:pos x="18" y="9"/>
                  </a:cxn>
                  <a:cxn ang="0">
                    <a:pos x="15" y="6"/>
                  </a:cxn>
                  <a:cxn ang="0">
                    <a:pos x="11" y="2"/>
                  </a:cxn>
                  <a:cxn ang="0">
                    <a:pos x="0" y="0"/>
                  </a:cxn>
                  <a:cxn ang="0">
                    <a:pos x="4" y="12"/>
                  </a:cxn>
                  <a:cxn ang="0">
                    <a:pos x="7" y="13"/>
                  </a:cxn>
                  <a:cxn ang="0">
                    <a:pos x="20" y="22"/>
                  </a:cxn>
                  <a:cxn ang="0">
                    <a:pos x="22" y="22"/>
                  </a:cxn>
                  <a:cxn ang="0">
                    <a:pos x="23" y="23"/>
                  </a:cxn>
                  <a:cxn ang="0">
                    <a:pos x="27" y="25"/>
                  </a:cxn>
                  <a:cxn ang="0">
                    <a:pos x="31" y="26"/>
                  </a:cxn>
                  <a:cxn ang="0">
                    <a:pos x="35" y="27"/>
                  </a:cxn>
                  <a:cxn ang="0">
                    <a:pos x="43" y="28"/>
                  </a:cxn>
                  <a:cxn ang="0">
                    <a:pos x="52" y="25"/>
                  </a:cxn>
                  <a:cxn ang="0">
                    <a:pos x="57" y="23"/>
                  </a:cxn>
                  <a:cxn ang="0">
                    <a:pos x="59" y="23"/>
                  </a:cxn>
                  <a:cxn ang="0">
                    <a:pos x="62" y="24"/>
                  </a:cxn>
                  <a:cxn ang="0">
                    <a:pos x="66" y="24"/>
                  </a:cxn>
                  <a:cxn ang="0">
                    <a:pos x="68" y="25"/>
                  </a:cxn>
                  <a:cxn ang="0">
                    <a:pos x="69" y="25"/>
                  </a:cxn>
                  <a:cxn ang="0">
                    <a:pos x="68" y="23"/>
                  </a:cxn>
                  <a:cxn ang="0">
                    <a:pos x="68" y="21"/>
                  </a:cxn>
                  <a:cxn ang="0">
                    <a:pos x="68" y="20"/>
                  </a:cxn>
                  <a:cxn ang="0">
                    <a:pos x="69" y="19"/>
                  </a:cxn>
                  <a:cxn ang="0">
                    <a:pos x="70" y="19"/>
                  </a:cxn>
                  <a:cxn ang="0">
                    <a:pos x="70" y="18"/>
                  </a:cxn>
                </a:cxnLst>
                <a:rect l="0" t="0" r="r" b="b"/>
                <a:pathLst>
                  <a:path w="71" h="29">
                    <a:moveTo>
                      <a:pt x="70" y="18"/>
                    </a:moveTo>
                    <a:lnTo>
                      <a:pt x="66" y="16"/>
                    </a:lnTo>
                    <a:lnTo>
                      <a:pt x="64" y="16"/>
                    </a:lnTo>
                    <a:lnTo>
                      <a:pt x="61" y="15"/>
                    </a:lnTo>
                    <a:lnTo>
                      <a:pt x="56" y="16"/>
                    </a:lnTo>
                    <a:lnTo>
                      <a:pt x="49" y="18"/>
                    </a:lnTo>
                    <a:lnTo>
                      <a:pt x="41" y="20"/>
                    </a:lnTo>
                    <a:lnTo>
                      <a:pt x="35" y="20"/>
                    </a:lnTo>
                    <a:lnTo>
                      <a:pt x="28" y="18"/>
                    </a:lnTo>
                    <a:lnTo>
                      <a:pt x="25" y="16"/>
                    </a:lnTo>
                    <a:lnTo>
                      <a:pt x="25" y="15"/>
                    </a:lnTo>
                    <a:lnTo>
                      <a:pt x="23" y="14"/>
                    </a:lnTo>
                    <a:lnTo>
                      <a:pt x="18" y="9"/>
                    </a:lnTo>
                    <a:lnTo>
                      <a:pt x="15" y="6"/>
                    </a:lnTo>
                    <a:lnTo>
                      <a:pt x="11" y="2"/>
                    </a:lnTo>
                    <a:lnTo>
                      <a:pt x="0" y="0"/>
                    </a:lnTo>
                    <a:lnTo>
                      <a:pt x="4" y="12"/>
                    </a:lnTo>
                    <a:lnTo>
                      <a:pt x="7" y="13"/>
                    </a:lnTo>
                    <a:lnTo>
                      <a:pt x="20" y="22"/>
                    </a:lnTo>
                    <a:lnTo>
                      <a:pt x="22" y="22"/>
                    </a:lnTo>
                    <a:lnTo>
                      <a:pt x="23" y="23"/>
                    </a:lnTo>
                    <a:lnTo>
                      <a:pt x="27" y="25"/>
                    </a:lnTo>
                    <a:lnTo>
                      <a:pt x="31" y="26"/>
                    </a:lnTo>
                    <a:lnTo>
                      <a:pt x="35" y="27"/>
                    </a:lnTo>
                    <a:lnTo>
                      <a:pt x="43" y="28"/>
                    </a:lnTo>
                    <a:lnTo>
                      <a:pt x="52" y="25"/>
                    </a:lnTo>
                    <a:lnTo>
                      <a:pt x="57" y="23"/>
                    </a:lnTo>
                    <a:lnTo>
                      <a:pt x="59" y="23"/>
                    </a:lnTo>
                    <a:lnTo>
                      <a:pt x="62" y="24"/>
                    </a:lnTo>
                    <a:lnTo>
                      <a:pt x="66" y="24"/>
                    </a:lnTo>
                    <a:lnTo>
                      <a:pt x="68" y="25"/>
                    </a:lnTo>
                    <a:lnTo>
                      <a:pt x="69" y="25"/>
                    </a:lnTo>
                    <a:lnTo>
                      <a:pt x="68" y="23"/>
                    </a:lnTo>
                    <a:lnTo>
                      <a:pt x="68" y="21"/>
                    </a:lnTo>
                    <a:lnTo>
                      <a:pt x="68" y="20"/>
                    </a:lnTo>
                    <a:lnTo>
                      <a:pt x="69" y="19"/>
                    </a:lnTo>
                    <a:lnTo>
                      <a:pt x="70" y="19"/>
                    </a:lnTo>
                    <a:lnTo>
                      <a:pt x="70" y="18"/>
                    </a:lnTo>
                  </a:path>
                </a:pathLst>
              </a:custGeom>
              <a:solidFill>
                <a:srgbClr val="545454"/>
              </a:solidFill>
              <a:ln w="12700" cap="rnd" cmpd="sng">
                <a:solidFill>
                  <a:srgbClr val="000000"/>
                </a:solidFill>
                <a:prstDash val="solid"/>
                <a:round/>
                <a:headEnd/>
                <a:tailEnd/>
              </a:ln>
              <a:effectLst/>
            </p:spPr>
            <p:txBody>
              <a:bodyPr/>
              <a:lstStyle/>
              <a:p>
                <a:endParaRPr lang="en-US"/>
              </a:p>
            </p:txBody>
          </p:sp>
          <p:sp>
            <p:nvSpPr>
              <p:cNvPr id="96" name="Freeform 94"/>
              <p:cNvSpPr>
                <a:spLocks/>
              </p:cNvSpPr>
              <p:nvPr/>
            </p:nvSpPr>
            <p:spPr bwMode="auto">
              <a:xfrm>
                <a:off x="2926" y="2654"/>
                <a:ext cx="115" cy="112"/>
              </a:xfrm>
              <a:custGeom>
                <a:avLst/>
                <a:gdLst/>
                <a:ahLst/>
                <a:cxnLst>
                  <a:cxn ang="0">
                    <a:pos x="113" y="82"/>
                  </a:cxn>
                  <a:cxn ang="0">
                    <a:pos x="37" y="0"/>
                  </a:cxn>
                  <a:cxn ang="0">
                    <a:pos x="37" y="5"/>
                  </a:cxn>
                  <a:cxn ang="0">
                    <a:pos x="37" y="8"/>
                  </a:cxn>
                  <a:cxn ang="0">
                    <a:pos x="37" y="10"/>
                  </a:cxn>
                  <a:cxn ang="0">
                    <a:pos x="37" y="12"/>
                  </a:cxn>
                  <a:cxn ang="0">
                    <a:pos x="37" y="16"/>
                  </a:cxn>
                  <a:cxn ang="0">
                    <a:pos x="35" y="20"/>
                  </a:cxn>
                  <a:cxn ang="0">
                    <a:pos x="34" y="22"/>
                  </a:cxn>
                  <a:cxn ang="0">
                    <a:pos x="32" y="26"/>
                  </a:cxn>
                  <a:cxn ang="0">
                    <a:pos x="29" y="31"/>
                  </a:cxn>
                  <a:cxn ang="0">
                    <a:pos x="29" y="32"/>
                  </a:cxn>
                  <a:cxn ang="0">
                    <a:pos x="27" y="34"/>
                  </a:cxn>
                  <a:cxn ang="0">
                    <a:pos x="25" y="37"/>
                  </a:cxn>
                  <a:cxn ang="0">
                    <a:pos x="23" y="40"/>
                  </a:cxn>
                  <a:cxn ang="0">
                    <a:pos x="21" y="41"/>
                  </a:cxn>
                  <a:cxn ang="0">
                    <a:pos x="19" y="43"/>
                  </a:cxn>
                  <a:cxn ang="0">
                    <a:pos x="17" y="44"/>
                  </a:cxn>
                  <a:cxn ang="0">
                    <a:pos x="14" y="46"/>
                  </a:cxn>
                  <a:cxn ang="0">
                    <a:pos x="11" y="48"/>
                  </a:cxn>
                  <a:cxn ang="0">
                    <a:pos x="7" y="50"/>
                  </a:cxn>
                  <a:cxn ang="0">
                    <a:pos x="4" y="51"/>
                  </a:cxn>
                  <a:cxn ang="0">
                    <a:pos x="1" y="52"/>
                  </a:cxn>
                  <a:cxn ang="0">
                    <a:pos x="0" y="52"/>
                  </a:cxn>
                  <a:cxn ang="0">
                    <a:pos x="95" y="111"/>
                  </a:cxn>
                  <a:cxn ang="0">
                    <a:pos x="97" y="111"/>
                  </a:cxn>
                  <a:cxn ang="0">
                    <a:pos x="99" y="110"/>
                  </a:cxn>
                  <a:cxn ang="0">
                    <a:pos x="101" y="109"/>
                  </a:cxn>
                  <a:cxn ang="0">
                    <a:pos x="103" y="107"/>
                  </a:cxn>
                  <a:cxn ang="0">
                    <a:pos x="105" y="106"/>
                  </a:cxn>
                  <a:cxn ang="0">
                    <a:pos x="107" y="105"/>
                  </a:cxn>
                  <a:cxn ang="0">
                    <a:pos x="108" y="103"/>
                  </a:cxn>
                  <a:cxn ang="0">
                    <a:pos x="109" y="101"/>
                  </a:cxn>
                  <a:cxn ang="0">
                    <a:pos x="111" y="99"/>
                  </a:cxn>
                  <a:cxn ang="0">
                    <a:pos x="113" y="96"/>
                  </a:cxn>
                  <a:cxn ang="0">
                    <a:pos x="113" y="93"/>
                  </a:cxn>
                  <a:cxn ang="0">
                    <a:pos x="113" y="92"/>
                  </a:cxn>
                  <a:cxn ang="0">
                    <a:pos x="114" y="89"/>
                  </a:cxn>
                  <a:cxn ang="0">
                    <a:pos x="114" y="86"/>
                  </a:cxn>
                  <a:cxn ang="0">
                    <a:pos x="113" y="83"/>
                  </a:cxn>
                  <a:cxn ang="0">
                    <a:pos x="113" y="82"/>
                  </a:cxn>
                </a:cxnLst>
                <a:rect l="0" t="0" r="r" b="b"/>
                <a:pathLst>
                  <a:path w="115" h="112">
                    <a:moveTo>
                      <a:pt x="113" y="82"/>
                    </a:moveTo>
                    <a:lnTo>
                      <a:pt x="37" y="0"/>
                    </a:lnTo>
                    <a:lnTo>
                      <a:pt x="37" y="5"/>
                    </a:lnTo>
                    <a:lnTo>
                      <a:pt x="37" y="8"/>
                    </a:lnTo>
                    <a:lnTo>
                      <a:pt x="37" y="10"/>
                    </a:lnTo>
                    <a:lnTo>
                      <a:pt x="37" y="12"/>
                    </a:lnTo>
                    <a:lnTo>
                      <a:pt x="37" y="16"/>
                    </a:lnTo>
                    <a:lnTo>
                      <a:pt x="35" y="20"/>
                    </a:lnTo>
                    <a:lnTo>
                      <a:pt x="34" y="22"/>
                    </a:lnTo>
                    <a:lnTo>
                      <a:pt x="32" y="26"/>
                    </a:lnTo>
                    <a:lnTo>
                      <a:pt x="29" y="31"/>
                    </a:lnTo>
                    <a:lnTo>
                      <a:pt x="29" y="32"/>
                    </a:lnTo>
                    <a:lnTo>
                      <a:pt x="27" y="34"/>
                    </a:lnTo>
                    <a:lnTo>
                      <a:pt x="25" y="37"/>
                    </a:lnTo>
                    <a:lnTo>
                      <a:pt x="23" y="40"/>
                    </a:lnTo>
                    <a:lnTo>
                      <a:pt x="21" y="41"/>
                    </a:lnTo>
                    <a:lnTo>
                      <a:pt x="19" y="43"/>
                    </a:lnTo>
                    <a:lnTo>
                      <a:pt x="17" y="44"/>
                    </a:lnTo>
                    <a:lnTo>
                      <a:pt x="14" y="46"/>
                    </a:lnTo>
                    <a:lnTo>
                      <a:pt x="11" y="48"/>
                    </a:lnTo>
                    <a:lnTo>
                      <a:pt x="7" y="50"/>
                    </a:lnTo>
                    <a:lnTo>
                      <a:pt x="4" y="51"/>
                    </a:lnTo>
                    <a:lnTo>
                      <a:pt x="1" y="52"/>
                    </a:lnTo>
                    <a:lnTo>
                      <a:pt x="0" y="52"/>
                    </a:lnTo>
                    <a:lnTo>
                      <a:pt x="95" y="111"/>
                    </a:lnTo>
                    <a:lnTo>
                      <a:pt x="97" y="111"/>
                    </a:lnTo>
                    <a:lnTo>
                      <a:pt x="99" y="110"/>
                    </a:lnTo>
                    <a:lnTo>
                      <a:pt x="101" y="109"/>
                    </a:lnTo>
                    <a:lnTo>
                      <a:pt x="103" y="107"/>
                    </a:lnTo>
                    <a:lnTo>
                      <a:pt x="105" y="106"/>
                    </a:lnTo>
                    <a:lnTo>
                      <a:pt x="107" y="105"/>
                    </a:lnTo>
                    <a:lnTo>
                      <a:pt x="108" y="103"/>
                    </a:lnTo>
                    <a:lnTo>
                      <a:pt x="109" y="101"/>
                    </a:lnTo>
                    <a:lnTo>
                      <a:pt x="111" y="99"/>
                    </a:lnTo>
                    <a:lnTo>
                      <a:pt x="113" y="96"/>
                    </a:lnTo>
                    <a:lnTo>
                      <a:pt x="113" y="93"/>
                    </a:lnTo>
                    <a:lnTo>
                      <a:pt x="113" y="92"/>
                    </a:lnTo>
                    <a:lnTo>
                      <a:pt x="114" y="89"/>
                    </a:lnTo>
                    <a:lnTo>
                      <a:pt x="114" y="86"/>
                    </a:lnTo>
                    <a:lnTo>
                      <a:pt x="113" y="83"/>
                    </a:lnTo>
                    <a:lnTo>
                      <a:pt x="113" y="82"/>
                    </a:lnTo>
                  </a:path>
                </a:pathLst>
              </a:custGeom>
              <a:solidFill>
                <a:srgbClr val="FFFF54"/>
              </a:solidFill>
              <a:ln w="12700" cap="rnd" cmpd="sng">
                <a:solidFill>
                  <a:srgbClr val="000000"/>
                </a:solidFill>
                <a:prstDash val="solid"/>
                <a:round/>
                <a:headEnd/>
                <a:tailEnd/>
              </a:ln>
              <a:effectLst/>
            </p:spPr>
            <p:txBody>
              <a:bodyPr/>
              <a:lstStyle/>
              <a:p>
                <a:endParaRPr lang="en-US"/>
              </a:p>
            </p:txBody>
          </p:sp>
          <p:sp>
            <p:nvSpPr>
              <p:cNvPr id="97" name="Freeform 95"/>
              <p:cNvSpPr>
                <a:spLocks/>
              </p:cNvSpPr>
              <p:nvPr/>
            </p:nvSpPr>
            <p:spPr bwMode="auto">
              <a:xfrm>
                <a:off x="2884" y="2614"/>
                <a:ext cx="72" cy="89"/>
              </a:xfrm>
              <a:custGeom>
                <a:avLst/>
                <a:gdLst/>
                <a:ahLst/>
                <a:cxnLst>
                  <a:cxn ang="0">
                    <a:pos x="69" y="16"/>
                  </a:cxn>
                  <a:cxn ang="0">
                    <a:pos x="53" y="0"/>
                  </a:cxn>
                  <a:cxn ang="0">
                    <a:pos x="53" y="1"/>
                  </a:cxn>
                  <a:cxn ang="0">
                    <a:pos x="55" y="5"/>
                  </a:cxn>
                  <a:cxn ang="0">
                    <a:pos x="55" y="9"/>
                  </a:cxn>
                  <a:cxn ang="0">
                    <a:pos x="56" y="14"/>
                  </a:cxn>
                  <a:cxn ang="0">
                    <a:pos x="56" y="20"/>
                  </a:cxn>
                  <a:cxn ang="0">
                    <a:pos x="56" y="24"/>
                  </a:cxn>
                  <a:cxn ang="0">
                    <a:pos x="55" y="28"/>
                  </a:cxn>
                  <a:cxn ang="0">
                    <a:pos x="53" y="34"/>
                  </a:cxn>
                  <a:cxn ang="0">
                    <a:pos x="51" y="41"/>
                  </a:cxn>
                  <a:cxn ang="0">
                    <a:pos x="48" y="47"/>
                  </a:cxn>
                  <a:cxn ang="0">
                    <a:pos x="46" y="51"/>
                  </a:cxn>
                  <a:cxn ang="0">
                    <a:pos x="43" y="56"/>
                  </a:cxn>
                  <a:cxn ang="0">
                    <a:pos x="41" y="59"/>
                  </a:cxn>
                  <a:cxn ang="0">
                    <a:pos x="36" y="63"/>
                  </a:cxn>
                  <a:cxn ang="0">
                    <a:pos x="31" y="67"/>
                  </a:cxn>
                  <a:cxn ang="0">
                    <a:pos x="27" y="70"/>
                  </a:cxn>
                  <a:cxn ang="0">
                    <a:pos x="22" y="72"/>
                  </a:cxn>
                  <a:cxn ang="0">
                    <a:pos x="16" y="75"/>
                  </a:cxn>
                  <a:cxn ang="0">
                    <a:pos x="9" y="76"/>
                  </a:cxn>
                  <a:cxn ang="0">
                    <a:pos x="4" y="77"/>
                  </a:cxn>
                  <a:cxn ang="0">
                    <a:pos x="0" y="76"/>
                  </a:cxn>
                  <a:cxn ang="0">
                    <a:pos x="19" y="88"/>
                  </a:cxn>
                  <a:cxn ang="0">
                    <a:pos x="23" y="88"/>
                  </a:cxn>
                  <a:cxn ang="0">
                    <a:pos x="26" y="88"/>
                  </a:cxn>
                  <a:cxn ang="0">
                    <a:pos x="31" y="86"/>
                  </a:cxn>
                  <a:cxn ang="0">
                    <a:pos x="35" y="85"/>
                  </a:cxn>
                  <a:cxn ang="0">
                    <a:pos x="39" y="84"/>
                  </a:cxn>
                  <a:cxn ang="0">
                    <a:pos x="43" y="81"/>
                  </a:cxn>
                  <a:cxn ang="0">
                    <a:pos x="47" y="79"/>
                  </a:cxn>
                  <a:cxn ang="0">
                    <a:pos x="50" y="76"/>
                  </a:cxn>
                  <a:cxn ang="0">
                    <a:pos x="55" y="72"/>
                  </a:cxn>
                  <a:cxn ang="0">
                    <a:pos x="59" y="69"/>
                  </a:cxn>
                  <a:cxn ang="0">
                    <a:pos x="62" y="63"/>
                  </a:cxn>
                  <a:cxn ang="0">
                    <a:pos x="64" y="60"/>
                  </a:cxn>
                  <a:cxn ang="0">
                    <a:pos x="66" y="55"/>
                  </a:cxn>
                  <a:cxn ang="0">
                    <a:pos x="69" y="50"/>
                  </a:cxn>
                  <a:cxn ang="0">
                    <a:pos x="69" y="46"/>
                  </a:cxn>
                  <a:cxn ang="0">
                    <a:pos x="71" y="41"/>
                  </a:cxn>
                  <a:cxn ang="0">
                    <a:pos x="71" y="36"/>
                  </a:cxn>
                  <a:cxn ang="0">
                    <a:pos x="71" y="30"/>
                  </a:cxn>
                  <a:cxn ang="0">
                    <a:pos x="71" y="24"/>
                  </a:cxn>
                  <a:cxn ang="0">
                    <a:pos x="70" y="18"/>
                  </a:cxn>
                  <a:cxn ang="0">
                    <a:pos x="70" y="16"/>
                  </a:cxn>
                  <a:cxn ang="0">
                    <a:pos x="69" y="16"/>
                  </a:cxn>
                </a:cxnLst>
                <a:rect l="0" t="0" r="r" b="b"/>
                <a:pathLst>
                  <a:path w="72" h="89">
                    <a:moveTo>
                      <a:pt x="69" y="16"/>
                    </a:moveTo>
                    <a:lnTo>
                      <a:pt x="53" y="0"/>
                    </a:lnTo>
                    <a:lnTo>
                      <a:pt x="53" y="1"/>
                    </a:lnTo>
                    <a:lnTo>
                      <a:pt x="55" y="5"/>
                    </a:lnTo>
                    <a:lnTo>
                      <a:pt x="55" y="9"/>
                    </a:lnTo>
                    <a:lnTo>
                      <a:pt x="56" y="14"/>
                    </a:lnTo>
                    <a:lnTo>
                      <a:pt x="56" y="20"/>
                    </a:lnTo>
                    <a:lnTo>
                      <a:pt x="56" y="24"/>
                    </a:lnTo>
                    <a:lnTo>
                      <a:pt x="55" y="28"/>
                    </a:lnTo>
                    <a:lnTo>
                      <a:pt x="53" y="34"/>
                    </a:lnTo>
                    <a:lnTo>
                      <a:pt x="51" y="41"/>
                    </a:lnTo>
                    <a:lnTo>
                      <a:pt x="48" y="47"/>
                    </a:lnTo>
                    <a:lnTo>
                      <a:pt x="46" y="51"/>
                    </a:lnTo>
                    <a:lnTo>
                      <a:pt x="43" y="56"/>
                    </a:lnTo>
                    <a:lnTo>
                      <a:pt x="41" y="59"/>
                    </a:lnTo>
                    <a:lnTo>
                      <a:pt x="36" y="63"/>
                    </a:lnTo>
                    <a:lnTo>
                      <a:pt x="31" y="67"/>
                    </a:lnTo>
                    <a:lnTo>
                      <a:pt x="27" y="70"/>
                    </a:lnTo>
                    <a:lnTo>
                      <a:pt x="22" y="72"/>
                    </a:lnTo>
                    <a:lnTo>
                      <a:pt x="16" y="75"/>
                    </a:lnTo>
                    <a:lnTo>
                      <a:pt x="9" y="76"/>
                    </a:lnTo>
                    <a:lnTo>
                      <a:pt x="4" y="77"/>
                    </a:lnTo>
                    <a:lnTo>
                      <a:pt x="0" y="76"/>
                    </a:lnTo>
                    <a:lnTo>
                      <a:pt x="19" y="88"/>
                    </a:lnTo>
                    <a:lnTo>
                      <a:pt x="23" y="88"/>
                    </a:lnTo>
                    <a:lnTo>
                      <a:pt x="26" y="88"/>
                    </a:lnTo>
                    <a:lnTo>
                      <a:pt x="31" y="86"/>
                    </a:lnTo>
                    <a:lnTo>
                      <a:pt x="35" y="85"/>
                    </a:lnTo>
                    <a:lnTo>
                      <a:pt x="39" y="84"/>
                    </a:lnTo>
                    <a:lnTo>
                      <a:pt x="43" y="81"/>
                    </a:lnTo>
                    <a:lnTo>
                      <a:pt x="47" y="79"/>
                    </a:lnTo>
                    <a:lnTo>
                      <a:pt x="50" y="76"/>
                    </a:lnTo>
                    <a:lnTo>
                      <a:pt x="55" y="72"/>
                    </a:lnTo>
                    <a:lnTo>
                      <a:pt x="59" y="69"/>
                    </a:lnTo>
                    <a:lnTo>
                      <a:pt x="62" y="63"/>
                    </a:lnTo>
                    <a:lnTo>
                      <a:pt x="64" y="60"/>
                    </a:lnTo>
                    <a:lnTo>
                      <a:pt x="66" y="55"/>
                    </a:lnTo>
                    <a:lnTo>
                      <a:pt x="69" y="50"/>
                    </a:lnTo>
                    <a:lnTo>
                      <a:pt x="69" y="46"/>
                    </a:lnTo>
                    <a:lnTo>
                      <a:pt x="71" y="41"/>
                    </a:lnTo>
                    <a:lnTo>
                      <a:pt x="71" y="36"/>
                    </a:lnTo>
                    <a:lnTo>
                      <a:pt x="71" y="30"/>
                    </a:lnTo>
                    <a:lnTo>
                      <a:pt x="71" y="24"/>
                    </a:lnTo>
                    <a:lnTo>
                      <a:pt x="70" y="18"/>
                    </a:lnTo>
                    <a:lnTo>
                      <a:pt x="70" y="16"/>
                    </a:lnTo>
                    <a:lnTo>
                      <a:pt x="69" y="16"/>
                    </a:lnTo>
                  </a:path>
                </a:pathLst>
              </a:custGeom>
              <a:solidFill>
                <a:srgbClr val="FFFF54"/>
              </a:solidFill>
              <a:ln w="12700" cap="rnd" cmpd="sng">
                <a:solidFill>
                  <a:srgbClr val="000000"/>
                </a:solidFill>
                <a:prstDash val="solid"/>
                <a:round/>
                <a:headEnd/>
                <a:tailEnd/>
              </a:ln>
              <a:effectLst/>
            </p:spPr>
            <p:txBody>
              <a:bodyPr/>
              <a:lstStyle/>
              <a:p>
                <a:endParaRPr lang="en-US"/>
              </a:p>
            </p:txBody>
          </p:sp>
          <p:sp>
            <p:nvSpPr>
              <p:cNvPr id="98" name="Freeform 96"/>
              <p:cNvSpPr>
                <a:spLocks/>
              </p:cNvSpPr>
              <p:nvPr/>
            </p:nvSpPr>
            <p:spPr bwMode="auto">
              <a:xfrm>
                <a:off x="2941" y="2698"/>
                <a:ext cx="91" cy="64"/>
              </a:xfrm>
              <a:custGeom>
                <a:avLst/>
                <a:gdLst/>
                <a:ahLst/>
                <a:cxnLst>
                  <a:cxn ang="0">
                    <a:pos x="90" y="62"/>
                  </a:cxn>
                  <a:cxn ang="0">
                    <a:pos x="3" y="0"/>
                  </a:cxn>
                  <a:cxn ang="0">
                    <a:pos x="0" y="1"/>
                  </a:cxn>
                  <a:cxn ang="0">
                    <a:pos x="88" y="63"/>
                  </a:cxn>
                  <a:cxn ang="0">
                    <a:pos x="90" y="62"/>
                  </a:cxn>
                </a:cxnLst>
                <a:rect l="0" t="0" r="r" b="b"/>
                <a:pathLst>
                  <a:path w="91" h="64">
                    <a:moveTo>
                      <a:pt x="90" y="62"/>
                    </a:moveTo>
                    <a:lnTo>
                      <a:pt x="3" y="0"/>
                    </a:lnTo>
                    <a:lnTo>
                      <a:pt x="0" y="1"/>
                    </a:lnTo>
                    <a:lnTo>
                      <a:pt x="88" y="63"/>
                    </a:lnTo>
                    <a:lnTo>
                      <a:pt x="90" y="62"/>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99" name="Freeform 97"/>
              <p:cNvSpPr>
                <a:spLocks/>
              </p:cNvSpPr>
              <p:nvPr/>
            </p:nvSpPr>
            <p:spPr bwMode="auto">
              <a:xfrm>
                <a:off x="2931" y="2702"/>
                <a:ext cx="98" cy="63"/>
              </a:xfrm>
              <a:custGeom>
                <a:avLst/>
                <a:gdLst/>
                <a:ahLst/>
                <a:cxnLst>
                  <a:cxn ang="0">
                    <a:pos x="8" y="0"/>
                  </a:cxn>
                  <a:cxn ang="0">
                    <a:pos x="97" y="60"/>
                  </a:cxn>
                  <a:cxn ang="0">
                    <a:pos x="96" y="61"/>
                  </a:cxn>
                  <a:cxn ang="0">
                    <a:pos x="95" y="62"/>
                  </a:cxn>
                  <a:cxn ang="0">
                    <a:pos x="94" y="62"/>
                  </a:cxn>
                  <a:cxn ang="0">
                    <a:pos x="93" y="62"/>
                  </a:cxn>
                  <a:cxn ang="0">
                    <a:pos x="0" y="3"/>
                  </a:cxn>
                  <a:cxn ang="0">
                    <a:pos x="3" y="2"/>
                  </a:cxn>
                  <a:cxn ang="0">
                    <a:pos x="6" y="1"/>
                  </a:cxn>
                  <a:cxn ang="0">
                    <a:pos x="8" y="0"/>
                  </a:cxn>
                  <a:cxn ang="0">
                    <a:pos x="9" y="0"/>
                  </a:cxn>
                  <a:cxn ang="0">
                    <a:pos x="8" y="0"/>
                  </a:cxn>
                </a:cxnLst>
                <a:rect l="0" t="0" r="r" b="b"/>
                <a:pathLst>
                  <a:path w="98" h="63">
                    <a:moveTo>
                      <a:pt x="8" y="0"/>
                    </a:moveTo>
                    <a:lnTo>
                      <a:pt x="97" y="60"/>
                    </a:lnTo>
                    <a:lnTo>
                      <a:pt x="96" y="61"/>
                    </a:lnTo>
                    <a:lnTo>
                      <a:pt x="95" y="62"/>
                    </a:lnTo>
                    <a:lnTo>
                      <a:pt x="94" y="62"/>
                    </a:lnTo>
                    <a:lnTo>
                      <a:pt x="93" y="62"/>
                    </a:lnTo>
                    <a:lnTo>
                      <a:pt x="0" y="3"/>
                    </a:lnTo>
                    <a:lnTo>
                      <a:pt x="3" y="2"/>
                    </a:lnTo>
                    <a:lnTo>
                      <a:pt x="6" y="1"/>
                    </a:lnTo>
                    <a:lnTo>
                      <a:pt x="8" y="0"/>
                    </a:lnTo>
                    <a:lnTo>
                      <a:pt x="9" y="0"/>
                    </a:lnTo>
                    <a:lnTo>
                      <a:pt x="8"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0" name="Freeform 98"/>
              <p:cNvSpPr>
                <a:spLocks/>
              </p:cNvSpPr>
              <p:nvPr/>
            </p:nvSpPr>
            <p:spPr bwMode="auto">
              <a:xfrm>
                <a:off x="2936" y="2702"/>
                <a:ext cx="17" cy="17"/>
              </a:xfrm>
              <a:custGeom>
                <a:avLst/>
                <a:gdLst/>
                <a:ahLst/>
                <a:cxnLst>
                  <a:cxn ang="0">
                    <a:pos x="9" y="0"/>
                  </a:cxn>
                  <a:cxn ang="0">
                    <a:pos x="0" y="5"/>
                  </a:cxn>
                  <a:cxn ang="0">
                    <a:pos x="3" y="10"/>
                  </a:cxn>
                  <a:cxn ang="0">
                    <a:pos x="16" y="16"/>
                  </a:cxn>
                  <a:cxn ang="0">
                    <a:pos x="9" y="0"/>
                  </a:cxn>
                </a:cxnLst>
                <a:rect l="0" t="0" r="r" b="b"/>
                <a:pathLst>
                  <a:path w="17" h="17">
                    <a:moveTo>
                      <a:pt x="9" y="0"/>
                    </a:moveTo>
                    <a:lnTo>
                      <a:pt x="0" y="5"/>
                    </a:lnTo>
                    <a:lnTo>
                      <a:pt x="3" y="10"/>
                    </a:lnTo>
                    <a:lnTo>
                      <a:pt x="16" y="16"/>
                    </a:lnTo>
                    <a:lnTo>
                      <a:pt x="9"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1" name="Freeform 99"/>
              <p:cNvSpPr>
                <a:spLocks/>
              </p:cNvSpPr>
              <p:nvPr/>
            </p:nvSpPr>
            <p:spPr bwMode="auto">
              <a:xfrm>
                <a:off x="2889" y="2690"/>
                <a:ext cx="25" cy="17"/>
              </a:xfrm>
              <a:custGeom>
                <a:avLst/>
                <a:gdLst/>
                <a:ahLst/>
                <a:cxnLst>
                  <a:cxn ang="0">
                    <a:pos x="24" y="13"/>
                  </a:cxn>
                  <a:cxn ang="0">
                    <a:pos x="8" y="0"/>
                  </a:cxn>
                  <a:cxn ang="0">
                    <a:pos x="4" y="0"/>
                  </a:cxn>
                  <a:cxn ang="0">
                    <a:pos x="2" y="1"/>
                  </a:cxn>
                  <a:cxn ang="0">
                    <a:pos x="1" y="1"/>
                  </a:cxn>
                  <a:cxn ang="0">
                    <a:pos x="0" y="1"/>
                  </a:cxn>
                  <a:cxn ang="0">
                    <a:pos x="17" y="16"/>
                  </a:cxn>
                  <a:cxn ang="0">
                    <a:pos x="18" y="16"/>
                  </a:cxn>
                  <a:cxn ang="0">
                    <a:pos x="21" y="13"/>
                  </a:cxn>
                  <a:cxn ang="0">
                    <a:pos x="23" y="13"/>
                  </a:cxn>
                  <a:cxn ang="0">
                    <a:pos x="24" y="13"/>
                  </a:cxn>
                </a:cxnLst>
                <a:rect l="0" t="0" r="r" b="b"/>
                <a:pathLst>
                  <a:path w="25" h="17">
                    <a:moveTo>
                      <a:pt x="24" y="13"/>
                    </a:moveTo>
                    <a:lnTo>
                      <a:pt x="8" y="0"/>
                    </a:lnTo>
                    <a:lnTo>
                      <a:pt x="4" y="0"/>
                    </a:lnTo>
                    <a:lnTo>
                      <a:pt x="2" y="1"/>
                    </a:lnTo>
                    <a:lnTo>
                      <a:pt x="1" y="1"/>
                    </a:lnTo>
                    <a:lnTo>
                      <a:pt x="0" y="1"/>
                    </a:lnTo>
                    <a:lnTo>
                      <a:pt x="17" y="16"/>
                    </a:lnTo>
                    <a:lnTo>
                      <a:pt x="18" y="16"/>
                    </a:lnTo>
                    <a:lnTo>
                      <a:pt x="21" y="13"/>
                    </a:lnTo>
                    <a:lnTo>
                      <a:pt x="23" y="13"/>
                    </a:lnTo>
                    <a:lnTo>
                      <a:pt x="24" y="13"/>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2" name="Freeform 100"/>
              <p:cNvSpPr>
                <a:spLocks/>
              </p:cNvSpPr>
              <p:nvPr/>
            </p:nvSpPr>
            <p:spPr bwMode="auto">
              <a:xfrm>
                <a:off x="2907" y="2700"/>
                <a:ext cx="17" cy="17"/>
              </a:xfrm>
              <a:custGeom>
                <a:avLst/>
                <a:gdLst/>
                <a:ahLst/>
                <a:cxnLst>
                  <a:cxn ang="0">
                    <a:pos x="16" y="8"/>
                  </a:cxn>
                  <a:cxn ang="0">
                    <a:pos x="6" y="16"/>
                  </a:cxn>
                  <a:cxn ang="0">
                    <a:pos x="0" y="0"/>
                  </a:cxn>
                  <a:cxn ang="0">
                    <a:pos x="6" y="0"/>
                  </a:cxn>
                  <a:cxn ang="0">
                    <a:pos x="16" y="8"/>
                  </a:cxn>
                </a:cxnLst>
                <a:rect l="0" t="0" r="r" b="b"/>
                <a:pathLst>
                  <a:path w="17" h="17">
                    <a:moveTo>
                      <a:pt x="16" y="8"/>
                    </a:moveTo>
                    <a:lnTo>
                      <a:pt x="6" y="16"/>
                    </a:lnTo>
                    <a:lnTo>
                      <a:pt x="0" y="0"/>
                    </a:lnTo>
                    <a:lnTo>
                      <a:pt x="6" y="0"/>
                    </a:lnTo>
                    <a:lnTo>
                      <a:pt x="16" y="8"/>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3" name="Freeform 101"/>
              <p:cNvSpPr>
                <a:spLocks/>
              </p:cNvSpPr>
              <p:nvPr/>
            </p:nvSpPr>
            <p:spPr bwMode="auto">
              <a:xfrm>
                <a:off x="2901" y="2688"/>
                <a:ext cx="20" cy="17"/>
              </a:xfrm>
              <a:custGeom>
                <a:avLst/>
                <a:gdLst/>
                <a:ahLst/>
                <a:cxnLst>
                  <a:cxn ang="0">
                    <a:pos x="19" y="14"/>
                  </a:cxn>
                  <a:cxn ang="0">
                    <a:pos x="2" y="0"/>
                  </a:cxn>
                  <a:cxn ang="0">
                    <a:pos x="0" y="1"/>
                  </a:cxn>
                  <a:cxn ang="0">
                    <a:pos x="16" y="16"/>
                  </a:cxn>
                  <a:cxn ang="0">
                    <a:pos x="19" y="14"/>
                  </a:cxn>
                </a:cxnLst>
                <a:rect l="0" t="0" r="r" b="b"/>
                <a:pathLst>
                  <a:path w="20" h="17">
                    <a:moveTo>
                      <a:pt x="19" y="14"/>
                    </a:moveTo>
                    <a:lnTo>
                      <a:pt x="2" y="0"/>
                    </a:lnTo>
                    <a:lnTo>
                      <a:pt x="0" y="1"/>
                    </a:lnTo>
                    <a:lnTo>
                      <a:pt x="16" y="16"/>
                    </a:lnTo>
                    <a:lnTo>
                      <a:pt x="19" y="14"/>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4" name="Freeform 102"/>
              <p:cNvSpPr>
                <a:spLocks/>
              </p:cNvSpPr>
              <p:nvPr/>
            </p:nvSpPr>
            <p:spPr bwMode="auto">
              <a:xfrm>
                <a:off x="3047" y="2761"/>
                <a:ext cx="17" cy="17"/>
              </a:xfrm>
              <a:custGeom>
                <a:avLst/>
                <a:gdLst/>
                <a:ahLst/>
                <a:cxnLst>
                  <a:cxn ang="0">
                    <a:pos x="16" y="0"/>
                  </a:cxn>
                  <a:cxn ang="0">
                    <a:pos x="10" y="5"/>
                  </a:cxn>
                  <a:cxn ang="0">
                    <a:pos x="5" y="10"/>
                  </a:cxn>
                  <a:cxn ang="0">
                    <a:pos x="0" y="16"/>
                  </a:cxn>
                </a:cxnLst>
                <a:rect l="0" t="0" r="r" b="b"/>
                <a:pathLst>
                  <a:path w="17" h="17">
                    <a:moveTo>
                      <a:pt x="16" y="0"/>
                    </a:moveTo>
                    <a:lnTo>
                      <a:pt x="10" y="5"/>
                    </a:lnTo>
                    <a:lnTo>
                      <a:pt x="5" y="10"/>
                    </a:lnTo>
                    <a:lnTo>
                      <a:pt x="0" y="1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5" name="Freeform 103"/>
              <p:cNvSpPr>
                <a:spLocks/>
              </p:cNvSpPr>
              <p:nvPr/>
            </p:nvSpPr>
            <p:spPr bwMode="auto">
              <a:xfrm>
                <a:off x="3033" y="2756"/>
                <a:ext cx="17" cy="17"/>
              </a:xfrm>
              <a:custGeom>
                <a:avLst/>
                <a:gdLst/>
                <a:ahLst/>
                <a:cxnLst>
                  <a:cxn ang="0">
                    <a:pos x="16" y="14"/>
                  </a:cxn>
                  <a:cxn ang="0">
                    <a:pos x="2" y="0"/>
                  </a:cxn>
                  <a:cxn ang="0">
                    <a:pos x="1" y="1"/>
                  </a:cxn>
                  <a:cxn ang="0">
                    <a:pos x="0" y="2"/>
                  </a:cxn>
                  <a:cxn ang="0">
                    <a:pos x="0" y="4"/>
                  </a:cxn>
                  <a:cxn ang="0">
                    <a:pos x="13" y="16"/>
                  </a:cxn>
                  <a:cxn ang="0">
                    <a:pos x="14" y="16"/>
                  </a:cxn>
                  <a:cxn ang="0">
                    <a:pos x="16" y="16"/>
                  </a:cxn>
                  <a:cxn ang="0">
                    <a:pos x="16" y="14"/>
                  </a:cxn>
                </a:cxnLst>
                <a:rect l="0" t="0" r="r" b="b"/>
                <a:pathLst>
                  <a:path w="17" h="17">
                    <a:moveTo>
                      <a:pt x="16" y="14"/>
                    </a:moveTo>
                    <a:lnTo>
                      <a:pt x="2" y="0"/>
                    </a:lnTo>
                    <a:lnTo>
                      <a:pt x="1" y="1"/>
                    </a:lnTo>
                    <a:lnTo>
                      <a:pt x="0" y="2"/>
                    </a:lnTo>
                    <a:lnTo>
                      <a:pt x="0" y="4"/>
                    </a:lnTo>
                    <a:lnTo>
                      <a:pt x="13" y="16"/>
                    </a:lnTo>
                    <a:lnTo>
                      <a:pt x="14" y="16"/>
                    </a:lnTo>
                    <a:lnTo>
                      <a:pt x="16" y="16"/>
                    </a:lnTo>
                    <a:lnTo>
                      <a:pt x="16" y="14"/>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6" name="Freeform 104"/>
              <p:cNvSpPr>
                <a:spLocks/>
              </p:cNvSpPr>
              <p:nvPr/>
            </p:nvSpPr>
            <p:spPr bwMode="auto">
              <a:xfrm>
                <a:off x="3047" y="2766"/>
                <a:ext cx="48" cy="17"/>
              </a:xfrm>
              <a:custGeom>
                <a:avLst/>
                <a:gdLst/>
                <a:ahLst/>
                <a:cxnLst>
                  <a:cxn ang="0">
                    <a:pos x="0" y="2"/>
                  </a:cxn>
                  <a:cxn ang="0">
                    <a:pos x="2" y="6"/>
                  </a:cxn>
                  <a:cxn ang="0">
                    <a:pos x="4" y="6"/>
                  </a:cxn>
                  <a:cxn ang="0">
                    <a:pos x="6" y="9"/>
                  </a:cxn>
                  <a:cxn ang="0">
                    <a:pos x="10" y="11"/>
                  </a:cxn>
                  <a:cxn ang="0">
                    <a:pos x="14" y="13"/>
                  </a:cxn>
                  <a:cxn ang="0">
                    <a:pos x="18" y="13"/>
                  </a:cxn>
                  <a:cxn ang="0">
                    <a:pos x="20" y="16"/>
                  </a:cxn>
                  <a:cxn ang="0">
                    <a:pos x="24" y="11"/>
                  </a:cxn>
                  <a:cxn ang="0">
                    <a:pos x="28" y="9"/>
                  </a:cxn>
                  <a:cxn ang="0">
                    <a:pos x="32" y="6"/>
                  </a:cxn>
                  <a:cxn ang="0">
                    <a:pos x="34" y="4"/>
                  </a:cxn>
                  <a:cxn ang="0">
                    <a:pos x="36" y="4"/>
                  </a:cxn>
                  <a:cxn ang="0">
                    <a:pos x="38" y="4"/>
                  </a:cxn>
                  <a:cxn ang="0">
                    <a:pos x="40" y="4"/>
                  </a:cxn>
                  <a:cxn ang="0">
                    <a:pos x="43" y="6"/>
                  </a:cxn>
                  <a:cxn ang="0">
                    <a:pos x="45" y="9"/>
                  </a:cxn>
                  <a:cxn ang="0">
                    <a:pos x="47" y="9"/>
                  </a:cxn>
                  <a:cxn ang="0">
                    <a:pos x="46" y="6"/>
                  </a:cxn>
                  <a:cxn ang="0">
                    <a:pos x="43" y="2"/>
                  </a:cxn>
                  <a:cxn ang="0">
                    <a:pos x="40" y="0"/>
                  </a:cxn>
                  <a:cxn ang="0">
                    <a:pos x="36" y="0"/>
                  </a:cxn>
                  <a:cxn ang="0">
                    <a:pos x="34" y="2"/>
                  </a:cxn>
                  <a:cxn ang="0">
                    <a:pos x="31" y="4"/>
                  </a:cxn>
                  <a:cxn ang="0">
                    <a:pos x="26" y="9"/>
                  </a:cxn>
                  <a:cxn ang="0">
                    <a:pos x="21" y="11"/>
                  </a:cxn>
                  <a:cxn ang="0">
                    <a:pos x="17" y="11"/>
                  </a:cxn>
                  <a:cxn ang="0">
                    <a:pos x="11" y="9"/>
                  </a:cxn>
                  <a:cxn ang="0">
                    <a:pos x="6" y="6"/>
                  </a:cxn>
                  <a:cxn ang="0">
                    <a:pos x="3" y="4"/>
                  </a:cxn>
                  <a:cxn ang="0">
                    <a:pos x="1" y="2"/>
                  </a:cxn>
                  <a:cxn ang="0">
                    <a:pos x="1" y="0"/>
                  </a:cxn>
                  <a:cxn ang="0">
                    <a:pos x="0" y="2"/>
                  </a:cxn>
                </a:cxnLst>
                <a:rect l="0" t="0" r="r" b="b"/>
                <a:pathLst>
                  <a:path w="48" h="17">
                    <a:moveTo>
                      <a:pt x="0" y="2"/>
                    </a:moveTo>
                    <a:lnTo>
                      <a:pt x="2" y="6"/>
                    </a:lnTo>
                    <a:lnTo>
                      <a:pt x="4" y="6"/>
                    </a:lnTo>
                    <a:lnTo>
                      <a:pt x="6" y="9"/>
                    </a:lnTo>
                    <a:lnTo>
                      <a:pt x="10" y="11"/>
                    </a:lnTo>
                    <a:lnTo>
                      <a:pt x="14" y="13"/>
                    </a:lnTo>
                    <a:lnTo>
                      <a:pt x="18" y="13"/>
                    </a:lnTo>
                    <a:lnTo>
                      <a:pt x="20" y="16"/>
                    </a:lnTo>
                    <a:lnTo>
                      <a:pt x="24" y="11"/>
                    </a:lnTo>
                    <a:lnTo>
                      <a:pt x="28" y="9"/>
                    </a:lnTo>
                    <a:lnTo>
                      <a:pt x="32" y="6"/>
                    </a:lnTo>
                    <a:lnTo>
                      <a:pt x="34" y="4"/>
                    </a:lnTo>
                    <a:lnTo>
                      <a:pt x="36" y="4"/>
                    </a:lnTo>
                    <a:lnTo>
                      <a:pt x="38" y="4"/>
                    </a:lnTo>
                    <a:lnTo>
                      <a:pt x="40" y="4"/>
                    </a:lnTo>
                    <a:lnTo>
                      <a:pt x="43" y="6"/>
                    </a:lnTo>
                    <a:lnTo>
                      <a:pt x="45" y="9"/>
                    </a:lnTo>
                    <a:lnTo>
                      <a:pt x="47" y="9"/>
                    </a:lnTo>
                    <a:lnTo>
                      <a:pt x="46" y="6"/>
                    </a:lnTo>
                    <a:lnTo>
                      <a:pt x="43" y="2"/>
                    </a:lnTo>
                    <a:lnTo>
                      <a:pt x="40" y="0"/>
                    </a:lnTo>
                    <a:lnTo>
                      <a:pt x="36" y="0"/>
                    </a:lnTo>
                    <a:lnTo>
                      <a:pt x="34" y="2"/>
                    </a:lnTo>
                    <a:lnTo>
                      <a:pt x="31" y="4"/>
                    </a:lnTo>
                    <a:lnTo>
                      <a:pt x="26" y="9"/>
                    </a:lnTo>
                    <a:lnTo>
                      <a:pt x="21" y="11"/>
                    </a:lnTo>
                    <a:lnTo>
                      <a:pt x="17" y="11"/>
                    </a:lnTo>
                    <a:lnTo>
                      <a:pt x="11" y="9"/>
                    </a:lnTo>
                    <a:lnTo>
                      <a:pt x="6" y="6"/>
                    </a:lnTo>
                    <a:lnTo>
                      <a:pt x="3" y="4"/>
                    </a:lnTo>
                    <a:lnTo>
                      <a:pt x="1" y="2"/>
                    </a:lnTo>
                    <a:lnTo>
                      <a:pt x="1" y="0"/>
                    </a:lnTo>
                    <a:lnTo>
                      <a:pt x="0" y="2"/>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07" name="Freeform 105"/>
              <p:cNvSpPr>
                <a:spLocks/>
              </p:cNvSpPr>
              <p:nvPr/>
            </p:nvSpPr>
            <p:spPr bwMode="auto">
              <a:xfrm>
                <a:off x="2962" y="2666"/>
                <a:ext cx="78" cy="79"/>
              </a:xfrm>
              <a:custGeom>
                <a:avLst/>
                <a:gdLst/>
                <a:ahLst/>
                <a:cxnLst>
                  <a:cxn ang="0">
                    <a:pos x="77" y="75"/>
                  </a:cxn>
                  <a:cxn ang="0">
                    <a:pos x="5" y="3"/>
                  </a:cxn>
                  <a:cxn ang="0">
                    <a:pos x="2" y="0"/>
                  </a:cxn>
                  <a:cxn ang="0">
                    <a:pos x="2" y="3"/>
                  </a:cxn>
                  <a:cxn ang="0">
                    <a:pos x="1" y="5"/>
                  </a:cxn>
                  <a:cxn ang="0">
                    <a:pos x="1" y="7"/>
                  </a:cxn>
                  <a:cxn ang="0">
                    <a:pos x="0" y="8"/>
                  </a:cxn>
                  <a:cxn ang="0">
                    <a:pos x="77" y="78"/>
                  </a:cxn>
                </a:cxnLst>
                <a:rect l="0" t="0" r="r" b="b"/>
                <a:pathLst>
                  <a:path w="78" h="79">
                    <a:moveTo>
                      <a:pt x="77" y="75"/>
                    </a:moveTo>
                    <a:lnTo>
                      <a:pt x="5" y="3"/>
                    </a:lnTo>
                    <a:lnTo>
                      <a:pt x="2" y="0"/>
                    </a:lnTo>
                    <a:lnTo>
                      <a:pt x="2" y="3"/>
                    </a:lnTo>
                    <a:lnTo>
                      <a:pt x="1" y="5"/>
                    </a:lnTo>
                    <a:lnTo>
                      <a:pt x="1" y="7"/>
                    </a:lnTo>
                    <a:lnTo>
                      <a:pt x="0" y="8"/>
                    </a:lnTo>
                    <a:lnTo>
                      <a:pt x="77" y="78"/>
                    </a:lnTo>
                  </a:path>
                </a:pathLst>
              </a:custGeom>
              <a:noFill/>
              <a:ln w="12700" cap="rnd" cmpd="sng">
                <a:solidFill>
                  <a:srgbClr val="A8A8A8"/>
                </a:solidFill>
                <a:prstDash val="solid"/>
                <a:round/>
                <a:headEnd type="none" w="sm" len="sm"/>
                <a:tailEnd type="none" w="sm" len="sm"/>
              </a:ln>
              <a:effectLst/>
            </p:spPr>
            <p:txBody>
              <a:bodyPr/>
              <a:lstStyle/>
              <a:p>
                <a:endParaRPr lang="en-US"/>
              </a:p>
            </p:txBody>
          </p:sp>
          <p:sp>
            <p:nvSpPr>
              <p:cNvPr id="108" name="Freeform 106"/>
              <p:cNvSpPr>
                <a:spLocks/>
              </p:cNvSpPr>
              <p:nvPr/>
            </p:nvSpPr>
            <p:spPr bwMode="auto">
              <a:xfrm>
                <a:off x="2963" y="2662"/>
                <a:ext cx="71" cy="75"/>
              </a:xfrm>
              <a:custGeom>
                <a:avLst/>
                <a:gdLst/>
                <a:ahLst/>
                <a:cxnLst>
                  <a:cxn ang="0">
                    <a:pos x="70" y="72"/>
                  </a:cxn>
                  <a:cxn ang="0">
                    <a:pos x="1" y="0"/>
                  </a:cxn>
                  <a:cxn ang="0">
                    <a:pos x="1" y="5"/>
                  </a:cxn>
                  <a:cxn ang="0">
                    <a:pos x="1" y="7"/>
                  </a:cxn>
                  <a:cxn ang="0">
                    <a:pos x="0" y="9"/>
                  </a:cxn>
                  <a:cxn ang="0">
                    <a:pos x="70" y="74"/>
                  </a:cxn>
                  <a:cxn ang="0">
                    <a:pos x="70" y="72"/>
                  </a:cxn>
                </a:cxnLst>
                <a:rect l="0" t="0" r="r" b="b"/>
                <a:pathLst>
                  <a:path w="71" h="75">
                    <a:moveTo>
                      <a:pt x="70" y="72"/>
                    </a:moveTo>
                    <a:lnTo>
                      <a:pt x="1" y="0"/>
                    </a:lnTo>
                    <a:lnTo>
                      <a:pt x="1" y="5"/>
                    </a:lnTo>
                    <a:lnTo>
                      <a:pt x="1" y="7"/>
                    </a:lnTo>
                    <a:lnTo>
                      <a:pt x="0" y="9"/>
                    </a:lnTo>
                    <a:lnTo>
                      <a:pt x="70" y="74"/>
                    </a:lnTo>
                    <a:lnTo>
                      <a:pt x="70" y="72"/>
                    </a:lnTo>
                  </a:path>
                </a:pathLst>
              </a:custGeom>
              <a:solidFill>
                <a:srgbClr val="FFFFFF"/>
              </a:solidFill>
              <a:ln w="9525" cap="rnd">
                <a:noFill/>
                <a:round/>
                <a:headEnd/>
                <a:tailEnd/>
              </a:ln>
              <a:effectLst/>
            </p:spPr>
            <p:txBody>
              <a:bodyPr/>
              <a:lstStyle/>
              <a:p>
                <a:endParaRPr lang="en-US"/>
              </a:p>
            </p:txBody>
          </p:sp>
          <p:sp>
            <p:nvSpPr>
              <p:cNvPr id="109" name="Freeform 107"/>
              <p:cNvSpPr>
                <a:spLocks/>
              </p:cNvSpPr>
              <p:nvPr/>
            </p:nvSpPr>
            <p:spPr bwMode="auto">
              <a:xfrm>
                <a:off x="2939" y="2621"/>
                <a:ext cx="17" cy="17"/>
              </a:xfrm>
              <a:custGeom>
                <a:avLst/>
                <a:gdLst/>
                <a:ahLst/>
                <a:cxnLst>
                  <a:cxn ang="0">
                    <a:pos x="14" y="9"/>
                  </a:cxn>
                  <a:cxn ang="0">
                    <a:pos x="0" y="0"/>
                  </a:cxn>
                  <a:cxn ang="0">
                    <a:pos x="1" y="3"/>
                  </a:cxn>
                  <a:cxn ang="0">
                    <a:pos x="1" y="7"/>
                  </a:cxn>
                  <a:cxn ang="0">
                    <a:pos x="1" y="9"/>
                  </a:cxn>
                  <a:cxn ang="0">
                    <a:pos x="16" y="16"/>
                  </a:cxn>
                  <a:cxn ang="0">
                    <a:pos x="16" y="12"/>
                  </a:cxn>
                  <a:cxn ang="0">
                    <a:pos x="14" y="9"/>
                  </a:cxn>
                </a:cxnLst>
                <a:rect l="0" t="0" r="r" b="b"/>
                <a:pathLst>
                  <a:path w="17" h="17">
                    <a:moveTo>
                      <a:pt x="14" y="9"/>
                    </a:moveTo>
                    <a:lnTo>
                      <a:pt x="0" y="0"/>
                    </a:lnTo>
                    <a:lnTo>
                      <a:pt x="1" y="3"/>
                    </a:lnTo>
                    <a:lnTo>
                      <a:pt x="1" y="7"/>
                    </a:lnTo>
                    <a:lnTo>
                      <a:pt x="1" y="9"/>
                    </a:lnTo>
                    <a:lnTo>
                      <a:pt x="16" y="16"/>
                    </a:lnTo>
                    <a:lnTo>
                      <a:pt x="16" y="12"/>
                    </a:lnTo>
                    <a:lnTo>
                      <a:pt x="14" y="9"/>
                    </a:lnTo>
                  </a:path>
                </a:pathLst>
              </a:custGeom>
              <a:solidFill>
                <a:srgbClr val="FFFFFF"/>
              </a:solidFill>
              <a:ln w="9525" cap="rnd">
                <a:noFill/>
                <a:round/>
                <a:headEnd/>
                <a:tailEnd/>
              </a:ln>
              <a:effectLst/>
            </p:spPr>
            <p:txBody>
              <a:bodyPr/>
              <a:lstStyle/>
              <a:p>
                <a:endParaRPr lang="en-US"/>
              </a:p>
            </p:txBody>
          </p:sp>
          <p:sp>
            <p:nvSpPr>
              <p:cNvPr id="110" name="Freeform 108"/>
              <p:cNvSpPr>
                <a:spLocks/>
              </p:cNvSpPr>
              <p:nvPr/>
            </p:nvSpPr>
            <p:spPr bwMode="auto">
              <a:xfrm>
                <a:off x="3018" y="2733"/>
                <a:ext cx="19" cy="30"/>
              </a:xfrm>
              <a:custGeom>
                <a:avLst/>
                <a:gdLst/>
                <a:ahLst/>
                <a:cxnLst>
                  <a:cxn ang="0">
                    <a:pos x="18" y="0"/>
                  </a:cxn>
                  <a:cxn ang="0">
                    <a:pos x="18" y="1"/>
                  </a:cxn>
                  <a:cxn ang="0">
                    <a:pos x="18" y="4"/>
                  </a:cxn>
                  <a:cxn ang="0">
                    <a:pos x="18" y="7"/>
                  </a:cxn>
                  <a:cxn ang="0">
                    <a:pos x="18" y="12"/>
                  </a:cxn>
                  <a:cxn ang="0">
                    <a:pos x="17" y="15"/>
                  </a:cxn>
                  <a:cxn ang="0">
                    <a:pos x="15" y="19"/>
                  </a:cxn>
                  <a:cxn ang="0">
                    <a:pos x="13" y="22"/>
                  </a:cxn>
                  <a:cxn ang="0">
                    <a:pos x="11" y="24"/>
                  </a:cxn>
                  <a:cxn ang="0">
                    <a:pos x="7" y="27"/>
                  </a:cxn>
                  <a:cxn ang="0">
                    <a:pos x="4" y="28"/>
                  </a:cxn>
                  <a:cxn ang="0">
                    <a:pos x="1" y="29"/>
                  </a:cxn>
                  <a:cxn ang="0">
                    <a:pos x="0" y="29"/>
                  </a:cxn>
                </a:cxnLst>
                <a:rect l="0" t="0" r="r" b="b"/>
                <a:pathLst>
                  <a:path w="19" h="30">
                    <a:moveTo>
                      <a:pt x="18" y="0"/>
                    </a:moveTo>
                    <a:lnTo>
                      <a:pt x="18" y="1"/>
                    </a:lnTo>
                    <a:lnTo>
                      <a:pt x="18" y="4"/>
                    </a:lnTo>
                    <a:lnTo>
                      <a:pt x="18" y="7"/>
                    </a:lnTo>
                    <a:lnTo>
                      <a:pt x="18" y="12"/>
                    </a:lnTo>
                    <a:lnTo>
                      <a:pt x="17" y="15"/>
                    </a:lnTo>
                    <a:lnTo>
                      <a:pt x="15" y="19"/>
                    </a:lnTo>
                    <a:lnTo>
                      <a:pt x="13" y="22"/>
                    </a:lnTo>
                    <a:lnTo>
                      <a:pt x="11" y="24"/>
                    </a:lnTo>
                    <a:lnTo>
                      <a:pt x="7" y="27"/>
                    </a:lnTo>
                    <a:lnTo>
                      <a:pt x="4" y="28"/>
                    </a:lnTo>
                    <a:lnTo>
                      <a:pt x="1" y="29"/>
                    </a:lnTo>
                    <a:lnTo>
                      <a:pt x="0" y="29"/>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sp>
          <p:nvSpPr>
            <p:cNvPr id="88" name="Freeform 109"/>
            <p:cNvSpPr>
              <a:spLocks/>
            </p:cNvSpPr>
            <p:nvPr/>
          </p:nvSpPr>
          <p:spPr bwMode="auto">
            <a:xfrm>
              <a:off x="3132" y="2206"/>
              <a:ext cx="91" cy="169"/>
            </a:xfrm>
            <a:custGeom>
              <a:avLst/>
              <a:gdLst/>
              <a:ahLst/>
              <a:cxnLst>
                <a:cxn ang="0">
                  <a:pos x="0" y="0"/>
                </a:cxn>
                <a:cxn ang="0">
                  <a:pos x="7" y="1"/>
                </a:cxn>
                <a:cxn ang="0">
                  <a:pos x="13" y="1"/>
                </a:cxn>
                <a:cxn ang="0">
                  <a:pos x="19" y="3"/>
                </a:cxn>
                <a:cxn ang="0">
                  <a:pos x="25" y="5"/>
                </a:cxn>
                <a:cxn ang="0">
                  <a:pos x="31" y="8"/>
                </a:cxn>
                <a:cxn ang="0">
                  <a:pos x="38" y="11"/>
                </a:cxn>
                <a:cxn ang="0">
                  <a:pos x="43" y="15"/>
                </a:cxn>
                <a:cxn ang="0">
                  <a:pos x="49" y="19"/>
                </a:cxn>
                <a:cxn ang="0">
                  <a:pos x="55" y="24"/>
                </a:cxn>
                <a:cxn ang="0">
                  <a:pos x="60" y="29"/>
                </a:cxn>
                <a:cxn ang="0">
                  <a:pos x="65" y="35"/>
                </a:cxn>
                <a:cxn ang="0">
                  <a:pos x="71" y="41"/>
                </a:cxn>
                <a:cxn ang="0">
                  <a:pos x="76" y="47"/>
                </a:cxn>
                <a:cxn ang="0">
                  <a:pos x="81" y="55"/>
                </a:cxn>
                <a:cxn ang="0">
                  <a:pos x="85" y="62"/>
                </a:cxn>
                <a:cxn ang="0">
                  <a:pos x="90" y="70"/>
                </a:cxn>
                <a:cxn ang="0">
                  <a:pos x="94" y="78"/>
                </a:cxn>
                <a:cxn ang="0">
                  <a:pos x="102" y="96"/>
                </a:cxn>
                <a:cxn ang="0">
                  <a:pos x="105" y="105"/>
                </a:cxn>
                <a:cxn ang="0">
                  <a:pos x="109" y="114"/>
                </a:cxn>
                <a:cxn ang="0">
                  <a:pos x="112" y="124"/>
                </a:cxn>
                <a:cxn ang="0">
                  <a:pos x="115" y="135"/>
                </a:cxn>
                <a:cxn ang="0">
                  <a:pos x="117" y="145"/>
                </a:cxn>
                <a:cxn ang="0">
                  <a:pos x="121" y="167"/>
                </a:cxn>
                <a:cxn ang="0">
                  <a:pos x="123" y="178"/>
                </a:cxn>
                <a:cxn ang="0">
                  <a:pos x="125" y="189"/>
                </a:cxn>
                <a:cxn ang="0">
                  <a:pos x="126" y="201"/>
                </a:cxn>
                <a:cxn ang="0">
                  <a:pos x="126" y="212"/>
                </a:cxn>
                <a:cxn ang="0">
                  <a:pos x="127" y="224"/>
                </a:cxn>
                <a:cxn ang="0">
                  <a:pos x="127" y="236"/>
                </a:cxn>
              </a:cxnLst>
              <a:rect l="0" t="0" r="r" b="b"/>
              <a:pathLst>
                <a:path w="128" h="237">
                  <a:moveTo>
                    <a:pt x="0" y="0"/>
                  </a:moveTo>
                  <a:lnTo>
                    <a:pt x="7" y="1"/>
                  </a:lnTo>
                  <a:lnTo>
                    <a:pt x="13" y="1"/>
                  </a:lnTo>
                  <a:lnTo>
                    <a:pt x="19" y="3"/>
                  </a:lnTo>
                  <a:lnTo>
                    <a:pt x="25" y="5"/>
                  </a:lnTo>
                  <a:lnTo>
                    <a:pt x="31" y="8"/>
                  </a:lnTo>
                  <a:lnTo>
                    <a:pt x="38" y="11"/>
                  </a:lnTo>
                  <a:lnTo>
                    <a:pt x="43" y="15"/>
                  </a:lnTo>
                  <a:lnTo>
                    <a:pt x="49" y="19"/>
                  </a:lnTo>
                  <a:lnTo>
                    <a:pt x="55" y="24"/>
                  </a:lnTo>
                  <a:lnTo>
                    <a:pt x="60" y="29"/>
                  </a:lnTo>
                  <a:lnTo>
                    <a:pt x="65" y="35"/>
                  </a:lnTo>
                  <a:lnTo>
                    <a:pt x="71" y="41"/>
                  </a:lnTo>
                  <a:lnTo>
                    <a:pt x="76" y="47"/>
                  </a:lnTo>
                  <a:lnTo>
                    <a:pt x="81" y="55"/>
                  </a:lnTo>
                  <a:lnTo>
                    <a:pt x="85" y="62"/>
                  </a:lnTo>
                  <a:lnTo>
                    <a:pt x="90" y="70"/>
                  </a:lnTo>
                  <a:lnTo>
                    <a:pt x="94" y="78"/>
                  </a:lnTo>
                  <a:lnTo>
                    <a:pt x="102" y="96"/>
                  </a:lnTo>
                  <a:lnTo>
                    <a:pt x="105" y="105"/>
                  </a:lnTo>
                  <a:lnTo>
                    <a:pt x="109" y="114"/>
                  </a:lnTo>
                  <a:lnTo>
                    <a:pt x="112" y="124"/>
                  </a:lnTo>
                  <a:lnTo>
                    <a:pt x="115" y="135"/>
                  </a:lnTo>
                  <a:lnTo>
                    <a:pt x="117" y="145"/>
                  </a:lnTo>
                  <a:lnTo>
                    <a:pt x="121" y="167"/>
                  </a:lnTo>
                  <a:lnTo>
                    <a:pt x="123" y="178"/>
                  </a:lnTo>
                  <a:lnTo>
                    <a:pt x="125" y="189"/>
                  </a:lnTo>
                  <a:lnTo>
                    <a:pt x="126" y="201"/>
                  </a:lnTo>
                  <a:lnTo>
                    <a:pt x="126" y="212"/>
                  </a:lnTo>
                  <a:lnTo>
                    <a:pt x="127" y="224"/>
                  </a:lnTo>
                  <a:lnTo>
                    <a:pt x="127" y="236"/>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9" name="Freeform 110"/>
            <p:cNvSpPr>
              <a:spLocks/>
            </p:cNvSpPr>
            <p:nvPr/>
          </p:nvSpPr>
          <p:spPr bwMode="auto">
            <a:xfrm>
              <a:off x="3173" y="2188"/>
              <a:ext cx="96" cy="191"/>
            </a:xfrm>
            <a:custGeom>
              <a:avLst/>
              <a:gdLst/>
              <a:ahLst/>
              <a:cxnLst>
                <a:cxn ang="0">
                  <a:pos x="0" y="0"/>
                </a:cxn>
                <a:cxn ang="0">
                  <a:pos x="7" y="0"/>
                </a:cxn>
                <a:cxn ang="0">
                  <a:pos x="14" y="1"/>
                </a:cxn>
                <a:cxn ang="0">
                  <a:pos x="20" y="3"/>
                </a:cxn>
                <a:cxn ang="0">
                  <a:pos x="27" y="6"/>
                </a:cxn>
                <a:cxn ang="0">
                  <a:pos x="34" y="9"/>
                </a:cxn>
                <a:cxn ang="0">
                  <a:pos x="40" y="12"/>
                </a:cxn>
                <a:cxn ang="0">
                  <a:pos x="46" y="16"/>
                </a:cxn>
                <a:cxn ang="0">
                  <a:pos x="52" y="21"/>
                </a:cxn>
                <a:cxn ang="0">
                  <a:pos x="58" y="26"/>
                </a:cxn>
                <a:cxn ang="0">
                  <a:pos x="64" y="33"/>
                </a:cxn>
                <a:cxn ang="0">
                  <a:pos x="69" y="39"/>
                </a:cxn>
                <a:cxn ang="0">
                  <a:pos x="74" y="46"/>
                </a:cxn>
                <a:cxn ang="0">
                  <a:pos x="80" y="54"/>
                </a:cxn>
                <a:cxn ang="0">
                  <a:pos x="85" y="62"/>
                </a:cxn>
                <a:cxn ang="0">
                  <a:pos x="90" y="70"/>
                </a:cxn>
                <a:cxn ang="0">
                  <a:pos x="95" y="79"/>
                </a:cxn>
                <a:cxn ang="0">
                  <a:pos x="99" y="88"/>
                </a:cxn>
                <a:cxn ang="0">
                  <a:pos x="103" y="98"/>
                </a:cxn>
                <a:cxn ang="0">
                  <a:pos x="107" y="108"/>
                </a:cxn>
                <a:cxn ang="0">
                  <a:pos x="114" y="129"/>
                </a:cxn>
                <a:cxn ang="0">
                  <a:pos x="118" y="141"/>
                </a:cxn>
                <a:cxn ang="0">
                  <a:pos x="120" y="152"/>
                </a:cxn>
                <a:cxn ang="0">
                  <a:pos x="124" y="164"/>
                </a:cxn>
                <a:cxn ang="0">
                  <a:pos x="128" y="189"/>
                </a:cxn>
                <a:cxn ang="0">
                  <a:pos x="130" y="201"/>
                </a:cxn>
                <a:cxn ang="0">
                  <a:pos x="131" y="214"/>
                </a:cxn>
                <a:cxn ang="0">
                  <a:pos x="133" y="241"/>
                </a:cxn>
                <a:cxn ang="0">
                  <a:pos x="134" y="254"/>
                </a:cxn>
                <a:cxn ang="0">
                  <a:pos x="134" y="267"/>
                </a:cxn>
              </a:cxnLst>
              <a:rect l="0" t="0" r="r" b="b"/>
              <a:pathLst>
                <a:path w="135" h="268">
                  <a:moveTo>
                    <a:pt x="0" y="0"/>
                  </a:moveTo>
                  <a:lnTo>
                    <a:pt x="7" y="0"/>
                  </a:lnTo>
                  <a:lnTo>
                    <a:pt x="14" y="1"/>
                  </a:lnTo>
                  <a:lnTo>
                    <a:pt x="20" y="3"/>
                  </a:lnTo>
                  <a:lnTo>
                    <a:pt x="27" y="6"/>
                  </a:lnTo>
                  <a:lnTo>
                    <a:pt x="34" y="9"/>
                  </a:lnTo>
                  <a:lnTo>
                    <a:pt x="40" y="12"/>
                  </a:lnTo>
                  <a:lnTo>
                    <a:pt x="46" y="16"/>
                  </a:lnTo>
                  <a:lnTo>
                    <a:pt x="52" y="21"/>
                  </a:lnTo>
                  <a:lnTo>
                    <a:pt x="58" y="26"/>
                  </a:lnTo>
                  <a:lnTo>
                    <a:pt x="64" y="33"/>
                  </a:lnTo>
                  <a:lnTo>
                    <a:pt x="69" y="39"/>
                  </a:lnTo>
                  <a:lnTo>
                    <a:pt x="74" y="46"/>
                  </a:lnTo>
                  <a:lnTo>
                    <a:pt x="80" y="54"/>
                  </a:lnTo>
                  <a:lnTo>
                    <a:pt x="85" y="62"/>
                  </a:lnTo>
                  <a:lnTo>
                    <a:pt x="90" y="70"/>
                  </a:lnTo>
                  <a:lnTo>
                    <a:pt x="95" y="79"/>
                  </a:lnTo>
                  <a:lnTo>
                    <a:pt x="99" y="88"/>
                  </a:lnTo>
                  <a:lnTo>
                    <a:pt x="103" y="98"/>
                  </a:lnTo>
                  <a:lnTo>
                    <a:pt x="107" y="108"/>
                  </a:lnTo>
                  <a:lnTo>
                    <a:pt x="114" y="129"/>
                  </a:lnTo>
                  <a:lnTo>
                    <a:pt x="118" y="141"/>
                  </a:lnTo>
                  <a:lnTo>
                    <a:pt x="120" y="152"/>
                  </a:lnTo>
                  <a:lnTo>
                    <a:pt x="124" y="164"/>
                  </a:lnTo>
                  <a:lnTo>
                    <a:pt x="128" y="189"/>
                  </a:lnTo>
                  <a:lnTo>
                    <a:pt x="130" y="201"/>
                  </a:lnTo>
                  <a:lnTo>
                    <a:pt x="131" y="214"/>
                  </a:lnTo>
                  <a:lnTo>
                    <a:pt x="133" y="241"/>
                  </a:lnTo>
                  <a:lnTo>
                    <a:pt x="134" y="254"/>
                  </a:lnTo>
                  <a:lnTo>
                    <a:pt x="134" y="267"/>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90" name="Freeform 111"/>
            <p:cNvSpPr>
              <a:spLocks/>
            </p:cNvSpPr>
            <p:nvPr/>
          </p:nvSpPr>
          <p:spPr bwMode="auto">
            <a:xfrm>
              <a:off x="3214" y="2178"/>
              <a:ext cx="109" cy="201"/>
            </a:xfrm>
            <a:custGeom>
              <a:avLst/>
              <a:gdLst/>
              <a:ahLst/>
              <a:cxnLst>
                <a:cxn ang="0">
                  <a:pos x="0" y="0"/>
                </a:cxn>
                <a:cxn ang="0">
                  <a:pos x="7" y="1"/>
                </a:cxn>
                <a:cxn ang="0">
                  <a:pos x="15" y="1"/>
                </a:cxn>
                <a:cxn ang="0">
                  <a:pos x="23" y="3"/>
                </a:cxn>
                <a:cxn ang="0">
                  <a:pos x="30" y="6"/>
                </a:cxn>
                <a:cxn ang="0">
                  <a:pos x="38" y="9"/>
                </a:cxn>
                <a:cxn ang="0">
                  <a:pos x="44" y="13"/>
                </a:cxn>
                <a:cxn ang="0">
                  <a:pos x="52" y="17"/>
                </a:cxn>
                <a:cxn ang="0">
                  <a:pos x="58" y="23"/>
                </a:cxn>
                <a:cxn ang="0">
                  <a:pos x="66" y="28"/>
                </a:cxn>
                <a:cxn ang="0">
                  <a:pos x="72" y="34"/>
                </a:cxn>
                <a:cxn ang="0">
                  <a:pos x="78" y="41"/>
                </a:cxn>
                <a:cxn ang="0">
                  <a:pos x="85" y="49"/>
                </a:cxn>
                <a:cxn ang="0">
                  <a:pos x="90" y="57"/>
                </a:cxn>
                <a:cxn ang="0">
                  <a:pos x="96" y="65"/>
                </a:cxn>
                <a:cxn ang="0">
                  <a:pos x="102" y="74"/>
                </a:cxn>
                <a:cxn ang="0">
                  <a:pos x="108" y="83"/>
                </a:cxn>
                <a:cxn ang="0">
                  <a:pos x="117" y="103"/>
                </a:cxn>
                <a:cxn ang="0">
                  <a:pos x="122" y="113"/>
                </a:cxn>
                <a:cxn ang="0">
                  <a:pos x="126" y="124"/>
                </a:cxn>
                <a:cxn ang="0">
                  <a:pos x="130" y="136"/>
                </a:cxn>
                <a:cxn ang="0">
                  <a:pos x="134" y="148"/>
                </a:cxn>
                <a:cxn ang="0">
                  <a:pos x="137" y="160"/>
                </a:cxn>
                <a:cxn ang="0">
                  <a:pos x="140" y="172"/>
                </a:cxn>
                <a:cxn ang="0">
                  <a:pos x="143" y="185"/>
                </a:cxn>
                <a:cxn ang="0">
                  <a:pos x="148" y="211"/>
                </a:cxn>
                <a:cxn ang="0">
                  <a:pos x="149" y="224"/>
                </a:cxn>
                <a:cxn ang="0">
                  <a:pos x="151" y="238"/>
                </a:cxn>
                <a:cxn ang="0">
                  <a:pos x="152" y="266"/>
                </a:cxn>
                <a:cxn ang="0">
                  <a:pos x="152" y="280"/>
                </a:cxn>
              </a:cxnLst>
              <a:rect l="0" t="0" r="r" b="b"/>
              <a:pathLst>
                <a:path w="153" h="281">
                  <a:moveTo>
                    <a:pt x="0" y="0"/>
                  </a:moveTo>
                  <a:lnTo>
                    <a:pt x="7" y="1"/>
                  </a:lnTo>
                  <a:lnTo>
                    <a:pt x="15" y="1"/>
                  </a:lnTo>
                  <a:lnTo>
                    <a:pt x="23" y="3"/>
                  </a:lnTo>
                  <a:lnTo>
                    <a:pt x="30" y="6"/>
                  </a:lnTo>
                  <a:lnTo>
                    <a:pt x="38" y="9"/>
                  </a:lnTo>
                  <a:lnTo>
                    <a:pt x="44" y="13"/>
                  </a:lnTo>
                  <a:lnTo>
                    <a:pt x="52" y="17"/>
                  </a:lnTo>
                  <a:lnTo>
                    <a:pt x="58" y="23"/>
                  </a:lnTo>
                  <a:lnTo>
                    <a:pt x="66" y="28"/>
                  </a:lnTo>
                  <a:lnTo>
                    <a:pt x="72" y="34"/>
                  </a:lnTo>
                  <a:lnTo>
                    <a:pt x="78" y="41"/>
                  </a:lnTo>
                  <a:lnTo>
                    <a:pt x="85" y="49"/>
                  </a:lnTo>
                  <a:lnTo>
                    <a:pt x="90" y="57"/>
                  </a:lnTo>
                  <a:lnTo>
                    <a:pt x="96" y="65"/>
                  </a:lnTo>
                  <a:lnTo>
                    <a:pt x="102" y="74"/>
                  </a:lnTo>
                  <a:lnTo>
                    <a:pt x="108" y="83"/>
                  </a:lnTo>
                  <a:lnTo>
                    <a:pt x="117" y="103"/>
                  </a:lnTo>
                  <a:lnTo>
                    <a:pt x="122" y="113"/>
                  </a:lnTo>
                  <a:lnTo>
                    <a:pt x="126" y="124"/>
                  </a:lnTo>
                  <a:lnTo>
                    <a:pt x="130" y="136"/>
                  </a:lnTo>
                  <a:lnTo>
                    <a:pt x="134" y="148"/>
                  </a:lnTo>
                  <a:lnTo>
                    <a:pt x="137" y="160"/>
                  </a:lnTo>
                  <a:lnTo>
                    <a:pt x="140" y="172"/>
                  </a:lnTo>
                  <a:lnTo>
                    <a:pt x="143" y="185"/>
                  </a:lnTo>
                  <a:lnTo>
                    <a:pt x="148" y="211"/>
                  </a:lnTo>
                  <a:lnTo>
                    <a:pt x="149" y="224"/>
                  </a:lnTo>
                  <a:lnTo>
                    <a:pt x="151" y="238"/>
                  </a:lnTo>
                  <a:lnTo>
                    <a:pt x="152" y="266"/>
                  </a:lnTo>
                  <a:lnTo>
                    <a:pt x="152" y="28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91" name="Freeform 112"/>
            <p:cNvSpPr>
              <a:spLocks/>
            </p:cNvSpPr>
            <p:nvPr/>
          </p:nvSpPr>
          <p:spPr bwMode="auto">
            <a:xfrm>
              <a:off x="3268" y="2156"/>
              <a:ext cx="115" cy="246"/>
            </a:xfrm>
            <a:custGeom>
              <a:avLst/>
              <a:gdLst/>
              <a:ahLst/>
              <a:cxnLst>
                <a:cxn ang="0">
                  <a:pos x="0" y="0"/>
                </a:cxn>
                <a:cxn ang="0">
                  <a:pos x="8" y="1"/>
                </a:cxn>
                <a:cxn ang="0">
                  <a:pos x="16" y="2"/>
                </a:cxn>
                <a:cxn ang="0">
                  <a:pos x="24" y="4"/>
                </a:cxn>
                <a:cxn ang="0">
                  <a:pos x="32" y="7"/>
                </a:cxn>
                <a:cxn ang="0">
                  <a:pos x="39" y="11"/>
                </a:cxn>
                <a:cxn ang="0">
                  <a:pos x="47" y="16"/>
                </a:cxn>
                <a:cxn ang="0">
                  <a:pos x="54" y="21"/>
                </a:cxn>
                <a:cxn ang="0">
                  <a:pos x="62" y="28"/>
                </a:cxn>
                <a:cxn ang="0">
                  <a:pos x="68" y="35"/>
                </a:cxn>
                <a:cxn ang="0">
                  <a:pos x="76" y="42"/>
                </a:cxn>
                <a:cxn ang="0">
                  <a:pos x="82" y="51"/>
                </a:cxn>
                <a:cxn ang="0">
                  <a:pos x="89" y="60"/>
                </a:cxn>
                <a:cxn ang="0">
                  <a:pos x="95" y="69"/>
                </a:cxn>
                <a:cxn ang="0">
                  <a:pos x="101" y="80"/>
                </a:cxn>
                <a:cxn ang="0">
                  <a:pos x="106" y="90"/>
                </a:cxn>
                <a:cxn ang="0">
                  <a:pos x="112" y="102"/>
                </a:cxn>
                <a:cxn ang="0">
                  <a:pos x="118" y="114"/>
                </a:cxn>
                <a:cxn ang="0">
                  <a:pos x="123" y="127"/>
                </a:cxn>
                <a:cxn ang="0">
                  <a:pos x="128" y="140"/>
                </a:cxn>
                <a:cxn ang="0">
                  <a:pos x="132" y="153"/>
                </a:cxn>
                <a:cxn ang="0">
                  <a:pos x="136" y="167"/>
                </a:cxn>
                <a:cxn ang="0">
                  <a:pos x="140" y="182"/>
                </a:cxn>
                <a:cxn ang="0">
                  <a:pos x="144" y="196"/>
                </a:cxn>
                <a:cxn ang="0">
                  <a:pos x="147" y="212"/>
                </a:cxn>
                <a:cxn ang="0">
                  <a:pos x="150" y="227"/>
                </a:cxn>
                <a:cxn ang="0">
                  <a:pos x="152" y="243"/>
                </a:cxn>
                <a:cxn ang="0">
                  <a:pos x="154" y="259"/>
                </a:cxn>
                <a:cxn ang="0">
                  <a:pos x="158" y="292"/>
                </a:cxn>
                <a:cxn ang="0">
                  <a:pos x="158" y="310"/>
                </a:cxn>
                <a:cxn ang="0">
                  <a:pos x="160" y="327"/>
                </a:cxn>
                <a:cxn ang="0">
                  <a:pos x="160" y="344"/>
                </a:cxn>
              </a:cxnLst>
              <a:rect l="0" t="0" r="r" b="b"/>
              <a:pathLst>
                <a:path w="161" h="345">
                  <a:moveTo>
                    <a:pt x="0" y="0"/>
                  </a:moveTo>
                  <a:lnTo>
                    <a:pt x="8" y="1"/>
                  </a:lnTo>
                  <a:lnTo>
                    <a:pt x="16" y="2"/>
                  </a:lnTo>
                  <a:lnTo>
                    <a:pt x="24" y="4"/>
                  </a:lnTo>
                  <a:lnTo>
                    <a:pt x="32" y="7"/>
                  </a:lnTo>
                  <a:lnTo>
                    <a:pt x="39" y="11"/>
                  </a:lnTo>
                  <a:lnTo>
                    <a:pt x="47" y="16"/>
                  </a:lnTo>
                  <a:lnTo>
                    <a:pt x="54" y="21"/>
                  </a:lnTo>
                  <a:lnTo>
                    <a:pt x="62" y="28"/>
                  </a:lnTo>
                  <a:lnTo>
                    <a:pt x="68" y="35"/>
                  </a:lnTo>
                  <a:lnTo>
                    <a:pt x="76" y="42"/>
                  </a:lnTo>
                  <a:lnTo>
                    <a:pt x="82" y="51"/>
                  </a:lnTo>
                  <a:lnTo>
                    <a:pt x="89" y="60"/>
                  </a:lnTo>
                  <a:lnTo>
                    <a:pt x="95" y="69"/>
                  </a:lnTo>
                  <a:lnTo>
                    <a:pt x="101" y="80"/>
                  </a:lnTo>
                  <a:lnTo>
                    <a:pt x="106" y="90"/>
                  </a:lnTo>
                  <a:lnTo>
                    <a:pt x="112" y="102"/>
                  </a:lnTo>
                  <a:lnTo>
                    <a:pt x="118" y="114"/>
                  </a:lnTo>
                  <a:lnTo>
                    <a:pt x="123" y="127"/>
                  </a:lnTo>
                  <a:lnTo>
                    <a:pt x="128" y="140"/>
                  </a:lnTo>
                  <a:lnTo>
                    <a:pt x="132" y="153"/>
                  </a:lnTo>
                  <a:lnTo>
                    <a:pt x="136" y="167"/>
                  </a:lnTo>
                  <a:lnTo>
                    <a:pt x="140" y="182"/>
                  </a:lnTo>
                  <a:lnTo>
                    <a:pt x="144" y="196"/>
                  </a:lnTo>
                  <a:lnTo>
                    <a:pt x="147" y="212"/>
                  </a:lnTo>
                  <a:lnTo>
                    <a:pt x="150" y="227"/>
                  </a:lnTo>
                  <a:lnTo>
                    <a:pt x="152" y="243"/>
                  </a:lnTo>
                  <a:lnTo>
                    <a:pt x="154" y="259"/>
                  </a:lnTo>
                  <a:lnTo>
                    <a:pt x="158" y="292"/>
                  </a:lnTo>
                  <a:lnTo>
                    <a:pt x="158" y="310"/>
                  </a:lnTo>
                  <a:lnTo>
                    <a:pt x="160" y="327"/>
                  </a:lnTo>
                  <a:lnTo>
                    <a:pt x="160" y="344"/>
                  </a:lnTo>
                </a:path>
              </a:pathLst>
            </a:custGeom>
            <a:noFill/>
            <a:ln w="12700" cap="rnd" cmpd="sng">
              <a:solidFill>
                <a:srgbClr val="000000"/>
              </a:solidFill>
              <a:prstDash val="solid"/>
              <a:round/>
              <a:headEnd type="none" w="sm" len="sm"/>
              <a:tailEnd type="none" w="sm" len="sm"/>
            </a:ln>
            <a:effectLst/>
          </p:spPr>
          <p:txBody>
            <a:bodyPr/>
            <a:lstStyle/>
            <a:p>
              <a:endParaRPr lang="en-US"/>
            </a:p>
          </p:txBody>
        </p:sp>
        <p:graphicFrame>
          <p:nvGraphicFramePr>
            <p:cNvPr id="92" name="Object 113"/>
            <p:cNvGraphicFramePr>
              <a:graphicFrameLocks/>
            </p:cNvGraphicFramePr>
            <p:nvPr/>
          </p:nvGraphicFramePr>
          <p:xfrm>
            <a:off x="4913" y="2129"/>
            <a:ext cx="474" cy="345"/>
          </p:xfrm>
          <a:graphic>
            <a:graphicData uri="http://schemas.openxmlformats.org/presentationml/2006/ole">
              <mc:AlternateContent xmlns:mc="http://schemas.openxmlformats.org/markup-compatibility/2006">
                <mc:Choice xmlns:v="urn:schemas-microsoft-com:vml" Requires="v">
                  <p:oleObj name="ClipArt" r:id="rId8" imgW="3657600" imgH="2673000" progId="">
                    <p:embed/>
                  </p:oleObj>
                </mc:Choice>
                <mc:Fallback>
                  <p:oleObj name="ClipArt" r:id="rId8" imgW="3657600" imgH="2673000" progId="">
                    <p:embed/>
                    <p:pic>
                      <p:nvPicPr>
                        <p:cNvPr id="0" name="Picture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13" y="2129"/>
                          <a:ext cx="474"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3" name="Object 114"/>
            <p:cNvGraphicFramePr>
              <a:graphicFrameLocks/>
            </p:cNvGraphicFramePr>
            <p:nvPr/>
          </p:nvGraphicFramePr>
          <p:xfrm>
            <a:off x="2821" y="2178"/>
            <a:ext cx="246" cy="341"/>
          </p:xfrm>
          <a:graphic>
            <a:graphicData uri="http://schemas.openxmlformats.org/presentationml/2006/ole">
              <mc:AlternateContent xmlns:mc="http://schemas.openxmlformats.org/markup-compatibility/2006">
                <mc:Choice xmlns:v="urn:schemas-microsoft-com:vml" Requires="v">
                  <p:oleObj name="ClipArt" r:id="rId10" imgW="1653840" imgH="2286000" progId="">
                    <p:embed/>
                  </p:oleObj>
                </mc:Choice>
                <mc:Fallback>
                  <p:oleObj name="ClipArt" r:id="rId10" imgW="1653840" imgH="2286000" progId="">
                    <p:embed/>
                    <p:pic>
                      <p:nvPicPr>
                        <p:cNvPr id="0" name="Picture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21" y="2178"/>
                          <a:ext cx="24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16" name="Group 115"/>
          <p:cNvGrpSpPr>
            <a:grpSpLocks/>
          </p:cNvGrpSpPr>
          <p:nvPr/>
        </p:nvGrpSpPr>
        <p:grpSpPr bwMode="auto">
          <a:xfrm>
            <a:off x="2293805" y="5716414"/>
            <a:ext cx="5514219" cy="698500"/>
            <a:chOff x="2025" y="2625"/>
            <a:chExt cx="3343" cy="412"/>
          </a:xfrm>
        </p:grpSpPr>
        <p:sp>
          <p:nvSpPr>
            <p:cNvPr id="117" name="Rectangle 116"/>
            <p:cNvSpPr>
              <a:spLocks noChangeArrowheads="1"/>
            </p:cNvSpPr>
            <p:nvPr/>
          </p:nvSpPr>
          <p:spPr bwMode="auto">
            <a:xfrm>
              <a:off x="2025" y="2711"/>
              <a:ext cx="468" cy="218"/>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latin typeface="Arial" charset="0"/>
                </a:rPr>
                <a:t>Video</a:t>
              </a:r>
            </a:p>
          </p:txBody>
        </p:sp>
        <p:grpSp>
          <p:nvGrpSpPr>
            <p:cNvPr id="118" name="Group 117"/>
            <p:cNvGrpSpPr>
              <a:grpSpLocks/>
            </p:cNvGrpSpPr>
            <p:nvPr/>
          </p:nvGrpSpPr>
          <p:grpSpPr bwMode="auto">
            <a:xfrm>
              <a:off x="3416" y="2678"/>
              <a:ext cx="240" cy="99"/>
              <a:chOff x="2695" y="3213"/>
              <a:chExt cx="335" cy="140"/>
            </a:xfrm>
          </p:grpSpPr>
          <p:sp>
            <p:nvSpPr>
              <p:cNvPr id="147" name="Freeform 118"/>
              <p:cNvSpPr>
                <a:spLocks/>
              </p:cNvSpPr>
              <p:nvPr/>
            </p:nvSpPr>
            <p:spPr bwMode="auto">
              <a:xfrm>
                <a:off x="2751" y="3256"/>
                <a:ext cx="61" cy="66"/>
              </a:xfrm>
              <a:custGeom>
                <a:avLst/>
                <a:gdLst/>
                <a:ahLst/>
                <a:cxnLst>
                  <a:cxn ang="0">
                    <a:pos x="0" y="0"/>
                  </a:cxn>
                  <a:cxn ang="0">
                    <a:pos x="60" y="0"/>
                  </a:cxn>
                  <a:cxn ang="0">
                    <a:pos x="60" y="65"/>
                  </a:cxn>
                  <a:cxn ang="0">
                    <a:pos x="0" y="65"/>
                  </a:cxn>
                  <a:cxn ang="0">
                    <a:pos x="0" y="0"/>
                  </a:cxn>
                </a:cxnLst>
                <a:rect l="0" t="0" r="r" b="b"/>
                <a:pathLst>
                  <a:path w="61" h="66">
                    <a:moveTo>
                      <a:pt x="0" y="0"/>
                    </a:moveTo>
                    <a:lnTo>
                      <a:pt x="60" y="0"/>
                    </a:lnTo>
                    <a:lnTo>
                      <a:pt x="60" y="65"/>
                    </a:lnTo>
                    <a:lnTo>
                      <a:pt x="0" y="65"/>
                    </a:lnTo>
                    <a:lnTo>
                      <a:pt x="0"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48" name="Freeform 119"/>
              <p:cNvSpPr>
                <a:spLocks/>
              </p:cNvSpPr>
              <p:nvPr/>
            </p:nvSpPr>
            <p:spPr bwMode="auto">
              <a:xfrm>
                <a:off x="2709" y="3226"/>
                <a:ext cx="47" cy="124"/>
              </a:xfrm>
              <a:custGeom>
                <a:avLst/>
                <a:gdLst/>
                <a:ahLst/>
                <a:cxnLst>
                  <a:cxn ang="0">
                    <a:pos x="46" y="30"/>
                  </a:cxn>
                  <a:cxn ang="0">
                    <a:pos x="0" y="0"/>
                  </a:cxn>
                  <a:cxn ang="0">
                    <a:pos x="0" y="123"/>
                  </a:cxn>
                  <a:cxn ang="0">
                    <a:pos x="45" y="95"/>
                  </a:cxn>
                  <a:cxn ang="0">
                    <a:pos x="46" y="30"/>
                  </a:cxn>
                </a:cxnLst>
                <a:rect l="0" t="0" r="r" b="b"/>
                <a:pathLst>
                  <a:path w="47" h="124">
                    <a:moveTo>
                      <a:pt x="46" y="30"/>
                    </a:moveTo>
                    <a:lnTo>
                      <a:pt x="0" y="0"/>
                    </a:lnTo>
                    <a:lnTo>
                      <a:pt x="0" y="123"/>
                    </a:lnTo>
                    <a:lnTo>
                      <a:pt x="45" y="95"/>
                    </a:lnTo>
                    <a:lnTo>
                      <a:pt x="46" y="3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49" name="Freeform 120"/>
              <p:cNvSpPr>
                <a:spLocks/>
              </p:cNvSpPr>
              <p:nvPr/>
            </p:nvSpPr>
            <p:spPr bwMode="auto">
              <a:xfrm>
                <a:off x="2707" y="3230"/>
                <a:ext cx="101" cy="34"/>
              </a:xfrm>
              <a:custGeom>
                <a:avLst/>
                <a:gdLst/>
                <a:ahLst/>
                <a:cxnLst>
                  <a:cxn ang="0">
                    <a:pos x="2" y="0"/>
                  </a:cxn>
                  <a:cxn ang="0">
                    <a:pos x="48" y="29"/>
                  </a:cxn>
                  <a:cxn ang="0">
                    <a:pos x="100" y="29"/>
                  </a:cxn>
                  <a:cxn ang="0">
                    <a:pos x="100" y="33"/>
                  </a:cxn>
                  <a:cxn ang="0">
                    <a:pos x="48" y="33"/>
                  </a:cxn>
                  <a:cxn ang="0">
                    <a:pos x="0" y="7"/>
                  </a:cxn>
                  <a:cxn ang="0">
                    <a:pos x="2" y="0"/>
                  </a:cxn>
                </a:cxnLst>
                <a:rect l="0" t="0" r="r" b="b"/>
                <a:pathLst>
                  <a:path w="101" h="34">
                    <a:moveTo>
                      <a:pt x="2" y="0"/>
                    </a:moveTo>
                    <a:lnTo>
                      <a:pt x="48" y="29"/>
                    </a:lnTo>
                    <a:lnTo>
                      <a:pt x="100" y="29"/>
                    </a:lnTo>
                    <a:lnTo>
                      <a:pt x="100" y="33"/>
                    </a:lnTo>
                    <a:lnTo>
                      <a:pt x="48" y="33"/>
                    </a:lnTo>
                    <a:lnTo>
                      <a:pt x="0" y="7"/>
                    </a:lnTo>
                    <a:lnTo>
                      <a:pt x="2"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150" name="Freeform 121"/>
              <p:cNvSpPr>
                <a:spLocks/>
              </p:cNvSpPr>
              <p:nvPr/>
            </p:nvSpPr>
            <p:spPr bwMode="auto">
              <a:xfrm>
                <a:off x="2708" y="3243"/>
                <a:ext cx="101" cy="34"/>
              </a:xfrm>
              <a:custGeom>
                <a:avLst/>
                <a:gdLst/>
                <a:ahLst/>
                <a:cxnLst>
                  <a:cxn ang="0">
                    <a:pos x="1" y="0"/>
                  </a:cxn>
                  <a:cxn ang="0">
                    <a:pos x="47" y="23"/>
                  </a:cxn>
                  <a:cxn ang="0">
                    <a:pos x="100" y="23"/>
                  </a:cxn>
                  <a:cxn ang="0">
                    <a:pos x="100" y="33"/>
                  </a:cxn>
                  <a:cxn ang="0">
                    <a:pos x="47" y="33"/>
                  </a:cxn>
                  <a:cxn ang="0">
                    <a:pos x="0" y="23"/>
                  </a:cxn>
                  <a:cxn ang="0">
                    <a:pos x="1" y="0"/>
                  </a:cxn>
                </a:cxnLst>
                <a:rect l="0" t="0" r="r" b="b"/>
                <a:pathLst>
                  <a:path w="101" h="34">
                    <a:moveTo>
                      <a:pt x="1" y="0"/>
                    </a:moveTo>
                    <a:lnTo>
                      <a:pt x="47" y="23"/>
                    </a:lnTo>
                    <a:lnTo>
                      <a:pt x="100" y="23"/>
                    </a:lnTo>
                    <a:lnTo>
                      <a:pt x="100" y="33"/>
                    </a:lnTo>
                    <a:lnTo>
                      <a:pt x="47" y="33"/>
                    </a:lnTo>
                    <a:lnTo>
                      <a:pt x="0" y="23"/>
                    </a:lnTo>
                    <a:lnTo>
                      <a:pt x="1" y="0"/>
                    </a:lnTo>
                  </a:path>
                </a:pathLst>
              </a:custGeom>
              <a:solidFill>
                <a:srgbClr val="FFFFFF"/>
              </a:solidFill>
              <a:ln w="12700" cap="rnd" cmpd="sng">
                <a:solidFill>
                  <a:srgbClr val="000000"/>
                </a:solidFill>
                <a:prstDash val="solid"/>
                <a:round/>
                <a:headEnd/>
                <a:tailEnd/>
              </a:ln>
              <a:effectLst/>
            </p:spPr>
            <p:txBody>
              <a:bodyPr/>
              <a:lstStyle/>
              <a:p>
                <a:endParaRPr lang="en-US"/>
              </a:p>
            </p:txBody>
          </p:sp>
          <p:sp>
            <p:nvSpPr>
              <p:cNvPr id="151" name="Freeform 122"/>
              <p:cNvSpPr>
                <a:spLocks/>
              </p:cNvSpPr>
              <p:nvPr/>
            </p:nvSpPr>
            <p:spPr bwMode="auto">
              <a:xfrm>
                <a:off x="2695" y="3226"/>
                <a:ext cx="17" cy="124"/>
              </a:xfrm>
              <a:custGeom>
                <a:avLst/>
                <a:gdLst/>
                <a:ahLst/>
                <a:cxnLst>
                  <a:cxn ang="0">
                    <a:pos x="16" y="0"/>
                  </a:cxn>
                  <a:cxn ang="0">
                    <a:pos x="0" y="0"/>
                  </a:cxn>
                  <a:cxn ang="0">
                    <a:pos x="0" y="123"/>
                  </a:cxn>
                  <a:cxn ang="0">
                    <a:pos x="16" y="123"/>
                  </a:cxn>
                  <a:cxn ang="0">
                    <a:pos x="16" y="0"/>
                  </a:cxn>
                </a:cxnLst>
                <a:rect l="0" t="0" r="r" b="b"/>
                <a:pathLst>
                  <a:path w="17" h="124">
                    <a:moveTo>
                      <a:pt x="16" y="0"/>
                    </a:moveTo>
                    <a:lnTo>
                      <a:pt x="0" y="0"/>
                    </a:lnTo>
                    <a:lnTo>
                      <a:pt x="0" y="123"/>
                    </a:lnTo>
                    <a:lnTo>
                      <a:pt x="16" y="123"/>
                    </a:lnTo>
                    <a:lnTo>
                      <a:pt x="16" y="0"/>
                    </a:lnTo>
                  </a:path>
                </a:pathLst>
              </a:custGeom>
              <a:solidFill>
                <a:srgbClr val="7F7F7F"/>
              </a:solidFill>
              <a:ln w="12700" cap="rnd" cmpd="sng">
                <a:solidFill>
                  <a:srgbClr val="000000"/>
                </a:solidFill>
                <a:prstDash val="solid"/>
                <a:round/>
                <a:headEnd/>
                <a:tailEnd/>
              </a:ln>
              <a:effectLst/>
            </p:spPr>
            <p:txBody>
              <a:bodyPr/>
              <a:lstStyle/>
              <a:p>
                <a:endParaRPr lang="en-US"/>
              </a:p>
            </p:txBody>
          </p:sp>
          <p:sp>
            <p:nvSpPr>
              <p:cNvPr id="152" name="Freeform 123"/>
              <p:cNvSpPr>
                <a:spLocks/>
              </p:cNvSpPr>
              <p:nvPr/>
            </p:nvSpPr>
            <p:spPr bwMode="auto">
              <a:xfrm>
                <a:off x="2760" y="3253"/>
                <a:ext cx="32" cy="72"/>
              </a:xfrm>
              <a:custGeom>
                <a:avLst/>
                <a:gdLst/>
                <a:ahLst/>
                <a:cxnLst>
                  <a:cxn ang="0">
                    <a:pos x="0" y="0"/>
                  </a:cxn>
                  <a:cxn ang="0">
                    <a:pos x="31" y="0"/>
                  </a:cxn>
                  <a:cxn ang="0">
                    <a:pos x="31" y="71"/>
                  </a:cxn>
                  <a:cxn ang="0">
                    <a:pos x="0" y="71"/>
                  </a:cxn>
                  <a:cxn ang="0">
                    <a:pos x="0" y="0"/>
                  </a:cxn>
                </a:cxnLst>
                <a:rect l="0" t="0" r="r" b="b"/>
                <a:pathLst>
                  <a:path w="32" h="72">
                    <a:moveTo>
                      <a:pt x="0" y="0"/>
                    </a:moveTo>
                    <a:lnTo>
                      <a:pt x="31" y="0"/>
                    </a:lnTo>
                    <a:lnTo>
                      <a:pt x="31" y="71"/>
                    </a:lnTo>
                    <a:lnTo>
                      <a:pt x="0" y="71"/>
                    </a:lnTo>
                    <a:lnTo>
                      <a:pt x="0" y="0"/>
                    </a:lnTo>
                  </a:path>
                </a:pathLst>
              </a:custGeom>
              <a:solidFill>
                <a:srgbClr val="7F7F7F"/>
              </a:solidFill>
              <a:ln w="12700" cap="rnd" cmpd="sng">
                <a:solidFill>
                  <a:srgbClr val="000000"/>
                </a:solidFill>
                <a:prstDash val="solid"/>
                <a:round/>
                <a:headEnd/>
                <a:tailEnd/>
              </a:ln>
              <a:effectLst/>
            </p:spPr>
            <p:txBody>
              <a:bodyPr/>
              <a:lstStyle/>
              <a:p>
                <a:endParaRPr lang="en-US"/>
              </a:p>
            </p:txBody>
          </p:sp>
          <p:sp>
            <p:nvSpPr>
              <p:cNvPr id="153" name="Freeform 124"/>
              <p:cNvSpPr>
                <a:spLocks/>
              </p:cNvSpPr>
              <p:nvPr/>
            </p:nvSpPr>
            <p:spPr bwMode="auto">
              <a:xfrm>
                <a:off x="2801" y="3213"/>
                <a:ext cx="176" cy="140"/>
              </a:xfrm>
              <a:custGeom>
                <a:avLst/>
                <a:gdLst/>
                <a:ahLst/>
                <a:cxnLst>
                  <a:cxn ang="0">
                    <a:pos x="166" y="0"/>
                  </a:cxn>
                  <a:cxn ang="0">
                    <a:pos x="8" y="0"/>
                  </a:cxn>
                  <a:cxn ang="0">
                    <a:pos x="6" y="1"/>
                  </a:cxn>
                  <a:cxn ang="0">
                    <a:pos x="3" y="2"/>
                  </a:cxn>
                  <a:cxn ang="0">
                    <a:pos x="2" y="3"/>
                  </a:cxn>
                  <a:cxn ang="0">
                    <a:pos x="1" y="5"/>
                  </a:cxn>
                  <a:cxn ang="0">
                    <a:pos x="0" y="8"/>
                  </a:cxn>
                  <a:cxn ang="0">
                    <a:pos x="0" y="130"/>
                  </a:cxn>
                  <a:cxn ang="0">
                    <a:pos x="0" y="132"/>
                  </a:cxn>
                  <a:cxn ang="0">
                    <a:pos x="1" y="134"/>
                  </a:cxn>
                  <a:cxn ang="0">
                    <a:pos x="2" y="136"/>
                  </a:cxn>
                  <a:cxn ang="0">
                    <a:pos x="4" y="138"/>
                  </a:cxn>
                  <a:cxn ang="0">
                    <a:pos x="8" y="139"/>
                  </a:cxn>
                  <a:cxn ang="0">
                    <a:pos x="9" y="139"/>
                  </a:cxn>
                  <a:cxn ang="0">
                    <a:pos x="164" y="139"/>
                  </a:cxn>
                  <a:cxn ang="0">
                    <a:pos x="167" y="139"/>
                  </a:cxn>
                  <a:cxn ang="0">
                    <a:pos x="170" y="138"/>
                  </a:cxn>
                  <a:cxn ang="0">
                    <a:pos x="172" y="136"/>
                  </a:cxn>
                  <a:cxn ang="0">
                    <a:pos x="173" y="134"/>
                  </a:cxn>
                  <a:cxn ang="0">
                    <a:pos x="175" y="131"/>
                  </a:cxn>
                  <a:cxn ang="0">
                    <a:pos x="175" y="128"/>
                  </a:cxn>
                  <a:cxn ang="0">
                    <a:pos x="175" y="11"/>
                  </a:cxn>
                  <a:cxn ang="0">
                    <a:pos x="175" y="10"/>
                  </a:cxn>
                  <a:cxn ang="0">
                    <a:pos x="174" y="7"/>
                  </a:cxn>
                  <a:cxn ang="0">
                    <a:pos x="173" y="5"/>
                  </a:cxn>
                  <a:cxn ang="0">
                    <a:pos x="172" y="3"/>
                  </a:cxn>
                  <a:cxn ang="0">
                    <a:pos x="170" y="2"/>
                  </a:cxn>
                  <a:cxn ang="0">
                    <a:pos x="167" y="1"/>
                  </a:cxn>
                  <a:cxn ang="0">
                    <a:pos x="166" y="0"/>
                  </a:cxn>
                </a:cxnLst>
                <a:rect l="0" t="0" r="r" b="b"/>
                <a:pathLst>
                  <a:path w="176" h="140">
                    <a:moveTo>
                      <a:pt x="166" y="0"/>
                    </a:moveTo>
                    <a:lnTo>
                      <a:pt x="8" y="0"/>
                    </a:lnTo>
                    <a:lnTo>
                      <a:pt x="6" y="1"/>
                    </a:lnTo>
                    <a:lnTo>
                      <a:pt x="3" y="2"/>
                    </a:lnTo>
                    <a:lnTo>
                      <a:pt x="2" y="3"/>
                    </a:lnTo>
                    <a:lnTo>
                      <a:pt x="1" y="5"/>
                    </a:lnTo>
                    <a:lnTo>
                      <a:pt x="0" y="8"/>
                    </a:lnTo>
                    <a:lnTo>
                      <a:pt x="0" y="130"/>
                    </a:lnTo>
                    <a:lnTo>
                      <a:pt x="0" y="132"/>
                    </a:lnTo>
                    <a:lnTo>
                      <a:pt x="1" y="134"/>
                    </a:lnTo>
                    <a:lnTo>
                      <a:pt x="2" y="136"/>
                    </a:lnTo>
                    <a:lnTo>
                      <a:pt x="4" y="138"/>
                    </a:lnTo>
                    <a:lnTo>
                      <a:pt x="8" y="139"/>
                    </a:lnTo>
                    <a:lnTo>
                      <a:pt x="9" y="139"/>
                    </a:lnTo>
                    <a:lnTo>
                      <a:pt x="164" y="139"/>
                    </a:lnTo>
                    <a:lnTo>
                      <a:pt x="167" y="139"/>
                    </a:lnTo>
                    <a:lnTo>
                      <a:pt x="170" y="138"/>
                    </a:lnTo>
                    <a:lnTo>
                      <a:pt x="172" y="136"/>
                    </a:lnTo>
                    <a:lnTo>
                      <a:pt x="173" y="134"/>
                    </a:lnTo>
                    <a:lnTo>
                      <a:pt x="175" y="131"/>
                    </a:lnTo>
                    <a:lnTo>
                      <a:pt x="175" y="128"/>
                    </a:lnTo>
                    <a:lnTo>
                      <a:pt x="175" y="11"/>
                    </a:lnTo>
                    <a:lnTo>
                      <a:pt x="175" y="10"/>
                    </a:lnTo>
                    <a:lnTo>
                      <a:pt x="174" y="7"/>
                    </a:lnTo>
                    <a:lnTo>
                      <a:pt x="173" y="5"/>
                    </a:lnTo>
                    <a:lnTo>
                      <a:pt x="172" y="3"/>
                    </a:lnTo>
                    <a:lnTo>
                      <a:pt x="170" y="2"/>
                    </a:lnTo>
                    <a:lnTo>
                      <a:pt x="167" y="1"/>
                    </a:lnTo>
                    <a:lnTo>
                      <a:pt x="166" y="0"/>
                    </a:lnTo>
                  </a:path>
                </a:pathLst>
              </a:custGeom>
              <a:solidFill>
                <a:srgbClr val="7F7F7F"/>
              </a:solidFill>
              <a:ln w="12700" cap="rnd" cmpd="sng">
                <a:solidFill>
                  <a:srgbClr val="000000"/>
                </a:solidFill>
                <a:prstDash val="solid"/>
                <a:round/>
                <a:headEnd/>
                <a:tailEnd/>
              </a:ln>
              <a:effectLst/>
            </p:spPr>
            <p:txBody>
              <a:bodyPr/>
              <a:lstStyle/>
              <a:p>
                <a:endParaRPr lang="en-US"/>
              </a:p>
            </p:txBody>
          </p:sp>
          <p:sp>
            <p:nvSpPr>
              <p:cNvPr id="154" name="Freeform 125"/>
              <p:cNvSpPr>
                <a:spLocks/>
              </p:cNvSpPr>
              <p:nvPr/>
            </p:nvSpPr>
            <p:spPr bwMode="auto">
              <a:xfrm>
                <a:off x="2892" y="3242"/>
                <a:ext cx="124" cy="42"/>
              </a:xfrm>
              <a:custGeom>
                <a:avLst/>
                <a:gdLst/>
                <a:ahLst/>
                <a:cxnLst>
                  <a:cxn ang="0">
                    <a:pos x="121" y="0"/>
                  </a:cxn>
                  <a:cxn ang="0">
                    <a:pos x="109" y="7"/>
                  </a:cxn>
                  <a:cxn ang="0">
                    <a:pos x="13" y="7"/>
                  </a:cxn>
                  <a:cxn ang="0">
                    <a:pos x="11" y="7"/>
                  </a:cxn>
                  <a:cxn ang="0">
                    <a:pos x="9" y="9"/>
                  </a:cxn>
                  <a:cxn ang="0">
                    <a:pos x="6" y="10"/>
                  </a:cxn>
                  <a:cxn ang="0">
                    <a:pos x="4" y="12"/>
                  </a:cxn>
                  <a:cxn ang="0">
                    <a:pos x="1" y="16"/>
                  </a:cxn>
                  <a:cxn ang="0">
                    <a:pos x="0" y="19"/>
                  </a:cxn>
                  <a:cxn ang="0">
                    <a:pos x="0" y="23"/>
                  </a:cxn>
                  <a:cxn ang="0">
                    <a:pos x="1" y="26"/>
                  </a:cxn>
                  <a:cxn ang="0">
                    <a:pos x="2" y="29"/>
                  </a:cxn>
                  <a:cxn ang="0">
                    <a:pos x="5" y="32"/>
                  </a:cxn>
                  <a:cxn ang="0">
                    <a:pos x="8" y="34"/>
                  </a:cxn>
                  <a:cxn ang="0">
                    <a:pos x="11" y="35"/>
                  </a:cxn>
                  <a:cxn ang="0">
                    <a:pos x="109" y="35"/>
                  </a:cxn>
                  <a:cxn ang="0">
                    <a:pos x="121" y="41"/>
                  </a:cxn>
                  <a:cxn ang="0">
                    <a:pos x="123" y="41"/>
                  </a:cxn>
                  <a:cxn ang="0">
                    <a:pos x="123" y="2"/>
                  </a:cxn>
                  <a:cxn ang="0">
                    <a:pos x="121" y="0"/>
                  </a:cxn>
                </a:cxnLst>
                <a:rect l="0" t="0" r="r" b="b"/>
                <a:pathLst>
                  <a:path w="124" h="42">
                    <a:moveTo>
                      <a:pt x="121" y="0"/>
                    </a:moveTo>
                    <a:lnTo>
                      <a:pt x="109" y="7"/>
                    </a:lnTo>
                    <a:lnTo>
                      <a:pt x="13" y="7"/>
                    </a:lnTo>
                    <a:lnTo>
                      <a:pt x="11" y="7"/>
                    </a:lnTo>
                    <a:lnTo>
                      <a:pt x="9" y="9"/>
                    </a:lnTo>
                    <a:lnTo>
                      <a:pt x="6" y="10"/>
                    </a:lnTo>
                    <a:lnTo>
                      <a:pt x="4" y="12"/>
                    </a:lnTo>
                    <a:lnTo>
                      <a:pt x="1" y="16"/>
                    </a:lnTo>
                    <a:lnTo>
                      <a:pt x="0" y="19"/>
                    </a:lnTo>
                    <a:lnTo>
                      <a:pt x="0" y="23"/>
                    </a:lnTo>
                    <a:lnTo>
                      <a:pt x="1" y="26"/>
                    </a:lnTo>
                    <a:lnTo>
                      <a:pt x="2" y="29"/>
                    </a:lnTo>
                    <a:lnTo>
                      <a:pt x="5" y="32"/>
                    </a:lnTo>
                    <a:lnTo>
                      <a:pt x="8" y="34"/>
                    </a:lnTo>
                    <a:lnTo>
                      <a:pt x="11" y="35"/>
                    </a:lnTo>
                    <a:lnTo>
                      <a:pt x="109" y="35"/>
                    </a:lnTo>
                    <a:lnTo>
                      <a:pt x="121" y="41"/>
                    </a:lnTo>
                    <a:lnTo>
                      <a:pt x="123" y="41"/>
                    </a:lnTo>
                    <a:lnTo>
                      <a:pt x="123" y="2"/>
                    </a:lnTo>
                    <a:lnTo>
                      <a:pt x="121" y="0"/>
                    </a:lnTo>
                  </a:path>
                </a:pathLst>
              </a:custGeom>
              <a:solidFill>
                <a:srgbClr val="000000"/>
              </a:solidFill>
              <a:ln w="12700" cap="rnd" cmpd="sng">
                <a:solidFill>
                  <a:srgbClr val="000000"/>
                </a:solidFill>
                <a:prstDash val="solid"/>
                <a:round/>
                <a:headEnd/>
                <a:tailEnd/>
              </a:ln>
              <a:effectLst/>
            </p:spPr>
            <p:txBody>
              <a:bodyPr/>
              <a:lstStyle/>
              <a:p>
                <a:endParaRPr lang="en-US"/>
              </a:p>
            </p:txBody>
          </p:sp>
          <p:sp>
            <p:nvSpPr>
              <p:cNvPr id="155" name="Freeform 126"/>
              <p:cNvSpPr>
                <a:spLocks/>
              </p:cNvSpPr>
              <p:nvPr/>
            </p:nvSpPr>
            <p:spPr bwMode="auto">
              <a:xfrm>
                <a:off x="2903" y="3248"/>
                <a:ext cx="90" cy="17"/>
              </a:xfrm>
              <a:custGeom>
                <a:avLst/>
                <a:gdLst/>
                <a:ahLst/>
                <a:cxnLst>
                  <a:cxn ang="0">
                    <a:pos x="0" y="16"/>
                  </a:cxn>
                  <a:cxn ang="0">
                    <a:pos x="89" y="16"/>
                  </a:cxn>
                  <a:cxn ang="0">
                    <a:pos x="89" y="0"/>
                  </a:cxn>
                  <a:cxn ang="0">
                    <a:pos x="0" y="0"/>
                  </a:cxn>
                  <a:cxn ang="0">
                    <a:pos x="0" y="16"/>
                  </a:cxn>
                </a:cxnLst>
                <a:rect l="0" t="0" r="r" b="b"/>
                <a:pathLst>
                  <a:path w="90" h="17">
                    <a:moveTo>
                      <a:pt x="0" y="16"/>
                    </a:moveTo>
                    <a:lnTo>
                      <a:pt x="89" y="16"/>
                    </a:lnTo>
                    <a:lnTo>
                      <a:pt x="89" y="0"/>
                    </a:lnTo>
                    <a:lnTo>
                      <a:pt x="0" y="0"/>
                    </a:lnTo>
                    <a:lnTo>
                      <a:pt x="0" y="16"/>
                    </a:lnTo>
                  </a:path>
                </a:pathLst>
              </a:custGeom>
              <a:solidFill>
                <a:srgbClr val="FFFFFF"/>
              </a:solidFill>
              <a:ln w="9525" cap="rnd">
                <a:noFill/>
                <a:round/>
                <a:headEnd/>
                <a:tailEnd/>
              </a:ln>
              <a:effectLst/>
            </p:spPr>
            <p:txBody>
              <a:bodyPr/>
              <a:lstStyle/>
              <a:p>
                <a:endParaRPr lang="en-US"/>
              </a:p>
            </p:txBody>
          </p:sp>
          <p:sp>
            <p:nvSpPr>
              <p:cNvPr id="156" name="Freeform 127"/>
              <p:cNvSpPr>
                <a:spLocks/>
              </p:cNvSpPr>
              <p:nvPr/>
            </p:nvSpPr>
            <p:spPr bwMode="auto">
              <a:xfrm>
                <a:off x="2903" y="3254"/>
                <a:ext cx="91" cy="17"/>
              </a:xfrm>
              <a:custGeom>
                <a:avLst/>
                <a:gdLst/>
                <a:ahLst/>
                <a:cxnLst>
                  <a:cxn ang="0">
                    <a:pos x="0" y="16"/>
                  </a:cxn>
                  <a:cxn ang="0">
                    <a:pos x="90" y="16"/>
                  </a:cxn>
                  <a:cxn ang="0">
                    <a:pos x="90" y="0"/>
                  </a:cxn>
                  <a:cxn ang="0">
                    <a:pos x="0" y="0"/>
                  </a:cxn>
                  <a:cxn ang="0">
                    <a:pos x="0" y="16"/>
                  </a:cxn>
                </a:cxnLst>
                <a:rect l="0" t="0" r="r" b="b"/>
                <a:pathLst>
                  <a:path w="91" h="17">
                    <a:moveTo>
                      <a:pt x="0" y="16"/>
                    </a:moveTo>
                    <a:lnTo>
                      <a:pt x="90" y="16"/>
                    </a:lnTo>
                    <a:lnTo>
                      <a:pt x="90" y="0"/>
                    </a:lnTo>
                    <a:lnTo>
                      <a:pt x="0" y="0"/>
                    </a:lnTo>
                    <a:lnTo>
                      <a:pt x="0" y="16"/>
                    </a:lnTo>
                  </a:path>
                </a:pathLst>
              </a:custGeom>
              <a:solidFill>
                <a:srgbClr val="FFFFFF"/>
              </a:solidFill>
              <a:ln w="9525" cap="rnd">
                <a:noFill/>
                <a:round/>
                <a:headEnd/>
                <a:tailEnd/>
              </a:ln>
              <a:effectLst/>
            </p:spPr>
            <p:txBody>
              <a:bodyPr/>
              <a:lstStyle/>
              <a:p>
                <a:endParaRPr lang="en-US"/>
              </a:p>
            </p:txBody>
          </p:sp>
          <p:sp>
            <p:nvSpPr>
              <p:cNvPr id="157" name="Freeform 128"/>
              <p:cNvSpPr>
                <a:spLocks/>
              </p:cNvSpPr>
              <p:nvPr/>
            </p:nvSpPr>
            <p:spPr bwMode="auto">
              <a:xfrm>
                <a:off x="2897" y="3251"/>
                <a:ext cx="17" cy="17"/>
              </a:xfrm>
              <a:custGeom>
                <a:avLst/>
                <a:gdLst/>
                <a:ahLst/>
                <a:cxnLst>
                  <a:cxn ang="0">
                    <a:pos x="0" y="8"/>
                  </a:cxn>
                  <a:cxn ang="0">
                    <a:pos x="0" y="8"/>
                  </a:cxn>
                  <a:cxn ang="0">
                    <a:pos x="16" y="8"/>
                  </a:cxn>
                  <a:cxn ang="0">
                    <a:pos x="16" y="0"/>
                  </a:cxn>
                  <a:cxn ang="0">
                    <a:pos x="16" y="0"/>
                  </a:cxn>
                  <a:cxn ang="0">
                    <a:pos x="16" y="0"/>
                  </a:cxn>
                  <a:cxn ang="0">
                    <a:pos x="16" y="8"/>
                  </a:cxn>
                  <a:cxn ang="0">
                    <a:pos x="0" y="16"/>
                  </a:cxn>
                  <a:cxn ang="0">
                    <a:pos x="0" y="16"/>
                  </a:cxn>
                  <a:cxn ang="0">
                    <a:pos x="0" y="8"/>
                  </a:cxn>
                </a:cxnLst>
                <a:rect l="0" t="0" r="r" b="b"/>
                <a:pathLst>
                  <a:path w="17" h="17">
                    <a:moveTo>
                      <a:pt x="0" y="8"/>
                    </a:moveTo>
                    <a:lnTo>
                      <a:pt x="0" y="8"/>
                    </a:lnTo>
                    <a:lnTo>
                      <a:pt x="16" y="8"/>
                    </a:lnTo>
                    <a:lnTo>
                      <a:pt x="16" y="0"/>
                    </a:lnTo>
                    <a:lnTo>
                      <a:pt x="16" y="0"/>
                    </a:lnTo>
                    <a:lnTo>
                      <a:pt x="16" y="0"/>
                    </a:lnTo>
                    <a:lnTo>
                      <a:pt x="16" y="8"/>
                    </a:lnTo>
                    <a:lnTo>
                      <a:pt x="0" y="16"/>
                    </a:lnTo>
                    <a:lnTo>
                      <a:pt x="0" y="16"/>
                    </a:lnTo>
                    <a:lnTo>
                      <a:pt x="0" y="8"/>
                    </a:lnTo>
                  </a:path>
                </a:pathLst>
              </a:custGeom>
              <a:solidFill>
                <a:srgbClr val="FFFFFF"/>
              </a:solidFill>
              <a:ln w="9525" cap="rnd">
                <a:noFill/>
                <a:round/>
                <a:headEnd/>
                <a:tailEnd/>
              </a:ln>
              <a:effectLst/>
            </p:spPr>
            <p:txBody>
              <a:bodyPr/>
              <a:lstStyle/>
              <a:p>
                <a:endParaRPr lang="en-US"/>
              </a:p>
            </p:txBody>
          </p:sp>
          <p:sp>
            <p:nvSpPr>
              <p:cNvPr id="158" name="Freeform 129"/>
              <p:cNvSpPr>
                <a:spLocks/>
              </p:cNvSpPr>
              <p:nvPr/>
            </p:nvSpPr>
            <p:spPr bwMode="auto">
              <a:xfrm>
                <a:off x="2897" y="3257"/>
                <a:ext cx="17" cy="17"/>
              </a:xfrm>
              <a:custGeom>
                <a:avLst/>
                <a:gdLst/>
                <a:ahLst/>
                <a:cxnLst>
                  <a:cxn ang="0">
                    <a:pos x="0" y="0"/>
                  </a:cxn>
                  <a:cxn ang="0">
                    <a:pos x="0" y="0"/>
                  </a:cxn>
                  <a:cxn ang="0">
                    <a:pos x="16" y="0"/>
                  </a:cxn>
                  <a:cxn ang="0">
                    <a:pos x="16" y="0"/>
                  </a:cxn>
                  <a:cxn ang="0">
                    <a:pos x="16" y="16"/>
                  </a:cxn>
                  <a:cxn ang="0">
                    <a:pos x="16" y="16"/>
                  </a:cxn>
                  <a:cxn ang="0">
                    <a:pos x="16" y="16"/>
                  </a:cxn>
                  <a:cxn ang="0">
                    <a:pos x="16" y="16"/>
                  </a:cxn>
                  <a:cxn ang="0">
                    <a:pos x="16" y="16"/>
                  </a:cxn>
                  <a:cxn ang="0">
                    <a:pos x="0" y="16"/>
                  </a:cxn>
                  <a:cxn ang="0">
                    <a:pos x="0" y="0"/>
                  </a:cxn>
                  <a:cxn ang="0">
                    <a:pos x="0" y="0"/>
                  </a:cxn>
                </a:cxnLst>
                <a:rect l="0" t="0" r="r" b="b"/>
                <a:pathLst>
                  <a:path w="17" h="17">
                    <a:moveTo>
                      <a:pt x="0" y="0"/>
                    </a:moveTo>
                    <a:lnTo>
                      <a:pt x="0" y="0"/>
                    </a:lnTo>
                    <a:lnTo>
                      <a:pt x="16" y="0"/>
                    </a:lnTo>
                    <a:lnTo>
                      <a:pt x="16" y="0"/>
                    </a:lnTo>
                    <a:lnTo>
                      <a:pt x="16" y="16"/>
                    </a:lnTo>
                    <a:lnTo>
                      <a:pt x="16" y="16"/>
                    </a:lnTo>
                    <a:lnTo>
                      <a:pt x="16" y="16"/>
                    </a:lnTo>
                    <a:lnTo>
                      <a:pt x="16" y="16"/>
                    </a:lnTo>
                    <a:lnTo>
                      <a:pt x="16" y="16"/>
                    </a:lnTo>
                    <a:lnTo>
                      <a:pt x="0" y="16"/>
                    </a:lnTo>
                    <a:lnTo>
                      <a:pt x="0" y="0"/>
                    </a:lnTo>
                    <a:lnTo>
                      <a:pt x="0" y="0"/>
                    </a:lnTo>
                  </a:path>
                </a:pathLst>
              </a:custGeom>
              <a:solidFill>
                <a:srgbClr val="FFFFFF"/>
              </a:solidFill>
              <a:ln w="9525" cap="rnd">
                <a:noFill/>
                <a:round/>
                <a:headEnd/>
                <a:tailEnd/>
              </a:ln>
              <a:effectLst/>
            </p:spPr>
            <p:txBody>
              <a:bodyPr/>
              <a:lstStyle/>
              <a:p>
                <a:endParaRPr lang="en-US"/>
              </a:p>
            </p:txBody>
          </p:sp>
          <p:sp>
            <p:nvSpPr>
              <p:cNvPr id="159" name="Freeform 130"/>
              <p:cNvSpPr>
                <a:spLocks/>
              </p:cNvSpPr>
              <p:nvPr/>
            </p:nvSpPr>
            <p:spPr bwMode="auto">
              <a:xfrm>
                <a:off x="3001" y="3245"/>
                <a:ext cx="17" cy="17"/>
              </a:xfrm>
              <a:custGeom>
                <a:avLst/>
                <a:gdLst/>
                <a:ahLst/>
                <a:cxnLst>
                  <a:cxn ang="0">
                    <a:pos x="0" y="16"/>
                  </a:cxn>
                  <a:cxn ang="0">
                    <a:pos x="16" y="0"/>
                  </a:cxn>
                  <a:cxn ang="0">
                    <a:pos x="16" y="5"/>
                  </a:cxn>
                  <a:cxn ang="0">
                    <a:pos x="0" y="16"/>
                  </a:cxn>
                  <a:cxn ang="0">
                    <a:pos x="0" y="16"/>
                  </a:cxn>
                </a:cxnLst>
                <a:rect l="0" t="0" r="r" b="b"/>
                <a:pathLst>
                  <a:path w="17" h="17">
                    <a:moveTo>
                      <a:pt x="0" y="16"/>
                    </a:moveTo>
                    <a:lnTo>
                      <a:pt x="16" y="0"/>
                    </a:lnTo>
                    <a:lnTo>
                      <a:pt x="16" y="5"/>
                    </a:lnTo>
                    <a:lnTo>
                      <a:pt x="0" y="16"/>
                    </a:lnTo>
                    <a:lnTo>
                      <a:pt x="0" y="16"/>
                    </a:lnTo>
                  </a:path>
                </a:pathLst>
              </a:custGeom>
              <a:solidFill>
                <a:srgbClr val="FFFFFF"/>
              </a:solidFill>
              <a:ln w="9525" cap="rnd">
                <a:noFill/>
                <a:round/>
                <a:headEnd/>
                <a:tailEnd/>
              </a:ln>
              <a:effectLst/>
            </p:spPr>
            <p:txBody>
              <a:bodyPr/>
              <a:lstStyle/>
              <a:p>
                <a:endParaRPr lang="en-US"/>
              </a:p>
            </p:txBody>
          </p:sp>
          <p:sp>
            <p:nvSpPr>
              <p:cNvPr id="160" name="Freeform 131"/>
              <p:cNvSpPr>
                <a:spLocks/>
              </p:cNvSpPr>
              <p:nvPr/>
            </p:nvSpPr>
            <p:spPr bwMode="auto">
              <a:xfrm>
                <a:off x="2999" y="3250"/>
                <a:ext cx="17" cy="17"/>
              </a:xfrm>
              <a:custGeom>
                <a:avLst/>
                <a:gdLst/>
                <a:ahLst/>
                <a:cxnLst>
                  <a:cxn ang="0">
                    <a:pos x="0" y="10"/>
                  </a:cxn>
                  <a:cxn ang="0">
                    <a:pos x="1" y="10"/>
                  </a:cxn>
                  <a:cxn ang="0">
                    <a:pos x="16" y="0"/>
                  </a:cxn>
                  <a:cxn ang="0">
                    <a:pos x="16" y="10"/>
                  </a:cxn>
                  <a:cxn ang="0">
                    <a:pos x="1" y="16"/>
                  </a:cxn>
                  <a:cxn ang="0">
                    <a:pos x="0" y="10"/>
                  </a:cxn>
                </a:cxnLst>
                <a:rect l="0" t="0" r="r" b="b"/>
                <a:pathLst>
                  <a:path w="17" h="17">
                    <a:moveTo>
                      <a:pt x="0" y="10"/>
                    </a:moveTo>
                    <a:lnTo>
                      <a:pt x="1" y="10"/>
                    </a:lnTo>
                    <a:lnTo>
                      <a:pt x="16" y="0"/>
                    </a:lnTo>
                    <a:lnTo>
                      <a:pt x="16" y="10"/>
                    </a:lnTo>
                    <a:lnTo>
                      <a:pt x="1" y="16"/>
                    </a:lnTo>
                    <a:lnTo>
                      <a:pt x="0" y="10"/>
                    </a:lnTo>
                  </a:path>
                </a:pathLst>
              </a:custGeom>
              <a:solidFill>
                <a:srgbClr val="FFFFFF"/>
              </a:solidFill>
              <a:ln w="9525" cap="rnd">
                <a:noFill/>
                <a:round/>
                <a:headEnd/>
                <a:tailEnd/>
              </a:ln>
              <a:effectLst/>
            </p:spPr>
            <p:txBody>
              <a:bodyPr/>
              <a:lstStyle/>
              <a:p>
                <a:endParaRPr lang="en-US"/>
              </a:p>
            </p:txBody>
          </p:sp>
          <p:sp>
            <p:nvSpPr>
              <p:cNvPr id="161" name="Freeform 132"/>
              <p:cNvSpPr>
                <a:spLocks/>
              </p:cNvSpPr>
              <p:nvPr/>
            </p:nvSpPr>
            <p:spPr bwMode="auto">
              <a:xfrm>
                <a:off x="2998" y="3249"/>
                <a:ext cx="17" cy="29"/>
              </a:xfrm>
              <a:custGeom>
                <a:avLst/>
                <a:gdLst/>
                <a:ahLst/>
                <a:cxnLst>
                  <a:cxn ang="0">
                    <a:pos x="0" y="0"/>
                  </a:cxn>
                  <a:cxn ang="0">
                    <a:pos x="16" y="0"/>
                  </a:cxn>
                  <a:cxn ang="0">
                    <a:pos x="16" y="28"/>
                  </a:cxn>
                  <a:cxn ang="0">
                    <a:pos x="0" y="28"/>
                  </a:cxn>
                  <a:cxn ang="0">
                    <a:pos x="0" y="0"/>
                  </a:cxn>
                </a:cxnLst>
                <a:rect l="0" t="0" r="r" b="b"/>
                <a:pathLst>
                  <a:path w="17" h="29">
                    <a:moveTo>
                      <a:pt x="0" y="0"/>
                    </a:moveTo>
                    <a:lnTo>
                      <a:pt x="16" y="0"/>
                    </a:lnTo>
                    <a:lnTo>
                      <a:pt x="16" y="28"/>
                    </a:lnTo>
                    <a:lnTo>
                      <a:pt x="0" y="28"/>
                    </a:lnTo>
                    <a:lnTo>
                      <a:pt x="0" y="0"/>
                    </a:lnTo>
                  </a:path>
                </a:pathLst>
              </a:custGeom>
              <a:solidFill>
                <a:srgbClr val="7F7F7F"/>
              </a:solidFill>
              <a:ln w="12700" cap="rnd" cmpd="sng">
                <a:solidFill>
                  <a:srgbClr val="000000"/>
                </a:solidFill>
                <a:prstDash val="solid"/>
                <a:round/>
                <a:headEnd/>
                <a:tailEnd/>
              </a:ln>
              <a:effectLst/>
            </p:spPr>
            <p:txBody>
              <a:bodyPr/>
              <a:lstStyle/>
              <a:p>
                <a:endParaRPr lang="en-US"/>
              </a:p>
            </p:txBody>
          </p:sp>
          <p:sp>
            <p:nvSpPr>
              <p:cNvPr id="162" name="Freeform 133"/>
              <p:cNvSpPr>
                <a:spLocks/>
              </p:cNvSpPr>
              <p:nvPr/>
            </p:nvSpPr>
            <p:spPr bwMode="auto">
              <a:xfrm>
                <a:off x="3013" y="3242"/>
                <a:ext cx="17" cy="43"/>
              </a:xfrm>
              <a:custGeom>
                <a:avLst/>
                <a:gdLst/>
                <a:ahLst/>
                <a:cxnLst>
                  <a:cxn ang="0">
                    <a:pos x="0" y="0"/>
                  </a:cxn>
                  <a:cxn ang="0">
                    <a:pos x="16" y="0"/>
                  </a:cxn>
                  <a:cxn ang="0">
                    <a:pos x="16" y="42"/>
                  </a:cxn>
                  <a:cxn ang="0">
                    <a:pos x="0" y="42"/>
                  </a:cxn>
                  <a:cxn ang="0">
                    <a:pos x="0" y="0"/>
                  </a:cxn>
                </a:cxnLst>
                <a:rect l="0" t="0" r="r" b="b"/>
                <a:pathLst>
                  <a:path w="17" h="43">
                    <a:moveTo>
                      <a:pt x="0" y="0"/>
                    </a:moveTo>
                    <a:lnTo>
                      <a:pt x="16" y="0"/>
                    </a:lnTo>
                    <a:lnTo>
                      <a:pt x="16" y="42"/>
                    </a:lnTo>
                    <a:lnTo>
                      <a:pt x="0" y="42"/>
                    </a:lnTo>
                    <a:lnTo>
                      <a:pt x="0" y="0"/>
                    </a:lnTo>
                  </a:path>
                </a:pathLst>
              </a:custGeom>
              <a:solidFill>
                <a:srgbClr val="7F7F7F"/>
              </a:solidFill>
              <a:ln w="12700" cap="rnd" cmpd="sng">
                <a:solidFill>
                  <a:srgbClr val="000000"/>
                </a:solidFill>
                <a:prstDash val="solid"/>
                <a:round/>
                <a:headEnd/>
                <a:tailEnd/>
              </a:ln>
              <a:effectLst/>
            </p:spPr>
            <p:txBody>
              <a:bodyPr/>
              <a:lstStyle/>
              <a:p>
                <a:endParaRPr lang="en-US"/>
              </a:p>
            </p:txBody>
          </p:sp>
        </p:grpSp>
        <p:sp>
          <p:nvSpPr>
            <p:cNvPr id="119" name="Rectangle 134"/>
            <p:cNvSpPr>
              <a:spLocks noChangeArrowheads="1"/>
            </p:cNvSpPr>
            <p:nvPr/>
          </p:nvSpPr>
          <p:spPr bwMode="auto">
            <a:xfrm>
              <a:off x="3859" y="2628"/>
              <a:ext cx="398"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00101010111</a:t>
              </a:r>
            </a:p>
          </p:txBody>
        </p:sp>
        <p:sp>
          <p:nvSpPr>
            <p:cNvPr id="120" name="Rectangle 135"/>
            <p:cNvSpPr>
              <a:spLocks noChangeArrowheads="1"/>
            </p:cNvSpPr>
            <p:nvPr/>
          </p:nvSpPr>
          <p:spPr bwMode="auto">
            <a:xfrm>
              <a:off x="3859" y="2659"/>
              <a:ext cx="398"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11010101010</a:t>
              </a:r>
            </a:p>
          </p:txBody>
        </p:sp>
        <p:sp>
          <p:nvSpPr>
            <p:cNvPr id="121" name="Rectangle 136"/>
            <p:cNvSpPr>
              <a:spLocks noChangeArrowheads="1"/>
            </p:cNvSpPr>
            <p:nvPr/>
          </p:nvSpPr>
          <p:spPr bwMode="auto">
            <a:xfrm>
              <a:off x="3859" y="2691"/>
              <a:ext cx="398"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01010101010</a:t>
              </a:r>
            </a:p>
          </p:txBody>
        </p:sp>
        <p:sp>
          <p:nvSpPr>
            <p:cNvPr id="122" name="Rectangle 137"/>
            <p:cNvSpPr>
              <a:spLocks noChangeArrowheads="1"/>
            </p:cNvSpPr>
            <p:nvPr/>
          </p:nvSpPr>
          <p:spPr bwMode="auto">
            <a:xfrm>
              <a:off x="3859" y="2722"/>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11110100011</a:t>
              </a:r>
            </a:p>
          </p:txBody>
        </p:sp>
        <p:sp>
          <p:nvSpPr>
            <p:cNvPr id="123" name="Rectangle 138"/>
            <p:cNvSpPr>
              <a:spLocks noChangeArrowheads="1"/>
            </p:cNvSpPr>
            <p:nvPr/>
          </p:nvSpPr>
          <p:spPr bwMode="auto">
            <a:xfrm>
              <a:off x="3859" y="2754"/>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00101011011</a:t>
              </a:r>
            </a:p>
          </p:txBody>
        </p:sp>
        <p:sp>
          <p:nvSpPr>
            <p:cNvPr id="124" name="Rectangle 139"/>
            <p:cNvSpPr>
              <a:spLocks noChangeArrowheads="1"/>
            </p:cNvSpPr>
            <p:nvPr/>
          </p:nvSpPr>
          <p:spPr bwMode="auto">
            <a:xfrm>
              <a:off x="4060" y="2627"/>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00101010111</a:t>
              </a:r>
            </a:p>
          </p:txBody>
        </p:sp>
        <p:sp>
          <p:nvSpPr>
            <p:cNvPr id="125" name="Rectangle 140"/>
            <p:cNvSpPr>
              <a:spLocks noChangeArrowheads="1"/>
            </p:cNvSpPr>
            <p:nvPr/>
          </p:nvSpPr>
          <p:spPr bwMode="auto">
            <a:xfrm>
              <a:off x="4060" y="2659"/>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11010101010</a:t>
              </a:r>
            </a:p>
          </p:txBody>
        </p:sp>
        <p:sp>
          <p:nvSpPr>
            <p:cNvPr id="126" name="Rectangle 141"/>
            <p:cNvSpPr>
              <a:spLocks noChangeArrowheads="1"/>
            </p:cNvSpPr>
            <p:nvPr/>
          </p:nvSpPr>
          <p:spPr bwMode="auto">
            <a:xfrm>
              <a:off x="4060" y="2690"/>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01010101010</a:t>
              </a:r>
            </a:p>
          </p:txBody>
        </p:sp>
        <p:sp>
          <p:nvSpPr>
            <p:cNvPr id="127" name="Rectangle 142"/>
            <p:cNvSpPr>
              <a:spLocks noChangeArrowheads="1"/>
            </p:cNvSpPr>
            <p:nvPr/>
          </p:nvSpPr>
          <p:spPr bwMode="auto">
            <a:xfrm>
              <a:off x="4060" y="2722"/>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11110100011</a:t>
              </a:r>
            </a:p>
          </p:txBody>
        </p:sp>
        <p:sp>
          <p:nvSpPr>
            <p:cNvPr id="128" name="Rectangle 143"/>
            <p:cNvSpPr>
              <a:spLocks noChangeArrowheads="1"/>
            </p:cNvSpPr>
            <p:nvPr/>
          </p:nvSpPr>
          <p:spPr bwMode="auto">
            <a:xfrm>
              <a:off x="4060" y="2753"/>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00101011011</a:t>
              </a:r>
            </a:p>
          </p:txBody>
        </p:sp>
        <p:sp>
          <p:nvSpPr>
            <p:cNvPr id="129" name="Rectangle 144"/>
            <p:cNvSpPr>
              <a:spLocks noChangeArrowheads="1"/>
            </p:cNvSpPr>
            <p:nvPr/>
          </p:nvSpPr>
          <p:spPr bwMode="auto">
            <a:xfrm>
              <a:off x="4265" y="2635"/>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00101010111</a:t>
              </a:r>
            </a:p>
          </p:txBody>
        </p:sp>
        <p:sp>
          <p:nvSpPr>
            <p:cNvPr id="130" name="Rectangle 145"/>
            <p:cNvSpPr>
              <a:spLocks noChangeArrowheads="1"/>
            </p:cNvSpPr>
            <p:nvPr/>
          </p:nvSpPr>
          <p:spPr bwMode="auto">
            <a:xfrm>
              <a:off x="4265" y="2667"/>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11010101010</a:t>
              </a:r>
            </a:p>
          </p:txBody>
        </p:sp>
        <p:sp>
          <p:nvSpPr>
            <p:cNvPr id="131" name="Rectangle 146"/>
            <p:cNvSpPr>
              <a:spLocks noChangeArrowheads="1"/>
            </p:cNvSpPr>
            <p:nvPr/>
          </p:nvSpPr>
          <p:spPr bwMode="auto">
            <a:xfrm>
              <a:off x="4265" y="2699"/>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01010101010</a:t>
              </a:r>
            </a:p>
          </p:txBody>
        </p:sp>
        <p:sp>
          <p:nvSpPr>
            <p:cNvPr id="132" name="Rectangle 147"/>
            <p:cNvSpPr>
              <a:spLocks noChangeArrowheads="1"/>
            </p:cNvSpPr>
            <p:nvPr/>
          </p:nvSpPr>
          <p:spPr bwMode="auto">
            <a:xfrm>
              <a:off x="4265" y="2730"/>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11110100011</a:t>
              </a:r>
            </a:p>
          </p:txBody>
        </p:sp>
        <p:sp>
          <p:nvSpPr>
            <p:cNvPr id="133" name="Rectangle 148"/>
            <p:cNvSpPr>
              <a:spLocks noChangeArrowheads="1"/>
            </p:cNvSpPr>
            <p:nvPr/>
          </p:nvSpPr>
          <p:spPr bwMode="auto">
            <a:xfrm>
              <a:off x="4265" y="2762"/>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00101011011</a:t>
              </a:r>
            </a:p>
          </p:txBody>
        </p:sp>
        <p:sp>
          <p:nvSpPr>
            <p:cNvPr id="134" name="Rectangle 149"/>
            <p:cNvSpPr>
              <a:spLocks noChangeArrowheads="1"/>
            </p:cNvSpPr>
            <p:nvPr/>
          </p:nvSpPr>
          <p:spPr bwMode="auto">
            <a:xfrm>
              <a:off x="3856" y="2804"/>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00101010111</a:t>
              </a:r>
            </a:p>
          </p:txBody>
        </p:sp>
        <p:sp>
          <p:nvSpPr>
            <p:cNvPr id="135" name="Rectangle 150"/>
            <p:cNvSpPr>
              <a:spLocks noChangeArrowheads="1"/>
            </p:cNvSpPr>
            <p:nvPr/>
          </p:nvSpPr>
          <p:spPr bwMode="auto">
            <a:xfrm>
              <a:off x="3856" y="2836"/>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11010101010</a:t>
              </a:r>
            </a:p>
          </p:txBody>
        </p:sp>
        <p:sp>
          <p:nvSpPr>
            <p:cNvPr id="136" name="Rectangle 151"/>
            <p:cNvSpPr>
              <a:spLocks noChangeArrowheads="1"/>
            </p:cNvSpPr>
            <p:nvPr/>
          </p:nvSpPr>
          <p:spPr bwMode="auto">
            <a:xfrm>
              <a:off x="3856" y="2867"/>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01010101010</a:t>
              </a:r>
            </a:p>
          </p:txBody>
        </p:sp>
        <p:sp>
          <p:nvSpPr>
            <p:cNvPr id="137" name="Rectangle 152"/>
            <p:cNvSpPr>
              <a:spLocks noChangeArrowheads="1"/>
            </p:cNvSpPr>
            <p:nvPr/>
          </p:nvSpPr>
          <p:spPr bwMode="auto">
            <a:xfrm>
              <a:off x="3856" y="2899"/>
              <a:ext cx="397"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11110100011</a:t>
              </a:r>
            </a:p>
          </p:txBody>
        </p:sp>
        <p:sp>
          <p:nvSpPr>
            <p:cNvPr id="138" name="Rectangle 153"/>
            <p:cNvSpPr>
              <a:spLocks noChangeArrowheads="1"/>
            </p:cNvSpPr>
            <p:nvPr/>
          </p:nvSpPr>
          <p:spPr bwMode="auto">
            <a:xfrm>
              <a:off x="3856" y="2929"/>
              <a:ext cx="397" cy="108"/>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00101011011</a:t>
              </a:r>
            </a:p>
          </p:txBody>
        </p:sp>
        <p:sp>
          <p:nvSpPr>
            <p:cNvPr id="139" name="Rectangle 154"/>
            <p:cNvSpPr>
              <a:spLocks noChangeArrowheads="1"/>
            </p:cNvSpPr>
            <p:nvPr/>
          </p:nvSpPr>
          <p:spPr bwMode="auto">
            <a:xfrm>
              <a:off x="4071" y="2799"/>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00101010111</a:t>
              </a:r>
            </a:p>
          </p:txBody>
        </p:sp>
        <p:sp>
          <p:nvSpPr>
            <p:cNvPr id="140" name="Rectangle 155"/>
            <p:cNvSpPr>
              <a:spLocks noChangeArrowheads="1"/>
            </p:cNvSpPr>
            <p:nvPr/>
          </p:nvSpPr>
          <p:spPr bwMode="auto">
            <a:xfrm>
              <a:off x="4071" y="2830"/>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11010101010</a:t>
              </a:r>
            </a:p>
          </p:txBody>
        </p:sp>
        <p:sp>
          <p:nvSpPr>
            <p:cNvPr id="141" name="Rectangle 156"/>
            <p:cNvSpPr>
              <a:spLocks noChangeArrowheads="1"/>
            </p:cNvSpPr>
            <p:nvPr/>
          </p:nvSpPr>
          <p:spPr bwMode="auto">
            <a:xfrm>
              <a:off x="4071" y="2861"/>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01010101010</a:t>
              </a:r>
            </a:p>
          </p:txBody>
        </p:sp>
        <p:sp>
          <p:nvSpPr>
            <p:cNvPr id="142" name="Rectangle 157"/>
            <p:cNvSpPr>
              <a:spLocks noChangeArrowheads="1"/>
            </p:cNvSpPr>
            <p:nvPr/>
          </p:nvSpPr>
          <p:spPr bwMode="auto">
            <a:xfrm>
              <a:off x="4071" y="2893"/>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11110100011</a:t>
              </a:r>
            </a:p>
          </p:txBody>
        </p:sp>
        <p:sp>
          <p:nvSpPr>
            <p:cNvPr id="143" name="Rectangle 158"/>
            <p:cNvSpPr>
              <a:spLocks noChangeArrowheads="1"/>
            </p:cNvSpPr>
            <p:nvPr/>
          </p:nvSpPr>
          <p:spPr bwMode="auto">
            <a:xfrm>
              <a:off x="4071" y="2924"/>
              <a:ext cx="398" cy="109"/>
            </a:xfrm>
            <a:prstGeom prst="rect">
              <a:avLst/>
            </a:prstGeom>
            <a:noFill/>
            <a:ln w="9525">
              <a:noFill/>
              <a:miter lim="800000"/>
              <a:headEnd/>
              <a:tailEnd/>
            </a:ln>
            <a:effectLst/>
          </p:spPr>
          <p:txBody>
            <a:bodyPr wrap="none" lIns="92075" tIns="46038" rIns="92075" bIns="46038">
              <a:spAutoFit/>
            </a:bodyPr>
            <a:lstStyle/>
            <a:p>
              <a:pPr algn="l" eaLnBrk="0" hangingPunct="0"/>
              <a:r>
                <a:rPr lang="en-US" sz="600">
                  <a:solidFill>
                    <a:schemeClr val="tx2"/>
                  </a:solidFill>
                  <a:latin typeface="Arial" charset="0"/>
                </a:rPr>
                <a:t>00101011011</a:t>
              </a:r>
            </a:p>
          </p:txBody>
        </p:sp>
        <p:graphicFrame>
          <p:nvGraphicFramePr>
            <p:cNvPr id="144" name="Object 159"/>
            <p:cNvGraphicFramePr>
              <a:graphicFrameLocks/>
            </p:cNvGraphicFramePr>
            <p:nvPr/>
          </p:nvGraphicFramePr>
          <p:xfrm>
            <a:off x="4998" y="2625"/>
            <a:ext cx="370" cy="367"/>
          </p:xfrm>
          <a:graphic>
            <a:graphicData uri="http://schemas.openxmlformats.org/presentationml/2006/ole">
              <mc:AlternateContent xmlns:mc="http://schemas.openxmlformats.org/markup-compatibility/2006">
                <mc:Choice xmlns:v="urn:schemas-microsoft-com:vml" Requires="v">
                  <p:oleObj name="ClipArt" r:id="rId12" imgW="3657600" imgH="3619440" progId="">
                    <p:embed/>
                  </p:oleObj>
                </mc:Choice>
                <mc:Fallback>
                  <p:oleObj name="ClipArt" r:id="rId12" imgW="3657600" imgH="3619440" progId="">
                    <p:embed/>
                    <p:pic>
                      <p:nvPicPr>
                        <p:cNvPr id="0" name="Picture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98" y="2625"/>
                          <a:ext cx="370"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 name="Object 160"/>
            <p:cNvGraphicFramePr>
              <a:graphicFrameLocks/>
            </p:cNvGraphicFramePr>
            <p:nvPr/>
          </p:nvGraphicFramePr>
          <p:xfrm>
            <a:off x="2966" y="2664"/>
            <a:ext cx="247" cy="232"/>
          </p:xfrm>
          <a:graphic>
            <a:graphicData uri="http://schemas.openxmlformats.org/presentationml/2006/ole">
              <mc:AlternateContent xmlns:mc="http://schemas.openxmlformats.org/markup-compatibility/2006">
                <mc:Choice xmlns:v="urn:schemas-microsoft-com:vml" Requires="v">
                  <p:oleObj name="ClipArt" r:id="rId14" imgW="6648120" imgH="6242040" progId="">
                    <p:embed/>
                  </p:oleObj>
                </mc:Choice>
                <mc:Fallback>
                  <p:oleObj name="ClipArt" r:id="rId14" imgW="6648120" imgH="6242040" progId="">
                    <p:embed/>
                    <p:pic>
                      <p:nvPicPr>
                        <p:cNvPr id="0" name="Picture 8"/>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66" y="2664"/>
                          <a:ext cx="24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6" name="Object 161"/>
            <p:cNvGraphicFramePr>
              <a:graphicFrameLocks/>
            </p:cNvGraphicFramePr>
            <p:nvPr/>
          </p:nvGraphicFramePr>
          <p:xfrm>
            <a:off x="2829" y="2733"/>
            <a:ext cx="247" cy="232"/>
          </p:xfrm>
          <a:graphic>
            <a:graphicData uri="http://schemas.openxmlformats.org/presentationml/2006/ole">
              <mc:AlternateContent xmlns:mc="http://schemas.openxmlformats.org/markup-compatibility/2006">
                <mc:Choice xmlns:v="urn:schemas-microsoft-com:vml" Requires="v">
                  <p:oleObj name="ClipArt" r:id="rId16" imgW="6648120" imgH="6242040" progId="">
                    <p:embed/>
                  </p:oleObj>
                </mc:Choice>
                <mc:Fallback>
                  <p:oleObj name="ClipArt" r:id="rId16" imgW="6648120" imgH="6242040" progId="">
                    <p:embed/>
                    <p:pic>
                      <p:nvPicPr>
                        <p:cNvPr id="0" name="Picture 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29" y="2733"/>
                          <a:ext cx="247"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3" name="Rectangle 162"/>
          <p:cNvSpPr/>
          <p:nvPr/>
        </p:nvSpPr>
        <p:spPr>
          <a:xfrm>
            <a:off x="-313507" y="3356162"/>
            <a:ext cx="2103120" cy="4310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621792" lvl="1">
              <a:spcBef>
                <a:spcPts val="324"/>
              </a:spcBef>
              <a:defRPr/>
            </a:pPr>
            <a:r>
              <a:rPr lang="en-US" sz="2400" dirty="0">
                <a:solidFill>
                  <a:srgbClr val="C00000"/>
                </a:solidFill>
                <a:effectLst>
                  <a:outerShdw blurRad="38100" dist="38100" dir="2700000" algn="tl">
                    <a:srgbClr val="FFFFFF"/>
                  </a:outerShdw>
                </a:effectLst>
                <a:latin typeface="+mj-lt"/>
              </a:rPr>
              <a:t>Structured</a:t>
            </a:r>
            <a:endParaRPr lang="en-US" dirty="0">
              <a:solidFill>
                <a:srgbClr val="C00000"/>
              </a:solidFill>
              <a:latin typeface="+mj-lt"/>
            </a:endParaRPr>
          </a:p>
        </p:txBody>
      </p:sp>
      <p:sp>
        <p:nvSpPr>
          <p:cNvPr id="166" name="Rectangle 165"/>
          <p:cNvSpPr/>
          <p:nvPr/>
        </p:nvSpPr>
        <p:spPr>
          <a:xfrm>
            <a:off x="-552882" y="4705232"/>
            <a:ext cx="2643190" cy="16333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621792" lvl="1" algn="ctr">
              <a:spcBef>
                <a:spcPts val="324"/>
              </a:spcBef>
              <a:defRPr/>
            </a:pPr>
            <a:r>
              <a:rPr lang="en-US" sz="2400" dirty="0">
                <a:solidFill>
                  <a:srgbClr val="C00000"/>
                </a:solidFill>
                <a:effectLst>
                  <a:outerShdw blurRad="38100" dist="38100" dir="2700000" algn="tl">
                    <a:srgbClr val="FFFFFF"/>
                  </a:outerShdw>
                </a:effectLst>
                <a:latin typeface="+mj-lt"/>
              </a:rPr>
              <a:t>Unstructured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55A6-7261-439F-8C62-EF7985802B22}"/>
              </a:ext>
            </a:extLst>
          </p:cNvPr>
          <p:cNvSpPr>
            <a:spLocks noGrp="1"/>
          </p:cNvSpPr>
          <p:nvPr>
            <p:ph type="title"/>
          </p:nvPr>
        </p:nvSpPr>
        <p:spPr/>
        <p:txBody>
          <a:bodyPr/>
          <a:lstStyle/>
          <a:p>
            <a:r>
              <a:rPr lang="en-US" dirty="0"/>
              <a:t>Unstructured Data</a:t>
            </a:r>
          </a:p>
        </p:txBody>
      </p:sp>
      <p:sp>
        <p:nvSpPr>
          <p:cNvPr id="3" name="Content Placeholder 2">
            <a:extLst>
              <a:ext uri="{FF2B5EF4-FFF2-40B4-BE49-F238E27FC236}">
                <a16:creationId xmlns:a16="http://schemas.microsoft.com/office/drawing/2014/main" id="{7CD33205-8E55-4215-9B06-308BCF44CFEB}"/>
              </a:ext>
            </a:extLst>
          </p:cNvPr>
          <p:cNvSpPr>
            <a:spLocks noGrp="1"/>
          </p:cNvSpPr>
          <p:nvPr>
            <p:ph idx="1"/>
          </p:nvPr>
        </p:nvSpPr>
        <p:spPr/>
        <p:txBody>
          <a:bodyPr/>
          <a:lstStyle/>
          <a:p>
            <a:r>
              <a:rPr lang="en-US" dirty="0"/>
              <a:t>Data </a:t>
            </a:r>
          </a:p>
          <a:p>
            <a:pPr lvl="1"/>
            <a:r>
              <a:rPr lang="en-US" dirty="0"/>
              <a:t>Do not have a pre-defined data model</a:t>
            </a:r>
          </a:p>
          <a:p>
            <a:pPr lvl="1"/>
            <a:r>
              <a:rPr lang="en-US" dirty="0"/>
              <a:t>Are not stored in a structured database format</a:t>
            </a:r>
          </a:p>
          <a:p>
            <a:pPr lvl="1"/>
            <a:r>
              <a:rPr lang="en-US" dirty="0"/>
              <a:t>Are not organized in a pre-defined manner</a:t>
            </a:r>
          </a:p>
          <a:p>
            <a:r>
              <a:rPr lang="en-US" dirty="0"/>
              <a:t>Text-heavy, with image, video and sound</a:t>
            </a:r>
          </a:p>
        </p:txBody>
      </p:sp>
    </p:spTree>
    <p:extLst>
      <p:ext uri="{BB962C8B-B14F-4D97-AF65-F5344CB8AC3E}">
        <p14:creationId xmlns:p14="http://schemas.microsoft.com/office/powerpoint/2010/main" val="324714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382" y="1307645"/>
            <a:ext cx="8250380" cy="1005495"/>
          </a:xfrm>
        </p:spPr>
        <p:txBody>
          <a:bodyPr>
            <a:normAutofit fontScale="90000"/>
          </a:bodyPr>
          <a:lstStyle/>
          <a:p>
            <a:r>
              <a:rPr lang="en-US" dirty="0">
                <a:solidFill>
                  <a:schemeClr val="tx1"/>
                </a:solidFill>
                <a:effectLst>
                  <a:outerShdw blurRad="38100" dist="38100" dir="2700000" algn="tl">
                    <a:srgbClr val="FFFFFF"/>
                  </a:outerShdw>
                </a:effectLst>
              </a:rPr>
              <a:t>Basic Concepts and Definitions (</a:t>
            </a:r>
            <a:r>
              <a:rPr lang="en-US" dirty="0" err="1">
                <a:solidFill>
                  <a:schemeClr val="tx1"/>
                </a:solidFill>
                <a:effectLst>
                  <a:outerShdw blurRad="38100" dist="38100" dir="2700000" algn="tl">
                    <a:srgbClr val="FFFFFF"/>
                  </a:outerShdw>
                </a:effectLst>
              </a:rPr>
              <a:t>Cont’s</a:t>
            </a:r>
            <a:r>
              <a:rPr lang="en-US" dirty="0">
                <a:solidFill>
                  <a:schemeClr val="tx1"/>
                </a:solidFill>
                <a:effectLst>
                  <a:outerShdw blurRad="38100" dist="38100" dir="2700000" algn="tl">
                    <a:srgbClr val="FFFFFF"/>
                  </a:outerShdw>
                </a:effectLst>
              </a:rPr>
              <a:t>)</a:t>
            </a:r>
            <a:endParaRPr lang="en-US" dirty="0">
              <a:solidFill>
                <a:schemeClr val="tx1"/>
              </a:solidFill>
            </a:endParaRPr>
          </a:p>
        </p:txBody>
      </p:sp>
      <p:sp>
        <p:nvSpPr>
          <p:cNvPr id="3" name="Content Placeholder 2"/>
          <p:cNvSpPr>
            <a:spLocks noGrp="1"/>
          </p:cNvSpPr>
          <p:nvPr>
            <p:ph idx="1"/>
          </p:nvPr>
        </p:nvSpPr>
        <p:spPr>
          <a:xfrm>
            <a:off x="340821" y="2521527"/>
            <a:ext cx="8088283" cy="4599710"/>
          </a:xfrm>
        </p:spPr>
        <p:txBody>
          <a:bodyPr/>
          <a:lstStyle/>
          <a:p>
            <a:pPr marL="365760" indent="-256032">
              <a:defRPr/>
            </a:pPr>
            <a:r>
              <a:rPr lang="en-US" sz="2800" dirty="0">
                <a:solidFill>
                  <a:srgbClr val="C00000"/>
                </a:solidFill>
              </a:rPr>
              <a:t>Information</a:t>
            </a:r>
            <a:r>
              <a:rPr lang="en-US" sz="2800" dirty="0">
                <a:solidFill>
                  <a:srgbClr val="000000"/>
                </a:solidFill>
                <a:effectLst>
                  <a:outerShdw blurRad="38100" dist="38100" dir="2700000" algn="tl">
                    <a:srgbClr val="FFFFFF"/>
                  </a:outerShdw>
                </a:effectLst>
              </a:rPr>
              <a:t>: data processed to increase knowledge in the person using the data.</a:t>
            </a:r>
          </a:p>
          <a:p>
            <a:pPr lvl="1"/>
            <a:r>
              <a:rPr lang="en-US" dirty="0"/>
              <a:t>Useful in a particular context.</a:t>
            </a:r>
          </a:p>
          <a:p>
            <a:pPr lvl="1"/>
            <a:r>
              <a:rPr lang="en-US" dirty="0"/>
              <a:t>Good, timely, relevant information is key to decision making.</a:t>
            </a:r>
          </a:p>
          <a:p>
            <a:endParaRPr lang="en-US" dirty="0"/>
          </a:p>
        </p:txBody>
      </p:sp>
      <p:sp>
        <p:nvSpPr>
          <p:cNvPr id="4" name="Slide Number Placeholder 3"/>
          <p:cNvSpPr>
            <a:spLocks noGrp="1"/>
          </p:cNvSpPr>
          <p:nvPr>
            <p:ph type="sldNum" sz="quarter" idx="4294967295"/>
          </p:nvPr>
        </p:nvSpPr>
        <p:spPr>
          <a:xfrm>
            <a:off x="7993495" y="7332375"/>
            <a:ext cx="984250" cy="365125"/>
          </a:xfrm>
          <a:prstGeom prst="rect">
            <a:avLst/>
          </a:prstGeom>
        </p:spPr>
        <p:txBody>
          <a:bodyPr/>
          <a:lstStyle/>
          <a:p>
            <a:pPr>
              <a:defRPr/>
            </a:pPr>
            <a:fld id="{67977F8E-8D59-4700-8C5E-4B14D838B8CC}"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2385912" y="5490834"/>
            <a:ext cx="44983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a:r>
              <a:rPr lang="en-US" altLang="en-US" b="1" dirty="0">
                <a:solidFill>
                  <a:srgbClr val="000000"/>
                </a:solidFill>
                <a:latin typeface="Book Antiqua" pitchFamily="18" charset="0"/>
              </a:rPr>
              <a:t>Context helps users understand data</a:t>
            </a:r>
          </a:p>
        </p:txBody>
      </p:sp>
      <p:pic>
        <p:nvPicPr>
          <p:cNvPr id="3" name="Picture 2"/>
          <p:cNvPicPr>
            <a:picLocks noChangeAspect="1"/>
          </p:cNvPicPr>
          <p:nvPr/>
        </p:nvPicPr>
        <p:blipFill>
          <a:blip r:embed="rId3"/>
          <a:stretch>
            <a:fillRect/>
          </a:stretch>
        </p:blipFill>
        <p:spPr>
          <a:xfrm>
            <a:off x="412173" y="975879"/>
            <a:ext cx="8445836" cy="4344266"/>
          </a:xfrm>
          <a:prstGeom prst="rect">
            <a:avLst/>
          </a:prstGeom>
        </p:spPr>
      </p:pic>
    </p:spTree>
    <p:extLst>
      <p:ext uri="{BB962C8B-B14F-4D97-AF65-F5344CB8AC3E}">
        <p14:creationId xmlns:p14="http://schemas.microsoft.com/office/powerpoint/2010/main" val="30170820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304800" y="914400"/>
            <a:ext cx="8229600" cy="1143000"/>
          </a:xfrm>
        </p:spPr>
        <p:txBody>
          <a:bodyPr lIns="90488" tIns="44450" rIns="90488" bIns="44450"/>
          <a:lstStyle/>
          <a:p>
            <a:pPr fontAlgn="auto">
              <a:spcAft>
                <a:spcPts val="0"/>
              </a:spcAft>
              <a:defRPr/>
            </a:pPr>
            <a:r>
              <a:rPr lang="en-US" dirty="0">
                <a:solidFill>
                  <a:schemeClr val="tx1"/>
                </a:solidFill>
                <a:effectLst>
                  <a:outerShdw blurRad="38100" dist="38100" dir="2700000" algn="tl">
                    <a:srgbClr val="FFFFFF"/>
                  </a:outerShdw>
                </a:effectLst>
              </a:rPr>
              <a:t>Objectives</a:t>
            </a:r>
          </a:p>
        </p:txBody>
      </p:sp>
      <p:sp>
        <p:nvSpPr>
          <p:cNvPr id="5123" name="Rectangle 1027"/>
          <p:cNvSpPr>
            <a:spLocks noGrp="1" noChangeArrowheads="1"/>
          </p:cNvSpPr>
          <p:nvPr>
            <p:ph idx="1"/>
          </p:nvPr>
        </p:nvSpPr>
        <p:spPr>
          <a:xfrm>
            <a:off x="554182" y="2057400"/>
            <a:ext cx="8229600" cy="4114800"/>
          </a:xfrm>
        </p:spPr>
        <p:txBody>
          <a:bodyPr lIns="90488" tIns="44450" rIns="90488" bIns="44450">
            <a:normAutofit fontScale="92500"/>
          </a:bodyPr>
          <a:lstStyle/>
          <a:p>
            <a:pPr marL="365760" indent="-256032">
              <a:buFont typeface="Wingdings 2" pitchFamily="18" charset="2"/>
              <a:buChar char="P"/>
              <a:defRPr/>
            </a:pPr>
            <a:r>
              <a:rPr lang="en-US" sz="2800" dirty="0">
                <a:solidFill>
                  <a:srgbClr val="000000"/>
                </a:solidFill>
                <a:effectLst>
                  <a:outerShdw blurRad="38100" dist="38100" dir="2700000" algn="tl">
                    <a:srgbClr val="FFFFFF"/>
                  </a:outerShdw>
                </a:effectLst>
              </a:rPr>
              <a:t>Learn definition of important terms</a:t>
            </a:r>
          </a:p>
          <a:p>
            <a:pPr marL="365760" indent="-256032">
              <a:buFont typeface="Wingdings 2" pitchFamily="18" charset="2"/>
              <a:buChar char="P"/>
              <a:defRPr/>
            </a:pPr>
            <a:r>
              <a:rPr lang="en-US" sz="2800" dirty="0">
                <a:solidFill>
                  <a:srgbClr val="000000"/>
                </a:solidFill>
                <a:effectLst>
                  <a:outerShdw blurRad="38100" dist="38100" dir="2700000" algn="tl">
                    <a:srgbClr val="FFFFFF"/>
                  </a:outerShdw>
                </a:effectLst>
              </a:rPr>
              <a:t>Recognize limitations of conventional file processing</a:t>
            </a:r>
          </a:p>
          <a:p>
            <a:pPr marL="365760" indent="-256032">
              <a:buFont typeface="Wingdings 2" pitchFamily="18" charset="2"/>
              <a:buChar char="P"/>
              <a:defRPr/>
            </a:pPr>
            <a:r>
              <a:rPr lang="en-US" sz="2800" dirty="0">
                <a:solidFill>
                  <a:srgbClr val="000000"/>
                </a:solidFill>
                <a:effectLst>
                  <a:outerShdw blurRad="38100" dist="38100" dir="2700000" algn="tl">
                    <a:srgbClr val="FFFFFF"/>
                  </a:outerShdw>
                </a:effectLst>
              </a:rPr>
              <a:t>Identify benefits and costs of databases</a:t>
            </a:r>
          </a:p>
          <a:p>
            <a:pPr marL="365760" indent="-256032">
              <a:buFont typeface="Wingdings 2" pitchFamily="18" charset="2"/>
              <a:buChar char="P"/>
              <a:defRPr/>
            </a:pPr>
            <a:r>
              <a:rPr lang="en-US" sz="2800" dirty="0">
                <a:solidFill>
                  <a:srgbClr val="000000"/>
                </a:solidFill>
                <a:effectLst>
                  <a:outerShdw blurRad="38100" dist="38100" dir="2700000" algn="tl">
                    <a:srgbClr val="FFFFFF"/>
                  </a:outerShdw>
                </a:effectLst>
              </a:rPr>
              <a:t>Describe evolution of database systems</a:t>
            </a:r>
          </a:p>
          <a:p>
            <a:pPr marL="365760" indent="-256032">
              <a:buFont typeface="Wingdings 2" pitchFamily="18" charset="2"/>
              <a:buChar char="P"/>
              <a:defRPr/>
            </a:pPr>
            <a:r>
              <a:rPr lang="en-US" sz="2800" dirty="0">
                <a:solidFill>
                  <a:srgbClr val="000000"/>
                </a:solidFill>
                <a:effectLst>
                  <a:outerShdw blurRad="38100" dist="38100" dir="2700000" algn="tl">
                    <a:srgbClr val="FFFFFF"/>
                  </a:outerShdw>
                </a:effectLst>
              </a:rPr>
              <a:t>List components of database environment</a:t>
            </a:r>
          </a:p>
          <a:p>
            <a:pPr marL="365760" indent="-256032">
              <a:buFont typeface="Wingdings 2" pitchFamily="18" charset="2"/>
              <a:buChar char="P"/>
              <a:defRPr/>
            </a:pPr>
            <a:endParaRPr lang="en-US" sz="2800" dirty="0">
              <a:solidFill>
                <a:srgbClr val="000000"/>
              </a:solidFill>
              <a:effectLst>
                <a:outerShdw blurRad="38100" dist="38100" dir="2700000" algn="tl">
                  <a:srgbClr val="FFFFFF"/>
                </a:outerShdw>
              </a:effectLst>
            </a:endParaRPr>
          </a:p>
          <a:p>
            <a:pPr marL="365760" indent="-256032" algn="ctr">
              <a:buNone/>
              <a:defRPr/>
            </a:pPr>
            <a:r>
              <a:rPr lang="en-US" sz="2800" dirty="0">
                <a:solidFill>
                  <a:srgbClr val="C00000"/>
                </a:solidFill>
                <a:effectLst>
                  <a:outerShdw blurRad="38100" dist="38100" dir="2700000" algn="tl">
                    <a:srgbClr val="FFFFFF"/>
                  </a:outerShdw>
                </a:effectLst>
                <a:latin typeface="Arial Rounded MT Bold" pitchFamily="34" charset="0"/>
              </a:rPr>
              <a:t>Database is very important </a:t>
            </a:r>
          </a:p>
          <a:p>
            <a:pPr marL="365760" indent="-256032" algn="ctr">
              <a:buNone/>
              <a:defRPr/>
            </a:pPr>
            <a:r>
              <a:rPr lang="en-US" sz="2800" dirty="0">
                <a:solidFill>
                  <a:srgbClr val="C00000"/>
                </a:solidFill>
                <a:effectLst>
                  <a:outerShdw blurRad="38100" dist="38100" dir="2700000" algn="tl">
                    <a:srgbClr val="FFFFFF"/>
                  </a:outerShdw>
                </a:effectLst>
                <a:latin typeface="Arial Rounded MT Bold" pitchFamily="34" charset="0"/>
              </a:rPr>
              <a:t>in today’s information systems environment!</a:t>
            </a:r>
          </a:p>
          <a:p>
            <a:pPr marL="365760" indent="-256032">
              <a:buFont typeface="Wingdings 2" pitchFamily="18" charset="2"/>
              <a:buChar char="P"/>
              <a:defRPr/>
            </a:pPr>
            <a:endParaRPr lang="en-US" sz="2800" dirty="0">
              <a:solidFill>
                <a:srgbClr val="000000"/>
              </a:solidFill>
              <a:effectLst>
                <a:outerShdw blurRad="38100" dist="38100" dir="2700000" algn="tl">
                  <a:srgbClr val="FFFFFF"/>
                </a:outerShdw>
              </a:effectLst>
            </a:endParaRPr>
          </a:p>
          <a:p>
            <a:pPr marL="365760" indent="-256032">
              <a:buFont typeface="Wingdings 2" pitchFamily="18" charset="2"/>
              <a:buChar char="P"/>
              <a:defRPr/>
            </a:pPr>
            <a:endParaRPr lang="en-US" sz="2800" dirty="0">
              <a:solidFill>
                <a:srgbClr val="000000"/>
              </a:solidFill>
              <a:effectLst>
                <a:outerShdw blurRad="38100" dist="38100" dir="2700000" algn="tl">
                  <a:srgbClr val="FFFFFF"/>
                </a:outerShdw>
              </a:effectLst>
            </a:endParaRPr>
          </a:p>
          <a:p>
            <a:pPr marL="365760" indent="-256032">
              <a:buFont typeface="Wingdings 2" pitchFamily="18" charset="2"/>
              <a:buChar char="P"/>
              <a:defRPr/>
            </a:pPr>
            <a:endParaRPr lang="en-US" sz="2800" dirty="0">
              <a:solidFill>
                <a:srgbClr val="000000"/>
              </a:solidFill>
              <a:effectLst>
                <a:outerShdw blurRad="38100" dist="38100" dir="2700000" algn="tl">
                  <a:srgbClr val="FFFFFF"/>
                </a:outerShdw>
              </a:effectLst>
            </a:endParaRPr>
          </a:p>
        </p:txBody>
      </p:sp>
      <p:sp>
        <p:nvSpPr>
          <p:cNvPr id="1024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0E16E68-E311-4F99-84A0-8749D06185E5}" type="slidenum">
              <a:rPr lang="en-US"/>
              <a:pPr/>
              <a:t>2</a:t>
            </a:fld>
            <a:endParaRPr lang="en-US"/>
          </a:p>
        </p:txBody>
      </p:sp>
    </p:spTree>
    <p:extLst>
      <p:ext uri="{BB962C8B-B14F-4D97-AF65-F5344CB8AC3E}">
        <p14:creationId xmlns:p14="http://schemas.microsoft.com/office/powerpoint/2010/main" val="159595665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1"/>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E663AD57-8119-40F0-AA1D-AE9AAF25999F}" type="slidenum">
              <a:rPr lang="en-US"/>
              <a:pPr/>
              <a:t>20</a:t>
            </a:fld>
            <a:endParaRPr lang="en-US"/>
          </a:p>
        </p:txBody>
      </p:sp>
      <p:sp>
        <p:nvSpPr>
          <p:cNvPr id="13316" name="Text Box 10"/>
          <p:cNvSpPr txBox="1">
            <a:spLocks noChangeArrowheads="1"/>
          </p:cNvSpPr>
          <p:nvPr/>
        </p:nvSpPr>
        <p:spPr bwMode="auto">
          <a:xfrm>
            <a:off x="2464089" y="192088"/>
            <a:ext cx="2355966" cy="461665"/>
          </a:xfrm>
          <a:prstGeom prst="rect">
            <a:avLst/>
          </a:prstGeom>
          <a:noFill/>
          <a:ln w="12700">
            <a:noFill/>
            <a:miter lim="800000"/>
            <a:headEnd/>
            <a:tailEnd/>
          </a:ln>
        </p:spPr>
        <p:txBody>
          <a:bodyPr wrap="none">
            <a:spAutoFit/>
          </a:bodyPr>
          <a:lstStyle/>
          <a:p>
            <a:pPr algn="l" eaLnBrk="0" hangingPunct="0"/>
            <a:r>
              <a:rPr lang="en-US" sz="2400" dirty="0">
                <a:solidFill>
                  <a:srgbClr val="000000"/>
                </a:solidFill>
                <a:latin typeface="+mj-lt"/>
              </a:rPr>
              <a:t>Summarized data</a:t>
            </a:r>
          </a:p>
        </p:txBody>
      </p:sp>
      <p:sp>
        <p:nvSpPr>
          <p:cNvPr id="8" name="Rectangle 7"/>
          <p:cNvSpPr/>
          <p:nvPr/>
        </p:nvSpPr>
        <p:spPr>
          <a:xfrm>
            <a:off x="0" y="2011680"/>
            <a:ext cx="6507480" cy="2484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4"/>
          <p:cNvSpPr txBox="1">
            <a:spLocks noChangeArrowheads="1"/>
          </p:cNvSpPr>
          <p:nvPr/>
        </p:nvSpPr>
        <p:spPr bwMode="auto">
          <a:xfrm>
            <a:off x="5087867" y="4419600"/>
            <a:ext cx="3791319" cy="830997"/>
          </a:xfrm>
          <a:prstGeom prst="rect">
            <a:avLst/>
          </a:prstGeom>
          <a:solidFill>
            <a:schemeClr val="bg1"/>
          </a:solidFill>
          <a:ln w="12700">
            <a:noFill/>
            <a:miter lim="800000"/>
            <a:headEnd/>
            <a:tailEnd/>
          </a:ln>
        </p:spPr>
        <p:txBody>
          <a:bodyPr wrap="square">
            <a:spAutoFit/>
          </a:bodyPr>
          <a:lstStyle/>
          <a:p>
            <a:pPr algn="l" eaLnBrk="0" hangingPunct="0"/>
            <a:r>
              <a:rPr lang="en-US" sz="2400" dirty="0">
                <a:solidFill>
                  <a:srgbClr val="C00000"/>
                </a:solidFill>
                <a:latin typeface="+mj-lt"/>
              </a:rPr>
              <a:t>Context helps users understand data</a:t>
            </a:r>
          </a:p>
        </p:txBody>
      </p:sp>
      <p:sp>
        <p:nvSpPr>
          <p:cNvPr id="12" name="Rectangle 11"/>
          <p:cNvSpPr/>
          <p:nvPr/>
        </p:nvSpPr>
        <p:spPr>
          <a:xfrm>
            <a:off x="0" y="2225040"/>
            <a:ext cx="6324600" cy="2194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7" name="Picture 5" descr="Noname.bmp"/>
          <p:cNvPicPr>
            <a:picLocks noChangeAspect="1"/>
          </p:cNvPicPr>
          <p:nvPr/>
        </p:nvPicPr>
        <p:blipFill>
          <a:blip r:embed="rId3"/>
          <a:srcRect/>
          <a:stretch>
            <a:fillRect/>
          </a:stretch>
        </p:blipFill>
        <p:spPr bwMode="auto">
          <a:xfrm>
            <a:off x="1481588" y="798421"/>
            <a:ext cx="6073825" cy="2944675"/>
          </a:xfrm>
          <a:prstGeom prst="rect">
            <a:avLst/>
          </a:prstGeom>
          <a:noFill/>
          <a:ln w="9525">
            <a:noFill/>
            <a:miter lim="800000"/>
            <a:headEnd/>
            <a:tailEnd/>
          </a:ln>
        </p:spPr>
      </p:pic>
      <p:sp>
        <p:nvSpPr>
          <p:cNvPr id="20486" name="Text Box 6"/>
          <p:cNvSpPr txBox="1">
            <a:spLocks noChangeArrowheads="1"/>
          </p:cNvSpPr>
          <p:nvPr/>
        </p:nvSpPr>
        <p:spPr bwMode="auto">
          <a:xfrm>
            <a:off x="835017" y="4139399"/>
            <a:ext cx="3985038" cy="1569660"/>
          </a:xfrm>
          <a:prstGeom prst="rect">
            <a:avLst/>
          </a:prstGeom>
          <a:solidFill>
            <a:schemeClr val="bg1"/>
          </a:solidFill>
          <a:ln w="12700">
            <a:noFill/>
            <a:miter lim="800000"/>
            <a:headEnd/>
            <a:tailEnd/>
          </a:ln>
        </p:spPr>
        <p:txBody>
          <a:bodyPr wrap="square">
            <a:spAutoFit/>
          </a:bodyPr>
          <a:lstStyle/>
          <a:p>
            <a:pPr algn="l" eaLnBrk="0" hangingPunct="0"/>
            <a:r>
              <a:rPr lang="en-US" sz="2400" dirty="0">
                <a:solidFill>
                  <a:srgbClr val="C00000"/>
                </a:solidFill>
                <a:latin typeface="+mj-lt"/>
              </a:rPr>
              <a:t>Graphical displays turn data into useful information that managers can use for decision making and interpretation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Concepts and Definitions (</a:t>
            </a:r>
            <a:r>
              <a:rPr lang="en-US" sz="4000" dirty="0" err="1"/>
              <a:t>Cont’s</a:t>
            </a:r>
            <a:r>
              <a:rPr lang="en-US" sz="4000" dirty="0"/>
              <a:t>)</a:t>
            </a:r>
          </a:p>
        </p:txBody>
      </p:sp>
      <p:sp>
        <p:nvSpPr>
          <p:cNvPr id="3" name="Content Placeholder 2"/>
          <p:cNvSpPr>
            <a:spLocks noGrp="1"/>
          </p:cNvSpPr>
          <p:nvPr>
            <p:ph idx="1"/>
          </p:nvPr>
        </p:nvSpPr>
        <p:spPr>
          <a:xfrm>
            <a:off x="507076" y="2165023"/>
            <a:ext cx="8088283" cy="4692977"/>
          </a:xfrm>
        </p:spPr>
        <p:txBody>
          <a:bodyPr/>
          <a:lstStyle/>
          <a:p>
            <a:r>
              <a:rPr lang="en-US" sz="2800" dirty="0">
                <a:solidFill>
                  <a:srgbClr val="C00000"/>
                </a:solidFill>
              </a:rPr>
              <a:t>Metadata</a:t>
            </a:r>
            <a:r>
              <a:rPr lang="en-US" sz="2800" dirty="0">
                <a:solidFill>
                  <a:srgbClr val="000000"/>
                </a:solidFill>
                <a:effectLst>
                  <a:outerShdw blurRad="38100" dist="38100" dir="2700000" algn="tl">
                    <a:srgbClr val="FFFFFF"/>
                  </a:outerShdw>
                </a:effectLst>
              </a:rPr>
              <a:t>: data that describes the properties and characteristics of user data, and the context of that data.</a:t>
            </a:r>
          </a:p>
          <a:p>
            <a:pPr lvl="1"/>
            <a:r>
              <a:rPr lang="en-US" dirty="0">
                <a:solidFill>
                  <a:srgbClr val="000000"/>
                </a:solidFill>
                <a:effectLst>
                  <a:outerShdw blurRad="38100" dist="38100" dir="2700000" algn="tl">
                    <a:srgbClr val="FFFFFF"/>
                  </a:outerShdw>
                </a:effectLst>
              </a:rPr>
              <a:t>Properties: data names, definitions, length, allowable values</a:t>
            </a:r>
          </a:p>
          <a:p>
            <a:pPr lvl="1"/>
            <a:r>
              <a:rPr lang="en-US" dirty="0">
                <a:solidFill>
                  <a:srgbClr val="000000"/>
                </a:solidFill>
                <a:effectLst>
                  <a:outerShdw blurRad="38100" dist="38100" dir="2700000" algn="tl">
                    <a:srgbClr val="FFFFFF"/>
                  </a:outerShdw>
                </a:effectLst>
              </a:rPr>
              <a:t>Context: source of data, where the data are stored, ownership, usage</a:t>
            </a:r>
          </a:p>
          <a:p>
            <a:r>
              <a:rPr lang="en-US" sz="2800" dirty="0">
                <a:solidFill>
                  <a:srgbClr val="000000"/>
                </a:solidFill>
              </a:rPr>
              <a:t>Metadata are separate from data.</a:t>
            </a:r>
          </a:p>
          <a:p>
            <a:endParaRPr lang="en-US" dirty="0"/>
          </a:p>
        </p:txBody>
      </p:sp>
      <p:sp>
        <p:nvSpPr>
          <p:cNvPr id="4" name="Slide Number Placeholder 3"/>
          <p:cNvSpPr>
            <a:spLocks noGrp="1"/>
          </p:cNvSpPr>
          <p:nvPr>
            <p:ph type="sldNum" sz="quarter" idx="4294967295"/>
          </p:nvPr>
        </p:nvSpPr>
        <p:spPr>
          <a:xfrm>
            <a:off x="8159750" y="7069139"/>
            <a:ext cx="984250" cy="365125"/>
          </a:xfrm>
          <a:prstGeom prst="rect">
            <a:avLst/>
          </a:prstGeom>
        </p:spPr>
        <p:txBody>
          <a:bodyPr/>
          <a:lstStyle/>
          <a:p>
            <a:pPr>
              <a:defRPr/>
            </a:pPr>
            <a:fld id="{67977F8E-8D59-4700-8C5E-4B14D838B8C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1"/>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430901CE-C0EB-4A12-9AA5-CBEED2B4A6C7}" type="slidenum">
              <a:rPr lang="en-US"/>
              <a:pPr/>
              <a:t>22</a:t>
            </a:fld>
            <a:endParaRPr lang="en-US"/>
          </a:p>
        </p:txBody>
      </p:sp>
      <p:sp>
        <p:nvSpPr>
          <p:cNvPr id="38916" name="Text Box 2052"/>
          <p:cNvSpPr txBox="1">
            <a:spLocks noChangeArrowheads="1"/>
          </p:cNvSpPr>
          <p:nvPr/>
        </p:nvSpPr>
        <p:spPr bwMode="auto">
          <a:xfrm>
            <a:off x="879475" y="5040312"/>
            <a:ext cx="7772400" cy="1200329"/>
          </a:xfrm>
          <a:prstGeom prst="rect">
            <a:avLst/>
          </a:prstGeom>
          <a:noFill/>
          <a:ln w="12700">
            <a:noFill/>
            <a:miter lim="800000"/>
            <a:headEnd/>
            <a:tailEnd/>
          </a:ln>
        </p:spPr>
        <p:txBody>
          <a:bodyPr>
            <a:spAutoFit/>
          </a:bodyPr>
          <a:lstStyle/>
          <a:p>
            <a:pPr algn="l" eaLnBrk="0" hangingPunct="0"/>
            <a:r>
              <a:rPr lang="en-US" sz="2400" dirty="0">
                <a:solidFill>
                  <a:srgbClr val="990000"/>
                </a:solidFill>
                <a:latin typeface="+mj-lt"/>
              </a:rPr>
              <a:t>Descriptions of the properties or characteristics of the data, including data types, field sizes, allowable values, and data context</a:t>
            </a:r>
          </a:p>
        </p:txBody>
      </p:sp>
      <p:pic>
        <p:nvPicPr>
          <p:cNvPr id="14340" name="Picture 4" descr="Noname.bmp"/>
          <p:cNvPicPr>
            <a:picLocks noChangeAspect="1"/>
          </p:cNvPicPr>
          <p:nvPr/>
        </p:nvPicPr>
        <p:blipFill>
          <a:blip r:embed="rId3"/>
          <a:srcRect/>
          <a:stretch>
            <a:fillRect/>
          </a:stretch>
        </p:blipFill>
        <p:spPr bwMode="auto">
          <a:xfrm>
            <a:off x="0" y="1600288"/>
            <a:ext cx="9144000" cy="3330575"/>
          </a:xfrm>
          <a:prstGeom prst="rect">
            <a:avLst/>
          </a:prstGeom>
          <a:noFill/>
          <a:ln w="9525">
            <a:noFill/>
            <a:miter lim="800000"/>
            <a:headEnd/>
            <a:tailEnd/>
          </a:ln>
        </p:spPr>
      </p:pic>
      <p:sp>
        <p:nvSpPr>
          <p:cNvPr id="6" name="Text Box 10"/>
          <p:cNvSpPr txBox="1">
            <a:spLocks noChangeArrowheads="1"/>
          </p:cNvSpPr>
          <p:nvPr/>
        </p:nvSpPr>
        <p:spPr bwMode="auto">
          <a:xfrm>
            <a:off x="1948525" y="911598"/>
            <a:ext cx="4471096" cy="400110"/>
          </a:xfrm>
          <a:prstGeom prst="rect">
            <a:avLst/>
          </a:prstGeom>
          <a:noFill/>
          <a:ln w="12700">
            <a:noFill/>
            <a:miter lim="800000"/>
            <a:headEnd/>
            <a:tailEnd/>
          </a:ln>
        </p:spPr>
        <p:txBody>
          <a:bodyPr wrap="none">
            <a:spAutoFit/>
          </a:bodyPr>
          <a:lstStyle/>
          <a:p>
            <a:pPr algn="l" eaLnBrk="0" hangingPunct="0"/>
            <a:r>
              <a:rPr lang="en-US" sz="2000" b="1" dirty="0">
                <a:solidFill>
                  <a:srgbClr val="000000"/>
                </a:solidFill>
                <a:latin typeface="Arial" charset="0"/>
              </a:rPr>
              <a:t>Example Metadata for Class Roster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000" dirty="0"/>
              <a:t>Basic Concepts and Definitions (</a:t>
            </a:r>
            <a:r>
              <a:rPr lang="en-US" sz="4000" dirty="0" err="1"/>
              <a:t>cont’s</a:t>
            </a:r>
            <a:r>
              <a:rPr lang="en-US" sz="4000" dirty="0"/>
              <a:t>)</a:t>
            </a:r>
          </a:p>
        </p:txBody>
      </p:sp>
      <p:sp>
        <p:nvSpPr>
          <p:cNvPr id="4" name="Content Placeholder 3"/>
          <p:cNvSpPr>
            <a:spLocks noGrp="1"/>
          </p:cNvSpPr>
          <p:nvPr>
            <p:ph idx="1"/>
          </p:nvPr>
        </p:nvSpPr>
        <p:spPr>
          <a:xfrm>
            <a:off x="527858" y="2165023"/>
            <a:ext cx="8088283" cy="4692977"/>
          </a:xfrm>
        </p:spPr>
        <p:txBody>
          <a:bodyPr/>
          <a:lstStyle/>
          <a:p>
            <a:r>
              <a:rPr lang="en-US" dirty="0">
                <a:solidFill>
                  <a:srgbClr val="C00000"/>
                </a:solidFill>
              </a:rPr>
              <a:t>Database</a:t>
            </a:r>
            <a:r>
              <a:rPr lang="en-US" dirty="0"/>
              <a:t>: an organized collection of logically related data.</a:t>
            </a:r>
          </a:p>
          <a:p>
            <a:endParaRPr lang="en-US" dirty="0"/>
          </a:p>
          <a:p>
            <a:r>
              <a:rPr lang="en-US" dirty="0">
                <a:solidFill>
                  <a:srgbClr val="C00000"/>
                </a:solidFill>
                <a:cs typeface="Tahoma" pitchFamily="34" charset="0"/>
              </a:rPr>
              <a:t>Database Management System (DBMS)</a:t>
            </a:r>
            <a:r>
              <a:rPr lang="en-US" dirty="0">
                <a:cs typeface="Tahoma" pitchFamily="34" charset="0"/>
              </a:rPr>
              <a:t>: software system used to create, maintain, and provide controlled access to user databases.</a:t>
            </a:r>
          </a:p>
          <a:p>
            <a:endParaRPr lang="en-US" dirty="0"/>
          </a:p>
          <a:p>
            <a:endParaRPr lang="en-US" dirty="0"/>
          </a:p>
        </p:txBody>
      </p:sp>
      <p:sp>
        <p:nvSpPr>
          <p:cNvPr id="2" name="Slide Number Placeholder 1"/>
          <p:cNvSpPr>
            <a:spLocks noGrp="1"/>
          </p:cNvSpPr>
          <p:nvPr>
            <p:ph type="sldNum" sz="quarter" idx="4294967295"/>
          </p:nvPr>
        </p:nvSpPr>
        <p:spPr>
          <a:xfrm>
            <a:off x="8159750" y="6459538"/>
            <a:ext cx="984250" cy="365125"/>
          </a:xfrm>
          <a:prstGeom prst="rect">
            <a:avLst/>
          </a:prstGeom>
        </p:spPr>
        <p:txBody>
          <a:bodyPr/>
          <a:lstStyle/>
          <a:p>
            <a:pPr>
              <a:defRPr/>
            </a:pPr>
            <a:fld id="{6B1FCBCA-EB82-45C8-8AFD-151D78D9F09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84019" y="914544"/>
            <a:ext cx="8229600" cy="1143000"/>
          </a:xfrm>
        </p:spPr>
        <p:txBody>
          <a:bodyPr>
            <a:normAutofit fontScale="90000"/>
          </a:bodyPr>
          <a:lstStyle/>
          <a:p>
            <a:pPr fontAlgn="auto">
              <a:spcAft>
                <a:spcPts val="0"/>
              </a:spcAft>
              <a:defRPr/>
            </a:pPr>
            <a:r>
              <a:rPr lang="en-US" dirty="0">
                <a:solidFill>
                  <a:srgbClr val="000000"/>
                </a:solidFill>
                <a:effectLst>
                  <a:outerShdw blurRad="38100" dist="38100" dir="2700000" algn="tl">
                    <a:srgbClr val="FFFFFF"/>
                  </a:outerShdw>
                </a:effectLst>
              </a:rPr>
              <a:t>Problems with Data Redundancy</a:t>
            </a:r>
          </a:p>
        </p:txBody>
      </p:sp>
      <p:sp>
        <p:nvSpPr>
          <p:cNvPr id="40963" name="Rectangle 3"/>
          <p:cNvSpPr>
            <a:spLocks noGrp="1" noChangeArrowheads="1"/>
          </p:cNvSpPr>
          <p:nvPr>
            <p:ph idx="1"/>
          </p:nvPr>
        </p:nvSpPr>
        <p:spPr>
          <a:xfrm>
            <a:off x="471054" y="2292926"/>
            <a:ext cx="8444345" cy="3879273"/>
          </a:xfrm>
        </p:spPr>
        <p:txBody>
          <a:bodyPr>
            <a:normAutofit/>
          </a:bodyPr>
          <a:lstStyle/>
          <a:p>
            <a:pPr marL="365760" indent="-256032">
              <a:defRPr/>
            </a:pPr>
            <a:r>
              <a:rPr lang="en-US" sz="2800" dirty="0">
                <a:solidFill>
                  <a:srgbClr val="000000"/>
                </a:solidFill>
                <a:effectLst>
                  <a:outerShdw blurRad="38100" dist="38100" dir="2700000" algn="tl">
                    <a:srgbClr val="FFFFFF"/>
                  </a:outerShdw>
                </a:effectLst>
              </a:rPr>
              <a:t>Waste of space to have duplicate data.</a:t>
            </a:r>
          </a:p>
          <a:p>
            <a:pPr marL="365760" indent="-256032">
              <a:defRPr/>
            </a:pPr>
            <a:r>
              <a:rPr lang="en-US" sz="2800" dirty="0">
                <a:solidFill>
                  <a:srgbClr val="000000"/>
                </a:solidFill>
                <a:effectLst>
                  <a:outerShdw blurRad="38100" dist="38100" dir="2700000" algn="tl">
                    <a:srgbClr val="FFFFFF"/>
                  </a:outerShdw>
                </a:effectLst>
              </a:rPr>
              <a:t>Increased effort to keep all files up to date.</a:t>
            </a:r>
          </a:p>
          <a:p>
            <a:pPr marL="365760" indent="-256032">
              <a:defRPr/>
            </a:pPr>
            <a:r>
              <a:rPr lang="en-US" sz="2800" dirty="0">
                <a:solidFill>
                  <a:srgbClr val="000000"/>
                </a:solidFill>
                <a:effectLst>
                  <a:outerShdw blurRad="38100" dist="38100" dir="2700000" algn="tl">
                    <a:srgbClr val="FFFFFF"/>
                  </a:outerShdw>
                </a:effectLst>
              </a:rPr>
              <a:t>Inconsistent data format.</a:t>
            </a:r>
          </a:p>
          <a:p>
            <a:pPr marL="365760" indent="-256032">
              <a:defRPr/>
            </a:pPr>
            <a:r>
              <a:rPr lang="en-US" sz="2800" dirty="0">
                <a:solidFill>
                  <a:srgbClr val="000000"/>
                </a:solidFill>
                <a:effectLst>
                  <a:outerShdw blurRad="38100" dist="38100" dir="2700000" algn="tl">
                    <a:srgbClr val="FFFFFF"/>
                  </a:outerShdw>
                </a:effectLst>
              </a:rPr>
              <a:t>Different data values.</a:t>
            </a:r>
          </a:p>
          <a:p>
            <a:pPr marL="365760" indent="-256032">
              <a:defRPr/>
            </a:pPr>
            <a:r>
              <a:rPr lang="en-US" sz="2800" dirty="0">
                <a:solidFill>
                  <a:srgbClr val="000000"/>
                </a:solidFill>
                <a:effectLst>
                  <a:outerShdw blurRad="38100" dist="38100" dir="2700000" algn="tl">
                    <a:srgbClr val="FFFFFF"/>
                  </a:outerShdw>
                </a:effectLst>
              </a:rPr>
              <a:t>Unreliable metadata.</a:t>
            </a:r>
          </a:p>
        </p:txBody>
      </p:sp>
      <p:sp>
        <p:nvSpPr>
          <p:cNvPr id="18435"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2D01660E-34A9-482E-B0D3-85B09ECBC41A}" type="slidenum">
              <a:rPr lang="en-US"/>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4800" y="955964"/>
            <a:ext cx="8534400" cy="1143000"/>
          </a:xfrm>
        </p:spPr>
        <p:txBody>
          <a:bodyPr>
            <a:normAutofit/>
          </a:bodyPr>
          <a:lstStyle/>
          <a:p>
            <a:pPr fontAlgn="auto">
              <a:spcAft>
                <a:spcPts val="0"/>
              </a:spcAft>
              <a:defRPr/>
            </a:pPr>
            <a:r>
              <a:rPr lang="en-US" sz="4400" dirty="0">
                <a:solidFill>
                  <a:srgbClr val="000000"/>
                </a:solidFill>
                <a:effectLst>
                  <a:outerShdw blurRad="38100" dist="38100" dir="2700000" algn="tl">
                    <a:srgbClr val="FFFFFF"/>
                  </a:outerShdw>
                </a:effectLst>
              </a:rPr>
              <a:t>Problems with Data Dependency</a:t>
            </a:r>
          </a:p>
        </p:txBody>
      </p:sp>
      <p:sp>
        <p:nvSpPr>
          <p:cNvPr id="41987" name="Rectangle 3"/>
          <p:cNvSpPr>
            <a:spLocks noGrp="1" noChangeArrowheads="1"/>
          </p:cNvSpPr>
          <p:nvPr>
            <p:ph idx="1"/>
          </p:nvPr>
        </p:nvSpPr>
        <p:spPr>
          <a:xfrm>
            <a:off x="457200" y="2098964"/>
            <a:ext cx="8001000" cy="4114800"/>
          </a:xfrm>
        </p:spPr>
        <p:txBody>
          <a:bodyPr>
            <a:normAutofit lnSpcReduction="10000"/>
          </a:bodyPr>
          <a:lstStyle/>
          <a:p>
            <a:pPr marL="533400" indent="-533400">
              <a:lnSpc>
                <a:spcPct val="90000"/>
              </a:lnSpc>
              <a:defRPr/>
            </a:pPr>
            <a:r>
              <a:rPr lang="en-US" sz="2800" dirty="0">
                <a:solidFill>
                  <a:srgbClr val="000000"/>
                </a:solidFill>
                <a:effectLst>
                  <a:outerShdw blurRad="38100" dist="38100" dir="2700000" algn="tl">
                    <a:srgbClr val="FFFFFF"/>
                  </a:outerShdw>
                </a:effectLst>
              </a:rPr>
              <a:t>Each application programmer must maintain his/her own data.</a:t>
            </a:r>
          </a:p>
          <a:p>
            <a:pPr marL="533400" indent="-533400">
              <a:lnSpc>
                <a:spcPct val="90000"/>
              </a:lnSpc>
              <a:defRPr/>
            </a:pPr>
            <a:r>
              <a:rPr lang="en-US" sz="2800" dirty="0">
                <a:solidFill>
                  <a:srgbClr val="000000"/>
                </a:solidFill>
                <a:effectLst>
                  <a:outerShdw blurRad="38100" dist="38100" dir="2700000" algn="tl">
                    <a:srgbClr val="FFFFFF"/>
                  </a:outerShdw>
                </a:effectLst>
              </a:rPr>
              <a:t>Each application program needs to include code for the metadata of each file (data descriptions).</a:t>
            </a:r>
          </a:p>
          <a:p>
            <a:pPr marL="533400" indent="-533400">
              <a:lnSpc>
                <a:spcPct val="90000"/>
              </a:lnSpc>
              <a:defRPr/>
            </a:pPr>
            <a:r>
              <a:rPr lang="en-US" sz="2800" dirty="0">
                <a:solidFill>
                  <a:srgbClr val="000000"/>
                </a:solidFill>
                <a:effectLst>
                  <a:outerShdw blurRad="38100" dist="38100" dir="2700000" algn="tl">
                    <a:srgbClr val="FFFFFF"/>
                  </a:outerShdw>
                </a:effectLst>
              </a:rPr>
              <a:t>Each application program must have its own processing routines for reading, inserting, updating, and deleting data.</a:t>
            </a:r>
          </a:p>
          <a:p>
            <a:pPr marL="533400" indent="-533400">
              <a:lnSpc>
                <a:spcPct val="90000"/>
              </a:lnSpc>
              <a:defRPr/>
            </a:pPr>
            <a:r>
              <a:rPr lang="en-US" sz="2800" dirty="0">
                <a:solidFill>
                  <a:srgbClr val="000000"/>
                </a:solidFill>
                <a:effectLst>
                  <a:outerShdw blurRad="38100" dist="38100" dir="2700000" algn="tl">
                    <a:srgbClr val="FFFFFF"/>
                  </a:outerShdw>
                </a:effectLst>
              </a:rPr>
              <a:t>Changes to a data file structure requires changes </a:t>
            </a:r>
            <a:r>
              <a:rPr lang="en-US" sz="2800">
                <a:solidFill>
                  <a:srgbClr val="000000"/>
                </a:solidFill>
                <a:effectLst>
                  <a:outerShdw blurRad="38100" dist="38100" dir="2700000" algn="tl">
                    <a:srgbClr val="FFFFFF"/>
                  </a:outerShdw>
                </a:effectLst>
              </a:rPr>
              <a:t>to programs </a:t>
            </a:r>
            <a:r>
              <a:rPr lang="en-US" sz="2800" dirty="0">
                <a:solidFill>
                  <a:srgbClr val="000000"/>
                </a:solidFill>
                <a:effectLst>
                  <a:outerShdw blurRad="38100" dist="38100" dir="2700000" algn="tl">
                    <a:srgbClr val="FFFFFF"/>
                  </a:outerShdw>
                </a:effectLst>
              </a:rPr>
              <a:t>that access the file.</a:t>
            </a:r>
          </a:p>
          <a:p>
            <a:pPr marL="533400" indent="-533400" fontAlgn="auto">
              <a:lnSpc>
                <a:spcPct val="90000"/>
              </a:lnSpc>
              <a:spcAft>
                <a:spcPts val="0"/>
              </a:spcAft>
              <a:buFont typeface="Wingdings" pitchFamily="2" charset="2"/>
              <a:buNone/>
              <a:defRPr/>
            </a:pPr>
            <a:endParaRPr lang="en-US" sz="2800" dirty="0">
              <a:solidFill>
                <a:srgbClr val="000000"/>
              </a:solidFill>
              <a:effectLst>
                <a:outerShdw blurRad="38100" dist="38100" dir="2700000" algn="tl">
                  <a:srgbClr val="FFFFFF"/>
                </a:outerShdw>
              </a:effectLst>
            </a:endParaRPr>
          </a:p>
        </p:txBody>
      </p:sp>
      <p:sp>
        <p:nvSpPr>
          <p:cNvPr id="16387"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9E7C8082-E14A-41C2-B689-3906AC4E0394}" type="slidenum">
              <a:rPr lang="en-US"/>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69628" y="819470"/>
            <a:ext cx="8229600" cy="1143000"/>
          </a:xfrm>
        </p:spPr>
        <p:txBody>
          <a:bodyPr lIns="90488" tIns="44450" rIns="90488" bIns="44450">
            <a:normAutofit/>
          </a:bodyPr>
          <a:lstStyle/>
          <a:p>
            <a:pPr fontAlgn="auto">
              <a:spcAft>
                <a:spcPts val="0"/>
              </a:spcAft>
              <a:defRPr/>
            </a:pPr>
            <a:r>
              <a:rPr lang="en-US" dirty="0">
                <a:solidFill>
                  <a:schemeClr val="tx1"/>
                </a:solidFill>
                <a:effectLst>
                  <a:outerShdw blurRad="38100" dist="38100" dir="2700000" algn="tl">
                    <a:srgbClr val="FFFFFF"/>
                  </a:outerShdw>
                </a:effectLst>
              </a:rPr>
              <a:t>Solution:</a:t>
            </a:r>
            <a:r>
              <a:rPr lang="en-US" dirty="0">
                <a:solidFill>
                  <a:srgbClr val="C00000"/>
                </a:solidFill>
                <a:effectLst>
                  <a:outerShdw blurRad="38100" dist="38100" dir="2700000" algn="tl">
                    <a:srgbClr val="FFFFFF"/>
                  </a:outerShdw>
                </a:effectLst>
              </a:rPr>
              <a:t> DATABASE </a:t>
            </a:r>
            <a:r>
              <a:rPr lang="en-US" dirty="0">
                <a:solidFill>
                  <a:schemeClr val="tx1"/>
                </a:solidFill>
                <a:effectLst>
                  <a:outerShdw blurRad="38100" dist="38100" dir="2700000" algn="tl">
                    <a:srgbClr val="FFFFFF"/>
                  </a:outerShdw>
                </a:effectLst>
              </a:rPr>
              <a:t>Approach</a:t>
            </a:r>
          </a:p>
        </p:txBody>
      </p:sp>
      <p:sp>
        <p:nvSpPr>
          <p:cNvPr id="44035" name="Rectangle 1027"/>
          <p:cNvSpPr>
            <a:spLocks noGrp="1" noChangeArrowheads="1"/>
          </p:cNvSpPr>
          <p:nvPr>
            <p:ph idx="1"/>
          </p:nvPr>
        </p:nvSpPr>
        <p:spPr>
          <a:xfrm>
            <a:off x="457200" y="1856508"/>
            <a:ext cx="8219872" cy="4814456"/>
          </a:xfrm>
        </p:spPr>
        <p:txBody>
          <a:bodyPr lIns="90488" tIns="44450" rIns="90488" bIns="44450">
            <a:normAutofit fontScale="85000" lnSpcReduction="20000"/>
          </a:bodyPr>
          <a:lstStyle/>
          <a:p>
            <a:pPr marL="365760" indent="-256032">
              <a:defRPr/>
            </a:pPr>
            <a:r>
              <a:rPr lang="en-US" sz="2800" dirty="0">
                <a:solidFill>
                  <a:srgbClr val="C00000"/>
                </a:solidFill>
              </a:rPr>
              <a:t>Database</a:t>
            </a:r>
            <a:r>
              <a:rPr lang="en-US" sz="2800" dirty="0">
                <a:solidFill>
                  <a:srgbClr val="000000"/>
                </a:solidFill>
              </a:rPr>
              <a:t>: organized collection of logically related data. </a:t>
            </a:r>
          </a:p>
          <a:p>
            <a:pPr marL="731520" lvl="1" indent="-256032">
              <a:defRPr/>
            </a:pPr>
            <a:r>
              <a:rPr lang="en-US" dirty="0">
                <a:solidFill>
                  <a:srgbClr val="000000"/>
                </a:solidFill>
                <a:effectLst>
                  <a:outerShdw blurRad="38100" dist="38100" dir="2700000" algn="tl">
                    <a:srgbClr val="FFFFFF"/>
                  </a:outerShdw>
                </a:effectLst>
              </a:rPr>
              <a:t>Central repository of shared data (including metadata).</a:t>
            </a:r>
          </a:p>
          <a:p>
            <a:pPr marL="731520" lvl="1" indent="-256032">
              <a:defRPr/>
            </a:pPr>
            <a:r>
              <a:rPr lang="en-US" dirty="0">
                <a:solidFill>
                  <a:srgbClr val="000000"/>
                </a:solidFill>
                <a:effectLst>
                  <a:outerShdw blurRad="38100" dist="38100" dir="2700000" algn="tl">
                    <a:srgbClr val="FFFFFF"/>
                  </a:outerShdw>
                </a:effectLst>
              </a:rPr>
              <a:t>Data is managed by a controlling agent.</a:t>
            </a:r>
          </a:p>
          <a:p>
            <a:pPr marL="731520" lvl="1" indent="-256032">
              <a:defRPr/>
            </a:pPr>
            <a:r>
              <a:rPr lang="en-US" dirty="0">
                <a:solidFill>
                  <a:srgbClr val="000000"/>
                </a:solidFill>
                <a:effectLst>
                  <a:outerShdw blurRad="38100" dist="38100" dir="2700000" algn="tl">
                    <a:srgbClr val="FFFFFF"/>
                  </a:outerShdw>
                </a:effectLst>
              </a:rPr>
              <a:t>Stored in a standardized, convenient form.</a:t>
            </a:r>
          </a:p>
          <a:p>
            <a:pPr marL="731520" lvl="1" indent="-256032">
              <a:defRPr/>
            </a:pPr>
            <a:r>
              <a:rPr lang="en-US" u="sng" dirty="0">
                <a:effectLst>
                  <a:outerShdw blurRad="38100" dist="38100" dir="2700000" algn="tl">
                    <a:srgbClr val="FFFFFF"/>
                  </a:outerShdw>
                </a:effectLst>
              </a:rPr>
              <a:t>Integration</a:t>
            </a:r>
            <a:r>
              <a:rPr lang="en-US" dirty="0">
                <a:effectLst>
                  <a:outerShdw blurRad="38100" dist="38100" dir="2700000" algn="tl">
                    <a:srgbClr val="FFFFFF"/>
                  </a:outerShdw>
                </a:effectLst>
              </a:rPr>
              <a:t> and </a:t>
            </a:r>
            <a:r>
              <a:rPr lang="en-US" u="sng" dirty="0">
                <a:effectLst>
                  <a:outerShdw blurRad="38100" dist="38100" dir="2700000" algn="tl">
                    <a:srgbClr val="FFFFFF"/>
                  </a:outerShdw>
                </a:effectLst>
              </a:rPr>
              <a:t>sharing.</a:t>
            </a:r>
          </a:p>
          <a:p>
            <a:pPr marL="731520" lvl="1" indent="-256032">
              <a:defRPr/>
            </a:pPr>
            <a:endParaRPr lang="en-US" dirty="0">
              <a:effectLst>
                <a:outerShdw blurRad="38100" dist="38100" dir="2700000" algn="tl">
                  <a:srgbClr val="FFFFFF"/>
                </a:outerShdw>
              </a:effectLst>
            </a:endParaRPr>
          </a:p>
          <a:p>
            <a:pPr marL="365760" indent="-256032">
              <a:defRPr/>
            </a:pPr>
            <a:r>
              <a:rPr lang="en-US" sz="2800" dirty="0">
                <a:solidFill>
                  <a:srgbClr val="990000"/>
                </a:solidFill>
                <a:cs typeface="Tahoma" pitchFamily="34" charset="0"/>
              </a:rPr>
              <a:t>Database Management System (DBMS)</a:t>
            </a:r>
            <a:r>
              <a:rPr lang="en-US" sz="2800" dirty="0">
                <a:cs typeface="Tahoma" pitchFamily="34" charset="0"/>
              </a:rPr>
              <a:t>: software system used to create, maintain, and provide controlled access to user databases.</a:t>
            </a:r>
          </a:p>
          <a:p>
            <a:pPr marL="731520" lvl="1" indent="-256032">
              <a:defRPr/>
            </a:pPr>
            <a:r>
              <a:rPr lang="en-US" dirty="0">
                <a:effectLst>
                  <a:outerShdw blurRad="38100" dist="38100" dir="2700000" algn="tl">
                    <a:srgbClr val="FFFFFF"/>
                  </a:outerShdw>
                </a:effectLst>
                <a:cs typeface="Tahoma" pitchFamily="34" charset="0"/>
              </a:rPr>
              <a:t>Systematic method.</a:t>
            </a:r>
          </a:p>
          <a:p>
            <a:pPr marL="731520" lvl="1" indent="-256032">
              <a:defRPr/>
            </a:pPr>
            <a:r>
              <a:rPr lang="en-US" dirty="0">
                <a:effectLst>
                  <a:outerShdw blurRad="38100" dist="38100" dir="2700000" algn="tl">
                    <a:srgbClr val="FFFFFF"/>
                  </a:outerShdw>
                </a:effectLst>
                <a:cs typeface="Tahoma" pitchFamily="34" charset="0"/>
              </a:rPr>
              <a:t>Control data access, enforce data integrity, manage concurrency control, restore a database.</a:t>
            </a:r>
            <a:endParaRPr lang="en-US" dirty="0">
              <a:effectLst>
                <a:outerShdw blurRad="38100" dist="38100" dir="2700000" algn="tl">
                  <a:srgbClr val="FFFFFF"/>
                </a:outerShdw>
              </a:effectLst>
            </a:endParaRPr>
          </a:p>
          <a:p>
            <a:pPr marL="365760" indent="-256032" fontAlgn="auto">
              <a:spcAft>
                <a:spcPts val="0"/>
              </a:spcAft>
              <a:buFont typeface="Wingdings" pitchFamily="2" charset="2"/>
              <a:buNone/>
              <a:defRPr/>
            </a:pPr>
            <a:endParaRPr lang="en-US" sz="3600" dirty="0">
              <a:solidFill>
                <a:srgbClr val="000000"/>
              </a:solidFill>
              <a:effectLst>
                <a:outerShdw blurRad="38100" dist="38100" dir="2700000" algn="tl">
                  <a:srgbClr val="FFFFFF"/>
                </a:outerShdw>
              </a:effectLst>
            </a:endParaRPr>
          </a:p>
        </p:txBody>
      </p:sp>
      <p:sp>
        <p:nvSpPr>
          <p:cNvPr id="19459"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D5F6C83E-A7F8-46CF-9900-0F4B48B70E67}" type="slidenum">
              <a:rPr lang="en-US"/>
              <a:pPr/>
              <a:t>26</a:t>
            </a:fld>
            <a:endParaRPr lang="en-US"/>
          </a:p>
        </p:txBody>
      </p:sp>
      <p:sp>
        <p:nvSpPr>
          <p:cNvPr id="44036" name="Text Box 1028"/>
          <p:cNvSpPr txBox="1">
            <a:spLocks noChangeArrowheads="1"/>
          </p:cNvSpPr>
          <p:nvPr/>
        </p:nvSpPr>
        <p:spPr bwMode="auto">
          <a:xfrm>
            <a:off x="671946" y="4900282"/>
            <a:ext cx="184731" cy="400110"/>
          </a:xfrm>
          <a:prstGeom prst="rect">
            <a:avLst/>
          </a:prstGeom>
          <a:noFill/>
          <a:ln w="12700">
            <a:noFill/>
            <a:miter lim="800000"/>
            <a:headEnd/>
            <a:tailEnd/>
          </a:ln>
        </p:spPr>
        <p:txBody>
          <a:bodyPr wrap="none">
            <a:spAutoFit/>
          </a:bodyPr>
          <a:lstStyle/>
          <a:p>
            <a:pPr algn="l" eaLnBrk="0" hangingPunct="0"/>
            <a:endParaRPr lang="en-US" sz="2000" dirty="0">
              <a:solidFill>
                <a:srgbClr val="990000"/>
              </a:solidFill>
              <a:cs typeface="Tahoma"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eaLnBrk="0" hangingPunct="0"/>
            <a:r>
              <a:rPr lang="en-US" sz="2800" dirty="0">
                <a:solidFill>
                  <a:srgbClr val="000000"/>
                </a:solidFill>
              </a:rPr>
              <a:t>Database Management System at Pine Valley Furniture Company</a:t>
            </a:r>
          </a:p>
        </p:txBody>
      </p:sp>
      <p:sp>
        <p:nvSpPr>
          <p:cNvPr id="20482"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1267858-7DEC-42BB-AAEE-36CE492264AC}" type="slidenum">
              <a:rPr lang="en-US"/>
              <a:pPr/>
              <a:t>27</a:t>
            </a:fld>
            <a:endParaRPr lang="en-US"/>
          </a:p>
        </p:txBody>
      </p:sp>
      <p:sp>
        <p:nvSpPr>
          <p:cNvPr id="46161" name="Text Box 81"/>
          <p:cNvSpPr txBox="1">
            <a:spLocks noChangeArrowheads="1"/>
          </p:cNvSpPr>
          <p:nvPr/>
        </p:nvSpPr>
        <p:spPr bwMode="auto">
          <a:xfrm>
            <a:off x="308674" y="5643530"/>
            <a:ext cx="8932862" cy="366713"/>
          </a:xfrm>
          <a:prstGeom prst="rect">
            <a:avLst/>
          </a:prstGeom>
          <a:noFill/>
          <a:ln w="12700">
            <a:noFill/>
            <a:miter lim="800000"/>
            <a:headEnd/>
            <a:tailEnd/>
          </a:ln>
        </p:spPr>
        <p:txBody>
          <a:bodyPr>
            <a:spAutoFit/>
          </a:bodyPr>
          <a:lstStyle/>
          <a:p>
            <a:pPr algn="l" eaLnBrk="0" hangingPunct="0">
              <a:spcBef>
                <a:spcPct val="50000"/>
              </a:spcBef>
            </a:pPr>
            <a:r>
              <a:rPr lang="en-US" dirty="0">
                <a:solidFill>
                  <a:srgbClr val="C00000"/>
                </a:solidFill>
                <a:cs typeface="Tahoma" pitchFamily="34" charset="0"/>
              </a:rPr>
              <a:t>DBMS manages data resources like an operating system manages hardware resources</a:t>
            </a:r>
          </a:p>
        </p:txBody>
      </p:sp>
      <p:sp>
        <p:nvSpPr>
          <p:cNvPr id="20486" name="Rectangle 131"/>
          <p:cNvSpPr>
            <a:spLocks noChangeArrowheads="1"/>
          </p:cNvSpPr>
          <p:nvPr/>
        </p:nvSpPr>
        <p:spPr bwMode="auto">
          <a:xfrm>
            <a:off x="698775" y="1985930"/>
            <a:ext cx="1676400" cy="914400"/>
          </a:xfrm>
          <a:prstGeom prst="rect">
            <a:avLst/>
          </a:prstGeom>
          <a:solidFill>
            <a:schemeClr val="tx2">
              <a:lumMod val="20000"/>
              <a:lumOff val="80000"/>
            </a:schemeClr>
          </a:solidFill>
          <a:ln w="25400">
            <a:solidFill>
              <a:srgbClr val="990000"/>
            </a:solidFill>
            <a:round/>
            <a:headEnd/>
            <a:tailEnd/>
          </a:ln>
        </p:spPr>
        <p:txBody>
          <a:bodyPr wrap="none" anchor="ctr"/>
          <a:lstStyle/>
          <a:p>
            <a:pPr algn="ctr"/>
            <a:r>
              <a:rPr lang="en-US" dirty="0"/>
              <a:t>Order Filing</a:t>
            </a:r>
          </a:p>
          <a:p>
            <a:pPr algn="ctr"/>
            <a:r>
              <a:rPr lang="en-US" dirty="0"/>
              <a:t> System</a:t>
            </a:r>
          </a:p>
        </p:txBody>
      </p:sp>
      <p:sp>
        <p:nvSpPr>
          <p:cNvPr id="20487" name="Rectangle 133"/>
          <p:cNvSpPr>
            <a:spLocks noChangeArrowheads="1"/>
          </p:cNvSpPr>
          <p:nvPr/>
        </p:nvSpPr>
        <p:spPr bwMode="auto">
          <a:xfrm>
            <a:off x="698775" y="3128930"/>
            <a:ext cx="1676400" cy="914400"/>
          </a:xfrm>
          <a:prstGeom prst="rect">
            <a:avLst/>
          </a:prstGeom>
          <a:solidFill>
            <a:schemeClr val="tx2">
              <a:lumMod val="20000"/>
              <a:lumOff val="80000"/>
            </a:schemeClr>
          </a:solidFill>
          <a:ln w="25400">
            <a:solidFill>
              <a:srgbClr val="990000"/>
            </a:solidFill>
            <a:round/>
            <a:headEnd/>
            <a:tailEnd/>
          </a:ln>
        </p:spPr>
        <p:txBody>
          <a:bodyPr wrap="none" anchor="ctr"/>
          <a:lstStyle/>
          <a:p>
            <a:pPr algn="ctr"/>
            <a:r>
              <a:rPr lang="en-US"/>
              <a:t>Invoicing</a:t>
            </a:r>
          </a:p>
          <a:p>
            <a:pPr algn="ctr"/>
            <a:r>
              <a:rPr lang="en-US"/>
              <a:t> System</a:t>
            </a:r>
          </a:p>
        </p:txBody>
      </p:sp>
      <p:sp>
        <p:nvSpPr>
          <p:cNvPr id="20488" name="Rectangle 134"/>
          <p:cNvSpPr>
            <a:spLocks noChangeArrowheads="1"/>
          </p:cNvSpPr>
          <p:nvPr/>
        </p:nvSpPr>
        <p:spPr bwMode="auto">
          <a:xfrm>
            <a:off x="698775" y="4271930"/>
            <a:ext cx="1676400" cy="914400"/>
          </a:xfrm>
          <a:prstGeom prst="rect">
            <a:avLst/>
          </a:prstGeom>
          <a:solidFill>
            <a:schemeClr val="tx2">
              <a:lumMod val="20000"/>
              <a:lumOff val="80000"/>
            </a:schemeClr>
          </a:solidFill>
          <a:ln w="25400">
            <a:solidFill>
              <a:srgbClr val="990000"/>
            </a:solidFill>
            <a:round/>
            <a:headEnd/>
            <a:tailEnd/>
          </a:ln>
        </p:spPr>
        <p:txBody>
          <a:bodyPr wrap="none" anchor="ctr"/>
          <a:lstStyle/>
          <a:p>
            <a:pPr algn="ctr"/>
            <a:r>
              <a:rPr lang="en-US"/>
              <a:t>Payroll</a:t>
            </a:r>
          </a:p>
          <a:p>
            <a:pPr algn="ctr"/>
            <a:r>
              <a:rPr lang="en-US"/>
              <a:t> System</a:t>
            </a:r>
          </a:p>
        </p:txBody>
      </p:sp>
      <p:sp>
        <p:nvSpPr>
          <p:cNvPr id="20489" name="Rectangle 135"/>
          <p:cNvSpPr>
            <a:spLocks noChangeArrowheads="1"/>
          </p:cNvSpPr>
          <p:nvPr/>
        </p:nvSpPr>
        <p:spPr bwMode="auto">
          <a:xfrm>
            <a:off x="3746775" y="3128930"/>
            <a:ext cx="1676400" cy="914400"/>
          </a:xfrm>
          <a:prstGeom prst="rect">
            <a:avLst/>
          </a:prstGeom>
          <a:solidFill>
            <a:schemeClr val="tx2">
              <a:lumMod val="20000"/>
              <a:lumOff val="80000"/>
            </a:schemeClr>
          </a:solidFill>
          <a:ln w="25400">
            <a:solidFill>
              <a:srgbClr val="990000"/>
            </a:solidFill>
            <a:round/>
            <a:headEnd/>
            <a:tailEnd/>
          </a:ln>
        </p:spPr>
        <p:txBody>
          <a:bodyPr wrap="none" anchor="ctr"/>
          <a:lstStyle/>
          <a:p>
            <a:pPr algn="ctr"/>
            <a:r>
              <a:rPr lang="en-US" b="1" dirty="0"/>
              <a:t>DBMS</a:t>
            </a:r>
          </a:p>
        </p:txBody>
      </p:sp>
      <p:sp>
        <p:nvSpPr>
          <p:cNvPr id="20490" name="Line 136"/>
          <p:cNvSpPr>
            <a:spLocks noChangeShapeType="1"/>
          </p:cNvSpPr>
          <p:nvPr/>
        </p:nvSpPr>
        <p:spPr bwMode="auto">
          <a:xfrm>
            <a:off x="2375175" y="2366930"/>
            <a:ext cx="1371600" cy="838200"/>
          </a:xfrm>
          <a:prstGeom prst="line">
            <a:avLst/>
          </a:prstGeom>
          <a:noFill/>
          <a:ln w="25400">
            <a:solidFill>
              <a:srgbClr val="990000"/>
            </a:solidFill>
            <a:round/>
            <a:headEnd/>
            <a:tailEnd/>
          </a:ln>
        </p:spPr>
        <p:txBody>
          <a:bodyPr wrap="none"/>
          <a:lstStyle/>
          <a:p>
            <a:endParaRPr lang="en-US"/>
          </a:p>
        </p:txBody>
      </p:sp>
      <p:sp>
        <p:nvSpPr>
          <p:cNvPr id="20491" name="Line 137"/>
          <p:cNvSpPr>
            <a:spLocks noChangeShapeType="1"/>
          </p:cNvSpPr>
          <p:nvPr/>
        </p:nvSpPr>
        <p:spPr bwMode="auto">
          <a:xfrm>
            <a:off x="2375175" y="3586130"/>
            <a:ext cx="1371600" cy="0"/>
          </a:xfrm>
          <a:prstGeom prst="line">
            <a:avLst/>
          </a:prstGeom>
          <a:noFill/>
          <a:ln w="25400">
            <a:solidFill>
              <a:srgbClr val="990000"/>
            </a:solidFill>
            <a:round/>
            <a:headEnd/>
            <a:tailEnd/>
          </a:ln>
        </p:spPr>
        <p:txBody>
          <a:bodyPr wrap="none"/>
          <a:lstStyle/>
          <a:p>
            <a:endParaRPr lang="en-US"/>
          </a:p>
        </p:txBody>
      </p:sp>
      <p:sp>
        <p:nvSpPr>
          <p:cNvPr id="20492" name="Line 138"/>
          <p:cNvSpPr>
            <a:spLocks noChangeShapeType="1"/>
          </p:cNvSpPr>
          <p:nvPr/>
        </p:nvSpPr>
        <p:spPr bwMode="auto">
          <a:xfrm flipV="1">
            <a:off x="2375175" y="3890930"/>
            <a:ext cx="1371600" cy="838200"/>
          </a:xfrm>
          <a:prstGeom prst="line">
            <a:avLst/>
          </a:prstGeom>
          <a:noFill/>
          <a:ln w="25400">
            <a:solidFill>
              <a:srgbClr val="990000"/>
            </a:solidFill>
            <a:round/>
            <a:headEnd/>
            <a:tailEnd/>
          </a:ln>
        </p:spPr>
        <p:txBody>
          <a:bodyPr wrap="none"/>
          <a:lstStyle/>
          <a:p>
            <a:endParaRPr lang="en-US"/>
          </a:p>
        </p:txBody>
      </p:sp>
      <p:sp>
        <p:nvSpPr>
          <p:cNvPr id="20493" name="AutoShape 139"/>
          <p:cNvSpPr>
            <a:spLocks noChangeArrowheads="1"/>
          </p:cNvSpPr>
          <p:nvPr/>
        </p:nvSpPr>
        <p:spPr bwMode="auto">
          <a:xfrm>
            <a:off x="6261375" y="2062130"/>
            <a:ext cx="2209800" cy="3200400"/>
          </a:xfrm>
          <a:prstGeom prst="flowChartMagneticDisk">
            <a:avLst/>
          </a:prstGeom>
          <a:solidFill>
            <a:schemeClr val="tx2">
              <a:lumMod val="20000"/>
              <a:lumOff val="80000"/>
            </a:schemeClr>
          </a:solidFill>
          <a:ln w="25400">
            <a:solidFill>
              <a:srgbClr val="990000"/>
            </a:solidFill>
            <a:round/>
            <a:headEnd/>
            <a:tailEnd/>
          </a:ln>
        </p:spPr>
        <p:txBody>
          <a:bodyPr wrap="none" anchor="ctr"/>
          <a:lstStyle/>
          <a:p>
            <a:pPr algn="ctr"/>
            <a:endParaRPr lang="en-US" dirty="0"/>
          </a:p>
          <a:p>
            <a:pPr algn="ctr"/>
            <a:r>
              <a:rPr lang="en-US" sz="2000" b="1" dirty="0"/>
              <a:t>Central </a:t>
            </a:r>
          </a:p>
          <a:p>
            <a:pPr algn="ctr"/>
            <a:r>
              <a:rPr lang="en-US" sz="2000" b="1" dirty="0"/>
              <a:t>Database</a:t>
            </a:r>
          </a:p>
          <a:p>
            <a:pPr algn="ctr"/>
            <a:endParaRPr lang="en-US" sz="900" b="1" dirty="0"/>
          </a:p>
          <a:p>
            <a:pPr algn="ctr"/>
            <a:r>
              <a:rPr lang="en-US" dirty="0"/>
              <a:t>Contains employee,</a:t>
            </a:r>
          </a:p>
          <a:p>
            <a:pPr algn="ctr"/>
            <a:r>
              <a:rPr lang="en-US" dirty="0"/>
              <a:t>order, inventory, </a:t>
            </a:r>
          </a:p>
          <a:p>
            <a:pPr algn="ctr"/>
            <a:r>
              <a:rPr lang="en-US" dirty="0"/>
              <a:t>pricing, and </a:t>
            </a:r>
          </a:p>
          <a:p>
            <a:pPr algn="ctr"/>
            <a:r>
              <a:rPr lang="en-US" dirty="0"/>
              <a:t>customer data</a:t>
            </a:r>
          </a:p>
        </p:txBody>
      </p:sp>
      <p:sp>
        <p:nvSpPr>
          <p:cNvPr id="20494" name="Line 140"/>
          <p:cNvSpPr>
            <a:spLocks noChangeShapeType="1"/>
          </p:cNvSpPr>
          <p:nvPr/>
        </p:nvSpPr>
        <p:spPr bwMode="auto">
          <a:xfrm>
            <a:off x="5423175" y="3586130"/>
            <a:ext cx="838200" cy="0"/>
          </a:xfrm>
          <a:prstGeom prst="line">
            <a:avLst/>
          </a:prstGeom>
          <a:noFill/>
          <a:ln w="25400">
            <a:solidFill>
              <a:srgbClr val="990000"/>
            </a:solidFill>
            <a:round/>
            <a:headEnd/>
            <a:tailEnd/>
          </a:ln>
        </p:spPr>
        <p:txBody>
          <a:bodyPr wrap="none"/>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256308" y="982373"/>
            <a:ext cx="8229600" cy="1143000"/>
          </a:xfrm>
        </p:spPr>
        <p:txBody>
          <a:bodyPr lIns="90488" tIns="44450" rIns="90488" bIns="44450"/>
          <a:lstStyle/>
          <a:p>
            <a:pPr fontAlgn="auto">
              <a:spcAft>
                <a:spcPts val="0"/>
              </a:spcAft>
              <a:defRPr/>
            </a:pPr>
            <a:r>
              <a:rPr lang="en-US" dirty="0">
                <a:solidFill>
                  <a:schemeClr val="tx1"/>
                </a:solidFill>
                <a:effectLst>
                  <a:outerShdw blurRad="38100" dist="38100" dir="2700000" algn="tl">
                    <a:srgbClr val="FFFFFF"/>
                  </a:outerShdw>
                </a:effectLst>
              </a:rPr>
              <a:t>Basic Concepts and Definitions</a:t>
            </a:r>
          </a:p>
        </p:txBody>
      </p:sp>
      <p:sp>
        <p:nvSpPr>
          <p:cNvPr id="5123" name="Rectangle 1027"/>
          <p:cNvSpPr>
            <a:spLocks noGrp="1" noChangeArrowheads="1"/>
          </p:cNvSpPr>
          <p:nvPr>
            <p:ph idx="1"/>
          </p:nvPr>
        </p:nvSpPr>
        <p:spPr>
          <a:xfrm>
            <a:off x="457200" y="2417618"/>
            <a:ext cx="8229600" cy="4114800"/>
          </a:xfrm>
        </p:spPr>
        <p:txBody>
          <a:bodyPr lIns="90488" tIns="44450" rIns="90488" bIns="44450">
            <a:normAutofit/>
          </a:bodyPr>
          <a:lstStyle/>
          <a:p>
            <a:pPr marL="365760" indent="-256032">
              <a:defRPr/>
            </a:pPr>
            <a:r>
              <a:rPr lang="en-US" sz="2800" dirty="0">
                <a:solidFill>
                  <a:srgbClr val="000000"/>
                </a:solidFill>
                <a:effectLst>
                  <a:outerShdw blurRad="38100" dist="38100" dir="2700000" algn="tl">
                    <a:srgbClr val="FFFFFF"/>
                  </a:outerShdw>
                </a:effectLst>
              </a:rPr>
              <a:t>Data, information, metadata</a:t>
            </a:r>
          </a:p>
          <a:p>
            <a:pPr marL="365760" indent="-256032">
              <a:defRPr/>
            </a:pPr>
            <a:r>
              <a:rPr lang="en-US" sz="2800" dirty="0">
                <a:solidFill>
                  <a:srgbClr val="000000"/>
                </a:solidFill>
                <a:effectLst>
                  <a:outerShdw blurRad="38100" dist="38100" dir="2700000" algn="tl">
                    <a:srgbClr val="FFFFFF"/>
                  </a:outerShdw>
                </a:effectLst>
              </a:rPr>
              <a:t>Database, DBMS</a:t>
            </a:r>
          </a:p>
          <a:p>
            <a:pPr marL="365760" indent="-256032">
              <a:defRPr/>
            </a:pPr>
            <a:r>
              <a:rPr lang="en-US" sz="2800" dirty="0">
                <a:solidFill>
                  <a:srgbClr val="000000"/>
                </a:solidFill>
                <a:effectLst>
                  <a:outerShdw blurRad="38100" dist="38100" dir="2700000" algn="tl">
                    <a:srgbClr val="FFFFFF"/>
                  </a:outerShdw>
                </a:effectLst>
              </a:rPr>
              <a:t>Data model, entity, relationship, relational database</a:t>
            </a:r>
          </a:p>
          <a:p>
            <a:pPr marL="365760" indent="-256032">
              <a:defRPr/>
            </a:pPr>
            <a:r>
              <a:rPr lang="en-US" sz="2800" dirty="0">
                <a:solidFill>
                  <a:srgbClr val="000000"/>
                </a:solidFill>
                <a:effectLst>
                  <a:outerShdw blurRad="38100" dist="38100" dir="2700000" algn="tl">
                    <a:srgbClr val="FFFFFF"/>
                  </a:outerShdw>
                </a:effectLst>
              </a:rPr>
              <a:t>Repository</a:t>
            </a:r>
          </a:p>
          <a:p>
            <a:pPr marL="365760" indent="-256032">
              <a:defRPr/>
            </a:pPr>
            <a:r>
              <a:rPr lang="en-US" sz="2800" dirty="0">
                <a:solidFill>
                  <a:srgbClr val="000000"/>
                </a:solidFill>
                <a:effectLst>
                  <a:outerShdw blurRad="38100" dist="38100" dir="2700000" algn="tl">
                    <a:srgbClr val="FFFFFF"/>
                  </a:outerShdw>
                </a:effectLst>
              </a:rPr>
              <a:t>Data independence </a:t>
            </a:r>
          </a:p>
        </p:txBody>
      </p:sp>
      <p:sp>
        <p:nvSpPr>
          <p:cNvPr id="1024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0E16E68-E311-4F99-84A0-8749D06185E5}" type="slidenum">
              <a:rPr lang="en-US"/>
              <a:pPr/>
              <a:t>3</a:t>
            </a:fld>
            <a:endParaRPr lang="en-US"/>
          </a:p>
        </p:txBody>
      </p:sp>
    </p:spTree>
    <p:extLst>
      <p:ext uri="{BB962C8B-B14F-4D97-AF65-F5344CB8AC3E}">
        <p14:creationId xmlns:p14="http://schemas.microsoft.com/office/powerpoint/2010/main" val="20981916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a:xfrm>
            <a:off x="569912" y="1353452"/>
            <a:ext cx="4002088" cy="4525963"/>
          </a:xfrm>
        </p:spPr>
        <p:txBody>
          <a:bodyPr>
            <a:normAutofit/>
          </a:bodyPr>
          <a:lstStyle/>
          <a:p>
            <a:pPr eaLnBrk="1" hangingPunct="1"/>
            <a:r>
              <a:rPr lang="en-US" sz="2400" dirty="0"/>
              <a:t>Data</a:t>
            </a:r>
          </a:p>
          <a:p>
            <a:pPr eaLnBrk="1" hangingPunct="1">
              <a:spcBef>
                <a:spcPts val="1800"/>
              </a:spcBef>
            </a:pPr>
            <a:r>
              <a:rPr lang="en-US" sz="2400" dirty="0"/>
              <a:t>Information</a:t>
            </a:r>
          </a:p>
          <a:p>
            <a:pPr eaLnBrk="1" hangingPunct="1"/>
            <a:r>
              <a:rPr lang="en-US" sz="2400" dirty="0"/>
              <a:t>Database</a:t>
            </a:r>
          </a:p>
          <a:p>
            <a:pPr>
              <a:spcBef>
                <a:spcPts val="1800"/>
              </a:spcBef>
            </a:pPr>
            <a:r>
              <a:rPr lang="en-US" sz="2400" dirty="0"/>
              <a:t>Repository</a:t>
            </a:r>
          </a:p>
          <a:p>
            <a:pPr>
              <a:spcBef>
                <a:spcPts val="2400"/>
              </a:spcBef>
            </a:pPr>
            <a:r>
              <a:rPr lang="en-US" sz="2400" dirty="0"/>
              <a:t>Metadata</a:t>
            </a:r>
          </a:p>
          <a:p>
            <a:pPr eaLnBrk="1" hangingPunct="1"/>
            <a:endParaRPr lang="en-US" sz="2400" dirty="0"/>
          </a:p>
          <a:p>
            <a:pPr eaLnBrk="1" hangingPunct="1"/>
            <a:endParaRPr lang="en-US" sz="2400" dirty="0"/>
          </a:p>
          <a:p>
            <a:pPr eaLnBrk="1" hangingPunct="1"/>
            <a:endParaRPr lang="en-US" sz="2400" dirty="0"/>
          </a:p>
        </p:txBody>
      </p:sp>
      <p:sp>
        <p:nvSpPr>
          <p:cNvPr id="10244"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5CD04ACA-23E9-44A4-B531-04DE074F2B9C}" type="slidenum">
              <a:rPr lang="en-US" smtClean="0"/>
              <a:pPr/>
              <a:t>4</a:t>
            </a:fld>
            <a:endParaRPr lang="en-US"/>
          </a:p>
        </p:txBody>
      </p:sp>
      <p:sp>
        <p:nvSpPr>
          <p:cNvPr id="11" name="Content Placeholder 1"/>
          <p:cNvSpPr txBox="1">
            <a:spLocks/>
          </p:cNvSpPr>
          <p:nvPr/>
        </p:nvSpPr>
        <p:spPr bwMode="auto">
          <a:xfrm>
            <a:off x="4030938" y="1183768"/>
            <a:ext cx="4462273" cy="4525962"/>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3" pitchFamily="18" charset="2"/>
              <a:buChar char=""/>
              <a:defRPr/>
            </a:pPr>
            <a:r>
              <a:rPr lang="en-US" sz="2000" dirty="0"/>
              <a:t>Data placed in context or summarized</a:t>
            </a:r>
          </a:p>
          <a:p>
            <a:pPr marL="365125" indent="-255588" algn="l">
              <a:spcBef>
                <a:spcPts val="400"/>
              </a:spcBef>
              <a:buClr>
                <a:schemeClr val="accent1"/>
              </a:buClr>
              <a:buSzPct val="68000"/>
              <a:buFont typeface="Wingdings 3" pitchFamily="18" charset="2"/>
              <a:buChar char=""/>
              <a:defRPr/>
            </a:pPr>
            <a:r>
              <a:rPr lang="en-US" sz="2000" dirty="0"/>
              <a:t>Facts, text, graphics, images, etc.</a:t>
            </a:r>
          </a:p>
          <a:p>
            <a:pPr marL="365125" indent="-255588">
              <a:spcBef>
                <a:spcPts val="400"/>
              </a:spcBef>
              <a:buClr>
                <a:schemeClr val="accent1"/>
              </a:buClr>
              <a:buSzPct val="68000"/>
              <a:buFont typeface="Wingdings 3" pitchFamily="18" charset="2"/>
              <a:buChar char=""/>
              <a:defRPr/>
            </a:pPr>
            <a:r>
              <a:rPr lang="en-US" sz="2000" dirty="0"/>
              <a:t>Centralized storehouse for all data definitions</a:t>
            </a:r>
          </a:p>
          <a:p>
            <a:pPr marL="365125" indent="-255588" algn="l">
              <a:spcBef>
                <a:spcPts val="400"/>
              </a:spcBef>
              <a:buClr>
                <a:schemeClr val="accent1"/>
              </a:buClr>
              <a:buSzPct val="68000"/>
              <a:buFont typeface="Wingdings 3" pitchFamily="18" charset="2"/>
              <a:buChar char=""/>
              <a:defRPr/>
            </a:pPr>
            <a:r>
              <a:rPr lang="en-US" sz="2000" dirty="0"/>
              <a:t>Organized collection of related data</a:t>
            </a:r>
          </a:p>
          <a:p>
            <a:pPr marL="365125" indent="-255588">
              <a:spcBef>
                <a:spcPts val="400"/>
              </a:spcBef>
              <a:buClr>
                <a:schemeClr val="accent1"/>
              </a:buClr>
              <a:buSzPct val="68000"/>
              <a:buFont typeface="Wingdings 3" pitchFamily="18" charset="2"/>
              <a:buChar char=""/>
              <a:defRPr/>
            </a:pPr>
            <a:r>
              <a:rPr lang="en-US" sz="2000" dirty="0"/>
              <a:t>Data description including definitions and constraints</a:t>
            </a:r>
          </a:p>
          <a:p>
            <a:pPr marL="365125" indent="-255588" algn="l">
              <a:spcBef>
                <a:spcPts val="400"/>
              </a:spcBef>
              <a:buClr>
                <a:schemeClr val="accent1"/>
              </a:buClr>
              <a:buSzPct val="68000"/>
              <a:buFont typeface="Wingdings 3" pitchFamily="18" charset="2"/>
              <a:buChar char=""/>
              <a:defRPr/>
            </a:pPr>
            <a:endParaRPr lang="en-US" sz="2000" dirty="0">
              <a:latin typeface="+mn-lt"/>
              <a:cs typeface="+mn-cs"/>
            </a:endParaRPr>
          </a:p>
        </p:txBody>
      </p:sp>
      <p:sp>
        <p:nvSpPr>
          <p:cNvPr id="2" name="Content Placeholder 1">
            <a:extLst>
              <a:ext uri="{FF2B5EF4-FFF2-40B4-BE49-F238E27FC236}">
                <a16:creationId xmlns:a16="http://schemas.microsoft.com/office/drawing/2014/main" id="{FE001036-8636-E7A5-BF7D-EB24D68AD426}"/>
              </a:ext>
            </a:extLst>
          </p:cNvPr>
          <p:cNvSpPr txBox="1">
            <a:spLocks/>
          </p:cNvSpPr>
          <p:nvPr/>
        </p:nvSpPr>
        <p:spPr bwMode="auto">
          <a:xfrm>
            <a:off x="569912" y="4164160"/>
            <a:ext cx="3878263" cy="240270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a:lstStyle>
          <a:p>
            <a:pPr defTabSz="914400"/>
            <a:r>
              <a:rPr lang="en-US" sz="2400" kern="0" dirty="0"/>
              <a:t>Database management system</a:t>
            </a:r>
          </a:p>
          <a:p>
            <a:pPr defTabSz="914400"/>
            <a:endParaRPr lang="en-US" sz="2400" kern="0" dirty="0"/>
          </a:p>
          <a:p>
            <a:pPr defTabSz="914400"/>
            <a:r>
              <a:rPr lang="en-US" sz="2400" kern="0" dirty="0"/>
              <a:t>Data independence</a:t>
            </a:r>
          </a:p>
          <a:p>
            <a:pPr defTabSz="914400">
              <a:buFont typeface="Wingdings 3" pitchFamily="18" charset="2"/>
              <a:buNone/>
            </a:pPr>
            <a:endParaRPr lang="en-US" sz="2400" kern="0" dirty="0"/>
          </a:p>
          <a:p>
            <a:pPr defTabSz="914400"/>
            <a:endParaRPr lang="en-US" sz="2400" kern="0" dirty="0"/>
          </a:p>
        </p:txBody>
      </p:sp>
      <p:sp>
        <p:nvSpPr>
          <p:cNvPr id="3" name="Content Placeholder 1">
            <a:extLst>
              <a:ext uri="{FF2B5EF4-FFF2-40B4-BE49-F238E27FC236}">
                <a16:creationId xmlns:a16="http://schemas.microsoft.com/office/drawing/2014/main" id="{785A933D-06A1-53AE-AD11-479EA57DE008}"/>
              </a:ext>
            </a:extLst>
          </p:cNvPr>
          <p:cNvSpPr txBox="1">
            <a:spLocks/>
          </p:cNvSpPr>
          <p:nvPr/>
        </p:nvSpPr>
        <p:spPr bwMode="auto">
          <a:xfrm>
            <a:off x="4030938" y="4164160"/>
            <a:ext cx="4076700" cy="2490819"/>
          </a:xfrm>
          <a:prstGeom prst="rect">
            <a:avLst/>
          </a:prstGeom>
          <a:noFill/>
          <a:ln w="9525">
            <a:noFill/>
            <a:miter lim="800000"/>
            <a:headEnd/>
            <a:tailEnd/>
          </a:ln>
        </p:spPr>
        <p:txBody>
          <a:bodyPr/>
          <a:lstStyle/>
          <a:p>
            <a:pPr marL="365125" indent="-255588" algn="l">
              <a:spcBef>
                <a:spcPts val="400"/>
              </a:spcBef>
              <a:buClr>
                <a:schemeClr val="accent1"/>
              </a:buClr>
              <a:buSzPct val="68000"/>
              <a:buFont typeface="Wingdings 3" pitchFamily="18" charset="2"/>
              <a:buChar char=""/>
              <a:defRPr/>
            </a:pPr>
            <a:r>
              <a:rPr lang="en-US" sz="2000" dirty="0">
                <a:cs typeface="+mn-cs"/>
              </a:rPr>
              <a:t>A software application that is used to create, maintain and provide controlled access to user databases</a:t>
            </a:r>
          </a:p>
          <a:p>
            <a:pPr marL="365125" indent="-255588" algn="l">
              <a:spcBef>
                <a:spcPts val="400"/>
              </a:spcBef>
              <a:buClr>
                <a:schemeClr val="accent1"/>
              </a:buClr>
              <a:buSzPct val="68000"/>
              <a:buFont typeface="Wingdings 3" pitchFamily="18" charset="2"/>
              <a:buChar char=""/>
              <a:defRPr/>
            </a:pPr>
            <a:r>
              <a:rPr lang="en-US" sz="2000" dirty="0">
                <a:cs typeface="+mn-cs"/>
              </a:rPr>
              <a:t>Separation of data description from programs</a:t>
            </a:r>
          </a:p>
          <a:p>
            <a:pPr marL="365125" indent="-255588" algn="l">
              <a:spcBef>
                <a:spcPts val="400"/>
              </a:spcBef>
              <a:buClr>
                <a:schemeClr val="accent1"/>
              </a:buClr>
              <a:buSzPct val="68000"/>
              <a:buFont typeface="Wingdings 3" pitchFamily="18" charset="2"/>
              <a:buNone/>
              <a:defRPr/>
            </a:pPr>
            <a:endParaRPr lang="en-US" sz="2000" dirty="0">
              <a:latin typeface="+mn-lt"/>
              <a:cs typeface="+mn-cs"/>
            </a:endParaRPr>
          </a:p>
          <a:p>
            <a:pPr marL="365125" indent="-255588" algn="l">
              <a:spcBef>
                <a:spcPts val="400"/>
              </a:spcBef>
              <a:buClr>
                <a:schemeClr val="accent1"/>
              </a:buClr>
              <a:buSzPct val="68000"/>
              <a:buFont typeface="Wingdings 3" pitchFamily="18" charset="2"/>
              <a:buChar char=""/>
              <a:defRPr/>
            </a:pPr>
            <a:endParaRPr lang="en-US" sz="2000" dirty="0">
              <a:latin typeface="+mn-lt"/>
              <a:cs typeface="+mn-cs"/>
            </a:endParaRPr>
          </a:p>
        </p:txBody>
      </p:sp>
    </p:spTree>
    <p:extLst>
      <p:ext uri="{BB962C8B-B14F-4D97-AF65-F5344CB8AC3E}">
        <p14:creationId xmlns:p14="http://schemas.microsoft.com/office/powerpoint/2010/main" val="412678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2"/>
          <p:cNvSpPr>
            <a:spLocks noChangeArrowheads="1"/>
          </p:cNvSpPr>
          <p:nvPr/>
        </p:nvSpPr>
        <p:spPr bwMode="auto">
          <a:xfrm>
            <a:off x="1239625" y="1094476"/>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eaLnBrk="0" fontAlgn="base" hangingPunct="0">
              <a:spcBef>
                <a:spcPct val="0"/>
              </a:spcBef>
              <a:spcAft>
                <a:spcPct val="0"/>
              </a:spcAft>
              <a:defRPr>
                <a:solidFill>
                  <a:schemeClr val="tx1"/>
                </a:solidFill>
                <a:latin typeface="Tahoma" pitchFamily="34" charset="0"/>
                <a:cs typeface="Arial" charset="0"/>
              </a:defRPr>
            </a:lvl6pPr>
            <a:lvl7pPr marL="2971800" indent="-228600" algn="r" eaLnBrk="0" fontAlgn="base" hangingPunct="0">
              <a:spcBef>
                <a:spcPct val="0"/>
              </a:spcBef>
              <a:spcAft>
                <a:spcPct val="0"/>
              </a:spcAft>
              <a:defRPr>
                <a:solidFill>
                  <a:schemeClr val="tx1"/>
                </a:solidFill>
                <a:latin typeface="Tahoma" pitchFamily="34" charset="0"/>
                <a:cs typeface="Arial" charset="0"/>
              </a:defRPr>
            </a:lvl7pPr>
            <a:lvl8pPr marL="3429000" indent="-228600" algn="r" eaLnBrk="0" fontAlgn="base" hangingPunct="0">
              <a:spcBef>
                <a:spcPct val="0"/>
              </a:spcBef>
              <a:spcAft>
                <a:spcPct val="0"/>
              </a:spcAft>
              <a:defRPr>
                <a:solidFill>
                  <a:schemeClr val="tx1"/>
                </a:solidFill>
                <a:latin typeface="Tahoma" pitchFamily="34" charset="0"/>
                <a:cs typeface="Arial" charset="0"/>
              </a:defRPr>
            </a:lvl8pPr>
            <a:lvl9pPr marL="3886200" indent="-228600" algn="r" eaLnBrk="0" fontAlgn="base" hangingPunct="0">
              <a:spcBef>
                <a:spcPct val="0"/>
              </a:spcBef>
              <a:spcAft>
                <a:spcPct val="0"/>
              </a:spcAft>
              <a:defRPr>
                <a:solidFill>
                  <a:schemeClr val="tx1"/>
                </a:solidFill>
                <a:latin typeface="Tahoma" pitchFamily="34" charset="0"/>
                <a:cs typeface="Arial" charset="0"/>
              </a:defRPr>
            </a:lvl9pPr>
          </a:lstStyle>
          <a:p>
            <a:pPr algn="l" eaLnBrk="1" hangingPunct="1">
              <a:spcBef>
                <a:spcPct val="20000"/>
              </a:spcBef>
              <a:buClr>
                <a:schemeClr val="bg1"/>
              </a:buClr>
              <a:buSzPct val="65000"/>
              <a:buFont typeface="Wingdings" pitchFamily="2" charset="2"/>
              <a:buNone/>
            </a:pPr>
            <a:r>
              <a:rPr lang="en-US" altLang="en-US" sz="2400" dirty="0">
                <a:solidFill>
                  <a:srgbClr val="000000"/>
                </a:solidFill>
              </a:rPr>
              <a:t>Components of the database environment</a:t>
            </a:r>
          </a:p>
        </p:txBody>
      </p:sp>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531" y="1756233"/>
            <a:ext cx="5383622" cy="4262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solidFill>
                  <a:schemeClr val="tx1"/>
                </a:solidFill>
                <a:prstDash val="solid"/>
                <a:miter lim="800000"/>
                <a:headEnd/>
                <a:tailEnd/>
              </a14:hiddenLine>
            </a:ext>
          </a:extLst>
        </p:spPr>
      </p:pic>
    </p:spTree>
    <p:extLst>
      <p:ext uri="{BB962C8B-B14F-4D97-AF65-F5344CB8AC3E}">
        <p14:creationId xmlns:p14="http://schemas.microsoft.com/office/powerpoint/2010/main" val="37676698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5916" y="597541"/>
            <a:ext cx="8229600" cy="1143000"/>
          </a:xfrm>
        </p:spPr>
        <p:txBody>
          <a:bodyPr/>
          <a:lstStyle/>
          <a:p>
            <a:r>
              <a:rPr lang="en-US" sz="3200" dirty="0"/>
              <a:t>File Processing Systems	</a:t>
            </a:r>
          </a:p>
        </p:txBody>
      </p:sp>
      <p:sp>
        <p:nvSpPr>
          <p:cNvPr id="4" name="Content Placeholder 3"/>
          <p:cNvSpPr>
            <a:spLocks noGrp="1"/>
          </p:cNvSpPr>
          <p:nvPr>
            <p:ph idx="1"/>
          </p:nvPr>
        </p:nvSpPr>
        <p:spPr>
          <a:xfrm>
            <a:off x="527857" y="1576908"/>
            <a:ext cx="8088283" cy="4683551"/>
          </a:xfrm>
        </p:spPr>
        <p:txBody>
          <a:bodyPr/>
          <a:lstStyle/>
          <a:p>
            <a:r>
              <a:rPr lang="en-US" sz="2000" dirty="0"/>
              <a:t>Computers have to store, manipulate, and retrieve large files of data for business applications.</a:t>
            </a:r>
          </a:p>
          <a:p>
            <a:pPr lvl="2"/>
            <a:endParaRPr lang="en-US" sz="2000" dirty="0"/>
          </a:p>
        </p:txBody>
      </p:sp>
      <p:sp>
        <p:nvSpPr>
          <p:cNvPr id="2" name="Slide Number Placeholder 1"/>
          <p:cNvSpPr>
            <a:spLocks noGrp="1"/>
          </p:cNvSpPr>
          <p:nvPr>
            <p:ph type="sldNum" sz="quarter" idx="4294967295"/>
          </p:nvPr>
        </p:nvSpPr>
        <p:spPr>
          <a:xfrm>
            <a:off x="8159750" y="6459538"/>
            <a:ext cx="984250" cy="365125"/>
          </a:xfrm>
          <a:prstGeom prst="rect">
            <a:avLst/>
          </a:prstGeom>
        </p:spPr>
        <p:txBody>
          <a:bodyPr/>
          <a:lstStyle/>
          <a:p>
            <a:pPr>
              <a:defRPr/>
            </a:pPr>
            <a:fld id="{6B1FCBCA-EB82-45C8-8AFD-151D78D9F095}" type="slidenum">
              <a:rPr lang="en-US" smtClean="0"/>
              <a:pPr>
                <a:defRPr/>
              </a:pPr>
              <a:t>6</a:t>
            </a:fld>
            <a:endParaRPr lang="en-US"/>
          </a:p>
        </p:txBody>
      </p:sp>
      <p:pic>
        <p:nvPicPr>
          <p:cNvPr id="5" name="Picture 9" descr="Noname.jpg">
            <a:extLst>
              <a:ext uri="{FF2B5EF4-FFF2-40B4-BE49-F238E27FC236}">
                <a16:creationId xmlns:a16="http://schemas.microsoft.com/office/drawing/2014/main" id="{3748C88F-2556-8D03-49EA-A74880280982}"/>
              </a:ext>
            </a:extLst>
          </p:cNvPr>
          <p:cNvPicPr>
            <a:picLocks noChangeAspect="1"/>
          </p:cNvPicPr>
          <p:nvPr/>
        </p:nvPicPr>
        <p:blipFill>
          <a:blip r:embed="rId3"/>
          <a:srcRect l="2553" t="8683" r="4255" b="5578"/>
          <a:stretch>
            <a:fillRect/>
          </a:stretch>
        </p:blipFill>
        <p:spPr bwMode="auto">
          <a:xfrm>
            <a:off x="1551562" y="2389206"/>
            <a:ext cx="6040876" cy="3710036"/>
          </a:xfrm>
          <a:prstGeom prst="rect">
            <a:avLst/>
          </a:prstGeom>
          <a:noFill/>
          <a:ln w="9525">
            <a:noFill/>
            <a:miter lim="800000"/>
            <a:headEnd/>
            <a:tailEnd/>
          </a:ln>
        </p:spPr>
      </p:pic>
    </p:spTree>
    <p:extLst>
      <p:ext uri="{BB962C8B-B14F-4D97-AF65-F5344CB8AC3E}">
        <p14:creationId xmlns:p14="http://schemas.microsoft.com/office/powerpoint/2010/main" val="3983870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3992" y="983671"/>
            <a:ext cx="8915400" cy="1143000"/>
          </a:xfrm>
        </p:spPr>
        <p:txBody>
          <a:bodyPr lIns="90488" tIns="44450" rIns="90488" bIns="44450">
            <a:normAutofit/>
          </a:bodyPr>
          <a:lstStyle/>
          <a:p>
            <a:pPr fontAlgn="auto">
              <a:spcAft>
                <a:spcPts val="0"/>
              </a:spcAft>
              <a:defRPr/>
            </a:pPr>
            <a:r>
              <a:rPr lang="en-US" sz="3200" b="1" dirty="0">
                <a:solidFill>
                  <a:srgbClr val="000000"/>
                </a:solidFill>
                <a:effectLst>
                  <a:outerShdw blurRad="38100" dist="38100" dir="2700000" algn="tl">
                    <a:srgbClr val="FFFFFF"/>
                  </a:outerShdw>
                </a:effectLst>
              </a:rPr>
              <a:t>Disadvantages of File Processing</a:t>
            </a:r>
          </a:p>
        </p:txBody>
      </p:sp>
      <p:sp>
        <p:nvSpPr>
          <p:cNvPr id="6147" name="Rectangle 3"/>
          <p:cNvSpPr>
            <a:spLocks noGrp="1" noChangeArrowheads="1"/>
          </p:cNvSpPr>
          <p:nvPr>
            <p:ph idx="1"/>
          </p:nvPr>
        </p:nvSpPr>
        <p:spPr>
          <a:xfrm>
            <a:off x="228600" y="2006625"/>
            <a:ext cx="8915400" cy="4449227"/>
          </a:xfrm>
        </p:spPr>
        <p:txBody>
          <a:bodyPr lIns="90488" tIns="44450" rIns="90488" bIns="44450">
            <a:normAutofit/>
          </a:bodyPr>
          <a:lstStyle/>
          <a:p>
            <a:pPr marL="365760" indent="-256032">
              <a:defRPr/>
            </a:pPr>
            <a:r>
              <a:rPr lang="en-US" sz="2800" dirty="0">
                <a:highlight>
                  <a:srgbClr val="FFFF00"/>
                </a:highlight>
              </a:rPr>
              <a:t>Duplication of Data, Data Redundancy</a:t>
            </a:r>
          </a:p>
          <a:p>
            <a:pPr marL="621792" lvl="1">
              <a:spcBef>
                <a:spcPts val="324"/>
              </a:spcBef>
              <a:defRPr/>
            </a:pPr>
            <a:r>
              <a:rPr lang="en-US" sz="2000" dirty="0">
                <a:effectLst>
                  <a:outerShdw blurRad="38100" dist="38100" dir="2700000" algn="tl">
                    <a:srgbClr val="FFFFFF"/>
                  </a:outerShdw>
                </a:effectLst>
              </a:rPr>
              <a:t>Different systems/programs have separate copies of the same data</a:t>
            </a:r>
          </a:p>
          <a:p>
            <a:pPr marL="365760" indent="-256032">
              <a:defRPr/>
            </a:pPr>
            <a:r>
              <a:rPr lang="en-US" sz="2800" dirty="0">
                <a:solidFill>
                  <a:srgbClr val="000000"/>
                </a:solidFill>
                <a:effectLst>
                  <a:outerShdw blurRad="38100" dist="38100" dir="2700000" algn="tl">
                    <a:srgbClr val="FFFFFF"/>
                  </a:outerShdw>
                </a:effectLst>
                <a:highlight>
                  <a:srgbClr val="FFFF00"/>
                </a:highlight>
              </a:rPr>
              <a:t>Data Inconsistency, Limited Data Sharing</a:t>
            </a:r>
          </a:p>
          <a:p>
            <a:pPr marL="621792" lvl="1">
              <a:spcBef>
                <a:spcPts val="324"/>
              </a:spcBef>
              <a:defRPr/>
            </a:pPr>
            <a:r>
              <a:rPr lang="en-US" sz="2000" dirty="0">
                <a:solidFill>
                  <a:srgbClr val="000000"/>
                </a:solidFill>
                <a:effectLst>
                  <a:outerShdw blurRad="38100" dist="38100" dir="2700000" algn="tl">
                    <a:srgbClr val="FFFFFF"/>
                  </a:outerShdw>
                </a:effectLst>
              </a:rPr>
              <a:t>No centralized control of data</a:t>
            </a:r>
          </a:p>
          <a:p>
            <a:pPr marL="365760" indent="-256032">
              <a:defRPr/>
            </a:pPr>
            <a:r>
              <a:rPr lang="en-US" sz="2800" dirty="0"/>
              <a:t>Program-Data Dependence</a:t>
            </a:r>
          </a:p>
          <a:p>
            <a:pPr marL="621792" lvl="1">
              <a:spcBef>
                <a:spcPts val="324"/>
              </a:spcBef>
              <a:defRPr/>
            </a:pPr>
            <a:r>
              <a:rPr lang="en-US" sz="2000" dirty="0">
                <a:solidFill>
                  <a:srgbClr val="000000"/>
                </a:solidFill>
                <a:effectLst>
                  <a:outerShdw blurRad="38100" dist="38100" dir="2700000" algn="tl">
                    <a:srgbClr val="FFFFFF"/>
                  </a:outerShdw>
                </a:effectLst>
              </a:rPr>
              <a:t>All programs maintain metadata for each data file they use</a:t>
            </a:r>
          </a:p>
          <a:p>
            <a:pPr marL="365760" indent="-256032">
              <a:defRPr/>
            </a:pPr>
            <a:r>
              <a:rPr lang="en-US" sz="2800" dirty="0">
                <a:solidFill>
                  <a:srgbClr val="000000"/>
                </a:solidFill>
                <a:effectLst>
                  <a:outerShdw blurRad="38100" dist="38100" dir="2700000" algn="tl">
                    <a:srgbClr val="FFFFFF"/>
                  </a:outerShdw>
                </a:effectLst>
              </a:rPr>
              <a:t>Lengthy Development Times</a:t>
            </a:r>
          </a:p>
          <a:p>
            <a:pPr marL="621792" lvl="1">
              <a:spcBef>
                <a:spcPts val="324"/>
              </a:spcBef>
              <a:defRPr/>
            </a:pPr>
            <a:r>
              <a:rPr lang="en-US" sz="2000" dirty="0">
                <a:solidFill>
                  <a:srgbClr val="000000"/>
                </a:solidFill>
                <a:effectLst>
                  <a:outerShdw blurRad="38100" dist="38100" dir="2700000" algn="tl">
                    <a:srgbClr val="FFFFFF"/>
                  </a:outerShdw>
                </a:effectLst>
              </a:rPr>
              <a:t>Programmers must design their own file formats</a:t>
            </a:r>
          </a:p>
          <a:p>
            <a:pPr marL="365760" indent="-256032">
              <a:defRPr/>
            </a:pPr>
            <a:r>
              <a:rPr lang="en-US" sz="2800" dirty="0">
                <a:solidFill>
                  <a:srgbClr val="000000"/>
                </a:solidFill>
                <a:effectLst>
                  <a:outerShdw blurRad="38100" dist="38100" dir="2700000" algn="tl">
                    <a:srgbClr val="FFFFFF"/>
                  </a:outerShdw>
                </a:effectLst>
              </a:rPr>
              <a:t>Excessive Program Maintenance</a:t>
            </a:r>
          </a:p>
          <a:p>
            <a:pPr marL="621792" lvl="1">
              <a:spcBef>
                <a:spcPts val="324"/>
              </a:spcBef>
              <a:defRPr/>
            </a:pPr>
            <a:r>
              <a:rPr lang="en-US" sz="2000" dirty="0">
                <a:solidFill>
                  <a:srgbClr val="000000"/>
                </a:solidFill>
                <a:effectLst>
                  <a:outerShdw blurRad="38100" dist="38100" dir="2700000" algn="tl">
                    <a:srgbClr val="FFFFFF"/>
                  </a:outerShdw>
                </a:effectLst>
              </a:rPr>
              <a:t>80% of information systems budget</a:t>
            </a:r>
          </a:p>
        </p:txBody>
      </p:sp>
      <p:sp>
        <p:nvSpPr>
          <p:cNvPr id="1536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0D035140-4ADD-4B54-8755-646DD04EAE3D}" type="slidenum">
              <a:rPr lang="en-US"/>
              <a:pPr/>
              <a:t>7</a:t>
            </a:fld>
            <a:endParaRPr lang="en-US"/>
          </a:p>
        </p:txBody>
      </p:sp>
      <p:pic>
        <p:nvPicPr>
          <p:cNvPr id="1026" name="Picture 2"/>
          <p:cNvPicPr>
            <a:picLocks noChangeAspect="1" noChangeArrowheads="1"/>
          </p:cNvPicPr>
          <p:nvPr/>
        </p:nvPicPr>
        <p:blipFill>
          <a:blip r:embed="rId3"/>
          <a:srcRect/>
          <a:stretch>
            <a:fillRect/>
          </a:stretch>
        </p:blipFill>
        <p:spPr bwMode="auto">
          <a:xfrm>
            <a:off x="8134169" y="145596"/>
            <a:ext cx="855223" cy="1475260"/>
          </a:xfrm>
          <a:prstGeom prst="rect">
            <a:avLst/>
          </a:prstGeom>
          <a:noFill/>
          <a:ln w="9525">
            <a:noFill/>
            <a:miter lim="800000"/>
            <a:headEnd/>
            <a:tailEnd/>
          </a:ln>
          <a:effectLst/>
        </p:spPr>
      </p:pic>
    </p:spTree>
    <p:extLst>
      <p:ext uri="{BB962C8B-B14F-4D97-AF65-F5344CB8AC3E}">
        <p14:creationId xmlns:p14="http://schemas.microsoft.com/office/powerpoint/2010/main" val="11492309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256308" y="982373"/>
            <a:ext cx="8229600" cy="1143000"/>
          </a:xfrm>
        </p:spPr>
        <p:txBody>
          <a:bodyPr lIns="90488" tIns="44450" rIns="90488" bIns="44450"/>
          <a:lstStyle/>
          <a:p>
            <a:pPr fontAlgn="auto">
              <a:spcAft>
                <a:spcPts val="0"/>
              </a:spcAft>
              <a:defRPr/>
            </a:pPr>
            <a:r>
              <a:rPr lang="en-US" sz="3600" b="1" dirty="0">
                <a:solidFill>
                  <a:schemeClr val="tx1"/>
                </a:solidFill>
                <a:effectLst>
                  <a:outerShdw blurRad="38100" dist="38100" dir="2700000" algn="tl">
                    <a:srgbClr val="FFFFFF"/>
                  </a:outerShdw>
                </a:effectLst>
              </a:rPr>
              <a:t>Desirable DB Features: Data Mgmt.</a:t>
            </a:r>
          </a:p>
        </p:txBody>
      </p:sp>
      <p:sp>
        <p:nvSpPr>
          <p:cNvPr id="5123" name="Rectangle 1027"/>
          <p:cNvSpPr>
            <a:spLocks noGrp="1" noChangeArrowheads="1"/>
          </p:cNvSpPr>
          <p:nvPr>
            <p:ph idx="1"/>
          </p:nvPr>
        </p:nvSpPr>
        <p:spPr>
          <a:xfrm>
            <a:off x="457200" y="2235055"/>
            <a:ext cx="8229600" cy="4114800"/>
          </a:xfrm>
        </p:spPr>
        <p:txBody>
          <a:bodyPr lIns="90488" tIns="44450" rIns="90488" bIns="44450">
            <a:normAutofit/>
          </a:bodyPr>
          <a:lstStyle/>
          <a:p>
            <a:pPr marL="365760" indent="-256032">
              <a:defRPr/>
            </a:pPr>
            <a:r>
              <a:rPr lang="en-US" sz="2000" b="1" dirty="0">
                <a:solidFill>
                  <a:srgbClr val="0070C0"/>
                </a:solidFill>
                <a:effectLst>
                  <a:outerShdw blurRad="38100" dist="38100" dir="2700000" algn="tl">
                    <a:srgbClr val="FFFFFF"/>
                  </a:outerShdw>
                </a:effectLst>
              </a:rPr>
              <a:t>CRUD</a:t>
            </a:r>
            <a:r>
              <a:rPr lang="en-US" sz="2000" b="1" dirty="0">
                <a:solidFill>
                  <a:srgbClr val="000000"/>
                </a:solidFill>
                <a:effectLst>
                  <a:outerShdw blurRad="38100" dist="38100" dir="2700000" algn="tl">
                    <a:srgbClr val="FFFFFF"/>
                  </a:outerShdw>
                </a:effectLst>
              </a:rPr>
              <a:t> (Create/Read/Update/Delete)</a:t>
            </a:r>
          </a:p>
          <a:p>
            <a:pPr marL="365760" indent="-256032">
              <a:defRPr/>
            </a:pPr>
            <a:r>
              <a:rPr lang="en-US" sz="2000" b="1" dirty="0">
                <a:solidFill>
                  <a:srgbClr val="000000"/>
                </a:solidFill>
                <a:effectLst>
                  <a:outerShdw blurRad="38100" dist="38100" dir="2700000" algn="tl">
                    <a:srgbClr val="FFFFFF"/>
                  </a:outerShdw>
                </a:effectLst>
              </a:rPr>
              <a:t>Retrieval (=Read)</a:t>
            </a:r>
          </a:p>
          <a:p>
            <a:pPr marL="765768" lvl="1" indent="-256032">
              <a:defRPr/>
            </a:pPr>
            <a:r>
              <a:rPr lang="en-US" sz="1800" dirty="0">
                <a:solidFill>
                  <a:srgbClr val="000000"/>
                </a:solidFill>
                <a:effectLst>
                  <a:outerShdw blurRad="38100" dist="38100" dir="2700000" algn="tl">
                    <a:srgbClr val="FFFFFF"/>
                  </a:outerShdw>
                </a:effectLst>
              </a:rPr>
              <a:t>Locate data in </a:t>
            </a:r>
            <a:r>
              <a:rPr lang="en-US" sz="1800" u="sng" dirty="0">
                <a:solidFill>
                  <a:srgbClr val="000000"/>
                </a:solidFill>
                <a:effectLst>
                  <a:outerShdw blurRad="38100" dist="38100" dir="2700000" algn="tl">
                    <a:srgbClr val="FFFFFF"/>
                  </a:outerShdw>
                </a:effectLst>
              </a:rPr>
              <a:t>specific</a:t>
            </a:r>
            <a:r>
              <a:rPr lang="en-US" sz="1800" dirty="0">
                <a:solidFill>
                  <a:srgbClr val="000000"/>
                </a:solidFill>
                <a:effectLst>
                  <a:outerShdw blurRad="38100" dist="38100" dir="2700000" algn="tl">
                    <a:srgbClr val="FFFFFF"/>
                  </a:outerShdw>
                </a:effectLst>
              </a:rPr>
              <a:t> ways</a:t>
            </a:r>
          </a:p>
          <a:p>
            <a:pPr marL="365760" indent="-256032">
              <a:defRPr/>
            </a:pPr>
            <a:r>
              <a:rPr lang="en-US" sz="2000" b="1" dirty="0">
                <a:solidFill>
                  <a:srgbClr val="000000"/>
                </a:solidFill>
                <a:effectLst>
                  <a:outerShdw blurRad="38100" dist="38100" dir="2700000" algn="tl">
                    <a:srgbClr val="FFFFFF"/>
                  </a:outerShdw>
                </a:effectLst>
              </a:rPr>
              <a:t>Consistency</a:t>
            </a:r>
          </a:p>
          <a:p>
            <a:pPr marL="765768" lvl="1" indent="-256032">
              <a:defRPr/>
            </a:pPr>
            <a:r>
              <a:rPr lang="en-US" sz="1800" dirty="0">
                <a:solidFill>
                  <a:srgbClr val="000000"/>
                </a:solidFill>
                <a:effectLst>
                  <a:outerShdw blurRad="38100" dist="38100" dir="2700000" algn="tl">
                    <a:srgbClr val="FFFFFF"/>
                  </a:outerShdw>
                </a:effectLst>
              </a:rPr>
              <a:t>Same query returns the same result</a:t>
            </a:r>
          </a:p>
          <a:p>
            <a:pPr marL="365760" indent="-256032">
              <a:defRPr/>
            </a:pPr>
            <a:r>
              <a:rPr lang="en-US" sz="2000" b="1" dirty="0">
                <a:solidFill>
                  <a:srgbClr val="000000"/>
                </a:solidFill>
                <a:effectLst>
                  <a:outerShdw blurRad="38100" dist="38100" dir="2700000" algn="tl">
                    <a:srgbClr val="FFFFFF"/>
                  </a:outerShdw>
                </a:effectLst>
              </a:rPr>
              <a:t>Validity </a:t>
            </a:r>
          </a:p>
          <a:p>
            <a:pPr marL="765768" lvl="1" indent="-256032">
              <a:defRPr/>
            </a:pPr>
            <a:r>
              <a:rPr lang="en-US" sz="1800" dirty="0">
                <a:solidFill>
                  <a:srgbClr val="000000"/>
                </a:solidFill>
                <a:effectLst>
                  <a:outerShdw blurRad="38100" dist="38100" dir="2700000" algn="tl">
                    <a:srgbClr val="FFFFFF"/>
                  </a:outerShdw>
                </a:effectLst>
              </a:rPr>
              <a:t>Data can be validated when a record is created, updated, or deleted</a:t>
            </a:r>
          </a:p>
          <a:p>
            <a:pPr marL="365760" indent="-256032">
              <a:defRPr/>
            </a:pPr>
            <a:r>
              <a:rPr lang="en-US" sz="2000" b="1" dirty="0">
                <a:solidFill>
                  <a:srgbClr val="000000"/>
                </a:solidFill>
                <a:effectLst>
                  <a:outerShdw blurRad="38100" dist="38100" dir="2700000" algn="tl">
                    <a:srgbClr val="FFFFFF"/>
                  </a:outerShdw>
                </a:effectLst>
              </a:rPr>
              <a:t>Easy Error Correction</a:t>
            </a:r>
          </a:p>
          <a:p>
            <a:pPr marL="365760" indent="-256032">
              <a:defRPr/>
            </a:pPr>
            <a:r>
              <a:rPr lang="en-US" sz="2000" b="1" dirty="0">
                <a:solidFill>
                  <a:srgbClr val="000000"/>
                </a:solidFill>
                <a:effectLst>
                  <a:outerShdw blurRad="38100" dist="38100" dir="2700000" algn="tl">
                    <a:srgbClr val="FFFFFF"/>
                  </a:outerShdw>
                </a:effectLst>
              </a:rPr>
              <a:t>Speed</a:t>
            </a:r>
          </a:p>
        </p:txBody>
      </p:sp>
      <p:sp>
        <p:nvSpPr>
          <p:cNvPr id="1024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0E16E68-E311-4F99-84A0-8749D06185E5}" type="slidenum">
              <a:rPr lang="en-US"/>
              <a:pPr/>
              <a:t>8</a:t>
            </a:fld>
            <a:endParaRPr lang="en-US"/>
          </a:p>
        </p:txBody>
      </p:sp>
    </p:spTree>
    <p:extLst>
      <p:ext uri="{BB962C8B-B14F-4D97-AF65-F5344CB8AC3E}">
        <p14:creationId xmlns:p14="http://schemas.microsoft.com/office/powerpoint/2010/main" val="19041940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a:xfrm>
            <a:off x="256308" y="982373"/>
            <a:ext cx="8229600" cy="1143000"/>
          </a:xfrm>
        </p:spPr>
        <p:txBody>
          <a:bodyPr lIns="90488" tIns="44450" rIns="90488" bIns="44450"/>
          <a:lstStyle/>
          <a:p>
            <a:pPr fontAlgn="auto">
              <a:spcAft>
                <a:spcPts val="0"/>
              </a:spcAft>
              <a:defRPr/>
            </a:pPr>
            <a:r>
              <a:rPr lang="en-US" dirty="0">
                <a:solidFill>
                  <a:schemeClr val="tx1"/>
                </a:solidFill>
                <a:effectLst>
                  <a:outerShdw blurRad="38100" dist="38100" dir="2700000" algn="tl">
                    <a:srgbClr val="FFFFFF"/>
                  </a:outerShdw>
                </a:effectLst>
              </a:rPr>
              <a:t>Anomalies</a:t>
            </a:r>
          </a:p>
        </p:txBody>
      </p:sp>
      <p:sp>
        <p:nvSpPr>
          <p:cNvPr id="5123" name="Rectangle 1027"/>
          <p:cNvSpPr>
            <a:spLocks noGrp="1" noChangeArrowheads="1"/>
          </p:cNvSpPr>
          <p:nvPr>
            <p:ph idx="1"/>
          </p:nvPr>
        </p:nvSpPr>
        <p:spPr>
          <a:xfrm>
            <a:off x="457200" y="2235055"/>
            <a:ext cx="8229600" cy="4114800"/>
          </a:xfrm>
        </p:spPr>
        <p:txBody>
          <a:bodyPr lIns="90488" tIns="44450" rIns="90488" bIns="44450">
            <a:normAutofit/>
          </a:bodyPr>
          <a:lstStyle/>
          <a:p>
            <a:pPr marL="365760" indent="-256032">
              <a:defRPr/>
            </a:pPr>
            <a:r>
              <a:rPr lang="en-US" sz="2400" dirty="0">
                <a:solidFill>
                  <a:srgbClr val="000000"/>
                </a:solidFill>
                <a:effectLst>
                  <a:outerShdw blurRad="38100" dist="38100" dir="2700000" algn="tl">
                    <a:srgbClr val="FFFFFF"/>
                  </a:outerShdw>
                </a:effectLst>
              </a:rPr>
              <a:t>Create Anomalies</a:t>
            </a:r>
          </a:p>
          <a:p>
            <a:pPr marL="365760" indent="-256032">
              <a:defRPr/>
            </a:pPr>
            <a:r>
              <a:rPr lang="en-US" sz="2400" dirty="0">
                <a:solidFill>
                  <a:srgbClr val="000000"/>
                </a:solidFill>
                <a:effectLst>
                  <a:outerShdw blurRad="38100" dist="38100" dir="2700000" algn="tl">
                    <a:srgbClr val="FFFFFF"/>
                  </a:outerShdw>
                </a:effectLst>
              </a:rPr>
              <a:t>Update Anomalies</a:t>
            </a:r>
          </a:p>
          <a:p>
            <a:pPr marL="365760" indent="-256032">
              <a:defRPr/>
            </a:pPr>
            <a:r>
              <a:rPr lang="en-US" sz="2400" dirty="0">
                <a:solidFill>
                  <a:srgbClr val="000000"/>
                </a:solidFill>
                <a:effectLst>
                  <a:outerShdw blurRad="38100" dist="38100" dir="2700000" algn="tl">
                    <a:srgbClr val="FFFFFF"/>
                  </a:outerShdw>
                </a:effectLst>
              </a:rPr>
              <a:t>Delete Anomalies</a:t>
            </a:r>
          </a:p>
          <a:p>
            <a:pPr marL="365760" indent="-256032">
              <a:defRPr/>
            </a:pPr>
            <a:endParaRPr lang="en-US" sz="2000" b="1" dirty="0">
              <a:solidFill>
                <a:srgbClr val="000000"/>
              </a:solidFill>
              <a:effectLst>
                <a:outerShdw blurRad="38100" dist="38100" dir="2700000" algn="tl">
                  <a:srgbClr val="FFFFFF"/>
                </a:outerShdw>
              </a:effectLst>
            </a:endParaRPr>
          </a:p>
          <a:p>
            <a:pPr marL="365760" indent="-256032">
              <a:defRPr/>
            </a:pPr>
            <a:r>
              <a:rPr lang="en-US" sz="2400" dirty="0">
                <a:solidFill>
                  <a:srgbClr val="000000"/>
                </a:solidFill>
                <a:effectLst>
                  <a:outerShdw blurRad="38100" dist="38100" dir="2700000" algn="tl">
                    <a:srgbClr val="FFFFFF"/>
                  </a:outerShdw>
                </a:effectLst>
              </a:rPr>
              <a:t>How are they related to data redundancy?</a:t>
            </a:r>
          </a:p>
          <a:p>
            <a:pPr marL="365760" indent="-256032">
              <a:defRPr/>
            </a:pPr>
            <a:r>
              <a:rPr lang="en-US" sz="2400" dirty="0">
                <a:solidFill>
                  <a:srgbClr val="000000"/>
                </a:solidFill>
                <a:effectLst>
                  <a:outerShdw blurRad="38100" dist="38100" dir="2700000" algn="tl">
                    <a:srgbClr val="FFFFFF"/>
                  </a:outerShdw>
                </a:effectLst>
              </a:rPr>
              <a:t>Why do we need to get rid of data redundancy? How? </a:t>
            </a:r>
          </a:p>
        </p:txBody>
      </p:sp>
      <p:sp>
        <p:nvSpPr>
          <p:cNvPr id="10243" name="Slide Number Placeholder 3"/>
          <p:cNvSpPr>
            <a:spLocks noGrp="1"/>
          </p:cNvSpPr>
          <p:nvPr>
            <p:ph type="sldNum" sz="quarter" idx="4294967295"/>
          </p:nvPr>
        </p:nvSpPr>
        <p:spPr bwMode="auto">
          <a:xfrm>
            <a:off x="8159750" y="6459538"/>
            <a:ext cx="984250" cy="365125"/>
          </a:xfrm>
          <a:prstGeom prst="rect">
            <a:avLst/>
          </a:prstGeom>
          <a:noFill/>
          <a:ln>
            <a:miter lim="800000"/>
            <a:headEnd/>
            <a:tailEnd/>
          </a:ln>
        </p:spPr>
        <p:txBody>
          <a:bodyPr wrap="square" lIns="91440" tIns="45720" rIns="91440" bIns="45720" numCol="1" anchorCtr="0" compatLnSpc="1">
            <a:prstTxWarp prst="textNoShape">
              <a:avLst/>
            </a:prstTxWarp>
          </a:bodyPr>
          <a:lstStyle/>
          <a:p>
            <a:fld id="{30E16E68-E311-4F99-84A0-8749D06185E5}" type="slidenum">
              <a:rPr lang="en-US"/>
              <a:pPr/>
              <a:t>9</a:t>
            </a:fld>
            <a:endParaRPr lang="en-US"/>
          </a:p>
        </p:txBody>
      </p:sp>
    </p:spTree>
    <p:extLst>
      <p:ext uri="{BB962C8B-B14F-4D97-AF65-F5344CB8AC3E}">
        <p14:creationId xmlns:p14="http://schemas.microsoft.com/office/powerpoint/2010/main" val="3453122282"/>
      </p:ext>
    </p:extLst>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12992</TotalTime>
  <Pages>9</Pages>
  <Words>2544</Words>
  <Application>Microsoft Office PowerPoint</Application>
  <PresentationFormat>On-screen Show (4:3)</PresentationFormat>
  <Paragraphs>309</Paragraphs>
  <Slides>27</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41" baseType="lpstr">
      <vt:lpstr>inherit</vt:lpstr>
      <vt:lpstr>Arial</vt:lpstr>
      <vt:lpstr>Arial Rounded MT Bold</vt:lpstr>
      <vt:lpstr>Book Antiqua</vt:lpstr>
      <vt:lpstr>Calibri</vt:lpstr>
      <vt:lpstr>Noto Serif</vt:lpstr>
      <vt:lpstr>Symbol</vt:lpstr>
      <vt:lpstr>Tahoma</vt:lpstr>
      <vt:lpstr>Times New Roman</vt:lpstr>
      <vt:lpstr>Wingdings</vt:lpstr>
      <vt:lpstr>Wingdings 2</vt:lpstr>
      <vt:lpstr>Wingdings 3</vt:lpstr>
      <vt:lpstr>UGA theme</vt:lpstr>
      <vt:lpstr>ClipArt</vt:lpstr>
      <vt:lpstr>Introduction to Data,  Information and RDBMS</vt:lpstr>
      <vt:lpstr>Objectives</vt:lpstr>
      <vt:lpstr>Basic Concepts and Definitions</vt:lpstr>
      <vt:lpstr>PowerPoint Presentation</vt:lpstr>
      <vt:lpstr>PowerPoint Presentation</vt:lpstr>
      <vt:lpstr>File Processing Systems </vt:lpstr>
      <vt:lpstr>Disadvantages of File Processing</vt:lpstr>
      <vt:lpstr>Desirable DB Features: Data Mgmt.</vt:lpstr>
      <vt:lpstr>Anomalies</vt:lpstr>
      <vt:lpstr>Desirable DB Features: Transactions</vt:lpstr>
      <vt:lpstr>Advantages of the Database Approach</vt:lpstr>
      <vt:lpstr>Desirable DB Features: Other</vt:lpstr>
      <vt:lpstr>Distributed DB: CAP Theorem</vt:lpstr>
      <vt:lpstr>Desirable DB Features: NoSQL</vt:lpstr>
      <vt:lpstr>Costs and Risks of the Database Approach</vt:lpstr>
      <vt:lpstr>Basic Concepts and Definitions</vt:lpstr>
      <vt:lpstr>Unstructured Data</vt:lpstr>
      <vt:lpstr>Basic Concepts and Definitions (Cont’s)</vt:lpstr>
      <vt:lpstr>PowerPoint Presentation</vt:lpstr>
      <vt:lpstr>PowerPoint Presentation</vt:lpstr>
      <vt:lpstr>Basic Concepts and Definitions (Cont’s)</vt:lpstr>
      <vt:lpstr>PowerPoint Presentation</vt:lpstr>
      <vt:lpstr>Basic Concepts and Definitions (cont’s)</vt:lpstr>
      <vt:lpstr>Problems with Data Redundancy</vt:lpstr>
      <vt:lpstr>Problems with Data Dependency</vt:lpstr>
      <vt:lpstr>Solution: DATABASE Approach</vt:lpstr>
      <vt:lpstr>Database Management System at Pine Valley Furniture Company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Database Environment</dc:title>
  <dc:subject/>
  <dc:creator>Michel Mitri</dc:creator>
  <cp:keywords/>
  <dc:description/>
  <cp:lastModifiedBy>Ling</cp:lastModifiedBy>
  <cp:revision>612</cp:revision>
  <cp:lastPrinted>1998-01-19T09:29:56Z</cp:lastPrinted>
  <dcterms:created xsi:type="dcterms:W3CDTF">1998-01-19T10:00:26Z</dcterms:created>
  <dcterms:modified xsi:type="dcterms:W3CDTF">2024-08-18T19:48:33Z</dcterms:modified>
</cp:coreProperties>
</file>