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985" r:id="rId1"/>
  </p:sldMasterIdLst>
  <p:notesMasterIdLst>
    <p:notesMasterId r:id="rId86"/>
  </p:notesMasterIdLst>
  <p:handoutMasterIdLst>
    <p:handoutMasterId r:id="rId87"/>
  </p:handoutMasterIdLst>
  <p:sldIdLst>
    <p:sldId id="387" r:id="rId2"/>
    <p:sldId id="353" r:id="rId3"/>
    <p:sldId id="354" r:id="rId4"/>
    <p:sldId id="355" r:id="rId5"/>
    <p:sldId id="312" r:id="rId6"/>
    <p:sldId id="313" r:id="rId7"/>
    <p:sldId id="314" r:id="rId8"/>
    <p:sldId id="357" r:id="rId9"/>
    <p:sldId id="315" r:id="rId10"/>
    <p:sldId id="358" r:id="rId11"/>
    <p:sldId id="400" r:id="rId12"/>
    <p:sldId id="398" r:id="rId13"/>
    <p:sldId id="317" r:id="rId14"/>
    <p:sldId id="360" r:id="rId15"/>
    <p:sldId id="361" r:id="rId16"/>
    <p:sldId id="362" r:id="rId17"/>
    <p:sldId id="318" r:id="rId18"/>
    <p:sldId id="399" r:id="rId19"/>
    <p:sldId id="322" r:id="rId20"/>
    <p:sldId id="403" r:id="rId21"/>
    <p:sldId id="404" r:id="rId22"/>
    <p:sldId id="396" r:id="rId23"/>
    <p:sldId id="397" r:id="rId24"/>
    <p:sldId id="323" r:id="rId25"/>
    <p:sldId id="324" r:id="rId26"/>
    <p:sldId id="325" r:id="rId27"/>
    <p:sldId id="326" r:id="rId28"/>
    <p:sldId id="327" r:id="rId29"/>
    <p:sldId id="383" r:id="rId30"/>
    <p:sldId id="328" r:id="rId31"/>
    <p:sldId id="329" r:id="rId32"/>
    <p:sldId id="330" r:id="rId33"/>
    <p:sldId id="369" r:id="rId34"/>
    <p:sldId id="384" r:id="rId35"/>
    <p:sldId id="331" r:id="rId36"/>
    <p:sldId id="332" r:id="rId37"/>
    <p:sldId id="333" r:id="rId38"/>
    <p:sldId id="334" r:id="rId39"/>
    <p:sldId id="336" r:id="rId40"/>
    <p:sldId id="335" r:id="rId41"/>
    <p:sldId id="379" r:id="rId42"/>
    <p:sldId id="347" r:id="rId43"/>
    <p:sldId id="348" r:id="rId44"/>
    <p:sldId id="405" r:id="rId45"/>
    <p:sldId id="337" r:id="rId46"/>
    <p:sldId id="338" r:id="rId47"/>
    <p:sldId id="339" r:id="rId48"/>
    <p:sldId id="341" r:id="rId49"/>
    <p:sldId id="380" r:id="rId50"/>
    <p:sldId id="372" r:id="rId51"/>
    <p:sldId id="373" r:id="rId52"/>
    <p:sldId id="374" r:id="rId53"/>
    <p:sldId id="375" r:id="rId54"/>
    <p:sldId id="376" r:id="rId55"/>
    <p:sldId id="385" r:id="rId56"/>
    <p:sldId id="386" r:id="rId57"/>
    <p:sldId id="377" r:id="rId58"/>
    <p:sldId id="344" r:id="rId59"/>
    <p:sldId id="345" r:id="rId60"/>
    <p:sldId id="346" r:id="rId61"/>
    <p:sldId id="381" r:id="rId62"/>
    <p:sldId id="393" r:id="rId63"/>
    <p:sldId id="392" r:id="rId64"/>
    <p:sldId id="394" r:id="rId65"/>
    <p:sldId id="395" r:id="rId66"/>
    <p:sldId id="340" r:id="rId67"/>
    <p:sldId id="401" r:id="rId68"/>
    <p:sldId id="402" r:id="rId69"/>
    <p:sldId id="406" r:id="rId70"/>
    <p:sldId id="321" r:id="rId71"/>
    <p:sldId id="364" r:id="rId72"/>
    <p:sldId id="365" r:id="rId73"/>
    <p:sldId id="366" r:id="rId74"/>
    <p:sldId id="368" r:id="rId75"/>
    <p:sldId id="349" r:id="rId76"/>
    <p:sldId id="350" r:id="rId77"/>
    <p:sldId id="351" r:id="rId78"/>
    <p:sldId id="389" r:id="rId79"/>
    <p:sldId id="390" r:id="rId80"/>
    <p:sldId id="391" r:id="rId81"/>
    <p:sldId id="378" r:id="rId82"/>
    <p:sldId id="408" r:id="rId83"/>
    <p:sldId id="352" r:id="rId84"/>
    <p:sldId id="407" r:id="rId85"/>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sz="2400" kern="1200">
        <a:solidFill>
          <a:schemeClr val="tx1"/>
        </a:solidFill>
        <a:latin typeface="Times"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sz="2400" kern="1200">
        <a:solidFill>
          <a:schemeClr val="tx1"/>
        </a:solidFill>
        <a:latin typeface="Times"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sz="2400" kern="1200">
        <a:solidFill>
          <a:schemeClr val="tx1"/>
        </a:solidFill>
        <a:latin typeface="Times"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sz="2400" kern="1200">
        <a:solidFill>
          <a:schemeClr val="tx1"/>
        </a:solidFill>
        <a:latin typeface="Times" panose="02020603050405020304" pitchFamily="18" charset="0"/>
        <a:ea typeface="+mn-ea"/>
        <a:cs typeface="Arial" panose="020B0604020202020204" pitchFamily="34" charset="0"/>
      </a:defRPr>
    </a:lvl5pPr>
    <a:lvl6pPr marL="2286000" algn="l" defTabSz="914400" rtl="0" eaLnBrk="1" latinLnBrk="0" hangingPunct="1">
      <a:defRPr sz="2400" kern="1200">
        <a:solidFill>
          <a:schemeClr val="tx1"/>
        </a:solidFill>
        <a:latin typeface="Times" panose="02020603050405020304" pitchFamily="18" charset="0"/>
        <a:ea typeface="+mn-ea"/>
        <a:cs typeface="Arial" panose="020B0604020202020204" pitchFamily="34" charset="0"/>
      </a:defRPr>
    </a:lvl6pPr>
    <a:lvl7pPr marL="2743200" algn="l" defTabSz="914400" rtl="0" eaLnBrk="1" latinLnBrk="0" hangingPunct="1">
      <a:defRPr sz="2400" kern="1200">
        <a:solidFill>
          <a:schemeClr val="tx1"/>
        </a:solidFill>
        <a:latin typeface="Times" panose="02020603050405020304" pitchFamily="18" charset="0"/>
        <a:ea typeface="+mn-ea"/>
        <a:cs typeface="Arial" panose="020B0604020202020204" pitchFamily="34" charset="0"/>
      </a:defRPr>
    </a:lvl7pPr>
    <a:lvl8pPr marL="3200400" algn="l" defTabSz="914400" rtl="0" eaLnBrk="1" latinLnBrk="0" hangingPunct="1">
      <a:defRPr sz="2400" kern="1200">
        <a:solidFill>
          <a:schemeClr val="tx1"/>
        </a:solidFill>
        <a:latin typeface="Times" panose="02020603050405020304" pitchFamily="18" charset="0"/>
        <a:ea typeface="+mn-ea"/>
        <a:cs typeface="Arial" panose="020B0604020202020204" pitchFamily="34" charset="0"/>
      </a:defRPr>
    </a:lvl8pPr>
    <a:lvl9pPr marL="3657600" algn="l" defTabSz="914400" rtl="0" eaLnBrk="1" latinLnBrk="0" hangingPunct="1">
      <a:defRPr sz="2400" kern="1200">
        <a:solidFill>
          <a:schemeClr val="tx1"/>
        </a:solidFill>
        <a:latin typeface="Times"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0F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91" autoAdjust="0"/>
    <p:restoredTop sz="93120" autoAdjust="0"/>
  </p:normalViewPr>
  <p:slideViewPr>
    <p:cSldViewPr>
      <p:cViewPr varScale="1">
        <p:scale>
          <a:sx n="109" d="100"/>
          <a:sy n="109" d="100"/>
        </p:scale>
        <p:origin x="1848" y="102"/>
      </p:cViewPr>
      <p:guideLst>
        <p:guide orient="horz" pos="2160"/>
        <p:guide pos="2880"/>
      </p:guideLst>
    </p:cSldViewPr>
  </p:slideViewPr>
  <p:outlineViewPr>
    <p:cViewPr>
      <p:scale>
        <a:sx n="33" d="100"/>
        <a:sy n="33" d="100"/>
      </p:scale>
      <p:origin x="34"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t>MIST 7510: Data Management</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CCFDCFE-BB0F-3C43-93E6-F95A6852D8CD}" type="datetimeFigureOut">
              <a:rPr lang="en-US" smtClean="0"/>
              <a:t>9/9/2024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A501D11-3BDE-374B-BE00-57995BC06C92}" type="slidenum">
              <a:rPr lang="en-US" smtClean="0"/>
              <a:t>‹#›</a:t>
            </a:fld>
            <a:endParaRPr lang="en-US"/>
          </a:p>
        </p:txBody>
      </p:sp>
    </p:spTree>
    <p:extLst>
      <p:ext uri="{BB962C8B-B14F-4D97-AF65-F5344CB8AC3E}">
        <p14:creationId xmlns:p14="http://schemas.microsoft.com/office/powerpoint/2010/main" val="4277965083"/>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charset="0"/>
                <a:cs typeface="+mn-cs"/>
              </a:defRPr>
            </a:lvl1pPr>
          </a:lstStyle>
          <a:p>
            <a:pPr>
              <a:defRPr/>
            </a:pPr>
            <a:r>
              <a:rPr lang="en-US"/>
              <a:t>MIST 7510: Data Management</a:t>
            </a:r>
          </a:p>
        </p:txBody>
      </p:sp>
      <p:sp>
        <p:nvSpPr>
          <p:cNvPr id="1024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charset="0"/>
                <a:cs typeface="+mn-cs"/>
              </a:defRPr>
            </a:lvl1pPr>
          </a:lstStyle>
          <a:p>
            <a:pPr>
              <a:defRPr/>
            </a:pPr>
            <a:endParaRPr lang="en-US"/>
          </a:p>
        </p:txBody>
      </p:sp>
      <p:sp>
        <p:nvSpPr>
          <p:cNvPr id="92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024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24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charset="0"/>
                <a:cs typeface="+mn-cs"/>
              </a:defRPr>
            </a:lvl1pPr>
          </a:lstStyle>
          <a:p>
            <a:pPr>
              <a:defRPr/>
            </a:pPr>
            <a:endParaRPr lang="en-US"/>
          </a:p>
        </p:txBody>
      </p:sp>
      <p:sp>
        <p:nvSpPr>
          <p:cNvPr id="1024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smtClean="0"/>
            </a:lvl1pPr>
          </a:lstStyle>
          <a:p>
            <a:pPr>
              <a:defRPr/>
            </a:pPr>
            <a:fld id="{9B463007-365F-49E0-9490-58C589F00EA2}" type="slidenum">
              <a:rPr lang="en-US"/>
              <a:pPr>
                <a:defRPr/>
              </a:pPr>
              <a:t>‹#›</a:t>
            </a:fld>
            <a:endParaRPr lang="en-US"/>
          </a:p>
        </p:txBody>
      </p:sp>
    </p:spTree>
    <p:extLst>
      <p:ext uri="{BB962C8B-B14F-4D97-AF65-F5344CB8AC3E}">
        <p14:creationId xmlns:p14="http://schemas.microsoft.com/office/powerpoint/2010/main" val="417138062"/>
      </p:ext>
    </p:extLst>
  </p:cSld>
  <p:clrMap bg1="lt1" tx1="dk1" bg2="lt2" tx2="dk2" accent1="accent1" accent2="accent2" accent3="accent3" accent4="accent4" accent5="accent5" accent6="accent6" hlink="hlink" folHlink="folHlink"/>
  <p:hf sldNum="0" ftr="0" dt="0"/>
  <p:notesStyle>
    <a:lvl1pPr algn="l" rtl="0" eaLnBrk="0" fontAlgn="base" hangingPunct="0">
      <a:spcBef>
        <a:spcPct val="30000"/>
      </a:spcBef>
      <a:spcAft>
        <a:spcPct val="0"/>
      </a:spcAft>
      <a:defRPr sz="1200" kern="1200">
        <a:solidFill>
          <a:schemeClr val="tx1"/>
        </a:solidFill>
        <a:latin typeface="Times" charset="0"/>
        <a:ea typeface="ＭＳ Ｐゴシック" pitchFamily="-109" charset="-128"/>
        <a:cs typeface="ＭＳ Ｐゴシック" pitchFamily="-109" charset="-128"/>
      </a:defRPr>
    </a:lvl1pPr>
    <a:lvl2pPr marL="4572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a:defRPr/>
            </a:pPr>
            <a:r>
              <a:rPr lang="en-US"/>
              <a:t>MIST 7510: Data Management</a:t>
            </a:r>
          </a:p>
        </p:txBody>
      </p:sp>
    </p:spTree>
    <p:extLst>
      <p:ext uri="{BB962C8B-B14F-4D97-AF65-F5344CB8AC3E}">
        <p14:creationId xmlns:p14="http://schemas.microsoft.com/office/powerpoint/2010/main" val="7839131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1150938" y="692150"/>
            <a:ext cx="4556125" cy="3416300"/>
          </a:xfrm>
          <a:ln/>
        </p:spPr>
      </p:sp>
      <p:sp>
        <p:nvSpPr>
          <p:cNvPr id="55299"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Times" panose="02020603050405020304" pitchFamily="18" charset="0"/>
            </a:endParaRPr>
          </a:p>
        </p:txBody>
      </p:sp>
      <p:sp>
        <p:nvSpPr>
          <p:cNvPr id="2" name="Header Placeholder 1"/>
          <p:cNvSpPr>
            <a:spLocks noGrp="1"/>
          </p:cNvSpPr>
          <p:nvPr>
            <p:ph type="hdr" sz="quarter" idx="10"/>
          </p:nvPr>
        </p:nvSpPr>
        <p:spPr/>
        <p:txBody>
          <a:bodyPr/>
          <a:lstStyle/>
          <a:p>
            <a:pPr>
              <a:defRPr/>
            </a:pPr>
            <a:r>
              <a:rPr lang="en-US"/>
              <a:t>MIST 7510: Data Management</a:t>
            </a:r>
          </a:p>
        </p:txBody>
      </p:sp>
    </p:spTree>
    <p:extLst>
      <p:ext uri="{BB962C8B-B14F-4D97-AF65-F5344CB8AC3E}">
        <p14:creationId xmlns:p14="http://schemas.microsoft.com/office/powerpoint/2010/main" val="1938639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xfrm>
            <a:off x="1150938" y="692150"/>
            <a:ext cx="4556125" cy="3416300"/>
          </a:xfrm>
          <a:ln/>
        </p:spPr>
      </p:sp>
      <p:sp>
        <p:nvSpPr>
          <p:cNvPr id="75779" name="Notes Placeholder 2"/>
          <p:cNvSpPr>
            <a:spLocks noGrp="1"/>
          </p:cNvSpPr>
          <p:nvPr>
            <p:ph type="body" idx="1"/>
          </p:nvPr>
        </p:nvSpPr>
        <p:spPr>
          <a:noFill/>
          <a:ln w="9525"/>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dirty="0">
                <a:cs typeface="Arial" panose="020B0604020202020204" pitchFamily="34" charset="0"/>
              </a:rPr>
              <a:t>The SELECT statement includes</a:t>
            </a:r>
            <a:r>
              <a:rPr lang="en-US" altLang="en-US" baseline="0" dirty="0">
                <a:cs typeface="Arial" panose="020B0604020202020204" pitchFamily="34" charset="0"/>
              </a:rPr>
              <a:t> many features that allow you to perform sophisticated queries. You can specify the conditions for rows to be included in the results, and you can choose which columns from these rows should be included. You can either get detailed data, or get aggregate results such as sums and averages. You also have many options in how to sort and format the results. </a:t>
            </a:r>
            <a:endParaRPr lang="en-US" altLang="en-US" dirty="0">
              <a:cs typeface="Arial" panose="020B0604020202020204" pitchFamily="34" charset="0"/>
            </a:endParaRPr>
          </a:p>
          <a:p>
            <a:pPr eaLnBrk="1" hangingPunct="1"/>
            <a:endParaRPr lang="en-US" dirty="0"/>
          </a:p>
        </p:txBody>
      </p:sp>
    </p:spTree>
    <p:extLst>
      <p:ext uri="{BB962C8B-B14F-4D97-AF65-F5344CB8AC3E}">
        <p14:creationId xmlns:p14="http://schemas.microsoft.com/office/powerpoint/2010/main" val="34456179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xfrm>
            <a:off x="1150938" y="692150"/>
            <a:ext cx="4556125" cy="3416300"/>
          </a:xfrm>
          <a:ln/>
        </p:spPr>
      </p:sp>
      <p:sp>
        <p:nvSpPr>
          <p:cNvPr id="76803" name="Notes Placeholder 2"/>
          <p:cNvSpPr>
            <a:spLocks noGrp="1"/>
          </p:cNvSpPr>
          <p:nvPr>
            <p:ph type="body" idx="1"/>
          </p:nvPr>
        </p:nvSpPr>
        <p:spPr>
          <a:noFill/>
          <a:ln w="9525"/>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dirty="0">
                <a:cs typeface="Arial" panose="020B0604020202020204" pitchFamily="34" charset="0"/>
              </a:rPr>
              <a:t>The SELECT clause specifies which columns</a:t>
            </a:r>
            <a:r>
              <a:rPr lang="en-US" altLang="en-US" baseline="0" dirty="0">
                <a:cs typeface="Arial" panose="020B0604020202020204" pitchFamily="34" charset="0"/>
              </a:rPr>
              <a:t> to return. The FROM clause specifies from which tables these columns come. The WHERE clause specifies conditions that determine whether a row is returned in the results. GROUP BY and HAVING are used for aggregate queries and ORDER BY determines sorting. Note that queries can also include subqueries, so you may see a SELECT inside another SELECT.</a:t>
            </a:r>
            <a:endParaRPr lang="en-US" altLang="en-US" dirty="0">
              <a:cs typeface="Arial" panose="020B0604020202020204" pitchFamily="34" charset="0"/>
            </a:endParaRPr>
          </a:p>
          <a:p>
            <a:pPr eaLnBrk="1" hangingPunct="1"/>
            <a:endParaRPr lang="en-US" dirty="0"/>
          </a:p>
        </p:txBody>
      </p:sp>
    </p:spTree>
    <p:extLst>
      <p:ext uri="{BB962C8B-B14F-4D97-AF65-F5344CB8AC3E}">
        <p14:creationId xmlns:p14="http://schemas.microsoft.com/office/powerpoint/2010/main" val="18776866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xfrm>
            <a:off x="1265238" y="725488"/>
            <a:ext cx="4784725" cy="3587750"/>
          </a:xfrm>
          <a:ln/>
        </p:spPr>
      </p:sp>
      <p:sp>
        <p:nvSpPr>
          <p:cNvPr id="60419" name="Rectangle 3"/>
          <p:cNvSpPr>
            <a:spLocks noGrp="1" noChangeArrowheads="1"/>
          </p:cNvSpPr>
          <p:nvPr>
            <p:ph type="body" idx="1"/>
          </p:nvPr>
        </p:nvSpPr>
        <p:spPr>
          <a:noFill/>
          <a:ln w="9525"/>
        </p:spPr>
        <p:txBody>
          <a:bodyPr/>
          <a:lstStyle/>
          <a:p>
            <a:endParaRPr lang="en-US">
              <a:latin typeface="Times" pitchFamily="18" charset="0"/>
            </a:endParaRPr>
          </a:p>
        </p:txBody>
      </p:sp>
      <p:sp>
        <p:nvSpPr>
          <p:cNvPr id="2" name="Header Placeholder 1"/>
          <p:cNvSpPr>
            <a:spLocks noGrp="1"/>
          </p:cNvSpPr>
          <p:nvPr>
            <p:ph type="hdr" sz="quarter" idx="10"/>
          </p:nvPr>
        </p:nvSpPr>
        <p:spPr/>
        <p:txBody>
          <a:bodyPr/>
          <a:lstStyle/>
          <a:p>
            <a:pPr>
              <a:defRPr/>
            </a:pPr>
            <a:r>
              <a:rPr lang="en-US"/>
              <a:t>MIST 7510: Data Management</a:t>
            </a:r>
          </a:p>
        </p:txBody>
      </p:sp>
    </p:spTree>
    <p:extLst>
      <p:ext uri="{BB962C8B-B14F-4D97-AF65-F5344CB8AC3E}">
        <p14:creationId xmlns:p14="http://schemas.microsoft.com/office/powerpoint/2010/main" val="31062023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xfrm>
            <a:off x="1265238" y="725488"/>
            <a:ext cx="4784725" cy="3587750"/>
          </a:xfrm>
          <a:ln/>
        </p:spPr>
      </p:sp>
      <p:sp>
        <p:nvSpPr>
          <p:cNvPr id="61443" name="Rectangle 3"/>
          <p:cNvSpPr>
            <a:spLocks noGrp="1" noChangeArrowheads="1"/>
          </p:cNvSpPr>
          <p:nvPr>
            <p:ph type="body" idx="1"/>
          </p:nvPr>
        </p:nvSpPr>
        <p:spPr>
          <a:noFill/>
          <a:ln w="9525"/>
        </p:spPr>
        <p:txBody>
          <a:bodyPr/>
          <a:lstStyle/>
          <a:p>
            <a:endParaRPr lang="en-US">
              <a:latin typeface="Times" pitchFamily="18" charset="0"/>
            </a:endParaRPr>
          </a:p>
        </p:txBody>
      </p:sp>
      <p:sp>
        <p:nvSpPr>
          <p:cNvPr id="2" name="Header Placeholder 1"/>
          <p:cNvSpPr>
            <a:spLocks noGrp="1"/>
          </p:cNvSpPr>
          <p:nvPr>
            <p:ph type="hdr" sz="quarter" idx="10"/>
          </p:nvPr>
        </p:nvSpPr>
        <p:spPr/>
        <p:txBody>
          <a:bodyPr/>
          <a:lstStyle/>
          <a:p>
            <a:pPr>
              <a:defRPr/>
            </a:pPr>
            <a:r>
              <a:rPr lang="en-US"/>
              <a:t>MIST 7510: Data Management</a:t>
            </a:r>
          </a:p>
        </p:txBody>
      </p:sp>
    </p:spTree>
    <p:extLst>
      <p:ext uri="{BB962C8B-B14F-4D97-AF65-F5344CB8AC3E}">
        <p14:creationId xmlns:p14="http://schemas.microsoft.com/office/powerpoint/2010/main" val="2097699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xfrm>
            <a:off x="1150938" y="692150"/>
            <a:ext cx="4556125" cy="3416300"/>
          </a:xfrm>
          <a:ln/>
        </p:spPr>
      </p:sp>
      <p:sp>
        <p:nvSpPr>
          <p:cNvPr id="58371"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Times" panose="02020603050405020304" pitchFamily="18" charset="0"/>
            </a:endParaRPr>
          </a:p>
        </p:txBody>
      </p:sp>
      <p:sp>
        <p:nvSpPr>
          <p:cNvPr id="2" name="Header Placeholder 1"/>
          <p:cNvSpPr>
            <a:spLocks noGrp="1"/>
          </p:cNvSpPr>
          <p:nvPr>
            <p:ph type="hdr" sz="quarter" idx="10"/>
          </p:nvPr>
        </p:nvSpPr>
        <p:spPr/>
        <p:txBody>
          <a:bodyPr/>
          <a:lstStyle/>
          <a:p>
            <a:pPr>
              <a:defRPr/>
            </a:pPr>
            <a:r>
              <a:rPr lang="en-US"/>
              <a:t>MIST 7510: Data Management</a:t>
            </a:r>
          </a:p>
        </p:txBody>
      </p:sp>
    </p:spTree>
    <p:extLst>
      <p:ext uri="{BB962C8B-B14F-4D97-AF65-F5344CB8AC3E}">
        <p14:creationId xmlns:p14="http://schemas.microsoft.com/office/powerpoint/2010/main" val="13739073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xfrm>
            <a:off x="1265238" y="725488"/>
            <a:ext cx="4784725" cy="3587750"/>
          </a:xfrm>
          <a:ln/>
        </p:spPr>
      </p:sp>
      <p:sp>
        <p:nvSpPr>
          <p:cNvPr id="63491" name="Rectangle 3"/>
          <p:cNvSpPr>
            <a:spLocks noGrp="1" noChangeArrowheads="1"/>
          </p:cNvSpPr>
          <p:nvPr>
            <p:ph type="body" idx="1"/>
          </p:nvPr>
        </p:nvSpPr>
        <p:spPr>
          <a:noFill/>
          <a:ln w="9525"/>
        </p:spPr>
        <p:txBody>
          <a:bodyPr/>
          <a:lstStyle/>
          <a:p>
            <a:endParaRPr lang="en-US">
              <a:latin typeface="Times" pitchFamily="18" charset="0"/>
            </a:endParaRPr>
          </a:p>
        </p:txBody>
      </p:sp>
      <p:sp>
        <p:nvSpPr>
          <p:cNvPr id="2" name="Header Placeholder 1"/>
          <p:cNvSpPr>
            <a:spLocks noGrp="1"/>
          </p:cNvSpPr>
          <p:nvPr>
            <p:ph type="hdr" sz="quarter" idx="10"/>
          </p:nvPr>
        </p:nvSpPr>
        <p:spPr/>
        <p:txBody>
          <a:bodyPr/>
          <a:lstStyle/>
          <a:p>
            <a:pPr>
              <a:defRPr/>
            </a:pPr>
            <a:r>
              <a:rPr lang="en-US"/>
              <a:t>MIST 7510: Data Management</a:t>
            </a:r>
          </a:p>
        </p:txBody>
      </p:sp>
    </p:spTree>
    <p:extLst>
      <p:ext uri="{BB962C8B-B14F-4D97-AF65-F5344CB8AC3E}">
        <p14:creationId xmlns:p14="http://schemas.microsoft.com/office/powerpoint/2010/main" val="2873117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1265238" y="725488"/>
            <a:ext cx="4784725" cy="3587750"/>
          </a:xfrm>
          <a:ln/>
        </p:spPr>
      </p:sp>
      <p:sp>
        <p:nvSpPr>
          <p:cNvPr id="64515" name="Rectangle 3"/>
          <p:cNvSpPr>
            <a:spLocks noGrp="1" noChangeArrowheads="1"/>
          </p:cNvSpPr>
          <p:nvPr>
            <p:ph type="body" idx="1"/>
          </p:nvPr>
        </p:nvSpPr>
        <p:spPr>
          <a:noFill/>
          <a:ln w="9525"/>
        </p:spPr>
        <p:txBody>
          <a:bodyPr/>
          <a:lstStyle/>
          <a:p>
            <a:endParaRPr lang="en-US">
              <a:latin typeface="Times" pitchFamily="18" charset="0"/>
            </a:endParaRPr>
          </a:p>
        </p:txBody>
      </p:sp>
      <p:sp>
        <p:nvSpPr>
          <p:cNvPr id="2" name="Header Placeholder 1"/>
          <p:cNvSpPr>
            <a:spLocks noGrp="1"/>
          </p:cNvSpPr>
          <p:nvPr>
            <p:ph type="hdr" sz="quarter" idx="10"/>
          </p:nvPr>
        </p:nvSpPr>
        <p:spPr/>
        <p:txBody>
          <a:bodyPr/>
          <a:lstStyle/>
          <a:p>
            <a:pPr>
              <a:defRPr/>
            </a:pPr>
            <a:r>
              <a:rPr lang="en-US"/>
              <a:t>MIST 7510: Data Management</a:t>
            </a:r>
          </a:p>
        </p:txBody>
      </p:sp>
    </p:spTree>
    <p:extLst>
      <p:ext uri="{BB962C8B-B14F-4D97-AF65-F5344CB8AC3E}">
        <p14:creationId xmlns:p14="http://schemas.microsoft.com/office/powerpoint/2010/main" val="27767804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xfrm>
            <a:off x="1150938" y="692150"/>
            <a:ext cx="4556125" cy="3416300"/>
          </a:xfrm>
          <a:ln/>
        </p:spPr>
      </p:sp>
      <p:sp>
        <p:nvSpPr>
          <p:cNvPr id="61443"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Times" panose="02020603050405020304" pitchFamily="18" charset="0"/>
            </a:endParaRPr>
          </a:p>
        </p:txBody>
      </p:sp>
      <p:sp>
        <p:nvSpPr>
          <p:cNvPr id="2" name="Header Placeholder 1"/>
          <p:cNvSpPr>
            <a:spLocks noGrp="1"/>
          </p:cNvSpPr>
          <p:nvPr>
            <p:ph type="hdr" sz="quarter" idx="10"/>
          </p:nvPr>
        </p:nvSpPr>
        <p:spPr/>
        <p:txBody>
          <a:bodyPr/>
          <a:lstStyle/>
          <a:p>
            <a:pPr>
              <a:defRPr/>
            </a:pPr>
            <a:r>
              <a:rPr lang="en-US"/>
              <a:t>MIST 7510: Data Management</a:t>
            </a:r>
          </a:p>
        </p:txBody>
      </p:sp>
    </p:spTree>
    <p:extLst>
      <p:ext uri="{BB962C8B-B14F-4D97-AF65-F5344CB8AC3E}">
        <p14:creationId xmlns:p14="http://schemas.microsoft.com/office/powerpoint/2010/main" val="31440284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1265238" y="725488"/>
            <a:ext cx="4784725" cy="3587750"/>
          </a:xfrm>
          <a:ln/>
        </p:spPr>
      </p:sp>
      <p:sp>
        <p:nvSpPr>
          <p:cNvPr id="66563" name="Rectangle 3"/>
          <p:cNvSpPr>
            <a:spLocks noGrp="1" noChangeArrowheads="1"/>
          </p:cNvSpPr>
          <p:nvPr>
            <p:ph type="body" idx="1"/>
          </p:nvPr>
        </p:nvSpPr>
        <p:spPr>
          <a:noFill/>
          <a:ln w="9525"/>
        </p:spPr>
        <p:txBody>
          <a:bodyPr/>
          <a:lstStyle/>
          <a:p>
            <a:endParaRPr lang="en-US">
              <a:latin typeface="Times" pitchFamily="18" charset="0"/>
            </a:endParaRPr>
          </a:p>
        </p:txBody>
      </p:sp>
      <p:sp>
        <p:nvSpPr>
          <p:cNvPr id="2" name="Header Placeholder 1"/>
          <p:cNvSpPr>
            <a:spLocks noGrp="1"/>
          </p:cNvSpPr>
          <p:nvPr>
            <p:ph type="hdr" sz="quarter" idx="10"/>
          </p:nvPr>
        </p:nvSpPr>
        <p:spPr/>
        <p:txBody>
          <a:bodyPr/>
          <a:lstStyle/>
          <a:p>
            <a:pPr>
              <a:defRPr/>
            </a:pPr>
            <a:r>
              <a:rPr lang="en-US"/>
              <a:t>MIST 7510: Data Management</a:t>
            </a:r>
          </a:p>
        </p:txBody>
      </p:sp>
    </p:spTree>
    <p:extLst>
      <p:ext uri="{BB962C8B-B14F-4D97-AF65-F5344CB8AC3E}">
        <p14:creationId xmlns:p14="http://schemas.microsoft.com/office/powerpoint/2010/main" val="3157500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xfrm>
            <a:off x="1150938" y="692150"/>
            <a:ext cx="4556125" cy="3416300"/>
          </a:xfrm>
          <a:ln/>
        </p:spPr>
      </p:sp>
      <p:sp>
        <p:nvSpPr>
          <p:cNvPr id="45059"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Times" panose="02020603050405020304" pitchFamily="18" charset="0"/>
            </a:endParaRPr>
          </a:p>
        </p:txBody>
      </p:sp>
      <p:sp>
        <p:nvSpPr>
          <p:cNvPr id="2" name="Header Placeholder 1"/>
          <p:cNvSpPr>
            <a:spLocks noGrp="1"/>
          </p:cNvSpPr>
          <p:nvPr>
            <p:ph type="hdr" sz="quarter" idx="10"/>
          </p:nvPr>
        </p:nvSpPr>
        <p:spPr/>
        <p:txBody>
          <a:bodyPr/>
          <a:lstStyle/>
          <a:p>
            <a:pPr>
              <a:defRPr/>
            </a:pPr>
            <a:r>
              <a:rPr lang="en-US"/>
              <a:t>MIST 7510: Data Management</a:t>
            </a:r>
          </a:p>
        </p:txBody>
      </p:sp>
    </p:spTree>
    <p:extLst>
      <p:ext uri="{BB962C8B-B14F-4D97-AF65-F5344CB8AC3E}">
        <p14:creationId xmlns:p14="http://schemas.microsoft.com/office/powerpoint/2010/main" val="20467217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xfrm>
            <a:off x="1150938" y="692150"/>
            <a:ext cx="4556125" cy="3416300"/>
          </a:xfrm>
          <a:ln/>
        </p:spPr>
      </p:sp>
      <p:sp>
        <p:nvSpPr>
          <p:cNvPr id="63491"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Times" panose="02020603050405020304" pitchFamily="18" charset="0"/>
            </a:endParaRPr>
          </a:p>
        </p:txBody>
      </p:sp>
      <p:sp>
        <p:nvSpPr>
          <p:cNvPr id="2" name="Header Placeholder 1"/>
          <p:cNvSpPr>
            <a:spLocks noGrp="1"/>
          </p:cNvSpPr>
          <p:nvPr>
            <p:ph type="hdr" sz="quarter" idx="10"/>
          </p:nvPr>
        </p:nvSpPr>
        <p:spPr/>
        <p:txBody>
          <a:bodyPr/>
          <a:lstStyle/>
          <a:p>
            <a:pPr>
              <a:defRPr/>
            </a:pPr>
            <a:r>
              <a:rPr lang="en-US"/>
              <a:t>MIST 7510: Data Management</a:t>
            </a:r>
          </a:p>
        </p:txBody>
      </p:sp>
    </p:spTree>
    <p:extLst>
      <p:ext uri="{BB962C8B-B14F-4D97-AF65-F5344CB8AC3E}">
        <p14:creationId xmlns:p14="http://schemas.microsoft.com/office/powerpoint/2010/main" val="11710880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1150938" y="692150"/>
            <a:ext cx="4556125" cy="3416300"/>
          </a:xfrm>
          <a:ln/>
        </p:spPr>
      </p:sp>
      <p:sp>
        <p:nvSpPr>
          <p:cNvPr id="64515"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Times" panose="02020603050405020304" pitchFamily="18" charset="0"/>
            </a:endParaRPr>
          </a:p>
        </p:txBody>
      </p:sp>
      <p:sp>
        <p:nvSpPr>
          <p:cNvPr id="2" name="Header Placeholder 1"/>
          <p:cNvSpPr>
            <a:spLocks noGrp="1"/>
          </p:cNvSpPr>
          <p:nvPr>
            <p:ph type="hdr" sz="quarter" idx="10"/>
          </p:nvPr>
        </p:nvSpPr>
        <p:spPr/>
        <p:txBody>
          <a:bodyPr/>
          <a:lstStyle/>
          <a:p>
            <a:pPr>
              <a:defRPr/>
            </a:pPr>
            <a:r>
              <a:rPr lang="en-US"/>
              <a:t>MIST 7510: Data Management</a:t>
            </a:r>
          </a:p>
        </p:txBody>
      </p:sp>
    </p:spTree>
    <p:extLst>
      <p:ext uri="{BB962C8B-B14F-4D97-AF65-F5344CB8AC3E}">
        <p14:creationId xmlns:p14="http://schemas.microsoft.com/office/powerpoint/2010/main" val="40762029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xfrm>
            <a:off x="1150938" y="692150"/>
            <a:ext cx="4556125" cy="3416300"/>
          </a:xfrm>
          <a:ln/>
        </p:spPr>
      </p:sp>
      <p:sp>
        <p:nvSpPr>
          <p:cNvPr id="65539"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Times" panose="02020603050405020304" pitchFamily="18" charset="0"/>
            </a:endParaRPr>
          </a:p>
        </p:txBody>
      </p:sp>
      <p:sp>
        <p:nvSpPr>
          <p:cNvPr id="2" name="Header Placeholder 1"/>
          <p:cNvSpPr>
            <a:spLocks noGrp="1"/>
          </p:cNvSpPr>
          <p:nvPr>
            <p:ph type="hdr" sz="quarter" idx="10"/>
          </p:nvPr>
        </p:nvSpPr>
        <p:spPr/>
        <p:txBody>
          <a:bodyPr/>
          <a:lstStyle/>
          <a:p>
            <a:pPr>
              <a:defRPr/>
            </a:pPr>
            <a:r>
              <a:rPr lang="en-US"/>
              <a:t>MIST 7510: Data Management</a:t>
            </a:r>
          </a:p>
        </p:txBody>
      </p:sp>
    </p:spTree>
    <p:extLst>
      <p:ext uri="{BB962C8B-B14F-4D97-AF65-F5344CB8AC3E}">
        <p14:creationId xmlns:p14="http://schemas.microsoft.com/office/powerpoint/2010/main" val="38070149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1150938" y="692150"/>
            <a:ext cx="4556125" cy="3416300"/>
          </a:xfrm>
          <a:ln/>
        </p:spPr>
      </p:sp>
      <p:sp>
        <p:nvSpPr>
          <p:cNvPr id="66563"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Times" panose="02020603050405020304" pitchFamily="18" charset="0"/>
            </a:endParaRPr>
          </a:p>
        </p:txBody>
      </p:sp>
      <p:sp>
        <p:nvSpPr>
          <p:cNvPr id="2" name="Header Placeholder 1"/>
          <p:cNvSpPr>
            <a:spLocks noGrp="1"/>
          </p:cNvSpPr>
          <p:nvPr>
            <p:ph type="hdr" sz="quarter" idx="10"/>
          </p:nvPr>
        </p:nvSpPr>
        <p:spPr/>
        <p:txBody>
          <a:bodyPr/>
          <a:lstStyle/>
          <a:p>
            <a:pPr>
              <a:defRPr/>
            </a:pPr>
            <a:r>
              <a:rPr lang="en-US"/>
              <a:t>MIST 7510: Data Management</a:t>
            </a:r>
          </a:p>
        </p:txBody>
      </p:sp>
    </p:spTree>
    <p:extLst>
      <p:ext uri="{BB962C8B-B14F-4D97-AF65-F5344CB8AC3E}">
        <p14:creationId xmlns:p14="http://schemas.microsoft.com/office/powerpoint/2010/main" val="9279144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xfrm>
            <a:off x="1150938" y="692150"/>
            <a:ext cx="4556125" cy="3416300"/>
          </a:xfrm>
          <a:ln/>
        </p:spPr>
      </p:sp>
      <p:sp>
        <p:nvSpPr>
          <p:cNvPr id="67587"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Times" panose="02020603050405020304" pitchFamily="18" charset="0"/>
            </a:endParaRPr>
          </a:p>
        </p:txBody>
      </p:sp>
      <p:sp>
        <p:nvSpPr>
          <p:cNvPr id="2" name="Header Placeholder 1"/>
          <p:cNvSpPr>
            <a:spLocks noGrp="1"/>
          </p:cNvSpPr>
          <p:nvPr>
            <p:ph type="hdr" sz="quarter" idx="10"/>
          </p:nvPr>
        </p:nvSpPr>
        <p:spPr/>
        <p:txBody>
          <a:bodyPr/>
          <a:lstStyle/>
          <a:p>
            <a:pPr>
              <a:defRPr/>
            </a:pPr>
            <a:r>
              <a:rPr lang="en-US"/>
              <a:t>MIST 7510: Data Management</a:t>
            </a:r>
          </a:p>
        </p:txBody>
      </p:sp>
    </p:spTree>
    <p:extLst>
      <p:ext uri="{BB962C8B-B14F-4D97-AF65-F5344CB8AC3E}">
        <p14:creationId xmlns:p14="http://schemas.microsoft.com/office/powerpoint/2010/main" val="40440446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1150938" y="692150"/>
            <a:ext cx="4556125" cy="3416300"/>
          </a:xfrm>
          <a:ln/>
        </p:spPr>
      </p:sp>
      <p:sp>
        <p:nvSpPr>
          <p:cNvPr id="68611"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Times" panose="02020603050405020304" pitchFamily="18" charset="0"/>
            </a:endParaRPr>
          </a:p>
        </p:txBody>
      </p:sp>
      <p:sp>
        <p:nvSpPr>
          <p:cNvPr id="2" name="Header Placeholder 1"/>
          <p:cNvSpPr>
            <a:spLocks noGrp="1"/>
          </p:cNvSpPr>
          <p:nvPr>
            <p:ph type="hdr" sz="quarter" idx="10"/>
          </p:nvPr>
        </p:nvSpPr>
        <p:spPr/>
        <p:txBody>
          <a:bodyPr/>
          <a:lstStyle/>
          <a:p>
            <a:pPr>
              <a:defRPr/>
            </a:pPr>
            <a:r>
              <a:rPr lang="en-US"/>
              <a:t>MIST 7510: Data Management</a:t>
            </a:r>
          </a:p>
        </p:txBody>
      </p:sp>
    </p:spTree>
    <p:extLst>
      <p:ext uri="{BB962C8B-B14F-4D97-AF65-F5344CB8AC3E}">
        <p14:creationId xmlns:p14="http://schemas.microsoft.com/office/powerpoint/2010/main" val="28012255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MIST 7510: Data Management</a:t>
            </a:r>
          </a:p>
        </p:txBody>
      </p:sp>
    </p:spTree>
    <p:extLst>
      <p:ext uri="{BB962C8B-B14F-4D97-AF65-F5344CB8AC3E}">
        <p14:creationId xmlns:p14="http://schemas.microsoft.com/office/powerpoint/2010/main" val="8251585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xfrm>
            <a:off x="1150938" y="692150"/>
            <a:ext cx="4556125" cy="3416300"/>
          </a:xfrm>
          <a:ln/>
        </p:spPr>
      </p:sp>
      <p:sp>
        <p:nvSpPr>
          <p:cNvPr id="74755"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Times" panose="02020603050405020304" pitchFamily="18" charset="0"/>
            </a:endParaRPr>
          </a:p>
        </p:txBody>
      </p:sp>
      <p:sp>
        <p:nvSpPr>
          <p:cNvPr id="2" name="Header Placeholder 1"/>
          <p:cNvSpPr>
            <a:spLocks noGrp="1"/>
          </p:cNvSpPr>
          <p:nvPr>
            <p:ph type="hdr" sz="quarter" idx="10"/>
          </p:nvPr>
        </p:nvSpPr>
        <p:spPr/>
        <p:txBody>
          <a:bodyPr/>
          <a:lstStyle/>
          <a:p>
            <a:pPr>
              <a:defRPr/>
            </a:pPr>
            <a:r>
              <a:rPr lang="en-US"/>
              <a:t>MIST 7510: Data Management</a:t>
            </a:r>
          </a:p>
        </p:txBody>
      </p:sp>
    </p:spTree>
    <p:extLst>
      <p:ext uri="{BB962C8B-B14F-4D97-AF65-F5344CB8AC3E}">
        <p14:creationId xmlns:p14="http://schemas.microsoft.com/office/powerpoint/2010/main" val="1741731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MIST 7510: Data Management</a:t>
            </a:r>
          </a:p>
        </p:txBody>
      </p:sp>
    </p:spTree>
    <p:extLst>
      <p:ext uri="{BB962C8B-B14F-4D97-AF65-F5344CB8AC3E}">
        <p14:creationId xmlns:p14="http://schemas.microsoft.com/office/powerpoint/2010/main" val="34748595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1150938" y="692150"/>
            <a:ext cx="4556125" cy="3416300"/>
          </a:xfrm>
          <a:ln/>
        </p:spPr>
      </p:sp>
      <p:sp>
        <p:nvSpPr>
          <p:cNvPr id="69635"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Times" panose="02020603050405020304" pitchFamily="18" charset="0"/>
            </a:endParaRPr>
          </a:p>
        </p:txBody>
      </p:sp>
      <p:sp>
        <p:nvSpPr>
          <p:cNvPr id="2" name="Header Placeholder 1"/>
          <p:cNvSpPr>
            <a:spLocks noGrp="1"/>
          </p:cNvSpPr>
          <p:nvPr>
            <p:ph type="hdr" sz="quarter" idx="10"/>
          </p:nvPr>
        </p:nvSpPr>
        <p:spPr/>
        <p:txBody>
          <a:bodyPr/>
          <a:lstStyle/>
          <a:p>
            <a:pPr>
              <a:defRPr/>
            </a:pPr>
            <a:r>
              <a:rPr lang="en-US"/>
              <a:t>MIST 7510: Data Management</a:t>
            </a:r>
          </a:p>
        </p:txBody>
      </p:sp>
    </p:spTree>
    <p:extLst>
      <p:ext uri="{BB962C8B-B14F-4D97-AF65-F5344CB8AC3E}">
        <p14:creationId xmlns:p14="http://schemas.microsoft.com/office/powerpoint/2010/main" val="1424361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xfrm>
            <a:off x="1150938" y="692150"/>
            <a:ext cx="4556125" cy="3416300"/>
          </a:xfrm>
          <a:ln/>
        </p:spPr>
      </p:sp>
      <p:sp>
        <p:nvSpPr>
          <p:cNvPr id="46083"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Times" panose="02020603050405020304" pitchFamily="18" charset="0"/>
            </a:endParaRPr>
          </a:p>
        </p:txBody>
      </p:sp>
      <p:sp>
        <p:nvSpPr>
          <p:cNvPr id="2" name="Header Placeholder 1"/>
          <p:cNvSpPr>
            <a:spLocks noGrp="1"/>
          </p:cNvSpPr>
          <p:nvPr>
            <p:ph type="hdr" sz="quarter" idx="10"/>
          </p:nvPr>
        </p:nvSpPr>
        <p:spPr/>
        <p:txBody>
          <a:bodyPr/>
          <a:lstStyle/>
          <a:p>
            <a:pPr>
              <a:defRPr/>
            </a:pPr>
            <a:r>
              <a:rPr lang="en-US"/>
              <a:t>MIST 7510: Data Management</a:t>
            </a:r>
          </a:p>
        </p:txBody>
      </p:sp>
    </p:spTree>
    <p:extLst>
      <p:ext uri="{BB962C8B-B14F-4D97-AF65-F5344CB8AC3E}">
        <p14:creationId xmlns:p14="http://schemas.microsoft.com/office/powerpoint/2010/main" val="13932714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1150938" y="692150"/>
            <a:ext cx="4556125" cy="3416300"/>
          </a:xfrm>
          <a:ln/>
        </p:spPr>
      </p:sp>
      <p:sp>
        <p:nvSpPr>
          <p:cNvPr id="70659"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latin typeface="Times" panose="02020603050405020304" pitchFamily="18" charset="0"/>
            </a:endParaRPr>
          </a:p>
        </p:txBody>
      </p:sp>
      <p:sp>
        <p:nvSpPr>
          <p:cNvPr id="2" name="Header Placeholder 1"/>
          <p:cNvSpPr>
            <a:spLocks noGrp="1"/>
          </p:cNvSpPr>
          <p:nvPr>
            <p:ph type="hdr" sz="quarter" idx="10"/>
          </p:nvPr>
        </p:nvSpPr>
        <p:spPr/>
        <p:txBody>
          <a:bodyPr/>
          <a:lstStyle/>
          <a:p>
            <a:pPr>
              <a:defRPr/>
            </a:pPr>
            <a:r>
              <a:rPr lang="en-US"/>
              <a:t>MIST 7510: Data Management</a:t>
            </a:r>
          </a:p>
        </p:txBody>
      </p:sp>
    </p:spTree>
    <p:extLst>
      <p:ext uri="{BB962C8B-B14F-4D97-AF65-F5344CB8AC3E}">
        <p14:creationId xmlns:p14="http://schemas.microsoft.com/office/powerpoint/2010/main" val="28216714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xfrm>
            <a:off x="1150938" y="692150"/>
            <a:ext cx="4556125" cy="3416300"/>
          </a:xfrm>
          <a:ln cap="flat"/>
        </p:spPr>
      </p:sp>
      <p:sp>
        <p:nvSpPr>
          <p:cNvPr id="71683"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a:lstStyle/>
          <a:p>
            <a:endParaRPr lang="en-US">
              <a:latin typeface="Times" panose="02020603050405020304" pitchFamily="18" charset="0"/>
            </a:endParaRPr>
          </a:p>
        </p:txBody>
      </p:sp>
      <p:sp>
        <p:nvSpPr>
          <p:cNvPr id="2" name="Header Placeholder 1"/>
          <p:cNvSpPr>
            <a:spLocks noGrp="1"/>
          </p:cNvSpPr>
          <p:nvPr>
            <p:ph type="hdr" sz="quarter" idx="10"/>
          </p:nvPr>
        </p:nvSpPr>
        <p:spPr/>
        <p:txBody>
          <a:bodyPr/>
          <a:lstStyle/>
          <a:p>
            <a:pPr>
              <a:defRPr/>
            </a:pPr>
            <a:r>
              <a:rPr lang="en-US"/>
              <a:t>MIST 7510: Data Management</a:t>
            </a:r>
          </a:p>
        </p:txBody>
      </p:sp>
    </p:spTree>
    <p:extLst>
      <p:ext uri="{BB962C8B-B14F-4D97-AF65-F5344CB8AC3E}">
        <p14:creationId xmlns:p14="http://schemas.microsoft.com/office/powerpoint/2010/main" val="33764415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MIST 7510: Data Management</a:t>
            </a:r>
          </a:p>
        </p:txBody>
      </p:sp>
    </p:spTree>
    <p:extLst>
      <p:ext uri="{BB962C8B-B14F-4D97-AF65-F5344CB8AC3E}">
        <p14:creationId xmlns:p14="http://schemas.microsoft.com/office/powerpoint/2010/main" val="25777599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xfrm>
            <a:off x="1150938" y="692150"/>
            <a:ext cx="4556125" cy="3416300"/>
          </a:xfrm>
          <a:ln/>
        </p:spPr>
      </p:sp>
      <p:sp>
        <p:nvSpPr>
          <p:cNvPr id="84995" name="Rectangle 3"/>
          <p:cNvSpPr>
            <a:spLocks noGrp="1" noChangeArrowheads="1"/>
          </p:cNvSpPr>
          <p:nvPr>
            <p:ph type="body" idx="1"/>
          </p:nvPr>
        </p:nvSpPr>
        <p:spPr>
          <a:noFill/>
          <a:ln w="9525"/>
        </p:spPr>
        <p:txBody>
          <a:bodyPr/>
          <a:lstStyle/>
          <a:p>
            <a:endParaRPr lang="en-US">
              <a:latin typeface="Times" pitchFamily="-109" charset="0"/>
              <a:ea typeface="Osaka" pitchFamily="-109" charset="-128"/>
              <a:cs typeface="Osaka" pitchFamily="-109" charset="-128"/>
            </a:endParaRPr>
          </a:p>
        </p:txBody>
      </p:sp>
    </p:spTree>
    <p:extLst>
      <p:ext uri="{BB962C8B-B14F-4D97-AF65-F5344CB8AC3E}">
        <p14:creationId xmlns:p14="http://schemas.microsoft.com/office/powerpoint/2010/main" val="9025848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xfrm>
            <a:off x="1150938" y="692150"/>
            <a:ext cx="4556125" cy="3416300"/>
          </a:xfrm>
          <a:ln/>
        </p:spPr>
      </p:sp>
      <p:sp>
        <p:nvSpPr>
          <p:cNvPr id="75779"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Times" panose="02020603050405020304" pitchFamily="18" charset="0"/>
            </a:endParaRPr>
          </a:p>
        </p:txBody>
      </p:sp>
      <p:sp>
        <p:nvSpPr>
          <p:cNvPr id="2" name="Header Placeholder 1"/>
          <p:cNvSpPr>
            <a:spLocks noGrp="1"/>
          </p:cNvSpPr>
          <p:nvPr>
            <p:ph type="hdr" sz="quarter" idx="10"/>
          </p:nvPr>
        </p:nvSpPr>
        <p:spPr/>
        <p:txBody>
          <a:bodyPr/>
          <a:lstStyle/>
          <a:p>
            <a:pPr>
              <a:defRPr/>
            </a:pPr>
            <a:r>
              <a:rPr lang="en-US"/>
              <a:t>MIST 7510: Data Management</a:t>
            </a:r>
          </a:p>
        </p:txBody>
      </p:sp>
    </p:spTree>
    <p:extLst>
      <p:ext uri="{BB962C8B-B14F-4D97-AF65-F5344CB8AC3E}">
        <p14:creationId xmlns:p14="http://schemas.microsoft.com/office/powerpoint/2010/main" val="19024175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xfrm>
            <a:off x="1150938" y="692150"/>
            <a:ext cx="4556125" cy="3416300"/>
          </a:xfrm>
          <a:ln/>
        </p:spPr>
      </p:sp>
      <p:sp>
        <p:nvSpPr>
          <p:cNvPr id="76803"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Times" panose="02020603050405020304" pitchFamily="18" charset="0"/>
            </a:endParaRPr>
          </a:p>
        </p:txBody>
      </p:sp>
      <p:sp>
        <p:nvSpPr>
          <p:cNvPr id="2" name="Header Placeholder 1"/>
          <p:cNvSpPr>
            <a:spLocks noGrp="1"/>
          </p:cNvSpPr>
          <p:nvPr>
            <p:ph type="hdr" sz="quarter" idx="10"/>
          </p:nvPr>
        </p:nvSpPr>
        <p:spPr/>
        <p:txBody>
          <a:bodyPr/>
          <a:lstStyle/>
          <a:p>
            <a:pPr>
              <a:defRPr/>
            </a:pPr>
            <a:r>
              <a:rPr lang="en-US"/>
              <a:t>MIST 7510: Data Management</a:t>
            </a:r>
          </a:p>
        </p:txBody>
      </p:sp>
    </p:spTree>
    <p:extLst>
      <p:ext uri="{BB962C8B-B14F-4D97-AF65-F5344CB8AC3E}">
        <p14:creationId xmlns:p14="http://schemas.microsoft.com/office/powerpoint/2010/main" val="30533973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MIST 7510: Data Management</a:t>
            </a:r>
          </a:p>
        </p:txBody>
      </p:sp>
    </p:spTree>
    <p:extLst>
      <p:ext uri="{BB962C8B-B14F-4D97-AF65-F5344CB8AC3E}">
        <p14:creationId xmlns:p14="http://schemas.microsoft.com/office/powerpoint/2010/main" val="42676391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1150938" y="692150"/>
            <a:ext cx="4556125" cy="3416300"/>
          </a:xfrm>
          <a:ln/>
        </p:spPr>
      </p:sp>
      <p:sp>
        <p:nvSpPr>
          <p:cNvPr id="72707"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Times" panose="02020603050405020304" pitchFamily="18" charset="0"/>
            </a:endParaRPr>
          </a:p>
        </p:txBody>
      </p:sp>
      <p:sp>
        <p:nvSpPr>
          <p:cNvPr id="2" name="Header Placeholder 1"/>
          <p:cNvSpPr>
            <a:spLocks noGrp="1"/>
          </p:cNvSpPr>
          <p:nvPr>
            <p:ph type="hdr" sz="quarter" idx="10"/>
          </p:nvPr>
        </p:nvSpPr>
        <p:spPr/>
        <p:txBody>
          <a:bodyPr/>
          <a:lstStyle/>
          <a:p>
            <a:pPr>
              <a:defRPr/>
            </a:pPr>
            <a:r>
              <a:rPr lang="en-US"/>
              <a:t>MIST 7510: Data Management</a:t>
            </a:r>
          </a:p>
        </p:txBody>
      </p:sp>
    </p:spTree>
    <p:extLst>
      <p:ext uri="{BB962C8B-B14F-4D97-AF65-F5344CB8AC3E}">
        <p14:creationId xmlns:p14="http://schemas.microsoft.com/office/powerpoint/2010/main" val="29172106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MIST 7510: Data Management</a:t>
            </a:r>
          </a:p>
        </p:txBody>
      </p:sp>
    </p:spTree>
    <p:extLst>
      <p:ext uri="{BB962C8B-B14F-4D97-AF65-F5344CB8AC3E}">
        <p14:creationId xmlns:p14="http://schemas.microsoft.com/office/powerpoint/2010/main" val="38142196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https://sqlzoo.net/wiki/SELECT_from_Nobel_Tutorial</a:t>
            </a:r>
          </a:p>
          <a:p>
            <a:r>
              <a:rPr lang="en-US"/>
              <a:t>https://www.sqlcourse.com/advanced-course/group-by-clause/</a:t>
            </a:r>
          </a:p>
        </p:txBody>
      </p:sp>
      <p:sp>
        <p:nvSpPr>
          <p:cNvPr id="4" name="Header Placeholder 3"/>
          <p:cNvSpPr>
            <a:spLocks noGrp="1"/>
          </p:cNvSpPr>
          <p:nvPr>
            <p:ph type="hdr" sz="quarter"/>
          </p:nvPr>
        </p:nvSpPr>
        <p:spPr/>
        <p:txBody>
          <a:bodyPr/>
          <a:lstStyle/>
          <a:p>
            <a:pPr>
              <a:defRPr/>
            </a:pPr>
            <a:r>
              <a:rPr lang="en-US"/>
              <a:t>MIST 7510: Data Management</a:t>
            </a:r>
          </a:p>
        </p:txBody>
      </p:sp>
    </p:spTree>
    <p:extLst>
      <p:ext uri="{BB962C8B-B14F-4D97-AF65-F5344CB8AC3E}">
        <p14:creationId xmlns:p14="http://schemas.microsoft.com/office/powerpoint/2010/main" val="1351345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1150938" y="692150"/>
            <a:ext cx="4556125" cy="3416300"/>
          </a:xfrm>
          <a:ln/>
        </p:spPr>
      </p:sp>
      <p:sp>
        <p:nvSpPr>
          <p:cNvPr id="47107"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Times" panose="02020603050405020304" pitchFamily="18" charset="0"/>
            </a:endParaRPr>
          </a:p>
        </p:txBody>
      </p:sp>
      <p:sp>
        <p:nvSpPr>
          <p:cNvPr id="2" name="Header Placeholder 1"/>
          <p:cNvSpPr>
            <a:spLocks noGrp="1"/>
          </p:cNvSpPr>
          <p:nvPr>
            <p:ph type="hdr" sz="quarter" idx="10"/>
          </p:nvPr>
        </p:nvSpPr>
        <p:spPr/>
        <p:txBody>
          <a:bodyPr/>
          <a:lstStyle/>
          <a:p>
            <a:pPr>
              <a:defRPr/>
            </a:pPr>
            <a:r>
              <a:rPr lang="en-US"/>
              <a:t>MIST 7510: Data Management</a:t>
            </a:r>
          </a:p>
        </p:txBody>
      </p:sp>
    </p:spTree>
    <p:extLst>
      <p:ext uri="{BB962C8B-B14F-4D97-AF65-F5344CB8AC3E}">
        <p14:creationId xmlns:p14="http://schemas.microsoft.com/office/powerpoint/2010/main" val="33960966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1150938" y="692150"/>
            <a:ext cx="4556125" cy="3416300"/>
          </a:xfrm>
          <a:ln/>
        </p:spPr>
      </p:sp>
      <p:sp>
        <p:nvSpPr>
          <p:cNvPr id="80899"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Times" panose="02020603050405020304" pitchFamily="18" charset="0"/>
            </a:endParaRPr>
          </a:p>
        </p:txBody>
      </p:sp>
      <p:sp>
        <p:nvSpPr>
          <p:cNvPr id="2" name="Header Placeholder 1"/>
          <p:cNvSpPr>
            <a:spLocks noGrp="1"/>
          </p:cNvSpPr>
          <p:nvPr>
            <p:ph type="hdr" sz="quarter" idx="10"/>
          </p:nvPr>
        </p:nvSpPr>
        <p:spPr/>
        <p:txBody>
          <a:bodyPr/>
          <a:lstStyle/>
          <a:p>
            <a:pPr>
              <a:defRPr/>
            </a:pPr>
            <a:r>
              <a:rPr lang="en-US"/>
              <a:t>MIST 7510: Data Management</a:t>
            </a:r>
          </a:p>
        </p:txBody>
      </p:sp>
    </p:spTree>
    <p:extLst>
      <p:ext uri="{BB962C8B-B14F-4D97-AF65-F5344CB8AC3E}">
        <p14:creationId xmlns:p14="http://schemas.microsoft.com/office/powerpoint/2010/main" val="1223640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1150938" y="692150"/>
            <a:ext cx="4556125" cy="3416300"/>
          </a:xfrm>
          <a:ln/>
        </p:spPr>
      </p:sp>
      <p:sp>
        <p:nvSpPr>
          <p:cNvPr id="54275"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Times" panose="02020603050405020304" pitchFamily="18" charset="0"/>
            </a:endParaRPr>
          </a:p>
        </p:txBody>
      </p:sp>
      <p:sp>
        <p:nvSpPr>
          <p:cNvPr id="2" name="Header Placeholder 1"/>
          <p:cNvSpPr>
            <a:spLocks noGrp="1"/>
          </p:cNvSpPr>
          <p:nvPr>
            <p:ph type="hdr" sz="quarter" idx="10"/>
          </p:nvPr>
        </p:nvSpPr>
        <p:spPr/>
        <p:txBody>
          <a:bodyPr/>
          <a:lstStyle/>
          <a:p>
            <a:pPr>
              <a:defRPr/>
            </a:pPr>
            <a:r>
              <a:rPr lang="en-US"/>
              <a:t>MIST 7510: Data Management</a:t>
            </a:r>
          </a:p>
        </p:txBody>
      </p:sp>
    </p:spTree>
    <p:extLst>
      <p:ext uri="{BB962C8B-B14F-4D97-AF65-F5344CB8AC3E}">
        <p14:creationId xmlns:p14="http://schemas.microsoft.com/office/powerpoint/2010/main" val="42823801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26"/>
          <p:cNvSpPr>
            <a:spLocks noGrp="1" noRot="1" noChangeAspect="1" noChangeArrowheads="1" noTextEdit="1"/>
          </p:cNvSpPr>
          <p:nvPr>
            <p:ph type="sldImg"/>
          </p:nvPr>
        </p:nvSpPr>
        <p:spPr>
          <a:xfrm>
            <a:off x="1150938" y="692150"/>
            <a:ext cx="4556125" cy="3416300"/>
          </a:xfrm>
          <a:ln/>
        </p:spPr>
      </p:sp>
      <p:sp>
        <p:nvSpPr>
          <p:cNvPr id="46083" name="Rectangle 1027"/>
          <p:cNvSpPr>
            <a:spLocks noGrp="1" noChangeArrowheads="1"/>
          </p:cNvSpPr>
          <p:nvPr>
            <p:ph type="body" idx="1"/>
          </p:nvPr>
        </p:nvSpPr>
        <p:spPr>
          <a:noFill/>
          <a:ln w="9525"/>
        </p:spPr>
        <p:txBody>
          <a:bodyPr/>
          <a:lstStyle/>
          <a:p>
            <a:endParaRPr lang="en-US">
              <a:latin typeface="Times" pitchFamily="-109" charset="0"/>
              <a:ea typeface="Osaka" pitchFamily="-109" charset="-128"/>
              <a:cs typeface="Osaka" pitchFamily="-109" charset="-128"/>
            </a:endParaRPr>
          </a:p>
        </p:txBody>
      </p:sp>
    </p:spTree>
    <p:extLst>
      <p:ext uri="{BB962C8B-B14F-4D97-AF65-F5344CB8AC3E}">
        <p14:creationId xmlns:p14="http://schemas.microsoft.com/office/powerpoint/2010/main" val="35215035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026"/>
          <p:cNvSpPr>
            <a:spLocks noGrp="1" noRot="1" noChangeAspect="1" noChangeArrowheads="1" noTextEdit="1"/>
          </p:cNvSpPr>
          <p:nvPr>
            <p:ph type="sldImg"/>
          </p:nvPr>
        </p:nvSpPr>
        <p:spPr>
          <a:xfrm>
            <a:off x="1150938" y="692150"/>
            <a:ext cx="4556125" cy="3416300"/>
          </a:xfrm>
          <a:ln/>
        </p:spPr>
      </p:sp>
      <p:sp>
        <p:nvSpPr>
          <p:cNvPr id="44035" name="Rectangle 1027"/>
          <p:cNvSpPr>
            <a:spLocks noGrp="1" noChangeArrowheads="1"/>
          </p:cNvSpPr>
          <p:nvPr>
            <p:ph type="body" idx="1"/>
          </p:nvPr>
        </p:nvSpPr>
        <p:spPr>
          <a:noFill/>
          <a:ln w="9525"/>
        </p:spPr>
        <p:txBody>
          <a:bodyPr/>
          <a:lstStyle/>
          <a:p>
            <a:endParaRPr lang="en-US">
              <a:latin typeface="Times" pitchFamily="-109" charset="0"/>
              <a:ea typeface="Osaka" pitchFamily="-109" charset="-128"/>
              <a:cs typeface="Osaka" pitchFamily="-109" charset="-128"/>
            </a:endParaRPr>
          </a:p>
        </p:txBody>
      </p:sp>
    </p:spTree>
    <p:extLst>
      <p:ext uri="{BB962C8B-B14F-4D97-AF65-F5344CB8AC3E}">
        <p14:creationId xmlns:p14="http://schemas.microsoft.com/office/powerpoint/2010/main" val="23179348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xfrm>
            <a:off x="1150938" y="692150"/>
            <a:ext cx="4556125" cy="3416300"/>
          </a:xfrm>
          <a:ln/>
        </p:spPr>
      </p:sp>
      <p:sp>
        <p:nvSpPr>
          <p:cNvPr id="77827"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Times" panose="02020603050405020304" pitchFamily="18" charset="0"/>
            </a:endParaRPr>
          </a:p>
        </p:txBody>
      </p:sp>
      <p:sp>
        <p:nvSpPr>
          <p:cNvPr id="2" name="Header Placeholder 1"/>
          <p:cNvSpPr>
            <a:spLocks noGrp="1"/>
          </p:cNvSpPr>
          <p:nvPr>
            <p:ph type="hdr" sz="quarter" idx="10"/>
          </p:nvPr>
        </p:nvSpPr>
        <p:spPr/>
        <p:txBody>
          <a:bodyPr/>
          <a:lstStyle/>
          <a:p>
            <a:pPr>
              <a:defRPr/>
            </a:pPr>
            <a:r>
              <a:rPr lang="en-US"/>
              <a:t>MIST 7510: Data Management</a:t>
            </a:r>
          </a:p>
        </p:txBody>
      </p:sp>
    </p:spTree>
    <p:extLst>
      <p:ext uri="{BB962C8B-B14F-4D97-AF65-F5344CB8AC3E}">
        <p14:creationId xmlns:p14="http://schemas.microsoft.com/office/powerpoint/2010/main" val="23814678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xfrm>
            <a:off x="1150938" y="692150"/>
            <a:ext cx="4556125" cy="3416300"/>
          </a:xfrm>
          <a:ln/>
        </p:spPr>
      </p:sp>
      <p:sp>
        <p:nvSpPr>
          <p:cNvPr id="78851"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Times" panose="02020603050405020304" pitchFamily="18" charset="0"/>
            </a:endParaRPr>
          </a:p>
        </p:txBody>
      </p:sp>
      <p:sp>
        <p:nvSpPr>
          <p:cNvPr id="2" name="Header Placeholder 1"/>
          <p:cNvSpPr>
            <a:spLocks noGrp="1"/>
          </p:cNvSpPr>
          <p:nvPr>
            <p:ph type="hdr" sz="quarter" idx="10"/>
          </p:nvPr>
        </p:nvSpPr>
        <p:spPr/>
        <p:txBody>
          <a:bodyPr/>
          <a:lstStyle/>
          <a:p>
            <a:pPr>
              <a:defRPr/>
            </a:pPr>
            <a:r>
              <a:rPr lang="en-US"/>
              <a:t>MIST 7510: Data Management</a:t>
            </a:r>
          </a:p>
        </p:txBody>
      </p:sp>
    </p:spTree>
    <p:extLst>
      <p:ext uri="{BB962C8B-B14F-4D97-AF65-F5344CB8AC3E}">
        <p14:creationId xmlns:p14="http://schemas.microsoft.com/office/powerpoint/2010/main" val="56698430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xfrm>
            <a:off x="1150938" y="692150"/>
            <a:ext cx="4556125" cy="3416300"/>
          </a:xfrm>
          <a:ln/>
        </p:spPr>
      </p:sp>
      <p:sp>
        <p:nvSpPr>
          <p:cNvPr id="79875"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Times" panose="02020603050405020304" pitchFamily="18" charset="0"/>
            </a:endParaRPr>
          </a:p>
        </p:txBody>
      </p:sp>
      <p:sp>
        <p:nvSpPr>
          <p:cNvPr id="2" name="Header Placeholder 1"/>
          <p:cNvSpPr>
            <a:spLocks noGrp="1"/>
          </p:cNvSpPr>
          <p:nvPr>
            <p:ph type="hdr" sz="quarter" idx="10"/>
          </p:nvPr>
        </p:nvSpPr>
        <p:spPr/>
        <p:txBody>
          <a:bodyPr/>
          <a:lstStyle/>
          <a:p>
            <a:pPr>
              <a:defRPr/>
            </a:pPr>
            <a:r>
              <a:rPr lang="en-US"/>
              <a:t>MIST 7510: Data Management</a:t>
            </a:r>
          </a:p>
        </p:txBody>
      </p:sp>
    </p:spTree>
    <p:extLst>
      <p:ext uri="{BB962C8B-B14F-4D97-AF65-F5344CB8AC3E}">
        <p14:creationId xmlns:p14="http://schemas.microsoft.com/office/powerpoint/2010/main" val="263907583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xfrm>
            <a:off x="1150938" y="692150"/>
            <a:ext cx="4556125" cy="3416300"/>
          </a:xfrm>
          <a:ln/>
        </p:spPr>
      </p:sp>
      <p:sp>
        <p:nvSpPr>
          <p:cNvPr id="68611" name="Notes Placeholder 2"/>
          <p:cNvSpPr>
            <a:spLocks noGrp="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404208671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xfrm>
            <a:off x="1150938" y="692150"/>
            <a:ext cx="4556125" cy="3416300"/>
          </a:xfrm>
          <a:ln/>
        </p:spPr>
      </p:sp>
      <p:sp>
        <p:nvSpPr>
          <p:cNvPr id="8192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cs typeface="Arial" panose="020B0604020202020204" pitchFamily="34" charset="0"/>
              </a:rPr>
              <a:t>The ALTER command will be done after tables have already been created. For example, if you have an existing database, even one with actual</a:t>
            </a:r>
            <a:r>
              <a:rPr lang="en-US" altLang="en-US" baseline="0" dirty="0">
                <a:cs typeface="Arial" panose="020B0604020202020204" pitchFamily="34" charset="0"/>
              </a:rPr>
              <a:t> data in it, you can modify tables by adding or changing columns, removing columns, adding constraints, etc. If data in the tables violate the constraints, you will be prevented from setting these constraints until after changing the data.</a:t>
            </a:r>
          </a:p>
          <a:p>
            <a:pPr eaLnBrk="1" hangingPunct="1"/>
            <a:endParaRPr lang="en-US" altLang="en-US" baseline="0" dirty="0">
              <a:cs typeface="Arial" panose="020B0604020202020204" pitchFamily="34" charset="0"/>
            </a:endParaRPr>
          </a:p>
          <a:p>
            <a:pPr eaLnBrk="1" hangingPunct="1"/>
            <a:r>
              <a:rPr lang="en-US" altLang="en-US" baseline="0" dirty="0">
                <a:cs typeface="Arial" panose="020B0604020202020204" pitchFamily="34" charset="0"/>
              </a:rPr>
              <a:t>So, whereas CREATE TABLE is mostly a process that takes place during implementation, ALTER TABLE often takes place during maintenance.</a:t>
            </a:r>
            <a:endParaRPr lang="en-US" altLang="en-US" dirty="0">
              <a:cs typeface="Arial" panose="020B0604020202020204" pitchFamily="34" charset="0"/>
            </a:endParaRPr>
          </a:p>
        </p:txBody>
      </p:sp>
    </p:spTree>
    <p:extLst>
      <p:ext uri="{BB962C8B-B14F-4D97-AF65-F5344CB8AC3E}">
        <p14:creationId xmlns:p14="http://schemas.microsoft.com/office/powerpoint/2010/main" val="403385566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cs typeface="Arial" panose="020B0604020202020204" pitchFamily="34" charset="0"/>
              </a:rPr>
              <a:t>Tables</a:t>
            </a:r>
            <a:r>
              <a:rPr lang="en-US" altLang="en-US" baseline="0" dirty="0">
                <a:cs typeface="Arial" panose="020B0604020202020204" pitchFamily="34" charset="0"/>
              </a:rPr>
              <a:t> will not be dropped if there are other tables that depend on them. This means that if any table has a foreign key to the table being dropped, the drop will fail. Therefore, it makes a difference which order you drop the tables in.</a:t>
            </a:r>
            <a:endParaRPr lang="en-US" altLang="en-US" dirty="0">
              <a:cs typeface="Arial" panose="020B0604020202020204" pitchFamily="34" charset="0"/>
            </a:endParaRPr>
          </a:p>
          <a:p>
            <a:endParaRPr lang="en-US" dirty="0"/>
          </a:p>
        </p:txBody>
      </p:sp>
    </p:spTree>
    <p:extLst>
      <p:ext uri="{BB962C8B-B14F-4D97-AF65-F5344CB8AC3E}">
        <p14:creationId xmlns:p14="http://schemas.microsoft.com/office/powerpoint/2010/main" val="4119816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xfrm>
            <a:off x="1150938" y="692150"/>
            <a:ext cx="4556125" cy="3416300"/>
          </a:xfrm>
          <a:ln/>
        </p:spPr>
      </p:sp>
      <p:sp>
        <p:nvSpPr>
          <p:cNvPr id="48131"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Times" panose="02020603050405020304" pitchFamily="18" charset="0"/>
            </a:endParaRPr>
          </a:p>
        </p:txBody>
      </p:sp>
      <p:sp>
        <p:nvSpPr>
          <p:cNvPr id="2" name="Header Placeholder 1"/>
          <p:cNvSpPr>
            <a:spLocks noGrp="1"/>
          </p:cNvSpPr>
          <p:nvPr>
            <p:ph type="hdr" sz="quarter" idx="10"/>
          </p:nvPr>
        </p:nvSpPr>
        <p:spPr/>
        <p:txBody>
          <a:bodyPr/>
          <a:lstStyle/>
          <a:p>
            <a:pPr>
              <a:defRPr/>
            </a:pPr>
            <a:r>
              <a:rPr lang="en-US"/>
              <a:t>MIST 7510: Data Management</a:t>
            </a:r>
          </a:p>
        </p:txBody>
      </p:sp>
    </p:spTree>
    <p:extLst>
      <p:ext uri="{BB962C8B-B14F-4D97-AF65-F5344CB8AC3E}">
        <p14:creationId xmlns:p14="http://schemas.microsoft.com/office/powerpoint/2010/main" val="227217939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1150938" y="692150"/>
            <a:ext cx="4556125" cy="3416300"/>
          </a:xfrm>
          <a:ln/>
        </p:spPr>
      </p:sp>
      <p:sp>
        <p:nvSpPr>
          <p:cNvPr id="80899"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Times" panose="02020603050405020304" pitchFamily="18" charset="0"/>
            </a:endParaRPr>
          </a:p>
        </p:txBody>
      </p:sp>
      <p:sp>
        <p:nvSpPr>
          <p:cNvPr id="2" name="Header Placeholder 1"/>
          <p:cNvSpPr>
            <a:spLocks noGrp="1"/>
          </p:cNvSpPr>
          <p:nvPr>
            <p:ph type="hdr" sz="quarter" idx="10"/>
          </p:nvPr>
        </p:nvSpPr>
        <p:spPr/>
        <p:txBody>
          <a:bodyPr/>
          <a:lstStyle/>
          <a:p>
            <a:pPr>
              <a:defRPr/>
            </a:pPr>
            <a:r>
              <a:rPr lang="en-US"/>
              <a:t>MIST 7510: Data Management</a:t>
            </a:r>
          </a:p>
        </p:txBody>
      </p:sp>
    </p:spTree>
    <p:extLst>
      <p:ext uri="{BB962C8B-B14F-4D97-AF65-F5344CB8AC3E}">
        <p14:creationId xmlns:p14="http://schemas.microsoft.com/office/powerpoint/2010/main" val="18325762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1150938" y="692150"/>
            <a:ext cx="4556125" cy="3416300"/>
          </a:xfrm>
          <a:ln/>
        </p:spPr>
      </p:sp>
      <p:sp>
        <p:nvSpPr>
          <p:cNvPr id="50179"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Times" panose="02020603050405020304" pitchFamily="18" charset="0"/>
            </a:endParaRPr>
          </a:p>
        </p:txBody>
      </p:sp>
      <p:sp>
        <p:nvSpPr>
          <p:cNvPr id="2" name="Header Placeholder 1"/>
          <p:cNvSpPr>
            <a:spLocks noGrp="1"/>
          </p:cNvSpPr>
          <p:nvPr>
            <p:ph type="hdr" sz="quarter" idx="10"/>
          </p:nvPr>
        </p:nvSpPr>
        <p:spPr/>
        <p:txBody>
          <a:bodyPr/>
          <a:lstStyle/>
          <a:p>
            <a:pPr>
              <a:defRPr/>
            </a:pPr>
            <a:r>
              <a:rPr lang="en-US"/>
              <a:t>MIST 7510: Data Management</a:t>
            </a:r>
          </a:p>
        </p:txBody>
      </p:sp>
    </p:spTree>
    <p:extLst>
      <p:ext uri="{BB962C8B-B14F-4D97-AF65-F5344CB8AC3E}">
        <p14:creationId xmlns:p14="http://schemas.microsoft.com/office/powerpoint/2010/main" val="40910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026"/>
          <p:cNvSpPr>
            <a:spLocks noGrp="1" noRot="1" noChangeAspect="1" noChangeArrowheads="1" noTextEdit="1"/>
          </p:cNvSpPr>
          <p:nvPr>
            <p:ph type="sldImg"/>
          </p:nvPr>
        </p:nvSpPr>
        <p:spPr>
          <a:xfrm>
            <a:off x="1150938" y="692150"/>
            <a:ext cx="4556125" cy="3416300"/>
          </a:xfrm>
          <a:ln/>
        </p:spPr>
      </p:sp>
      <p:sp>
        <p:nvSpPr>
          <p:cNvPr id="33795" name="Rectangle 1027"/>
          <p:cNvSpPr>
            <a:spLocks noGrp="1" noChangeArrowheads="1"/>
          </p:cNvSpPr>
          <p:nvPr>
            <p:ph type="body" idx="1"/>
          </p:nvPr>
        </p:nvSpPr>
        <p:spPr>
          <a:noFill/>
          <a:ln w="9525"/>
        </p:spPr>
        <p:txBody>
          <a:bodyPr/>
          <a:lstStyle/>
          <a:p>
            <a:endParaRPr lang="en-US">
              <a:latin typeface="Times" pitchFamily="-109" charset="0"/>
              <a:ea typeface="Osaka" pitchFamily="-109" charset="-128"/>
              <a:cs typeface="Osaka" pitchFamily="-109" charset="-128"/>
            </a:endParaRPr>
          </a:p>
        </p:txBody>
      </p:sp>
    </p:spTree>
    <p:extLst>
      <p:ext uri="{BB962C8B-B14F-4D97-AF65-F5344CB8AC3E}">
        <p14:creationId xmlns:p14="http://schemas.microsoft.com/office/powerpoint/2010/main" val="18459626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26"/>
          <p:cNvSpPr>
            <a:spLocks noGrp="1" noRot="1" noChangeAspect="1" noChangeArrowheads="1" noTextEdit="1"/>
          </p:cNvSpPr>
          <p:nvPr>
            <p:ph type="sldImg"/>
          </p:nvPr>
        </p:nvSpPr>
        <p:spPr>
          <a:xfrm>
            <a:off x="1150938" y="692150"/>
            <a:ext cx="4556125" cy="3416300"/>
          </a:xfrm>
          <a:ln/>
        </p:spPr>
      </p:sp>
      <p:sp>
        <p:nvSpPr>
          <p:cNvPr id="31747" name="Rectangle 1027"/>
          <p:cNvSpPr>
            <a:spLocks noGrp="1" noChangeArrowheads="1"/>
          </p:cNvSpPr>
          <p:nvPr>
            <p:ph type="body" idx="1"/>
          </p:nvPr>
        </p:nvSpPr>
        <p:spPr>
          <a:noFill/>
          <a:ln w="9525"/>
        </p:spPr>
        <p:txBody>
          <a:bodyPr/>
          <a:lstStyle/>
          <a:p>
            <a:endParaRPr lang="en-US">
              <a:latin typeface="Times" pitchFamily="-109" charset="0"/>
              <a:ea typeface="Osaka" pitchFamily="-109" charset="-128"/>
              <a:cs typeface="Osaka" pitchFamily="-109" charset="-128"/>
            </a:endParaRPr>
          </a:p>
        </p:txBody>
      </p:sp>
    </p:spTree>
    <p:extLst>
      <p:ext uri="{BB962C8B-B14F-4D97-AF65-F5344CB8AC3E}">
        <p14:creationId xmlns:p14="http://schemas.microsoft.com/office/powerpoint/2010/main" val="15326488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xfrm>
            <a:off x="1150938" y="692150"/>
            <a:ext cx="4556125" cy="3416300"/>
          </a:xfrm>
          <a:ln/>
        </p:spPr>
      </p:sp>
      <p:sp>
        <p:nvSpPr>
          <p:cNvPr id="51203"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latin typeface="Times" panose="02020603050405020304" pitchFamily="18" charset="0"/>
              </a:rPr>
              <a:t>https://dev.mysql.com/doc/refman/8.0/en/data-types.html</a:t>
            </a:r>
          </a:p>
        </p:txBody>
      </p:sp>
      <p:sp>
        <p:nvSpPr>
          <p:cNvPr id="2" name="Header Placeholder 1"/>
          <p:cNvSpPr>
            <a:spLocks noGrp="1"/>
          </p:cNvSpPr>
          <p:nvPr>
            <p:ph type="hdr" sz="quarter" idx="10"/>
          </p:nvPr>
        </p:nvSpPr>
        <p:spPr/>
        <p:txBody>
          <a:bodyPr/>
          <a:lstStyle/>
          <a:p>
            <a:pPr>
              <a:defRPr/>
            </a:pPr>
            <a:r>
              <a:rPr lang="en-US"/>
              <a:t>MIST 7510: Data Management</a:t>
            </a:r>
          </a:p>
        </p:txBody>
      </p:sp>
    </p:spTree>
    <p:extLst>
      <p:ext uri="{BB962C8B-B14F-4D97-AF65-F5344CB8AC3E}">
        <p14:creationId xmlns:p14="http://schemas.microsoft.com/office/powerpoint/2010/main" val="3367486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1"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153" indent="0" algn="ctr">
              <a:buNone/>
              <a:defRPr/>
            </a:lvl2pPr>
            <a:lvl3pPr marL="914305" indent="0" algn="ctr">
              <a:buNone/>
              <a:defRPr/>
            </a:lvl3pPr>
            <a:lvl4pPr marL="1371458" indent="0" algn="ctr">
              <a:buNone/>
              <a:defRPr/>
            </a:lvl4pPr>
            <a:lvl5pPr marL="1828610" indent="0" algn="ctr">
              <a:buNone/>
              <a:defRPr/>
            </a:lvl5pPr>
            <a:lvl6pPr marL="2285762" indent="0" algn="ctr">
              <a:buNone/>
              <a:defRPr/>
            </a:lvl6pPr>
            <a:lvl7pPr marL="2742915" indent="0" algn="ctr">
              <a:buNone/>
              <a:defRPr/>
            </a:lvl7pPr>
            <a:lvl8pPr marL="3200068" indent="0" algn="ctr">
              <a:buNone/>
              <a:defRPr/>
            </a:lvl8pPr>
            <a:lvl9pPr marL="3657220" indent="0" algn="ctr">
              <a:buNone/>
              <a:defRPr/>
            </a:lvl9pPr>
          </a:lstStyle>
          <a:p>
            <a:r>
              <a:rPr lang="en-US"/>
              <a:t>Click to edit Master subtitle style</a:t>
            </a:r>
          </a:p>
        </p:txBody>
      </p:sp>
    </p:spTree>
    <p:extLst>
      <p:ext uri="{BB962C8B-B14F-4D97-AF65-F5344CB8AC3E}">
        <p14:creationId xmlns:p14="http://schemas.microsoft.com/office/powerpoint/2010/main" val="439958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9324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66801"/>
            <a:ext cx="2057400" cy="50593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1" y="1066801"/>
            <a:ext cx="6019800" cy="50593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66591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007986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066800" y="381000"/>
            <a:ext cx="7772400" cy="1143000"/>
          </a:xfrm>
        </p:spPr>
        <p:txBody>
          <a:bodyPr/>
          <a:lstStyle/>
          <a:p>
            <a:r>
              <a:rPr lang="en-US"/>
              <a:t>Click to edit Master title style</a:t>
            </a:r>
          </a:p>
        </p:txBody>
      </p:sp>
      <p:sp>
        <p:nvSpPr>
          <p:cNvPr id="3" name="Table Placeholder 2"/>
          <p:cNvSpPr>
            <a:spLocks noGrp="1"/>
          </p:cNvSpPr>
          <p:nvPr>
            <p:ph type="tbl" idx="1"/>
          </p:nvPr>
        </p:nvSpPr>
        <p:spPr>
          <a:xfrm>
            <a:off x="1062038" y="1766888"/>
            <a:ext cx="7769225" cy="4113212"/>
          </a:xfrm>
        </p:spPr>
        <p:txBody>
          <a:bodyPr/>
          <a:lstStyle/>
          <a:p>
            <a:pPr lvl="0"/>
            <a:r>
              <a:rPr lang="en-US" noProof="0"/>
              <a:t>Click icon to add table</a:t>
            </a:r>
          </a:p>
        </p:txBody>
      </p:sp>
      <p:sp>
        <p:nvSpPr>
          <p:cNvPr id="5" name="Rectangle 5"/>
          <p:cNvSpPr>
            <a:spLocks noGrp="1" noChangeArrowheads="1"/>
          </p:cNvSpPr>
          <p:nvPr>
            <p:ph type="ftr" sz="quarter" idx="11"/>
          </p:nvPr>
        </p:nvSpPr>
        <p:spPr>
          <a:xfrm>
            <a:off x="3429000" y="6400800"/>
            <a:ext cx="28956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8229600" y="6400800"/>
            <a:ext cx="914400" cy="457200"/>
          </a:xfrm>
          <a:prstGeom prst="rect">
            <a:avLst/>
          </a:prstGeom>
          <a:ln/>
        </p:spPr>
        <p:txBody>
          <a:bodyPr/>
          <a:lstStyle>
            <a:lvl1pPr>
              <a:defRPr/>
            </a:lvl1pPr>
          </a:lstStyle>
          <a:p>
            <a:pPr>
              <a:defRPr/>
            </a:pPr>
            <a:fld id="{A6D5C2F8-28E7-E44A-9EEC-D5B2DF74DE37}" type="slidenum">
              <a:rPr lang="en-US" smtClean="0"/>
              <a:pPr>
                <a:defRPr/>
              </a:pPr>
              <a:t>‹#›</a:t>
            </a:fld>
            <a:endParaRPr lang="en-US"/>
          </a:p>
        </p:txBody>
      </p:sp>
    </p:spTree>
    <p:extLst>
      <p:ext uri="{BB962C8B-B14F-4D97-AF65-F5344CB8AC3E}">
        <p14:creationId xmlns:p14="http://schemas.microsoft.com/office/powerpoint/2010/main" val="166033582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6233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153" indent="0">
              <a:buNone/>
              <a:defRPr sz="1800"/>
            </a:lvl2pPr>
            <a:lvl3pPr marL="914305" indent="0">
              <a:buNone/>
              <a:defRPr sz="1600"/>
            </a:lvl3pPr>
            <a:lvl4pPr marL="1371458" indent="0">
              <a:buNone/>
              <a:defRPr sz="1400"/>
            </a:lvl4pPr>
            <a:lvl5pPr marL="1828610" indent="0">
              <a:buNone/>
              <a:defRPr sz="1400"/>
            </a:lvl5pPr>
            <a:lvl6pPr marL="2285762" indent="0">
              <a:buNone/>
              <a:defRPr sz="1400"/>
            </a:lvl6pPr>
            <a:lvl7pPr marL="2742915" indent="0">
              <a:buNone/>
              <a:defRPr sz="1400"/>
            </a:lvl7pPr>
            <a:lvl8pPr marL="3200068" indent="0">
              <a:buNone/>
              <a:defRPr sz="1400"/>
            </a:lvl8pPr>
            <a:lvl9pPr marL="3657220" indent="0">
              <a:buNone/>
              <a:defRPr sz="1400"/>
            </a:lvl9pPr>
          </a:lstStyle>
          <a:p>
            <a:pPr lvl="0"/>
            <a:r>
              <a:rPr lang="en-US"/>
              <a:t>Click to edit Master text styles</a:t>
            </a:r>
          </a:p>
        </p:txBody>
      </p:sp>
    </p:spTree>
    <p:extLst>
      <p:ext uri="{BB962C8B-B14F-4D97-AF65-F5344CB8AC3E}">
        <p14:creationId xmlns:p14="http://schemas.microsoft.com/office/powerpoint/2010/main" val="1271588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2438401"/>
            <a:ext cx="4038600" cy="3687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1" y="2438401"/>
            <a:ext cx="4038600" cy="3687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51471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53" indent="0">
              <a:buNone/>
              <a:defRPr sz="2000" b="1"/>
            </a:lvl2pPr>
            <a:lvl3pPr marL="914305" indent="0">
              <a:buNone/>
              <a:defRPr sz="1800" b="1"/>
            </a:lvl3pPr>
            <a:lvl4pPr marL="1371458" indent="0">
              <a:buNone/>
              <a:defRPr sz="1600" b="1"/>
            </a:lvl4pPr>
            <a:lvl5pPr marL="1828610" indent="0">
              <a:buNone/>
              <a:defRPr sz="1600" b="1"/>
            </a:lvl5pPr>
            <a:lvl6pPr marL="2285762" indent="0">
              <a:buNone/>
              <a:defRPr sz="1600" b="1"/>
            </a:lvl6pPr>
            <a:lvl7pPr marL="2742915" indent="0">
              <a:buNone/>
              <a:defRPr sz="1600" b="1"/>
            </a:lvl7pPr>
            <a:lvl8pPr marL="3200068" indent="0">
              <a:buNone/>
              <a:defRPr sz="1600" b="1"/>
            </a:lvl8pPr>
            <a:lvl9pPr marL="365722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153" indent="0">
              <a:buNone/>
              <a:defRPr sz="2000" b="1"/>
            </a:lvl2pPr>
            <a:lvl3pPr marL="914305" indent="0">
              <a:buNone/>
              <a:defRPr sz="1800" b="1"/>
            </a:lvl3pPr>
            <a:lvl4pPr marL="1371458" indent="0">
              <a:buNone/>
              <a:defRPr sz="1600" b="1"/>
            </a:lvl4pPr>
            <a:lvl5pPr marL="1828610" indent="0">
              <a:buNone/>
              <a:defRPr sz="1600" b="1"/>
            </a:lvl5pPr>
            <a:lvl6pPr marL="2285762" indent="0">
              <a:buNone/>
              <a:defRPr sz="1600" b="1"/>
            </a:lvl6pPr>
            <a:lvl7pPr marL="2742915" indent="0">
              <a:buNone/>
              <a:defRPr sz="1600" b="1"/>
            </a:lvl7pPr>
            <a:lvl8pPr marL="3200068" indent="0">
              <a:buNone/>
              <a:defRPr sz="1600" b="1"/>
            </a:lvl8pPr>
            <a:lvl9pPr marL="365722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523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35641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5135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153" indent="0">
              <a:buNone/>
              <a:defRPr sz="1200"/>
            </a:lvl2pPr>
            <a:lvl3pPr marL="914305" indent="0">
              <a:buNone/>
              <a:defRPr sz="1000"/>
            </a:lvl3pPr>
            <a:lvl4pPr marL="1371458" indent="0">
              <a:buNone/>
              <a:defRPr sz="900"/>
            </a:lvl4pPr>
            <a:lvl5pPr marL="1828610" indent="0">
              <a:buNone/>
              <a:defRPr sz="900"/>
            </a:lvl5pPr>
            <a:lvl6pPr marL="2285762" indent="0">
              <a:buNone/>
              <a:defRPr sz="900"/>
            </a:lvl6pPr>
            <a:lvl7pPr marL="2742915" indent="0">
              <a:buNone/>
              <a:defRPr sz="900"/>
            </a:lvl7pPr>
            <a:lvl8pPr marL="3200068" indent="0">
              <a:buNone/>
              <a:defRPr sz="900"/>
            </a:lvl8pPr>
            <a:lvl9pPr marL="3657220" indent="0">
              <a:buNone/>
              <a:defRPr sz="900"/>
            </a:lvl9pPr>
          </a:lstStyle>
          <a:p>
            <a:pPr lvl="0"/>
            <a:r>
              <a:rPr lang="en-US"/>
              <a:t>Click to edit Master text styles</a:t>
            </a:r>
          </a:p>
        </p:txBody>
      </p:sp>
    </p:spTree>
    <p:extLst>
      <p:ext uri="{BB962C8B-B14F-4D97-AF65-F5344CB8AC3E}">
        <p14:creationId xmlns:p14="http://schemas.microsoft.com/office/powerpoint/2010/main" val="2027063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53" indent="0">
              <a:buNone/>
              <a:defRPr sz="2800"/>
            </a:lvl2pPr>
            <a:lvl3pPr marL="914305" indent="0">
              <a:buNone/>
              <a:defRPr sz="2400"/>
            </a:lvl3pPr>
            <a:lvl4pPr marL="1371458" indent="0">
              <a:buNone/>
              <a:defRPr sz="2000"/>
            </a:lvl4pPr>
            <a:lvl5pPr marL="1828610" indent="0">
              <a:buNone/>
              <a:defRPr sz="2000"/>
            </a:lvl5pPr>
            <a:lvl6pPr marL="2285762" indent="0">
              <a:buNone/>
              <a:defRPr sz="2000"/>
            </a:lvl6pPr>
            <a:lvl7pPr marL="2742915" indent="0">
              <a:buNone/>
              <a:defRPr sz="2000"/>
            </a:lvl7pPr>
            <a:lvl8pPr marL="3200068" indent="0">
              <a:buNone/>
              <a:defRPr sz="2000"/>
            </a:lvl8pPr>
            <a:lvl9pPr marL="365722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53" indent="0">
              <a:buNone/>
              <a:defRPr sz="1200"/>
            </a:lvl2pPr>
            <a:lvl3pPr marL="914305" indent="0">
              <a:buNone/>
              <a:defRPr sz="1000"/>
            </a:lvl3pPr>
            <a:lvl4pPr marL="1371458" indent="0">
              <a:buNone/>
              <a:defRPr sz="900"/>
            </a:lvl4pPr>
            <a:lvl5pPr marL="1828610" indent="0">
              <a:buNone/>
              <a:defRPr sz="900"/>
            </a:lvl5pPr>
            <a:lvl6pPr marL="2285762" indent="0">
              <a:buNone/>
              <a:defRPr sz="900"/>
            </a:lvl6pPr>
            <a:lvl7pPr marL="2742915" indent="0">
              <a:buNone/>
              <a:defRPr sz="900"/>
            </a:lvl7pPr>
            <a:lvl8pPr marL="3200068" indent="0">
              <a:buNone/>
              <a:defRPr sz="900"/>
            </a:lvl8pPr>
            <a:lvl9pPr marL="3657220" indent="0">
              <a:buNone/>
              <a:defRPr sz="900"/>
            </a:lvl9pPr>
          </a:lstStyle>
          <a:p>
            <a:pPr lvl="0"/>
            <a:r>
              <a:rPr lang="en-US"/>
              <a:t>Click to edit Master text styles</a:t>
            </a:r>
          </a:p>
        </p:txBody>
      </p:sp>
    </p:spTree>
    <p:extLst>
      <p:ext uri="{BB962C8B-B14F-4D97-AF65-F5344CB8AC3E}">
        <p14:creationId xmlns:p14="http://schemas.microsoft.com/office/powerpoint/2010/main" val="3688892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066800"/>
            <a:ext cx="8229600" cy="1143000"/>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31" tIns="45715" rIns="91431" bIns="45715"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2438401"/>
            <a:ext cx="8229600" cy="3687763"/>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31" tIns="45715" rIns="91431" bIns="4571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29" name="Picture 3" descr="tcb_horiz_print.png"/>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334001" y="6164264"/>
            <a:ext cx="3440113" cy="4397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30" name="Picture 5" descr="TCB_swoosh_cmyk.png"/>
          <p:cNvPicPr>
            <a:picLocks noChangeAspect="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0" y="1"/>
            <a:ext cx="9144000" cy="1743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92162599"/>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 id="2147483998" r:id="rId13"/>
  </p:sldLayoutIdLst>
  <p:hf sldNum="0" hdr="0" ftr="0" dt="0"/>
  <p:txStyles>
    <p:titleStyle>
      <a:lvl1pPr algn="ctr" rtl="0" eaLnBrk="1" fontAlgn="base" hangingPunct="1">
        <a:spcBef>
          <a:spcPct val="0"/>
        </a:spcBef>
        <a:spcAft>
          <a:spcPct val="0"/>
        </a:spcAft>
        <a:defRPr sz="4400">
          <a:solidFill>
            <a:schemeClr val="tx2"/>
          </a:solidFill>
          <a:latin typeface="+mj-lt"/>
          <a:ea typeface="MS PGothic" pitchFamily="34" charset="-128"/>
          <a:cs typeface="MS PGothic" charset="0"/>
        </a:defRPr>
      </a:lvl1pPr>
      <a:lvl2pPr algn="ctr" rtl="0" eaLnBrk="1" fontAlgn="base" hangingPunct="1">
        <a:spcBef>
          <a:spcPct val="0"/>
        </a:spcBef>
        <a:spcAft>
          <a:spcPct val="0"/>
        </a:spcAft>
        <a:defRPr sz="4400">
          <a:solidFill>
            <a:schemeClr val="tx2"/>
          </a:solidFill>
          <a:latin typeface="Arial" charset="0"/>
          <a:ea typeface="MS PGothic" pitchFamily="34" charset="-128"/>
          <a:cs typeface="MS PGothic" charset="0"/>
        </a:defRPr>
      </a:lvl2pPr>
      <a:lvl3pPr algn="ctr" rtl="0" eaLnBrk="1" fontAlgn="base" hangingPunct="1">
        <a:spcBef>
          <a:spcPct val="0"/>
        </a:spcBef>
        <a:spcAft>
          <a:spcPct val="0"/>
        </a:spcAft>
        <a:defRPr sz="4400">
          <a:solidFill>
            <a:schemeClr val="tx2"/>
          </a:solidFill>
          <a:latin typeface="Arial" charset="0"/>
          <a:ea typeface="MS PGothic" pitchFamily="34" charset="-128"/>
          <a:cs typeface="MS PGothic" charset="0"/>
        </a:defRPr>
      </a:lvl3pPr>
      <a:lvl4pPr algn="ctr" rtl="0" eaLnBrk="1" fontAlgn="base" hangingPunct="1">
        <a:spcBef>
          <a:spcPct val="0"/>
        </a:spcBef>
        <a:spcAft>
          <a:spcPct val="0"/>
        </a:spcAft>
        <a:defRPr sz="4400">
          <a:solidFill>
            <a:schemeClr val="tx2"/>
          </a:solidFill>
          <a:latin typeface="Arial" charset="0"/>
          <a:ea typeface="MS PGothic" pitchFamily="34" charset="-128"/>
          <a:cs typeface="MS PGothic" charset="0"/>
        </a:defRPr>
      </a:lvl4pPr>
      <a:lvl5pPr algn="ctr" rtl="0" eaLnBrk="1" fontAlgn="base" hangingPunct="1">
        <a:spcBef>
          <a:spcPct val="0"/>
        </a:spcBef>
        <a:spcAft>
          <a:spcPct val="0"/>
        </a:spcAft>
        <a:defRPr sz="4400">
          <a:solidFill>
            <a:schemeClr val="tx2"/>
          </a:solidFill>
          <a:latin typeface="Arial" charset="0"/>
          <a:ea typeface="MS PGothic" pitchFamily="34" charset="-128"/>
          <a:cs typeface="MS PGothic" charset="0"/>
        </a:defRPr>
      </a:lvl5pPr>
      <a:lvl6pPr marL="457153" algn="ctr" rtl="0" eaLnBrk="1" fontAlgn="base" hangingPunct="1">
        <a:spcBef>
          <a:spcPct val="0"/>
        </a:spcBef>
        <a:spcAft>
          <a:spcPct val="0"/>
        </a:spcAft>
        <a:defRPr sz="4400">
          <a:solidFill>
            <a:schemeClr val="tx2"/>
          </a:solidFill>
          <a:latin typeface="Arial" charset="0"/>
          <a:ea typeface="ＭＳ Ｐゴシック" charset="0"/>
        </a:defRPr>
      </a:lvl6pPr>
      <a:lvl7pPr marL="914305" algn="ctr" rtl="0" eaLnBrk="1" fontAlgn="base" hangingPunct="1">
        <a:spcBef>
          <a:spcPct val="0"/>
        </a:spcBef>
        <a:spcAft>
          <a:spcPct val="0"/>
        </a:spcAft>
        <a:defRPr sz="4400">
          <a:solidFill>
            <a:schemeClr val="tx2"/>
          </a:solidFill>
          <a:latin typeface="Arial" charset="0"/>
          <a:ea typeface="ＭＳ Ｐゴシック" charset="0"/>
        </a:defRPr>
      </a:lvl7pPr>
      <a:lvl8pPr marL="1371458" algn="ctr" rtl="0" eaLnBrk="1" fontAlgn="base" hangingPunct="1">
        <a:spcBef>
          <a:spcPct val="0"/>
        </a:spcBef>
        <a:spcAft>
          <a:spcPct val="0"/>
        </a:spcAft>
        <a:defRPr sz="4400">
          <a:solidFill>
            <a:schemeClr val="tx2"/>
          </a:solidFill>
          <a:latin typeface="Arial" charset="0"/>
          <a:ea typeface="ＭＳ Ｐゴシック" charset="0"/>
        </a:defRPr>
      </a:lvl8pPr>
      <a:lvl9pPr marL="1828610" algn="ctr" rtl="0" eaLnBrk="1" fontAlgn="base" hangingPunct="1">
        <a:spcBef>
          <a:spcPct val="0"/>
        </a:spcBef>
        <a:spcAft>
          <a:spcPct val="0"/>
        </a:spcAft>
        <a:defRPr sz="4400">
          <a:solidFill>
            <a:schemeClr val="tx2"/>
          </a:solidFill>
          <a:latin typeface="Arial" charset="0"/>
          <a:ea typeface="ＭＳ Ｐゴシック" charset="0"/>
        </a:defRPr>
      </a:lvl9pPr>
    </p:titleStyle>
    <p:bodyStyle>
      <a:lvl1pPr marL="342865" indent="-342865" algn="l" rtl="0" eaLnBrk="1" fontAlgn="base" hangingPunct="1">
        <a:spcBef>
          <a:spcPct val="20000"/>
        </a:spcBef>
        <a:spcAft>
          <a:spcPct val="0"/>
        </a:spcAft>
        <a:buChar char="•"/>
        <a:defRPr sz="3200">
          <a:solidFill>
            <a:schemeClr val="tx1"/>
          </a:solidFill>
          <a:latin typeface="+mn-lt"/>
          <a:ea typeface="MS PGothic" pitchFamily="34" charset="-128"/>
          <a:cs typeface="MS PGothic" charset="0"/>
        </a:defRPr>
      </a:lvl1pPr>
      <a:lvl2pPr marL="742873" indent="-285720" algn="l" rtl="0" eaLnBrk="1" fontAlgn="base" hangingPunct="1">
        <a:spcBef>
          <a:spcPct val="20000"/>
        </a:spcBef>
        <a:spcAft>
          <a:spcPct val="0"/>
        </a:spcAft>
        <a:buChar char="–"/>
        <a:defRPr sz="2800">
          <a:solidFill>
            <a:schemeClr val="tx1"/>
          </a:solidFill>
          <a:latin typeface="+mn-lt"/>
          <a:ea typeface="MS PGothic" pitchFamily="34" charset="-128"/>
          <a:cs typeface="MS PGothic" charset="0"/>
        </a:defRPr>
      </a:lvl2pPr>
      <a:lvl3pPr marL="1142882" indent="-228576" algn="l" rtl="0" eaLnBrk="1" fontAlgn="base" hangingPunct="1">
        <a:spcBef>
          <a:spcPct val="20000"/>
        </a:spcBef>
        <a:spcAft>
          <a:spcPct val="0"/>
        </a:spcAft>
        <a:buChar char="•"/>
        <a:defRPr sz="2400">
          <a:solidFill>
            <a:schemeClr val="tx1"/>
          </a:solidFill>
          <a:latin typeface="+mn-lt"/>
          <a:ea typeface="MS PGothic" pitchFamily="34" charset="-128"/>
          <a:cs typeface="MS PGothic" charset="0"/>
        </a:defRPr>
      </a:lvl3pPr>
      <a:lvl4pPr marL="1600034" indent="-228576" algn="l" rtl="0" eaLnBrk="1" fontAlgn="base" hangingPunct="1">
        <a:spcBef>
          <a:spcPct val="20000"/>
        </a:spcBef>
        <a:spcAft>
          <a:spcPct val="0"/>
        </a:spcAft>
        <a:buChar char="–"/>
        <a:defRPr sz="2000">
          <a:solidFill>
            <a:schemeClr val="tx1"/>
          </a:solidFill>
          <a:latin typeface="+mn-lt"/>
          <a:ea typeface="MS PGothic" pitchFamily="34" charset="-128"/>
          <a:cs typeface="MS PGothic" charset="0"/>
        </a:defRPr>
      </a:lvl4pPr>
      <a:lvl5pPr marL="2057186" indent="-228576" algn="l" rtl="0" eaLnBrk="1" fontAlgn="base" hangingPunct="1">
        <a:spcBef>
          <a:spcPct val="20000"/>
        </a:spcBef>
        <a:spcAft>
          <a:spcPct val="0"/>
        </a:spcAft>
        <a:buChar char="»"/>
        <a:defRPr sz="2000">
          <a:solidFill>
            <a:schemeClr val="tx1"/>
          </a:solidFill>
          <a:latin typeface="+mn-lt"/>
          <a:ea typeface="MS PGothic" pitchFamily="34" charset="-128"/>
          <a:cs typeface="MS PGothic" charset="0"/>
        </a:defRPr>
      </a:lvl5pPr>
      <a:lvl6pPr marL="2514339" indent="-228576" algn="l" rtl="0" eaLnBrk="1" fontAlgn="base" hangingPunct="1">
        <a:spcBef>
          <a:spcPct val="20000"/>
        </a:spcBef>
        <a:spcAft>
          <a:spcPct val="0"/>
        </a:spcAft>
        <a:buChar char="»"/>
        <a:defRPr sz="2000">
          <a:solidFill>
            <a:schemeClr val="tx1"/>
          </a:solidFill>
          <a:latin typeface="+mn-lt"/>
          <a:ea typeface="+mn-ea"/>
        </a:defRPr>
      </a:lvl6pPr>
      <a:lvl7pPr marL="2971491" indent="-228576" algn="l" rtl="0" eaLnBrk="1" fontAlgn="base" hangingPunct="1">
        <a:spcBef>
          <a:spcPct val="20000"/>
        </a:spcBef>
        <a:spcAft>
          <a:spcPct val="0"/>
        </a:spcAft>
        <a:buChar char="»"/>
        <a:defRPr sz="2000">
          <a:solidFill>
            <a:schemeClr val="tx1"/>
          </a:solidFill>
          <a:latin typeface="+mn-lt"/>
          <a:ea typeface="+mn-ea"/>
        </a:defRPr>
      </a:lvl7pPr>
      <a:lvl8pPr marL="3428644" indent="-228576" algn="l" rtl="0" eaLnBrk="1" fontAlgn="base" hangingPunct="1">
        <a:spcBef>
          <a:spcPct val="20000"/>
        </a:spcBef>
        <a:spcAft>
          <a:spcPct val="0"/>
        </a:spcAft>
        <a:buChar char="»"/>
        <a:defRPr sz="2000">
          <a:solidFill>
            <a:schemeClr val="tx1"/>
          </a:solidFill>
          <a:latin typeface="+mn-lt"/>
          <a:ea typeface="+mn-ea"/>
        </a:defRPr>
      </a:lvl8pPr>
      <a:lvl9pPr marL="3885797" indent="-228576"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457153" rtl="0" eaLnBrk="1" latinLnBrk="0" hangingPunct="1">
        <a:defRPr sz="1800" kern="1200">
          <a:solidFill>
            <a:schemeClr val="tx1"/>
          </a:solidFill>
          <a:latin typeface="+mn-lt"/>
          <a:ea typeface="+mn-ea"/>
          <a:cs typeface="+mn-cs"/>
        </a:defRPr>
      </a:lvl1pPr>
      <a:lvl2pPr marL="457153" algn="l" defTabSz="457153" rtl="0" eaLnBrk="1" latinLnBrk="0" hangingPunct="1">
        <a:defRPr sz="1800" kern="1200">
          <a:solidFill>
            <a:schemeClr val="tx1"/>
          </a:solidFill>
          <a:latin typeface="+mn-lt"/>
          <a:ea typeface="+mn-ea"/>
          <a:cs typeface="+mn-cs"/>
        </a:defRPr>
      </a:lvl2pPr>
      <a:lvl3pPr marL="914305" algn="l" defTabSz="457153" rtl="0" eaLnBrk="1" latinLnBrk="0" hangingPunct="1">
        <a:defRPr sz="1800" kern="1200">
          <a:solidFill>
            <a:schemeClr val="tx1"/>
          </a:solidFill>
          <a:latin typeface="+mn-lt"/>
          <a:ea typeface="+mn-ea"/>
          <a:cs typeface="+mn-cs"/>
        </a:defRPr>
      </a:lvl3pPr>
      <a:lvl4pPr marL="1371458" algn="l" defTabSz="457153" rtl="0" eaLnBrk="1" latinLnBrk="0" hangingPunct="1">
        <a:defRPr sz="1800" kern="1200">
          <a:solidFill>
            <a:schemeClr val="tx1"/>
          </a:solidFill>
          <a:latin typeface="+mn-lt"/>
          <a:ea typeface="+mn-ea"/>
          <a:cs typeface="+mn-cs"/>
        </a:defRPr>
      </a:lvl4pPr>
      <a:lvl5pPr marL="1828610" algn="l" defTabSz="457153" rtl="0" eaLnBrk="1" latinLnBrk="0" hangingPunct="1">
        <a:defRPr sz="1800" kern="1200">
          <a:solidFill>
            <a:schemeClr val="tx1"/>
          </a:solidFill>
          <a:latin typeface="+mn-lt"/>
          <a:ea typeface="+mn-ea"/>
          <a:cs typeface="+mn-cs"/>
        </a:defRPr>
      </a:lvl5pPr>
      <a:lvl6pPr marL="2285762" algn="l" defTabSz="457153" rtl="0" eaLnBrk="1" latinLnBrk="0" hangingPunct="1">
        <a:defRPr sz="1800" kern="1200">
          <a:solidFill>
            <a:schemeClr val="tx1"/>
          </a:solidFill>
          <a:latin typeface="+mn-lt"/>
          <a:ea typeface="+mn-ea"/>
          <a:cs typeface="+mn-cs"/>
        </a:defRPr>
      </a:lvl6pPr>
      <a:lvl7pPr marL="2742915" algn="l" defTabSz="457153" rtl="0" eaLnBrk="1" latinLnBrk="0" hangingPunct="1">
        <a:defRPr sz="1800" kern="1200">
          <a:solidFill>
            <a:schemeClr val="tx1"/>
          </a:solidFill>
          <a:latin typeface="+mn-lt"/>
          <a:ea typeface="+mn-ea"/>
          <a:cs typeface="+mn-cs"/>
        </a:defRPr>
      </a:lvl7pPr>
      <a:lvl8pPr marL="3200068" algn="l" defTabSz="457153" rtl="0" eaLnBrk="1" latinLnBrk="0" hangingPunct="1">
        <a:defRPr sz="1800" kern="1200">
          <a:solidFill>
            <a:schemeClr val="tx1"/>
          </a:solidFill>
          <a:latin typeface="+mn-lt"/>
          <a:ea typeface="+mn-ea"/>
          <a:cs typeface="+mn-cs"/>
        </a:defRPr>
      </a:lvl8pPr>
      <a:lvl9pPr marL="3657220" algn="l" defTabSz="45715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en.wikipedia.org/wiki/List_of_Olympic_Games_host_citie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w3schools.in/mysql/php-mysql-select/" TargetMode="External"/><Relationship Id="rId2" Type="http://schemas.openxmlformats.org/officeDocument/2006/relationships/hyperlink" Target="https://www.w3schools.in/mysql/php-mysql-create/" TargetMode="External"/><Relationship Id="rId1" Type="http://schemas.openxmlformats.org/officeDocument/2006/relationships/slideLayout" Target="../slideLayouts/slideLayout2.xml"/><Relationship Id="rId6" Type="http://schemas.openxmlformats.org/officeDocument/2006/relationships/hyperlink" Target="https://www.w3schools.in/mysql/php-mysql-delete/" TargetMode="External"/><Relationship Id="rId5" Type="http://schemas.openxmlformats.org/officeDocument/2006/relationships/hyperlink" Target="https://www.w3schools.in/mysql/php-mysql-update/" TargetMode="External"/><Relationship Id="rId4" Type="http://schemas.openxmlformats.org/officeDocument/2006/relationships/hyperlink" Target="https://www.w3schools.in/mysql/php-mysql-inser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hyperlink" Target="https://dev.mysql.com/doc/refman/8.0/en/data-types.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FireLite:Books:Data%20Management:6e:Art%20PNG:03-share.png"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4.w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4.wmf"/></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FireLite:Books:Data%20Management:6e:Art%20PNG:03-share%20with%20attributes.png" TargetMode="Externa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FireLite:Books:Data%20Management:6e:Art%20PNG:03-share%20with%20identifier.png" TargetMode="Externa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8.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Change Password</a:t>
            </a:r>
          </a:p>
        </p:txBody>
      </p:sp>
      <p:sp>
        <p:nvSpPr>
          <p:cNvPr id="5" name="Content Placeholder 4"/>
          <p:cNvSpPr>
            <a:spLocks noGrp="1"/>
          </p:cNvSpPr>
          <p:nvPr>
            <p:ph idx="1"/>
          </p:nvPr>
        </p:nvSpPr>
        <p:spPr/>
        <p:txBody>
          <a:bodyPr/>
          <a:lstStyle/>
          <a:p>
            <a:r>
              <a:rPr lang="en-US" dirty="0"/>
              <a:t>SET PASSWORD = '</a:t>
            </a:r>
            <a:r>
              <a:rPr lang="en-US" dirty="0" err="1"/>
              <a:t>newpwd</a:t>
            </a:r>
            <a:r>
              <a:rPr lang="en-US" dirty="0"/>
              <a:t>'</a:t>
            </a:r>
          </a:p>
        </p:txBody>
      </p:sp>
    </p:spTree>
    <p:extLst>
      <p:ext uri="{BB962C8B-B14F-4D97-AF65-F5344CB8AC3E}">
        <p14:creationId xmlns:p14="http://schemas.microsoft.com/office/powerpoint/2010/main" val="1198046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Exercise</a:t>
            </a:r>
          </a:p>
        </p:txBody>
      </p:sp>
      <p:sp>
        <p:nvSpPr>
          <p:cNvPr id="9" name="Content Placeholder 8"/>
          <p:cNvSpPr>
            <a:spLocks noGrp="1"/>
          </p:cNvSpPr>
          <p:nvPr>
            <p:ph idx="1"/>
          </p:nvPr>
        </p:nvSpPr>
        <p:spPr/>
        <p:txBody>
          <a:bodyPr/>
          <a:lstStyle/>
          <a:p>
            <a:r>
              <a:rPr lang="en-US" dirty="0"/>
              <a:t>Design a data model for recording details of Olympic cities</a:t>
            </a:r>
          </a:p>
          <a:p>
            <a:r>
              <a:rPr lang="en-US" dirty="0"/>
              <a:t>See </a:t>
            </a:r>
            <a:r>
              <a:rPr lang="en-US" sz="2400" dirty="0">
                <a:hlinkClick r:id="rId2"/>
              </a:rPr>
              <a:t>http://</a:t>
            </a:r>
            <a:r>
              <a:rPr lang="en-US" sz="2400" dirty="0" err="1">
                <a:hlinkClick r:id="rId2"/>
              </a:rPr>
              <a:t>en.wikipedia.org</a:t>
            </a:r>
            <a:r>
              <a:rPr lang="en-US" sz="2400" dirty="0">
                <a:hlinkClick r:id="rId2"/>
              </a:rPr>
              <a:t>/wiki/</a:t>
            </a:r>
            <a:r>
              <a:rPr lang="en-US" sz="2400" dirty="0" err="1">
                <a:hlinkClick r:id="rId2"/>
              </a:rPr>
              <a:t>List_of_Olympic_Games_host_cities</a:t>
            </a:r>
            <a:endParaRPr lang="en-US" sz="2400" dirty="0"/>
          </a:p>
        </p:txBody>
      </p:sp>
      <p:sp>
        <p:nvSpPr>
          <p:cNvPr id="5" name="Slide Number Placeholder 4"/>
          <p:cNvSpPr>
            <a:spLocks noGrp="1"/>
          </p:cNvSpPr>
          <p:nvPr>
            <p:ph type="sldNum" sz="quarter" idx="4294967295"/>
          </p:nvPr>
        </p:nvSpPr>
        <p:spPr>
          <a:xfrm>
            <a:off x="8470900" y="6400800"/>
            <a:ext cx="673100" cy="457200"/>
          </a:xfrm>
          <a:prstGeom prst="rect">
            <a:avLst/>
          </a:prstGeom>
        </p:spPr>
        <p:txBody>
          <a:bodyPr/>
          <a:lstStyle/>
          <a:p>
            <a:pPr>
              <a:defRPr/>
            </a:pPr>
            <a:fld id="{20194B4A-D4F2-0846-95FA-8BCFE647A23B}" type="slidenum">
              <a:rPr lang="en-US" smtClean="0"/>
              <a:pPr>
                <a:defRPr/>
              </a:pPr>
              <a:t>10</a:t>
            </a:fld>
            <a:endParaRPr lang="en-US"/>
          </a:p>
        </p:txBody>
      </p:sp>
    </p:spTree>
    <p:extLst>
      <p:ext uri="{BB962C8B-B14F-4D97-AF65-F5344CB8AC3E}">
        <p14:creationId xmlns:p14="http://schemas.microsoft.com/office/powerpoint/2010/main" val="470359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A636F-9AA2-38E0-A98A-27B8D46AACBE}"/>
              </a:ext>
            </a:extLst>
          </p:cNvPr>
          <p:cNvSpPr>
            <a:spLocks noGrp="1"/>
          </p:cNvSpPr>
          <p:nvPr>
            <p:ph type="title"/>
          </p:nvPr>
        </p:nvSpPr>
        <p:spPr>
          <a:xfrm>
            <a:off x="457200" y="762000"/>
            <a:ext cx="8229600" cy="1143000"/>
          </a:xfrm>
        </p:spPr>
        <p:txBody>
          <a:bodyPr/>
          <a:lstStyle/>
          <a:p>
            <a:r>
              <a:rPr lang="en-US" dirty="0"/>
              <a:t>DML and DDL</a:t>
            </a:r>
          </a:p>
        </p:txBody>
      </p:sp>
      <p:sp>
        <p:nvSpPr>
          <p:cNvPr id="3" name="Content Placeholder 2">
            <a:extLst>
              <a:ext uri="{FF2B5EF4-FFF2-40B4-BE49-F238E27FC236}">
                <a16:creationId xmlns:a16="http://schemas.microsoft.com/office/drawing/2014/main" id="{B2332247-39EC-3756-9772-85F9B9FC2331}"/>
              </a:ext>
            </a:extLst>
          </p:cNvPr>
          <p:cNvSpPr>
            <a:spLocks noGrp="1"/>
          </p:cNvSpPr>
          <p:nvPr>
            <p:ph idx="1"/>
          </p:nvPr>
        </p:nvSpPr>
        <p:spPr>
          <a:xfrm>
            <a:off x="457200" y="1798637"/>
            <a:ext cx="8229600" cy="4602163"/>
          </a:xfrm>
        </p:spPr>
        <p:txBody>
          <a:bodyPr/>
          <a:lstStyle/>
          <a:p>
            <a:r>
              <a:rPr lang="en-US" sz="2400" b="0" i="0" dirty="0">
                <a:solidFill>
                  <a:srgbClr val="2C2C2C"/>
                </a:solidFill>
                <a:effectLst/>
                <a:latin typeface="Inter"/>
              </a:rPr>
              <a:t>DDL (</a:t>
            </a:r>
            <a:r>
              <a:rPr lang="en-US" sz="2400" b="1" i="0" dirty="0">
                <a:solidFill>
                  <a:srgbClr val="0070C0"/>
                </a:solidFill>
                <a:effectLst/>
                <a:latin typeface="Inter"/>
              </a:rPr>
              <a:t>Data Definition Language</a:t>
            </a:r>
            <a:r>
              <a:rPr lang="en-US" sz="2400" b="0" i="0" dirty="0">
                <a:solidFill>
                  <a:srgbClr val="000000"/>
                </a:solidFill>
                <a:effectLst/>
                <a:latin typeface="Inter"/>
              </a:rPr>
              <a:t>):</a:t>
            </a:r>
            <a:r>
              <a:rPr lang="en-US" sz="2400" b="0" i="0" dirty="0">
                <a:solidFill>
                  <a:srgbClr val="2C2C2C"/>
                </a:solidFill>
                <a:effectLst/>
                <a:latin typeface="Inter"/>
              </a:rPr>
              <a:t> which deals with database schemas and descriptions, of how the data should reside in the database.</a:t>
            </a:r>
          </a:p>
          <a:p>
            <a:pPr algn="l">
              <a:buFont typeface="Arial" panose="020B0604020202020204" pitchFamily="34" charset="0"/>
              <a:buChar char="•"/>
            </a:pPr>
            <a:r>
              <a:rPr lang="en-US" sz="1400" dirty="0">
                <a:solidFill>
                  <a:srgbClr val="2C2C2C"/>
                </a:solidFill>
                <a:latin typeface="Inter"/>
                <a:hlinkClick r:id="rId2">
                  <a:extLst>
                    <a:ext uri="{A12FA001-AC4F-418D-AE19-62706E023703}">
                      <ahyp:hlinkClr xmlns:ahyp="http://schemas.microsoft.com/office/drawing/2018/hyperlinkcolor" val="tx"/>
                    </a:ext>
                  </a:extLst>
                </a:hlinkClick>
              </a:rPr>
              <a:t>CREATE</a:t>
            </a:r>
            <a:r>
              <a:rPr lang="en-US" sz="1400" dirty="0">
                <a:solidFill>
                  <a:srgbClr val="2C2C2C"/>
                </a:solidFill>
                <a:latin typeface="Inter"/>
              </a:rPr>
              <a:t> - to create a database and its objects like (table, index, views, store procedure, function, and triggers)</a:t>
            </a:r>
          </a:p>
          <a:p>
            <a:pPr algn="l">
              <a:buFont typeface="Arial" panose="020B0604020202020204" pitchFamily="34" charset="0"/>
              <a:buChar char="•"/>
            </a:pPr>
            <a:r>
              <a:rPr lang="en-US" sz="1400" u="sng" dirty="0">
                <a:solidFill>
                  <a:srgbClr val="2C2C2C"/>
                </a:solidFill>
                <a:latin typeface="Inter"/>
              </a:rPr>
              <a:t>ALTER</a:t>
            </a:r>
            <a:r>
              <a:rPr lang="en-US" sz="1400" dirty="0">
                <a:solidFill>
                  <a:srgbClr val="2C2C2C"/>
                </a:solidFill>
                <a:latin typeface="Inter"/>
              </a:rPr>
              <a:t> - alters the structure of the existing database</a:t>
            </a:r>
          </a:p>
          <a:p>
            <a:pPr algn="l">
              <a:buFont typeface="Arial" panose="020B0604020202020204" pitchFamily="34" charset="0"/>
              <a:buChar char="•"/>
            </a:pPr>
            <a:r>
              <a:rPr lang="en-US" sz="1400" u="sng" dirty="0">
                <a:solidFill>
                  <a:srgbClr val="2C2C2C"/>
                </a:solidFill>
                <a:latin typeface="Inter"/>
              </a:rPr>
              <a:t>DROP</a:t>
            </a:r>
            <a:r>
              <a:rPr lang="en-US" sz="1400" dirty="0">
                <a:solidFill>
                  <a:srgbClr val="2C2C2C"/>
                </a:solidFill>
                <a:latin typeface="Inter"/>
              </a:rPr>
              <a:t> - delete objects from the database</a:t>
            </a:r>
          </a:p>
          <a:p>
            <a:pPr algn="l">
              <a:buFont typeface="Arial" panose="020B0604020202020204" pitchFamily="34" charset="0"/>
              <a:buChar char="•"/>
            </a:pPr>
            <a:r>
              <a:rPr lang="en-US" sz="1400" dirty="0">
                <a:solidFill>
                  <a:srgbClr val="2C2C2C"/>
                </a:solidFill>
                <a:latin typeface="Inter"/>
              </a:rPr>
              <a:t>…</a:t>
            </a:r>
          </a:p>
          <a:p>
            <a:r>
              <a:rPr lang="en-US" sz="2400" dirty="0">
                <a:solidFill>
                  <a:srgbClr val="2C2C2C"/>
                </a:solidFill>
                <a:latin typeface="Inter"/>
              </a:rPr>
              <a:t>DML (</a:t>
            </a:r>
            <a:r>
              <a:rPr lang="en-US" sz="2400" b="1" dirty="0">
                <a:solidFill>
                  <a:srgbClr val="0070C0"/>
                </a:solidFill>
                <a:latin typeface="Inter"/>
              </a:rPr>
              <a:t>Data Manipulation</a:t>
            </a:r>
            <a:r>
              <a:rPr lang="en-US" sz="2400" dirty="0">
                <a:solidFill>
                  <a:srgbClr val="2C2C2C"/>
                </a:solidFill>
                <a:latin typeface="Inter"/>
              </a:rPr>
              <a:t>): deals with data retrieval and modification</a:t>
            </a:r>
          </a:p>
          <a:p>
            <a:pPr>
              <a:buFont typeface="Arial" panose="020B0604020202020204" pitchFamily="34" charset="0"/>
              <a:buChar char="•"/>
            </a:pPr>
            <a:r>
              <a:rPr lang="en-US" sz="1400" dirty="0">
                <a:solidFill>
                  <a:srgbClr val="2C2C2C"/>
                </a:solidFill>
                <a:latin typeface="Inter"/>
                <a:hlinkClick r:id="rId3">
                  <a:extLst>
                    <a:ext uri="{A12FA001-AC4F-418D-AE19-62706E023703}">
                      <ahyp:hlinkClr xmlns:ahyp="http://schemas.microsoft.com/office/drawing/2018/hyperlinkcolor" val="tx"/>
                    </a:ext>
                  </a:extLst>
                </a:hlinkClick>
              </a:rPr>
              <a:t>SELECT</a:t>
            </a:r>
            <a:r>
              <a:rPr lang="en-US" sz="1400" dirty="0">
                <a:solidFill>
                  <a:srgbClr val="2C2C2C"/>
                </a:solidFill>
                <a:latin typeface="Inter"/>
              </a:rPr>
              <a:t> - retrieve data from a database</a:t>
            </a:r>
          </a:p>
          <a:p>
            <a:pPr>
              <a:buFont typeface="Arial" panose="020B0604020202020204" pitchFamily="34" charset="0"/>
              <a:buChar char="•"/>
            </a:pPr>
            <a:r>
              <a:rPr lang="en-US" sz="1400" dirty="0">
                <a:solidFill>
                  <a:srgbClr val="2C2C2C"/>
                </a:solidFill>
                <a:latin typeface="Inter"/>
                <a:hlinkClick r:id="rId4">
                  <a:extLst>
                    <a:ext uri="{A12FA001-AC4F-418D-AE19-62706E023703}">
                      <ahyp:hlinkClr xmlns:ahyp="http://schemas.microsoft.com/office/drawing/2018/hyperlinkcolor" val="tx"/>
                    </a:ext>
                  </a:extLst>
                </a:hlinkClick>
              </a:rPr>
              <a:t>INSERT</a:t>
            </a:r>
            <a:r>
              <a:rPr lang="en-US" sz="1400" dirty="0">
                <a:solidFill>
                  <a:srgbClr val="2C2C2C"/>
                </a:solidFill>
                <a:latin typeface="Inter"/>
              </a:rPr>
              <a:t> - insert data into a table</a:t>
            </a:r>
          </a:p>
          <a:p>
            <a:pPr>
              <a:buFont typeface="Arial" panose="020B0604020202020204" pitchFamily="34" charset="0"/>
              <a:buChar char="•"/>
            </a:pPr>
            <a:r>
              <a:rPr lang="en-US" sz="1400" dirty="0">
                <a:solidFill>
                  <a:srgbClr val="2C2C2C"/>
                </a:solidFill>
                <a:latin typeface="Inter"/>
                <a:hlinkClick r:id="rId5">
                  <a:extLst>
                    <a:ext uri="{A12FA001-AC4F-418D-AE19-62706E023703}">
                      <ahyp:hlinkClr xmlns:ahyp="http://schemas.microsoft.com/office/drawing/2018/hyperlinkcolor" val="tx"/>
                    </a:ext>
                  </a:extLst>
                </a:hlinkClick>
              </a:rPr>
              <a:t>UPDATE</a:t>
            </a:r>
            <a:r>
              <a:rPr lang="en-US" sz="1400" dirty="0">
                <a:solidFill>
                  <a:srgbClr val="2C2C2C"/>
                </a:solidFill>
                <a:latin typeface="Inter"/>
              </a:rPr>
              <a:t> - updates existing data within a table</a:t>
            </a:r>
          </a:p>
          <a:p>
            <a:pPr>
              <a:buFont typeface="Arial" panose="020B0604020202020204" pitchFamily="34" charset="0"/>
              <a:buChar char="•"/>
            </a:pPr>
            <a:r>
              <a:rPr lang="en-US" sz="1400" dirty="0">
                <a:solidFill>
                  <a:srgbClr val="2C2C2C"/>
                </a:solidFill>
                <a:latin typeface="Inter"/>
                <a:hlinkClick r:id="rId6">
                  <a:extLst>
                    <a:ext uri="{A12FA001-AC4F-418D-AE19-62706E023703}">
                      <ahyp:hlinkClr xmlns:ahyp="http://schemas.microsoft.com/office/drawing/2018/hyperlinkcolor" val="tx"/>
                    </a:ext>
                  </a:extLst>
                </a:hlinkClick>
              </a:rPr>
              <a:t>DELETE</a:t>
            </a:r>
            <a:r>
              <a:rPr lang="en-US" sz="1400" dirty="0">
                <a:solidFill>
                  <a:srgbClr val="2C2C2C"/>
                </a:solidFill>
                <a:latin typeface="Inter"/>
              </a:rPr>
              <a:t> - Delete all records from a database table</a:t>
            </a:r>
          </a:p>
          <a:p>
            <a:pPr>
              <a:buFont typeface="Arial" panose="020B0604020202020204" pitchFamily="34" charset="0"/>
              <a:buChar char="•"/>
            </a:pPr>
            <a:r>
              <a:rPr lang="en-US" sz="1400" dirty="0">
                <a:solidFill>
                  <a:srgbClr val="2C2C2C"/>
                </a:solidFill>
                <a:latin typeface="Inter"/>
              </a:rPr>
              <a:t>…</a:t>
            </a:r>
          </a:p>
          <a:p>
            <a:endParaRPr lang="en-US" sz="2400" dirty="0">
              <a:latin typeface="Courier New" panose="02070309020205020404" pitchFamily="49" charset="0"/>
            </a:endParaRPr>
          </a:p>
        </p:txBody>
      </p:sp>
    </p:spTree>
    <p:extLst>
      <p:ext uri="{BB962C8B-B14F-4D97-AF65-F5344CB8AC3E}">
        <p14:creationId xmlns:p14="http://schemas.microsoft.com/office/powerpoint/2010/main" val="687963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A636F-9AA2-38E0-A98A-27B8D46AACBE}"/>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B2332247-39EC-3756-9772-85F9B9FC2331}"/>
              </a:ext>
            </a:extLst>
          </p:cNvPr>
          <p:cNvSpPr>
            <a:spLocks noGrp="1"/>
          </p:cNvSpPr>
          <p:nvPr>
            <p:ph idx="1"/>
          </p:nvPr>
        </p:nvSpPr>
        <p:spPr/>
        <p:txBody>
          <a:bodyPr/>
          <a:lstStyle/>
          <a:p>
            <a:r>
              <a:rPr lang="en-US" dirty="0"/>
              <a:t>Use the USE command to choose the database you currently use.</a:t>
            </a:r>
          </a:p>
          <a:p>
            <a:pPr marL="457153" lvl="1" indent="0">
              <a:buNone/>
            </a:pPr>
            <a:r>
              <a:rPr lang="en-US" sz="2400" dirty="0">
                <a:latin typeface="Courier New" panose="02070309020205020404" pitchFamily="49" charset="0"/>
              </a:rPr>
              <a:t>USE xz_abc12345</a:t>
            </a:r>
          </a:p>
          <a:p>
            <a:pPr>
              <a:buFont typeface="Arial" panose="020B0604020202020204" pitchFamily="34" charset="0"/>
              <a:buChar char="•"/>
            </a:pPr>
            <a:r>
              <a:rPr lang="en-US" dirty="0"/>
              <a:t>List all databases available to you.</a:t>
            </a:r>
            <a:endParaRPr lang="en-US" sz="2400" dirty="0">
              <a:latin typeface="Courier New" panose="02070309020205020404" pitchFamily="49" charset="0"/>
            </a:endParaRPr>
          </a:p>
          <a:p>
            <a:pPr marL="457153" lvl="1" indent="0">
              <a:buNone/>
            </a:pPr>
            <a:r>
              <a:rPr lang="en-US" sz="2400" dirty="0">
                <a:latin typeface="Courier New" panose="02070309020205020404" pitchFamily="49" charset="0"/>
              </a:rPr>
              <a:t>SHOW databases;</a:t>
            </a:r>
          </a:p>
          <a:p>
            <a:pPr>
              <a:buFont typeface="Arial" panose="020B0604020202020204" pitchFamily="34" charset="0"/>
              <a:buChar char="•"/>
            </a:pPr>
            <a:r>
              <a:rPr lang="en-US"/>
              <a:t>List </a:t>
            </a:r>
            <a:r>
              <a:rPr lang="en-US" dirty="0"/>
              <a:t>the current databases.</a:t>
            </a:r>
            <a:endParaRPr lang="en-US" sz="2400" dirty="0">
              <a:latin typeface="Courier New" panose="02070309020205020404" pitchFamily="49" charset="0"/>
            </a:endParaRPr>
          </a:p>
          <a:p>
            <a:pPr marL="457153" lvl="1" indent="0">
              <a:buNone/>
            </a:pPr>
            <a:r>
              <a:rPr lang="en-US" sz="2400" dirty="0">
                <a:latin typeface="Courier New" panose="02070309020205020404" pitchFamily="49" charset="0"/>
              </a:rPr>
              <a:t>SELECT databases();</a:t>
            </a:r>
          </a:p>
          <a:p>
            <a:pPr marL="457153" lvl="1" indent="0">
              <a:buNone/>
            </a:pPr>
            <a:endParaRPr lang="en-US" sz="2400" dirty="0">
              <a:latin typeface="Courier New" panose="02070309020205020404" pitchFamily="49" charset="0"/>
            </a:endParaRPr>
          </a:p>
        </p:txBody>
      </p:sp>
    </p:spTree>
    <p:extLst>
      <p:ext uri="{BB962C8B-B14F-4D97-AF65-F5344CB8AC3E}">
        <p14:creationId xmlns:p14="http://schemas.microsoft.com/office/powerpoint/2010/main" val="2596479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457200" y="1066800"/>
            <a:ext cx="8229600" cy="914400"/>
          </a:xfrm>
          <a:noFill/>
        </p:spPr>
        <p:txBody>
          <a:bodyPr lIns="90487" tIns="44450" rIns="90487" bIns="44450" anchor="ctr"/>
          <a:lstStyle/>
          <a:p>
            <a:pPr eaLnBrk="1" hangingPunct="1"/>
            <a:r>
              <a:rPr lang="en-US" dirty="0"/>
              <a:t>Defining a table with SQL</a:t>
            </a:r>
          </a:p>
        </p:txBody>
      </p:sp>
      <p:sp>
        <p:nvSpPr>
          <p:cNvPr id="13316" name="Rectangle 3"/>
          <p:cNvSpPr>
            <a:spLocks noGrp="1" noChangeArrowheads="1"/>
          </p:cNvSpPr>
          <p:nvPr>
            <p:ph idx="1"/>
          </p:nvPr>
        </p:nvSpPr>
        <p:spPr>
          <a:xfrm>
            <a:off x="457200" y="2438402"/>
            <a:ext cx="7620000" cy="2438400"/>
          </a:xfrm>
          <a:noFill/>
        </p:spPr>
        <p:txBody>
          <a:bodyPr lIns="90487" tIns="44450" rIns="90487" bIns="44450"/>
          <a:lstStyle/>
          <a:p>
            <a:pPr eaLnBrk="1" hangingPunct="1">
              <a:buFontTx/>
              <a:buNone/>
            </a:pPr>
            <a:r>
              <a:rPr lang="en-US" sz="2400" dirty="0">
                <a:latin typeface="Courier New" panose="02070309020205020404" pitchFamily="49" charset="0"/>
              </a:rPr>
              <a:t>CREATE TABLE share (</a:t>
            </a:r>
          </a:p>
          <a:p>
            <a:pPr eaLnBrk="1" hangingPunct="1">
              <a:buFontTx/>
              <a:buNone/>
            </a:pPr>
            <a:r>
              <a:rPr lang="en-US" sz="2400" dirty="0">
                <a:latin typeface="Courier New" panose="02070309020205020404" pitchFamily="49" charset="0"/>
              </a:rPr>
              <a:t>	 </a:t>
            </a:r>
            <a:r>
              <a:rPr lang="en-US" sz="2400" dirty="0" err="1">
                <a:latin typeface="Courier New" panose="02070309020205020404" pitchFamily="49" charset="0"/>
              </a:rPr>
              <a:t>shrcode</a:t>
            </a:r>
            <a:r>
              <a:rPr lang="en-US" sz="2400" dirty="0">
                <a:latin typeface="Courier New" panose="02070309020205020404" pitchFamily="49" charset="0"/>
              </a:rPr>
              <a:t>		CHAR(3),</a:t>
            </a:r>
          </a:p>
          <a:p>
            <a:pPr eaLnBrk="1" hangingPunct="1">
              <a:buFontTx/>
              <a:buNone/>
            </a:pPr>
            <a:r>
              <a:rPr lang="en-US" sz="2400" dirty="0">
                <a:latin typeface="Courier New" panose="02070309020205020404" pitchFamily="49" charset="0"/>
              </a:rPr>
              <a:t>	 </a:t>
            </a:r>
            <a:r>
              <a:rPr lang="en-US" sz="2400" dirty="0" err="1">
                <a:latin typeface="Courier New" panose="02070309020205020404" pitchFamily="49" charset="0"/>
              </a:rPr>
              <a:t>shrfirm</a:t>
            </a:r>
            <a:r>
              <a:rPr lang="en-US" sz="2400" dirty="0">
                <a:latin typeface="Courier New" panose="02070309020205020404" pitchFamily="49" charset="0"/>
              </a:rPr>
              <a:t>		VARCHAR(20) NOT NULL,</a:t>
            </a:r>
          </a:p>
          <a:p>
            <a:pPr eaLnBrk="1" hangingPunct="1">
              <a:buFontTx/>
              <a:buNone/>
            </a:pPr>
            <a:r>
              <a:rPr lang="en-US" sz="2400" dirty="0">
                <a:latin typeface="Courier New" panose="02070309020205020404" pitchFamily="49" charset="0"/>
              </a:rPr>
              <a:t>	 </a:t>
            </a:r>
            <a:r>
              <a:rPr lang="en-US" sz="2400" dirty="0" err="1">
                <a:latin typeface="Courier New" panose="02070309020205020404" pitchFamily="49" charset="0"/>
              </a:rPr>
              <a:t>shrprice</a:t>
            </a:r>
            <a:r>
              <a:rPr lang="en-US" sz="2400" dirty="0">
                <a:latin typeface="Courier New" panose="02070309020205020404" pitchFamily="49" charset="0"/>
              </a:rPr>
              <a:t>	DECIMAL(6,2),</a:t>
            </a:r>
          </a:p>
          <a:p>
            <a:pPr eaLnBrk="1" hangingPunct="1">
              <a:buFontTx/>
              <a:buNone/>
            </a:pPr>
            <a:r>
              <a:rPr lang="en-US" sz="2400" dirty="0">
                <a:latin typeface="Courier New" panose="02070309020205020404" pitchFamily="49" charset="0"/>
              </a:rPr>
              <a:t>	 </a:t>
            </a:r>
            <a:r>
              <a:rPr lang="en-US" sz="2400" dirty="0" err="1">
                <a:latin typeface="Courier New" panose="02070309020205020404" pitchFamily="49" charset="0"/>
              </a:rPr>
              <a:t>shrqty</a:t>
            </a:r>
            <a:r>
              <a:rPr lang="en-US" sz="2400" dirty="0">
                <a:latin typeface="Courier New" panose="02070309020205020404" pitchFamily="49" charset="0"/>
              </a:rPr>
              <a:t>		DECIMAL(8),</a:t>
            </a:r>
          </a:p>
          <a:p>
            <a:pPr eaLnBrk="1" hangingPunct="1">
              <a:buFontTx/>
              <a:buNone/>
            </a:pPr>
            <a:r>
              <a:rPr lang="en-US" sz="2400" dirty="0">
                <a:latin typeface="Courier New" panose="02070309020205020404" pitchFamily="49" charset="0"/>
              </a:rPr>
              <a:t>	 </a:t>
            </a:r>
            <a:r>
              <a:rPr lang="en-US" sz="2400" dirty="0" err="1">
                <a:latin typeface="Courier New" panose="02070309020205020404" pitchFamily="49" charset="0"/>
              </a:rPr>
              <a:t>shrdiv</a:t>
            </a:r>
            <a:r>
              <a:rPr lang="en-US" sz="2400" dirty="0">
                <a:latin typeface="Courier New" panose="02070309020205020404" pitchFamily="49" charset="0"/>
              </a:rPr>
              <a:t>		DECIMAL(5,2),</a:t>
            </a:r>
          </a:p>
          <a:p>
            <a:pPr eaLnBrk="1" hangingPunct="1">
              <a:buFontTx/>
              <a:buNone/>
            </a:pPr>
            <a:r>
              <a:rPr lang="en-US" sz="2400" dirty="0">
                <a:latin typeface="Courier New" panose="02070309020205020404" pitchFamily="49" charset="0"/>
              </a:rPr>
              <a:t>	 </a:t>
            </a:r>
            <a:r>
              <a:rPr lang="en-US" sz="2400" dirty="0" err="1">
                <a:latin typeface="Courier New" panose="02070309020205020404" pitchFamily="49" charset="0"/>
              </a:rPr>
              <a:t>shrpe</a:t>
            </a:r>
            <a:r>
              <a:rPr lang="en-US" sz="2400" dirty="0">
                <a:latin typeface="Courier New" panose="02070309020205020404" pitchFamily="49" charset="0"/>
              </a:rPr>
              <a:t>		DECIMAL(2),</a:t>
            </a:r>
          </a:p>
          <a:p>
            <a:pPr eaLnBrk="1" hangingPunct="1">
              <a:buFontTx/>
              <a:buNone/>
            </a:pPr>
            <a:r>
              <a:rPr lang="en-US" sz="2400" dirty="0">
                <a:latin typeface="Courier New" panose="02070309020205020404" pitchFamily="49" charset="0"/>
              </a:rPr>
              <a:t>		PRIMARY KEY(</a:t>
            </a:r>
            <a:r>
              <a:rPr lang="en-US" sz="2400" dirty="0" err="1">
                <a:latin typeface="Courier New" panose="02070309020205020404" pitchFamily="49" charset="0"/>
              </a:rPr>
              <a:t>shrcode</a:t>
            </a:r>
            <a:r>
              <a:rPr lang="en-US" sz="2400" dirty="0">
                <a:latin typeface="Courier New" panose="02070309020205020404" pitchFamily="49" charset="0"/>
              </a:rPr>
              <a:t>));</a:t>
            </a:r>
            <a:endParaRPr lang="en-US" sz="2400" dirty="0">
              <a:latin typeface="Courier" pitchFamily="48" charset="0"/>
            </a:endParaRPr>
          </a:p>
        </p:txBody>
      </p:sp>
    </p:spTree>
    <p:extLst>
      <p:ext uri="{BB962C8B-B14F-4D97-AF65-F5344CB8AC3E}">
        <p14:creationId xmlns:p14="http://schemas.microsoft.com/office/powerpoint/2010/main" val="61897690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a:xfrm>
            <a:off x="152400" y="838200"/>
            <a:ext cx="8229600" cy="1143000"/>
          </a:xfrm>
        </p:spPr>
        <p:txBody>
          <a:bodyPr/>
          <a:lstStyle/>
          <a:p>
            <a:pPr eaLnBrk="1" hangingPunct="1"/>
            <a:r>
              <a:rPr lang="en-US" sz="3600" dirty="0">
                <a:ea typeface="ＭＳ Ｐゴシック" pitchFamily="-109" charset="-128"/>
                <a:cs typeface="ＭＳ Ｐゴシック" pitchFamily="-109" charset="-128"/>
              </a:rPr>
              <a:t>Defining a table with MySQL workbench</a:t>
            </a:r>
          </a:p>
        </p:txBody>
      </p:sp>
      <p:pic>
        <p:nvPicPr>
          <p:cNvPr id="5" name="Picture 4"/>
          <p:cNvPicPr>
            <a:picLocks noChangeAspect="1"/>
          </p:cNvPicPr>
          <p:nvPr/>
        </p:nvPicPr>
        <p:blipFill>
          <a:blip r:embed="rId3"/>
          <a:stretch>
            <a:fillRect/>
          </a:stretch>
        </p:blipFill>
        <p:spPr>
          <a:xfrm>
            <a:off x="965200" y="2091085"/>
            <a:ext cx="6578600" cy="4766915"/>
          </a:xfrm>
          <a:prstGeom prst="rect">
            <a:avLst/>
          </a:prstGeom>
        </p:spPr>
      </p:pic>
    </p:spTree>
    <p:extLst>
      <p:ext uri="{BB962C8B-B14F-4D97-AF65-F5344CB8AC3E}">
        <p14:creationId xmlns:p14="http://schemas.microsoft.com/office/powerpoint/2010/main" val="115233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MySQL Workbench preferences</a:t>
            </a:r>
          </a:p>
        </p:txBody>
      </p:sp>
      <p:pic>
        <p:nvPicPr>
          <p:cNvPr id="8" name="Content Placeholder 7" descr="hiding column information.jpeg"/>
          <p:cNvPicPr>
            <a:picLocks noGrp="1" noChangeAspect="1"/>
          </p:cNvPicPr>
          <p:nvPr>
            <p:ph idx="1"/>
          </p:nvPr>
        </p:nvPicPr>
        <p:blipFill>
          <a:blip r:embed="rId2">
            <a:extLst>
              <a:ext uri="{28A0092B-C50C-407E-A947-70E740481C1C}">
                <a14:useLocalDpi xmlns:a14="http://schemas.microsoft.com/office/drawing/2010/main" val="0"/>
              </a:ext>
            </a:extLst>
          </a:blip>
          <a:srcRect l="-15280" r="-15280"/>
          <a:stretch>
            <a:fillRect/>
          </a:stretch>
        </p:blipFill>
        <p:spPr>
          <a:xfrm>
            <a:off x="990600" y="2135188"/>
            <a:ext cx="7769225" cy="4113212"/>
          </a:xfrm>
          <a:prstGeom prst="wedgeRoundRectCallout">
            <a:avLst/>
          </a:prstGeom>
        </p:spPr>
      </p:pic>
      <p:sp>
        <p:nvSpPr>
          <p:cNvPr id="10" name="Rounded Rectangular Callout 9"/>
          <p:cNvSpPr/>
          <p:nvPr/>
        </p:nvSpPr>
        <p:spPr bwMode="auto">
          <a:xfrm>
            <a:off x="685800" y="3049588"/>
            <a:ext cx="1143000" cy="914400"/>
          </a:xfrm>
          <a:prstGeom prst="wedgeRoundRectCallout">
            <a:avLst>
              <a:gd name="adj1" fmla="val 74723"/>
              <a:gd name="adj2" fmla="val 37500"/>
              <a:gd name="adj3" fmla="val 16667"/>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ea typeface="Osaka" charset="-128"/>
                <a:cs typeface="Osaka" charset="-128"/>
              </a:rPr>
              <a:t>Hide column</a:t>
            </a:r>
            <a:r>
              <a:rPr kumimoji="0" lang="en-US" sz="1800" b="0" i="0" u="none" strike="noStrike" cap="none" normalizeH="0" dirty="0">
                <a:ln>
                  <a:noFill/>
                </a:ln>
                <a:solidFill>
                  <a:schemeClr val="tx1"/>
                </a:solidFill>
                <a:effectLst/>
                <a:latin typeface="+mn-lt"/>
                <a:ea typeface="Osaka" charset="-128"/>
                <a:cs typeface="Osaka" charset="-128"/>
              </a:rPr>
              <a:t> type</a:t>
            </a:r>
            <a:endParaRPr kumimoji="0" lang="en-US" sz="1800" b="0" i="0" u="none" strike="noStrike" cap="none" normalizeH="0" baseline="0" dirty="0">
              <a:ln>
                <a:noFill/>
              </a:ln>
              <a:solidFill>
                <a:schemeClr val="tx1"/>
              </a:solidFill>
              <a:effectLst/>
              <a:latin typeface="+mn-lt"/>
              <a:ea typeface="Osaka" charset="-128"/>
              <a:cs typeface="Osaka" charset="-128"/>
            </a:endParaRPr>
          </a:p>
        </p:txBody>
      </p:sp>
      <p:sp>
        <p:nvSpPr>
          <p:cNvPr id="12" name="Rounded Rectangular Callout 11"/>
          <p:cNvSpPr/>
          <p:nvPr/>
        </p:nvSpPr>
        <p:spPr bwMode="auto">
          <a:xfrm>
            <a:off x="685800" y="4573588"/>
            <a:ext cx="1143000" cy="914400"/>
          </a:xfrm>
          <a:prstGeom prst="wedgeRoundRectCallout">
            <a:avLst>
              <a:gd name="adj1" fmla="val 73612"/>
              <a:gd name="adj2" fmla="val -79167"/>
              <a:gd name="adj3" fmla="val 16667"/>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n-lt"/>
                <a:ea typeface="Osaka" charset="-128"/>
                <a:cs typeface="Osaka" charset="-128"/>
              </a:rPr>
              <a:t>Hide column</a:t>
            </a:r>
            <a:r>
              <a:rPr kumimoji="0" lang="en-US" sz="1800" b="0" i="0" u="none" strike="noStrike" cap="none" normalizeH="0" dirty="0">
                <a:ln>
                  <a:noFill/>
                </a:ln>
                <a:solidFill>
                  <a:schemeClr val="tx1"/>
                </a:solidFill>
                <a:effectLst/>
                <a:latin typeface="+mn-lt"/>
                <a:ea typeface="Osaka" charset="-128"/>
                <a:cs typeface="Osaka" charset="-128"/>
              </a:rPr>
              <a:t> flag</a:t>
            </a:r>
            <a:endParaRPr kumimoji="0" lang="en-US" sz="1800" b="0" i="0" u="none" strike="noStrike" cap="none" normalizeH="0" baseline="0" dirty="0">
              <a:ln>
                <a:noFill/>
              </a:ln>
              <a:solidFill>
                <a:schemeClr val="tx1"/>
              </a:solidFill>
              <a:effectLst/>
              <a:latin typeface="+mn-lt"/>
              <a:ea typeface="Osaka" charset="-128"/>
              <a:cs typeface="Osaka" charset="-128"/>
            </a:endParaRPr>
          </a:p>
        </p:txBody>
      </p:sp>
    </p:spTree>
    <p:extLst>
      <p:ext uri="{BB962C8B-B14F-4D97-AF65-F5344CB8AC3E}">
        <p14:creationId xmlns:p14="http://schemas.microsoft.com/office/powerpoint/2010/main" val="398161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en-US">
                <a:ea typeface="ＭＳ Ｐゴシック" pitchFamily="-109" charset="-128"/>
                <a:cs typeface="ＭＳ Ｐゴシック" pitchFamily="-109" charset="-128"/>
              </a:rPr>
              <a:t>Defining a table with phpMyAdmin</a:t>
            </a:r>
          </a:p>
        </p:txBody>
      </p:sp>
      <p:sp>
        <p:nvSpPr>
          <p:cNvPr id="30722" name="Slide Number Placeholder 4"/>
          <p:cNvSpPr>
            <a:spLocks noGrp="1"/>
          </p:cNvSpPr>
          <p:nvPr>
            <p:ph type="sldNum" sz="quarter" idx="4294967295"/>
          </p:nvPr>
        </p:nvSpPr>
        <p:spPr>
          <a:xfrm>
            <a:off x="8001000" y="6400800"/>
            <a:ext cx="1143000" cy="457200"/>
          </a:xfrm>
          <a:prstGeom prst="rect">
            <a:avLst/>
          </a:prstGeom>
          <a:noFill/>
        </p:spPr>
        <p:txBody>
          <a:bodyPr/>
          <a:lstStyle/>
          <a:p>
            <a:fld id="{E278FAD6-41CA-C745-9C61-5FD6DD91FDBE}" type="slidenum">
              <a:rPr lang="en-US" smtClean="0">
                <a:latin typeface="Arial" pitchFamily="-109" charset="0"/>
                <a:ea typeface="Osaka" pitchFamily="-109" charset="-128"/>
                <a:cs typeface="Osaka" pitchFamily="-109" charset="-128"/>
              </a:rPr>
              <a:pPr/>
              <a:t>16</a:t>
            </a:fld>
            <a:endParaRPr lang="en-US">
              <a:latin typeface="Arial" pitchFamily="-109" charset="0"/>
              <a:ea typeface="Osaka" pitchFamily="-109" charset="-128"/>
              <a:cs typeface="Osaka" pitchFamily="-109" charset="-128"/>
            </a:endParaRPr>
          </a:p>
        </p:txBody>
      </p:sp>
      <p:pic>
        <p:nvPicPr>
          <p:cNvPr id="30724" name="Picture 7" descr="VST:Books:Data Management:5e:slides:images:tablecreate.png"/>
          <p:cNvPicPr>
            <a:picLocks noChangeAspect="1" noChangeArrowheads="1"/>
          </p:cNvPicPr>
          <p:nvPr/>
        </p:nvPicPr>
        <p:blipFill>
          <a:blip r:embed="rId3"/>
          <a:srcRect/>
          <a:stretch>
            <a:fillRect/>
          </a:stretch>
        </p:blipFill>
        <p:spPr bwMode="auto">
          <a:xfrm>
            <a:off x="2286000" y="2628900"/>
            <a:ext cx="4140200" cy="952500"/>
          </a:xfrm>
          <a:prstGeom prst="rect">
            <a:avLst/>
          </a:prstGeom>
          <a:noFill/>
          <a:ln w="9525">
            <a:noFill/>
            <a:miter lim="800000"/>
            <a:headEnd/>
            <a:tailEnd/>
          </a:ln>
        </p:spPr>
      </p:pic>
      <p:pic>
        <p:nvPicPr>
          <p:cNvPr id="30725" name="Picture 8"/>
          <p:cNvPicPr>
            <a:picLocks noChangeAspect="1" noChangeArrowheads="1"/>
          </p:cNvPicPr>
          <p:nvPr/>
        </p:nvPicPr>
        <p:blipFill>
          <a:blip r:embed="rId4"/>
          <a:srcRect/>
          <a:stretch>
            <a:fillRect/>
          </a:stretch>
        </p:blipFill>
        <p:spPr bwMode="auto">
          <a:xfrm>
            <a:off x="762000" y="4038600"/>
            <a:ext cx="8204200" cy="1220788"/>
          </a:xfrm>
          <a:prstGeom prst="rect">
            <a:avLst/>
          </a:prstGeom>
          <a:noFill/>
          <a:ln w="12700">
            <a:noFill/>
            <a:miter lim="800000"/>
            <a:headEnd/>
            <a:tailEnd/>
          </a:ln>
        </p:spPr>
      </p:pic>
    </p:spTree>
    <p:extLst>
      <p:ext uri="{BB962C8B-B14F-4D97-AF65-F5344CB8AC3E}">
        <p14:creationId xmlns:p14="http://schemas.microsoft.com/office/powerpoint/2010/main" val="343034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706582" y="914400"/>
            <a:ext cx="7772400" cy="1066800"/>
          </a:xfrm>
          <a:noFill/>
        </p:spPr>
        <p:txBody>
          <a:bodyPr lIns="90487" tIns="44450" rIns="90487" bIns="44450" anchor="ctr"/>
          <a:lstStyle/>
          <a:p>
            <a:pPr eaLnBrk="1" hangingPunct="1"/>
            <a:r>
              <a:rPr lang="en-US" sz="4000" dirty="0"/>
              <a:t>Allowable data types</a:t>
            </a:r>
            <a:br>
              <a:rPr lang="en-US" sz="4000" dirty="0"/>
            </a:br>
            <a:r>
              <a:rPr lang="en-US" sz="4000" dirty="0"/>
              <a:t>- SQL standard - </a:t>
            </a:r>
          </a:p>
        </p:txBody>
      </p:sp>
      <p:graphicFrame>
        <p:nvGraphicFramePr>
          <p:cNvPr id="12390" name="Group 102"/>
          <p:cNvGraphicFramePr>
            <a:graphicFrameLocks noGrp="1"/>
          </p:cNvGraphicFramePr>
          <p:nvPr>
            <p:extLst>
              <p:ext uri="{D42A27DB-BD31-4B8C-83A1-F6EECF244321}">
                <p14:modId xmlns:p14="http://schemas.microsoft.com/office/powerpoint/2010/main" val="2823017184"/>
              </p:ext>
            </p:extLst>
          </p:nvPr>
        </p:nvGraphicFramePr>
        <p:xfrm>
          <a:off x="439881" y="2209800"/>
          <a:ext cx="8305801" cy="3392584"/>
        </p:xfrm>
        <a:graphic>
          <a:graphicData uri="http://schemas.openxmlformats.org/drawingml/2006/table">
            <a:tbl>
              <a:tblPr/>
              <a:tblGrid>
                <a:gridCol w="922867">
                  <a:extLst>
                    <a:ext uri="{9D8B030D-6E8A-4147-A177-3AD203B41FA5}">
                      <a16:colId xmlns:a16="http://schemas.microsoft.com/office/drawing/2014/main" val="20000"/>
                    </a:ext>
                  </a:extLst>
                </a:gridCol>
                <a:gridCol w="1307395">
                  <a:extLst>
                    <a:ext uri="{9D8B030D-6E8A-4147-A177-3AD203B41FA5}">
                      <a16:colId xmlns:a16="http://schemas.microsoft.com/office/drawing/2014/main" val="20001"/>
                    </a:ext>
                  </a:extLst>
                </a:gridCol>
                <a:gridCol w="6075539">
                  <a:extLst>
                    <a:ext uri="{9D8B030D-6E8A-4147-A177-3AD203B41FA5}">
                      <a16:colId xmlns:a16="http://schemas.microsoft.com/office/drawing/2014/main" val="20002"/>
                    </a:ext>
                  </a:extLst>
                </a:gridCol>
              </a:tblGrid>
              <a:tr h="267026">
                <a:tc>
                  <a:txBody>
                    <a:bodyPr/>
                    <a:lstStyle/>
                    <a:p>
                      <a:pPr marL="0" marR="0" lvl="0" indent="0" algn="l" defTabSz="914400" rtl="0" eaLnBrk="1" fontAlgn="base" latinLnBrk="0" hangingPunct="1">
                        <a:lnSpc>
                          <a:spcPct val="80000"/>
                        </a:lnSpc>
                        <a:spcBef>
                          <a:spcPts val="900"/>
                        </a:spcBef>
                        <a:spcAft>
                          <a:spcPct val="0"/>
                        </a:spcAft>
                        <a:buClrTx/>
                        <a:buSzTx/>
                        <a:buFontTx/>
                        <a:buNone/>
                        <a:tabLst/>
                      </a:pPr>
                      <a:r>
                        <a:rPr kumimoji="0" lang="en-US" sz="1200" b="0" i="0" u="none" strike="noStrike" cap="none" normalizeH="0" baseline="0" dirty="0">
                          <a:ln>
                            <a:noFill/>
                          </a:ln>
                          <a:solidFill>
                            <a:schemeClr val="tx1"/>
                          </a:solidFill>
                          <a:effectLst/>
                          <a:latin typeface="Trebuchet MS" pitchFamily="48" charset="0"/>
                        </a:rPr>
                        <a:t>Numeric</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9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48" charset="0"/>
                        </a:rPr>
                        <a:t>integer</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900"/>
                        </a:spcBef>
                        <a:spcAft>
                          <a:spcPct val="0"/>
                        </a:spcAft>
                        <a:buClrTx/>
                        <a:buSzTx/>
                        <a:buFontTx/>
                        <a:buNone/>
                        <a:tabLst/>
                      </a:pPr>
                      <a:r>
                        <a:rPr kumimoji="0" lang="en-US" sz="1200" b="0" i="0" u="none" strike="noStrike" cap="none" normalizeH="0" baseline="0" dirty="0">
                          <a:ln>
                            <a:noFill/>
                          </a:ln>
                          <a:solidFill>
                            <a:schemeClr val="tx1"/>
                          </a:solidFill>
                          <a:effectLst/>
                          <a:latin typeface="Trebuchet MS" pitchFamily="48" charset="0"/>
                        </a:rPr>
                        <a:t>A 31-bit signed binary value</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0810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Trebuchet MS" pitchFamily="48" charset="0"/>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48" charset="0"/>
                        </a:rPr>
                        <a:t>smallint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48" charset="0"/>
                        </a:rPr>
                        <a:t>A 15-bit signed binary value</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30810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Trebuchet MS" pitchFamily="48" charset="0"/>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48" charset="0"/>
                        </a:rPr>
                        <a:t>float(</a:t>
                      </a:r>
                      <a:r>
                        <a:rPr kumimoji="0" lang="en-US" sz="1200" b="0" i="1" u="none" strike="noStrike" cap="none" normalizeH="0" baseline="0">
                          <a:ln>
                            <a:noFill/>
                          </a:ln>
                          <a:solidFill>
                            <a:schemeClr val="tx1"/>
                          </a:solidFill>
                          <a:effectLst/>
                          <a:latin typeface="Trebuchet MS" pitchFamily="48" charset="0"/>
                        </a:rPr>
                        <a:t>p</a:t>
                      </a:r>
                      <a:r>
                        <a:rPr kumimoji="0" lang="en-US" sz="1200" b="0" i="0" u="none" strike="noStrike" cap="none" normalizeH="0" baseline="0">
                          <a:ln>
                            <a:noFill/>
                          </a:ln>
                          <a:solidFill>
                            <a:schemeClr val="tx1"/>
                          </a:solidFill>
                          <a:effectLst/>
                          <a:latin typeface="Trebuchet MS" pitchFamily="48" charset="0"/>
                        </a:rPr>
                        <a: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dirty="0">
                          <a:ln>
                            <a:noFill/>
                          </a:ln>
                          <a:solidFill>
                            <a:schemeClr val="tx1"/>
                          </a:solidFill>
                          <a:effectLst/>
                          <a:latin typeface="Trebuchet MS" pitchFamily="48" charset="0"/>
                        </a:rPr>
                        <a:t>A scientific format number of </a:t>
                      </a:r>
                      <a:r>
                        <a:rPr kumimoji="0" lang="en-US" sz="1200" b="0" i="1" u="none" strike="noStrike" cap="none" normalizeH="0" baseline="0" dirty="0">
                          <a:ln>
                            <a:noFill/>
                          </a:ln>
                          <a:solidFill>
                            <a:schemeClr val="tx1"/>
                          </a:solidFill>
                          <a:effectLst/>
                          <a:latin typeface="Trebuchet MS" pitchFamily="48" charset="0"/>
                        </a:rPr>
                        <a:t>p</a:t>
                      </a:r>
                      <a:r>
                        <a:rPr kumimoji="0" lang="en-US" sz="1200" b="0" i="0" u="none" strike="noStrike" cap="none" normalizeH="0" baseline="0" dirty="0">
                          <a:ln>
                            <a:noFill/>
                          </a:ln>
                          <a:solidFill>
                            <a:schemeClr val="tx1"/>
                          </a:solidFill>
                          <a:effectLst/>
                          <a:latin typeface="Trebuchet MS" pitchFamily="48" charset="0"/>
                        </a:rPr>
                        <a:t> binary digits precision</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51350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Trebuchet MS" pitchFamily="48" charset="0"/>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48" charset="0"/>
                        </a:rPr>
                        <a:t>decimal(</a:t>
                      </a:r>
                      <a:r>
                        <a:rPr kumimoji="0" lang="en-US" sz="1200" b="0" i="1" u="none" strike="noStrike" cap="none" normalizeH="0" baseline="0">
                          <a:ln>
                            <a:noFill/>
                          </a:ln>
                          <a:solidFill>
                            <a:schemeClr val="tx1"/>
                          </a:solidFill>
                          <a:effectLst/>
                          <a:latin typeface="Trebuchet MS" pitchFamily="48" charset="0"/>
                        </a:rPr>
                        <a:t>p,q</a:t>
                      </a:r>
                      <a:r>
                        <a:rPr kumimoji="0" lang="en-US" sz="1200" b="0" i="0" u="none" strike="noStrike" cap="none" normalizeH="0" baseline="0">
                          <a:ln>
                            <a:noFill/>
                          </a:ln>
                          <a:solidFill>
                            <a:schemeClr val="tx1"/>
                          </a:solidFill>
                          <a:effectLst/>
                          <a:latin typeface="Trebuchet MS" pitchFamily="48" charset="0"/>
                        </a:rPr>
                        <a: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48" charset="0"/>
                        </a:rPr>
                        <a:t>A packed decimal number of </a:t>
                      </a:r>
                      <a:r>
                        <a:rPr kumimoji="0" lang="en-US" sz="1200" b="0" i="1" u="none" strike="noStrike" cap="none" normalizeH="0" baseline="0">
                          <a:ln>
                            <a:noFill/>
                          </a:ln>
                          <a:solidFill>
                            <a:schemeClr val="tx1"/>
                          </a:solidFill>
                          <a:effectLst/>
                          <a:latin typeface="Trebuchet MS" pitchFamily="48" charset="0"/>
                        </a:rPr>
                        <a:t>p</a:t>
                      </a:r>
                      <a:r>
                        <a:rPr kumimoji="0" lang="en-US" sz="1200" b="0" i="0" u="none" strike="noStrike" cap="none" normalizeH="0" baseline="0">
                          <a:ln>
                            <a:noFill/>
                          </a:ln>
                          <a:solidFill>
                            <a:schemeClr val="tx1"/>
                          </a:solidFill>
                          <a:effectLst/>
                          <a:latin typeface="Trebuchet MS" pitchFamily="48" charset="0"/>
                        </a:rPr>
                        <a:t> digits total length; </a:t>
                      </a:r>
                      <a:r>
                        <a:rPr kumimoji="0" lang="en-US" sz="1200" b="0" i="1" u="none" strike="noStrike" cap="none" normalizeH="0" baseline="0">
                          <a:ln>
                            <a:noFill/>
                          </a:ln>
                          <a:solidFill>
                            <a:schemeClr val="tx1"/>
                          </a:solidFill>
                          <a:effectLst/>
                          <a:latin typeface="Trebuchet MS" pitchFamily="48" charset="0"/>
                        </a:rPr>
                        <a:t>q</a:t>
                      </a:r>
                      <a:r>
                        <a:rPr kumimoji="0" lang="en-US" sz="1200" b="0" i="0" u="none" strike="noStrike" cap="none" normalizeH="0" baseline="0">
                          <a:ln>
                            <a:noFill/>
                          </a:ln>
                          <a:solidFill>
                            <a:schemeClr val="tx1"/>
                          </a:solidFill>
                          <a:effectLst/>
                          <a:latin typeface="Trebuchet MS" pitchFamily="48" charset="0"/>
                        </a:rPr>
                        <a:t> decimal places to the right of the decimal point may be specified</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267026">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48" charset="0"/>
                        </a:rPr>
                        <a:t>String</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48" charset="0"/>
                        </a:rPr>
                        <a:t>char(</a:t>
                      </a:r>
                      <a:r>
                        <a:rPr kumimoji="0" lang="en-US" sz="1200" b="0" i="1" u="none" strike="noStrike" cap="none" normalizeH="0" baseline="0">
                          <a:ln>
                            <a:noFill/>
                          </a:ln>
                          <a:solidFill>
                            <a:schemeClr val="tx1"/>
                          </a:solidFill>
                          <a:effectLst/>
                          <a:latin typeface="Trebuchet MS" pitchFamily="48" charset="0"/>
                        </a:rPr>
                        <a:t>n</a:t>
                      </a:r>
                      <a:r>
                        <a:rPr kumimoji="0" lang="en-US" sz="1200" b="0" i="0" u="none" strike="noStrike" cap="none" normalizeH="0" baseline="0">
                          <a:ln>
                            <a:noFill/>
                          </a:ln>
                          <a:solidFill>
                            <a:schemeClr val="tx1"/>
                          </a:solidFill>
                          <a:effectLst/>
                          <a:latin typeface="Trebuchet MS" pitchFamily="48" charset="0"/>
                        </a:rPr>
                        <a: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dirty="0">
                          <a:ln>
                            <a:noFill/>
                          </a:ln>
                          <a:solidFill>
                            <a:schemeClr val="tx1"/>
                          </a:solidFill>
                          <a:effectLst/>
                          <a:latin typeface="Trebuchet MS" pitchFamily="48" charset="0"/>
                        </a:rPr>
                        <a:t>A fixed length character string of </a:t>
                      </a:r>
                      <a:r>
                        <a:rPr kumimoji="0" lang="en-US" sz="1200" b="0" i="1" u="none" strike="noStrike" cap="none" normalizeH="0" baseline="0" dirty="0">
                          <a:ln>
                            <a:noFill/>
                          </a:ln>
                          <a:solidFill>
                            <a:schemeClr val="tx1"/>
                          </a:solidFill>
                          <a:effectLst/>
                          <a:latin typeface="Trebuchet MS" pitchFamily="48" charset="0"/>
                        </a:rPr>
                        <a:t>n</a:t>
                      </a:r>
                      <a:r>
                        <a:rPr kumimoji="0" lang="en-US" sz="1200" b="0" i="0" u="none" strike="noStrike" cap="none" normalizeH="0" baseline="0" dirty="0">
                          <a:ln>
                            <a:noFill/>
                          </a:ln>
                          <a:solidFill>
                            <a:schemeClr val="tx1"/>
                          </a:solidFill>
                          <a:effectLst/>
                          <a:latin typeface="Trebuchet MS" pitchFamily="48" charset="0"/>
                        </a:rPr>
                        <a:t> characters</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36016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Trebuchet MS" pitchFamily="48" charset="0"/>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48" charset="0"/>
                        </a:rPr>
                        <a:t>varchar(</a:t>
                      </a:r>
                      <a:r>
                        <a:rPr kumimoji="0" lang="en-US" sz="1200" b="0" i="1" u="none" strike="noStrike" cap="none" normalizeH="0" baseline="0">
                          <a:ln>
                            <a:noFill/>
                          </a:ln>
                          <a:solidFill>
                            <a:schemeClr val="tx1"/>
                          </a:solidFill>
                          <a:effectLst/>
                          <a:latin typeface="Trebuchet MS" pitchFamily="48" charset="0"/>
                        </a:rPr>
                        <a:t>n</a:t>
                      </a:r>
                      <a:r>
                        <a:rPr kumimoji="0" lang="en-US" sz="1200" b="0" i="0" u="none" strike="noStrike" cap="none" normalizeH="0" baseline="0">
                          <a:ln>
                            <a:noFill/>
                          </a:ln>
                          <a:solidFill>
                            <a:schemeClr val="tx1"/>
                          </a:solidFill>
                          <a:effectLst/>
                          <a:latin typeface="Trebuchet MS" pitchFamily="48" charset="0"/>
                        </a:rPr>
                        <a: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dirty="0">
                          <a:ln>
                            <a:noFill/>
                          </a:ln>
                          <a:solidFill>
                            <a:schemeClr val="tx1"/>
                          </a:solidFill>
                          <a:effectLst/>
                          <a:latin typeface="Trebuchet MS" pitchFamily="48" charset="0"/>
                        </a:rPr>
                        <a:t>A variable length character string up to </a:t>
                      </a:r>
                      <a:r>
                        <a:rPr kumimoji="0" lang="en-US" sz="1200" b="0" i="1" u="none" strike="noStrike" cap="none" normalizeH="0" baseline="0" dirty="0">
                          <a:ln>
                            <a:noFill/>
                          </a:ln>
                          <a:solidFill>
                            <a:schemeClr val="tx1"/>
                          </a:solidFill>
                          <a:effectLst/>
                          <a:latin typeface="Trebuchet MS" pitchFamily="48" charset="0"/>
                        </a:rPr>
                        <a:t>n</a:t>
                      </a:r>
                      <a:r>
                        <a:rPr kumimoji="0" lang="en-US" sz="1200" b="0" i="0" u="none" strike="noStrike" cap="none" normalizeH="0" baseline="0" dirty="0">
                          <a:ln>
                            <a:noFill/>
                          </a:ln>
                          <a:solidFill>
                            <a:schemeClr val="tx1"/>
                          </a:solidFill>
                          <a:effectLst/>
                          <a:latin typeface="Trebuchet MS" pitchFamily="48" charset="0"/>
                        </a:rPr>
                        <a:t> characters</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30810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Trebuchet MS" pitchFamily="48" charset="0"/>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48" charset="0"/>
                        </a:rPr>
                        <a:t>text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Trebuchet MS" pitchFamily="48" charset="0"/>
                        </a:rPr>
                        <a:t>A variable-length character string of up to 65,535 characters</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6"/>
                  </a:ext>
                </a:extLst>
              </a:tr>
              <a:tr h="376217">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48" charset="0"/>
                        </a:rPr>
                        <a:t>Date/time</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48" charset="0"/>
                        </a:rPr>
                        <a:t>date</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48" charset="0"/>
                        </a:rPr>
                        <a:t>Date in the form </a:t>
                      </a:r>
                      <a:r>
                        <a:rPr kumimoji="0" lang="en-US" sz="1200" b="0" i="1" u="none" strike="noStrike" cap="none" normalizeH="0" baseline="0">
                          <a:ln>
                            <a:noFill/>
                          </a:ln>
                          <a:solidFill>
                            <a:schemeClr val="tx1"/>
                          </a:solidFill>
                          <a:effectLst/>
                          <a:latin typeface="Trebuchet MS" pitchFamily="48" charset="0"/>
                        </a:rPr>
                        <a:t>yyyymmdd</a:t>
                      </a:r>
                      <a:endParaRPr kumimoji="0" lang="en-US" sz="1200" b="0" i="0" u="none" strike="noStrike" cap="none" normalizeH="0" baseline="0">
                        <a:ln>
                          <a:noFill/>
                        </a:ln>
                        <a:solidFill>
                          <a:schemeClr val="tx1"/>
                        </a:solidFill>
                        <a:effectLst/>
                        <a:latin typeface="Trebuchet MS" pitchFamily="48"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7"/>
                  </a:ext>
                </a:extLst>
              </a:tr>
              <a:tr h="30810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a:ln>
                          <a:noFill/>
                        </a:ln>
                        <a:solidFill>
                          <a:schemeClr val="tx1"/>
                        </a:solidFill>
                        <a:effectLst/>
                        <a:latin typeface="Trebuchet MS" pitchFamily="48" charset="0"/>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48" charset="0"/>
                        </a:rPr>
                        <a:t>time</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dirty="0">
                          <a:ln>
                            <a:noFill/>
                          </a:ln>
                          <a:solidFill>
                            <a:schemeClr val="tx1"/>
                          </a:solidFill>
                          <a:effectLst/>
                          <a:latin typeface="Trebuchet MS" pitchFamily="48" charset="0"/>
                        </a:rPr>
                        <a:t>Time in the form </a:t>
                      </a:r>
                      <a:r>
                        <a:rPr kumimoji="0" lang="en-US" sz="1200" b="0" i="1" u="none" strike="noStrike" cap="none" normalizeH="0" baseline="0" dirty="0" err="1">
                          <a:ln>
                            <a:noFill/>
                          </a:ln>
                          <a:solidFill>
                            <a:schemeClr val="tx1"/>
                          </a:solidFill>
                          <a:effectLst/>
                          <a:latin typeface="Trebuchet MS" pitchFamily="48" charset="0"/>
                        </a:rPr>
                        <a:t>hhmmss</a:t>
                      </a:r>
                      <a:endParaRPr kumimoji="0" lang="en-US" sz="1200" b="0" i="0" u="none" strike="noStrike" cap="none" normalizeH="0" baseline="0" dirty="0">
                        <a:ln>
                          <a:noFill/>
                        </a:ln>
                        <a:solidFill>
                          <a:schemeClr val="tx1"/>
                        </a:solidFill>
                        <a:effectLst/>
                        <a:latin typeface="Trebuchet MS" pitchFamily="48" charset="0"/>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8"/>
                  </a:ext>
                </a:extLst>
              </a:tr>
              <a:tr h="37621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200" b="0" i="0" u="none" strike="noStrike" cap="none" normalizeH="0" baseline="0" dirty="0">
                        <a:ln>
                          <a:noFill/>
                        </a:ln>
                        <a:solidFill>
                          <a:schemeClr val="tx1"/>
                        </a:solidFill>
                        <a:effectLst/>
                        <a:latin typeface="Trebuchet MS" pitchFamily="48" charset="0"/>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a:ln>
                            <a:noFill/>
                          </a:ln>
                          <a:solidFill>
                            <a:schemeClr val="tx1"/>
                          </a:solidFill>
                          <a:effectLst/>
                          <a:latin typeface="Trebuchet MS" pitchFamily="48" charset="0"/>
                        </a:rPr>
                        <a:t>timestamp</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0000"/>
                        </a:lnSpc>
                        <a:spcBef>
                          <a:spcPts val="500"/>
                        </a:spcBef>
                        <a:spcAft>
                          <a:spcPct val="0"/>
                        </a:spcAft>
                        <a:buClrTx/>
                        <a:buSzTx/>
                        <a:buFontTx/>
                        <a:buNone/>
                        <a:tabLst/>
                      </a:pPr>
                      <a:r>
                        <a:rPr kumimoji="0" lang="en-US" sz="1200" b="0" i="0" u="none" strike="noStrike" cap="none" normalizeH="0" baseline="0" dirty="0">
                          <a:ln>
                            <a:noFill/>
                          </a:ln>
                          <a:solidFill>
                            <a:schemeClr val="tx1"/>
                          </a:solidFill>
                          <a:effectLst/>
                          <a:latin typeface="Trebuchet MS" pitchFamily="48" charset="0"/>
                        </a:rPr>
                        <a:t>A combination of date and time to the nearest microsecond</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9"/>
                  </a:ext>
                </a:extLst>
              </a:tr>
            </a:tbl>
          </a:graphicData>
        </a:graphic>
      </p:graphicFrame>
      <p:sp>
        <p:nvSpPr>
          <p:cNvPr id="7" name="TextBox 6"/>
          <p:cNvSpPr txBox="1"/>
          <p:nvPr/>
        </p:nvSpPr>
        <p:spPr>
          <a:xfrm>
            <a:off x="0" y="6488668"/>
            <a:ext cx="9144000" cy="369332"/>
          </a:xfrm>
          <a:prstGeom prst="rect">
            <a:avLst/>
          </a:prstGeom>
          <a:noFill/>
        </p:spPr>
        <p:txBody>
          <a:bodyPr wrap="square" rtlCol="0">
            <a:spAutoFit/>
          </a:bodyPr>
          <a:lstStyle/>
          <a:p>
            <a:r>
              <a:rPr lang="en-US" sz="1800" dirty="0">
                <a:latin typeface="Comic Sans MS" pitchFamily="66" charset="0"/>
              </a:rPr>
              <a:t>(partial list)</a:t>
            </a:r>
          </a:p>
        </p:txBody>
      </p:sp>
      <p:sp>
        <p:nvSpPr>
          <p:cNvPr id="2" name="TextBox 1">
            <a:extLst>
              <a:ext uri="{FF2B5EF4-FFF2-40B4-BE49-F238E27FC236}">
                <a16:creationId xmlns:a16="http://schemas.microsoft.com/office/drawing/2014/main" id="{FB751CDA-C437-4534-DC1D-E479A1971C84}"/>
              </a:ext>
            </a:extLst>
          </p:cNvPr>
          <p:cNvSpPr txBox="1"/>
          <p:nvPr/>
        </p:nvSpPr>
        <p:spPr>
          <a:xfrm>
            <a:off x="533400" y="5739825"/>
            <a:ext cx="8001000" cy="584775"/>
          </a:xfrm>
          <a:prstGeom prst="rect">
            <a:avLst/>
          </a:prstGeom>
          <a:noFill/>
        </p:spPr>
        <p:txBody>
          <a:bodyPr wrap="square" rtlCol="0">
            <a:spAutoFit/>
          </a:bodyPr>
          <a:lstStyle/>
          <a:p>
            <a:r>
              <a:rPr lang="en-US" sz="1600" dirty="0">
                <a:hlinkClick r:id="rId3"/>
              </a:rPr>
              <a:t>https://dev.mysql.com/doc/refman/8.0/en/data-types.html</a:t>
            </a:r>
            <a:endParaRPr lang="en-US" sz="1600" dirty="0"/>
          </a:p>
          <a:p>
            <a:endParaRPr lang="en-US" sz="1600" dirty="0"/>
          </a:p>
        </p:txBody>
      </p:sp>
    </p:spTree>
    <p:extLst>
      <p:ext uri="{BB962C8B-B14F-4D97-AF65-F5344CB8AC3E}">
        <p14:creationId xmlns:p14="http://schemas.microsoft.com/office/powerpoint/2010/main" val="275210155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A636F-9AA2-38E0-A98A-27B8D46AACBE}"/>
              </a:ext>
            </a:extLst>
          </p:cNvPr>
          <p:cNvSpPr>
            <a:spLocks noGrp="1"/>
          </p:cNvSpPr>
          <p:nvPr>
            <p:ph type="title"/>
          </p:nvPr>
        </p:nvSpPr>
        <p:spPr/>
        <p:txBody>
          <a:bodyPr/>
          <a:lstStyle/>
          <a:p>
            <a:r>
              <a:rPr lang="en-US" dirty="0"/>
              <a:t>Table Structure</a:t>
            </a:r>
          </a:p>
        </p:txBody>
      </p:sp>
      <p:sp>
        <p:nvSpPr>
          <p:cNvPr id="3" name="Content Placeholder 2">
            <a:extLst>
              <a:ext uri="{FF2B5EF4-FFF2-40B4-BE49-F238E27FC236}">
                <a16:creationId xmlns:a16="http://schemas.microsoft.com/office/drawing/2014/main" id="{B2332247-39EC-3756-9772-85F9B9FC2331}"/>
              </a:ext>
            </a:extLst>
          </p:cNvPr>
          <p:cNvSpPr>
            <a:spLocks noGrp="1"/>
          </p:cNvSpPr>
          <p:nvPr>
            <p:ph idx="1"/>
          </p:nvPr>
        </p:nvSpPr>
        <p:spPr/>
        <p:txBody>
          <a:bodyPr/>
          <a:lstStyle/>
          <a:p>
            <a:r>
              <a:rPr lang="en-US" dirty="0"/>
              <a:t>List tables in the current database.</a:t>
            </a:r>
          </a:p>
          <a:p>
            <a:pPr marL="457153" lvl="1" indent="0">
              <a:buNone/>
            </a:pPr>
            <a:r>
              <a:rPr lang="en-US" sz="2400" dirty="0">
                <a:latin typeface="Courier New" panose="02070309020205020404" pitchFamily="49" charset="0"/>
              </a:rPr>
              <a:t>SHOW tables;</a:t>
            </a:r>
          </a:p>
          <a:p>
            <a:pPr>
              <a:buFont typeface="Arial" panose="020B0604020202020204" pitchFamily="34" charset="0"/>
              <a:buChar char="•"/>
            </a:pPr>
            <a:r>
              <a:rPr lang="en-US" dirty="0"/>
              <a:t>List all columns in a table.</a:t>
            </a:r>
            <a:endParaRPr lang="en-US" sz="2400" dirty="0">
              <a:latin typeface="Courier New" panose="02070309020205020404" pitchFamily="49" charset="0"/>
            </a:endParaRPr>
          </a:p>
          <a:p>
            <a:pPr marL="457153" lvl="1" indent="0">
              <a:buNone/>
            </a:pPr>
            <a:r>
              <a:rPr lang="en-US" sz="2400" dirty="0">
                <a:latin typeface="Courier New" panose="02070309020205020404" pitchFamily="49" charset="0"/>
              </a:rPr>
              <a:t>SHOW COLUMNS FROM </a:t>
            </a:r>
            <a:r>
              <a:rPr lang="en-US" sz="2400" dirty="0" err="1">
                <a:latin typeface="Courier New" panose="02070309020205020404" pitchFamily="49" charset="0"/>
              </a:rPr>
              <a:t>tablename</a:t>
            </a:r>
            <a:r>
              <a:rPr lang="en-US" sz="2400" dirty="0">
                <a:latin typeface="Courier New" panose="02070309020205020404" pitchFamily="49" charset="0"/>
              </a:rPr>
              <a:t>;</a:t>
            </a:r>
          </a:p>
          <a:p>
            <a:pPr marL="457153" lvl="1" indent="0">
              <a:buNone/>
            </a:pPr>
            <a:r>
              <a:rPr lang="en-US" sz="2400" dirty="0">
                <a:latin typeface="Courier New" panose="02070309020205020404" pitchFamily="49" charset="0"/>
              </a:rPr>
              <a:t>DESCRIBE </a:t>
            </a:r>
            <a:r>
              <a:rPr lang="en-US" sz="2400" dirty="0" err="1">
                <a:latin typeface="Courier New" panose="02070309020205020404" pitchFamily="49" charset="0"/>
              </a:rPr>
              <a:t>tablename</a:t>
            </a:r>
            <a:r>
              <a:rPr lang="en-US" sz="2400" dirty="0">
                <a:latin typeface="Courier New" panose="02070309020205020404" pitchFamily="49" charset="0"/>
              </a:rPr>
              <a:t>;</a:t>
            </a:r>
          </a:p>
          <a:p>
            <a:pPr marL="457153" lvl="1" indent="0">
              <a:buNone/>
            </a:pPr>
            <a:r>
              <a:rPr lang="en-US" sz="2400" dirty="0">
                <a:latin typeface="Courier New" panose="02070309020205020404" pitchFamily="49" charset="0"/>
              </a:rPr>
              <a:t>DESC </a:t>
            </a:r>
            <a:r>
              <a:rPr lang="en-US" sz="2400" dirty="0" err="1">
                <a:latin typeface="Courier New" panose="02070309020205020404" pitchFamily="49" charset="0"/>
              </a:rPr>
              <a:t>tablename</a:t>
            </a:r>
            <a:r>
              <a:rPr lang="en-US" sz="2400" dirty="0">
                <a:latin typeface="Courier New" panose="02070309020205020404" pitchFamily="49" charset="0"/>
              </a:rPr>
              <a:t>;</a:t>
            </a:r>
          </a:p>
          <a:p>
            <a:pPr marL="457153" lvl="1" indent="0">
              <a:buNone/>
            </a:pPr>
            <a:endParaRPr lang="en-US" sz="2400" dirty="0">
              <a:latin typeface="Courier New" panose="02070309020205020404" pitchFamily="49" charset="0"/>
            </a:endParaRPr>
          </a:p>
        </p:txBody>
      </p:sp>
    </p:spTree>
    <p:extLst>
      <p:ext uri="{BB962C8B-B14F-4D97-AF65-F5344CB8AC3E}">
        <p14:creationId xmlns:p14="http://schemas.microsoft.com/office/powerpoint/2010/main" val="1775586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228600" y="914400"/>
            <a:ext cx="8610600" cy="914400"/>
          </a:xfrm>
          <a:noFill/>
        </p:spPr>
        <p:txBody>
          <a:bodyPr lIns="90487" tIns="44450" rIns="90487" bIns="44450" anchor="ctr"/>
          <a:lstStyle/>
          <a:p>
            <a:pPr eaLnBrk="1" hangingPunct="1"/>
            <a:r>
              <a:rPr lang="en-US" dirty="0"/>
              <a:t>The share table </a:t>
            </a:r>
            <a:r>
              <a:rPr lang="en-US" sz="2400" dirty="0">
                <a:latin typeface="Arial" panose="020B0604020202020204" pitchFamily="34" charset="0"/>
                <a:cs typeface="Arial" panose="020B0604020202020204" pitchFamily="34" charset="0"/>
              </a:rPr>
              <a:t>(Text database)</a:t>
            </a:r>
          </a:p>
        </p:txBody>
      </p:sp>
      <p:graphicFrame>
        <p:nvGraphicFramePr>
          <p:cNvPr id="16804" name="Group 420"/>
          <p:cNvGraphicFramePr>
            <a:graphicFrameLocks noGrp="1"/>
          </p:cNvGraphicFramePr>
          <p:nvPr>
            <p:extLst>
              <p:ext uri="{D42A27DB-BD31-4B8C-83A1-F6EECF244321}">
                <p14:modId xmlns:p14="http://schemas.microsoft.com/office/powerpoint/2010/main" val="3705525064"/>
              </p:ext>
            </p:extLst>
          </p:nvPr>
        </p:nvGraphicFramePr>
        <p:xfrm>
          <a:off x="533400" y="1981200"/>
          <a:ext cx="8001001" cy="4114798"/>
        </p:xfrm>
        <a:graphic>
          <a:graphicData uri="http://schemas.openxmlformats.org/drawingml/2006/table">
            <a:tbl>
              <a:tblPr/>
              <a:tblGrid>
                <a:gridCol w="1271187">
                  <a:extLst>
                    <a:ext uri="{9D8B030D-6E8A-4147-A177-3AD203B41FA5}">
                      <a16:colId xmlns:a16="http://schemas.microsoft.com/office/drawing/2014/main" val="20000"/>
                    </a:ext>
                  </a:extLst>
                </a:gridCol>
                <a:gridCol w="2081257">
                  <a:extLst>
                    <a:ext uri="{9D8B030D-6E8A-4147-A177-3AD203B41FA5}">
                      <a16:colId xmlns:a16="http://schemas.microsoft.com/office/drawing/2014/main" val="20001"/>
                    </a:ext>
                  </a:extLst>
                </a:gridCol>
                <a:gridCol w="1296113">
                  <a:extLst>
                    <a:ext uri="{9D8B030D-6E8A-4147-A177-3AD203B41FA5}">
                      <a16:colId xmlns:a16="http://schemas.microsoft.com/office/drawing/2014/main" val="20002"/>
                    </a:ext>
                  </a:extLst>
                </a:gridCol>
                <a:gridCol w="1238473">
                  <a:extLst>
                    <a:ext uri="{9D8B030D-6E8A-4147-A177-3AD203B41FA5}">
                      <a16:colId xmlns:a16="http://schemas.microsoft.com/office/drawing/2014/main" val="20003"/>
                    </a:ext>
                  </a:extLst>
                </a:gridCol>
                <a:gridCol w="1095152">
                  <a:extLst>
                    <a:ext uri="{9D8B030D-6E8A-4147-A177-3AD203B41FA5}">
                      <a16:colId xmlns:a16="http://schemas.microsoft.com/office/drawing/2014/main" val="20004"/>
                    </a:ext>
                  </a:extLst>
                </a:gridCol>
                <a:gridCol w="1018819">
                  <a:extLst>
                    <a:ext uri="{9D8B030D-6E8A-4147-A177-3AD203B41FA5}">
                      <a16:colId xmlns:a16="http://schemas.microsoft.com/office/drawing/2014/main" val="20005"/>
                    </a:ext>
                  </a:extLst>
                </a:gridCol>
              </a:tblGrid>
              <a:tr h="357884">
                <a:tc>
                  <a:txBody>
                    <a:bodyPr/>
                    <a:lstStyle/>
                    <a:p>
                      <a:pPr marL="0" marR="0" lvl="0" indent="0" algn="l" defTabSz="914400" rtl="0" eaLnBrk="1" fontAlgn="base" latinLnBrk="0" hangingPunct="1">
                        <a:lnSpc>
                          <a:spcPct val="88000"/>
                        </a:lnSpc>
                        <a:spcBef>
                          <a:spcPts val="2000"/>
                        </a:spcBef>
                        <a:spcAft>
                          <a:spcPct val="0"/>
                        </a:spcAft>
                        <a:buClrTx/>
                        <a:buSzTx/>
                        <a:buFontTx/>
                        <a:buNone/>
                        <a:tabLst/>
                      </a:pPr>
                      <a:r>
                        <a:rPr kumimoji="0" lang="en-US" sz="1600" b="0" i="0" u="none" strike="noStrike" cap="none" normalizeH="0" baseline="0" dirty="0">
                          <a:ln>
                            <a:noFill/>
                          </a:ln>
                          <a:solidFill>
                            <a:schemeClr val="tx1"/>
                          </a:solidFill>
                          <a:effectLst/>
                          <a:latin typeface="Trebuchet MS" pitchFamily="48" charset="0"/>
                        </a:rPr>
                        <a:t>share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gridSpan="5">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a:ln>
                          <a:noFill/>
                        </a:ln>
                        <a:solidFill>
                          <a:schemeClr val="tx1"/>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9004">
                <a:tc>
                  <a:txBody>
                    <a:bodyPr/>
                    <a:lstStyle/>
                    <a:p>
                      <a:pPr marL="0" marR="0" lvl="0" indent="0" algn="l" defTabSz="914400" rtl="0" eaLnBrk="1" fontAlgn="base" latinLnBrk="0" hangingPunct="1">
                        <a:lnSpc>
                          <a:spcPct val="88000"/>
                        </a:lnSpc>
                        <a:spcBef>
                          <a:spcPts val="2000"/>
                        </a:spcBef>
                        <a:spcAft>
                          <a:spcPct val="0"/>
                        </a:spcAft>
                        <a:buClrTx/>
                        <a:buSzTx/>
                        <a:buFontTx/>
                        <a:buNone/>
                        <a:tabLst/>
                      </a:pPr>
                      <a:r>
                        <a:rPr kumimoji="0" lang="en-US" sz="1600" b="0" i="0" u="sng" strike="noStrike" cap="none" normalizeH="0" baseline="0" dirty="0" err="1">
                          <a:ln>
                            <a:noFill/>
                          </a:ln>
                          <a:solidFill>
                            <a:schemeClr val="tx1"/>
                          </a:solidFill>
                          <a:effectLst/>
                          <a:latin typeface="Trebuchet MS" pitchFamily="48" charset="0"/>
                        </a:rPr>
                        <a:t>shrcode</a:t>
                      </a:r>
                      <a:endParaRPr kumimoji="0" lang="en-US" sz="1600" b="0" i="0" u="none" strike="noStrike" cap="none" normalizeH="0" baseline="0" dirty="0">
                        <a:ln>
                          <a:noFill/>
                        </a:ln>
                        <a:solidFill>
                          <a:schemeClr val="tx1"/>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88000"/>
                        </a:lnSpc>
                        <a:spcBef>
                          <a:spcPts val="2000"/>
                        </a:spcBef>
                        <a:spcAft>
                          <a:spcPct val="0"/>
                        </a:spcAft>
                        <a:buClrTx/>
                        <a:buSzTx/>
                        <a:buFontTx/>
                        <a:buNone/>
                        <a:tabLst/>
                      </a:pPr>
                      <a:r>
                        <a:rPr kumimoji="0" lang="en-US" sz="1600" b="0" i="0" u="none" strike="noStrike" cap="none" normalizeH="0" baseline="0" dirty="0" err="1">
                          <a:ln>
                            <a:noFill/>
                          </a:ln>
                          <a:solidFill>
                            <a:schemeClr val="tx1"/>
                          </a:solidFill>
                          <a:effectLst/>
                          <a:latin typeface="Trebuchet MS" pitchFamily="48" charset="0"/>
                        </a:rPr>
                        <a:t>shrfirm</a:t>
                      </a:r>
                      <a:endParaRPr kumimoji="0" lang="en-US" sz="1600" b="0" i="0" u="none" strike="noStrike" cap="none" normalizeH="0" baseline="0" dirty="0">
                        <a:ln>
                          <a:noFill/>
                        </a:ln>
                        <a:solidFill>
                          <a:schemeClr val="tx1"/>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r" defTabSz="914400" rtl="0" eaLnBrk="1" fontAlgn="base" latinLnBrk="0" hangingPunct="1">
                        <a:lnSpc>
                          <a:spcPct val="88000"/>
                        </a:lnSpc>
                        <a:spcBef>
                          <a:spcPts val="2000"/>
                        </a:spcBef>
                        <a:spcAft>
                          <a:spcPct val="0"/>
                        </a:spcAft>
                        <a:buClrTx/>
                        <a:buSzTx/>
                        <a:buFontTx/>
                        <a:buNone/>
                        <a:tabLst/>
                      </a:pPr>
                      <a:r>
                        <a:rPr kumimoji="0" lang="en-US" sz="1600" b="0" i="0" u="none" strike="noStrike" cap="none" normalizeH="0" baseline="0" dirty="0" err="1">
                          <a:ln>
                            <a:noFill/>
                          </a:ln>
                          <a:solidFill>
                            <a:schemeClr val="tx1"/>
                          </a:solidFill>
                          <a:effectLst/>
                          <a:latin typeface="Trebuchet MS" pitchFamily="48" charset="0"/>
                        </a:rPr>
                        <a:t>shrprice</a:t>
                      </a:r>
                      <a:endParaRPr kumimoji="0" lang="en-US" sz="1600" b="0" i="0" u="none" strike="noStrike" cap="none" normalizeH="0" baseline="0" dirty="0">
                        <a:ln>
                          <a:noFill/>
                        </a:ln>
                        <a:solidFill>
                          <a:schemeClr val="tx1"/>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r" defTabSz="914400" rtl="0" eaLnBrk="1" fontAlgn="base" latinLnBrk="0" hangingPunct="1">
                        <a:lnSpc>
                          <a:spcPct val="88000"/>
                        </a:lnSpc>
                        <a:spcBef>
                          <a:spcPts val="2000"/>
                        </a:spcBef>
                        <a:spcAft>
                          <a:spcPct val="0"/>
                        </a:spcAft>
                        <a:buClrTx/>
                        <a:buSzTx/>
                        <a:buFontTx/>
                        <a:buNone/>
                        <a:tabLst/>
                      </a:pPr>
                      <a:r>
                        <a:rPr kumimoji="0" lang="en-US" sz="1600" b="0" i="0" u="none" strike="noStrike" cap="none" normalizeH="0" baseline="0" dirty="0" err="1">
                          <a:ln>
                            <a:noFill/>
                          </a:ln>
                          <a:solidFill>
                            <a:schemeClr val="tx1"/>
                          </a:solidFill>
                          <a:effectLst/>
                          <a:latin typeface="Trebuchet MS" pitchFamily="48" charset="0"/>
                        </a:rPr>
                        <a:t>shrqty</a:t>
                      </a:r>
                      <a:endParaRPr kumimoji="0" lang="en-US" sz="1600" b="0" i="0" u="none" strike="noStrike" cap="none" normalizeH="0" baseline="0" dirty="0">
                        <a:ln>
                          <a:noFill/>
                        </a:ln>
                        <a:solidFill>
                          <a:schemeClr val="tx1"/>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r" defTabSz="914400" rtl="0" eaLnBrk="1" fontAlgn="base" latinLnBrk="0" hangingPunct="1">
                        <a:lnSpc>
                          <a:spcPct val="88000"/>
                        </a:lnSpc>
                        <a:spcBef>
                          <a:spcPts val="2000"/>
                        </a:spcBef>
                        <a:spcAft>
                          <a:spcPct val="0"/>
                        </a:spcAft>
                        <a:buClrTx/>
                        <a:buSzTx/>
                        <a:buFontTx/>
                        <a:buNone/>
                        <a:tabLst/>
                      </a:pPr>
                      <a:r>
                        <a:rPr kumimoji="0" lang="en-US" sz="1600" b="0" i="0" u="none" strike="noStrike" cap="none" normalizeH="0" baseline="0" dirty="0" err="1">
                          <a:ln>
                            <a:noFill/>
                          </a:ln>
                          <a:solidFill>
                            <a:schemeClr val="tx1"/>
                          </a:solidFill>
                          <a:effectLst/>
                          <a:latin typeface="Trebuchet MS" pitchFamily="48" charset="0"/>
                        </a:rPr>
                        <a:t>shrdiv</a:t>
                      </a:r>
                      <a:endParaRPr kumimoji="0" lang="en-US" sz="1600" b="0" i="0" u="none" strike="noStrike" cap="none" normalizeH="0" baseline="0" dirty="0">
                        <a:ln>
                          <a:noFill/>
                        </a:ln>
                        <a:solidFill>
                          <a:schemeClr val="tx1"/>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r" defTabSz="914400" rtl="0" eaLnBrk="1" fontAlgn="base" latinLnBrk="0" hangingPunct="1">
                        <a:lnSpc>
                          <a:spcPct val="88000"/>
                        </a:lnSpc>
                        <a:spcBef>
                          <a:spcPts val="2000"/>
                        </a:spcBef>
                        <a:spcAft>
                          <a:spcPct val="0"/>
                        </a:spcAft>
                        <a:buClrTx/>
                        <a:buSzTx/>
                        <a:buFontTx/>
                        <a:buNone/>
                        <a:tabLst/>
                      </a:pPr>
                      <a:r>
                        <a:rPr kumimoji="0" lang="en-US" sz="1600" b="0" i="0" u="none" strike="noStrike" cap="none" normalizeH="0" baseline="0" dirty="0" err="1">
                          <a:ln>
                            <a:noFill/>
                          </a:ln>
                          <a:solidFill>
                            <a:schemeClr val="tx1"/>
                          </a:solidFill>
                          <a:effectLst/>
                          <a:latin typeface="Trebuchet MS" pitchFamily="48" charset="0"/>
                        </a:rPr>
                        <a:t>shrpe</a:t>
                      </a:r>
                      <a:endParaRPr kumimoji="0" lang="en-US" sz="1600" b="0" i="0" u="none" strike="noStrike" cap="none" normalizeH="0" baseline="0" dirty="0">
                        <a:ln>
                          <a:noFill/>
                        </a:ln>
                        <a:solidFill>
                          <a:schemeClr val="tx1"/>
                        </a:solidFill>
                        <a:effectLst/>
                        <a:latin typeface="Trebuchet MS" pitchFamily="4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10001"/>
                  </a:ext>
                </a:extLst>
              </a:tr>
              <a:tr h="330221">
                <a:tc>
                  <a:txBody>
                    <a:bodyPr/>
                    <a:lstStyle/>
                    <a:p>
                      <a:pPr marL="0" marR="0" lvl="0" indent="0" algn="l" defTabSz="914400" rtl="0" eaLnBrk="1" fontAlgn="base" latinLnBrk="0" hangingPunct="1">
                        <a:lnSpc>
                          <a:spcPct val="88000"/>
                        </a:lnSpc>
                        <a:spcBef>
                          <a:spcPts val="300"/>
                        </a:spcBef>
                        <a:spcAft>
                          <a:spcPct val="0"/>
                        </a:spcAft>
                        <a:buClrTx/>
                        <a:buSzTx/>
                        <a:buFontTx/>
                        <a:buNone/>
                        <a:tabLst/>
                      </a:pPr>
                      <a:r>
                        <a:rPr kumimoji="0" lang="en-US" sz="1600" b="0" i="0" u="none" strike="noStrike" cap="none" normalizeH="0" baseline="0" dirty="0">
                          <a:ln>
                            <a:noFill/>
                          </a:ln>
                          <a:solidFill>
                            <a:schemeClr val="tx1"/>
                          </a:solidFill>
                          <a:effectLst/>
                          <a:latin typeface="Trebuchet MS" pitchFamily="48" charset="0"/>
                        </a:rPr>
                        <a:t>FC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8000"/>
                        </a:lnSpc>
                        <a:spcBef>
                          <a:spcPts val="300"/>
                        </a:spcBef>
                        <a:spcAft>
                          <a:spcPct val="0"/>
                        </a:spcAft>
                        <a:buClrTx/>
                        <a:buSzTx/>
                        <a:buFontTx/>
                        <a:buNone/>
                        <a:tabLst/>
                      </a:pPr>
                      <a:r>
                        <a:rPr kumimoji="0" lang="en-US" sz="1600" b="0" i="0" u="none" strike="noStrike" cap="none" normalizeH="0" baseline="0" dirty="0" err="1">
                          <a:ln>
                            <a:noFill/>
                          </a:ln>
                          <a:solidFill>
                            <a:schemeClr val="tx1"/>
                          </a:solidFill>
                          <a:effectLst/>
                          <a:latin typeface="Trebuchet MS" pitchFamily="48" charset="0"/>
                        </a:rPr>
                        <a:t>Freedonia</a:t>
                      </a:r>
                      <a:r>
                        <a:rPr kumimoji="0" lang="en-US" sz="1600" b="0" i="0" u="none" strike="noStrike" cap="none" normalizeH="0" baseline="0" dirty="0">
                          <a:ln>
                            <a:noFill/>
                          </a:ln>
                          <a:solidFill>
                            <a:schemeClr val="tx1"/>
                          </a:solidFill>
                          <a:effectLst/>
                          <a:latin typeface="Trebuchet MS" pitchFamily="48" charset="0"/>
                        </a:rPr>
                        <a:t> Copper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ts val="300"/>
                        </a:spcBef>
                        <a:spcAft>
                          <a:spcPct val="0"/>
                        </a:spcAft>
                        <a:buClrTx/>
                        <a:buSzTx/>
                        <a:buFontTx/>
                        <a:buNone/>
                        <a:tabLst/>
                      </a:pPr>
                      <a:r>
                        <a:rPr kumimoji="0" lang="en-US" sz="1600" b="0" i="0" u="none" strike="noStrike" cap="none" normalizeH="0" baseline="0" dirty="0">
                          <a:ln>
                            <a:noFill/>
                          </a:ln>
                          <a:solidFill>
                            <a:schemeClr val="tx1"/>
                          </a:solidFill>
                          <a:effectLst/>
                          <a:latin typeface="Trebuchet MS" pitchFamily="48" charset="0"/>
                        </a:rPr>
                        <a:t>27.50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ts val="300"/>
                        </a:spcBef>
                        <a:spcAft>
                          <a:spcPct val="0"/>
                        </a:spcAft>
                        <a:buClrTx/>
                        <a:buSzTx/>
                        <a:buFontTx/>
                        <a:buNone/>
                        <a:tabLst/>
                      </a:pPr>
                      <a:r>
                        <a:rPr kumimoji="0" lang="en-US" sz="1600" b="0" i="0" u="none" strike="noStrike" cap="none" normalizeH="0" baseline="0">
                          <a:ln>
                            <a:noFill/>
                          </a:ln>
                          <a:solidFill>
                            <a:schemeClr val="tx1"/>
                          </a:solidFill>
                          <a:effectLst/>
                          <a:latin typeface="Trebuchet MS" pitchFamily="48" charset="0"/>
                        </a:rPr>
                        <a:t>10529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ts val="300"/>
                        </a:spcBef>
                        <a:spcAft>
                          <a:spcPct val="0"/>
                        </a:spcAft>
                        <a:buClrTx/>
                        <a:buSzTx/>
                        <a:buFontTx/>
                        <a:buNone/>
                        <a:tabLst/>
                      </a:pPr>
                      <a:r>
                        <a:rPr kumimoji="0" lang="en-US" sz="1600" b="0" i="0" u="none" strike="noStrike" cap="none" normalizeH="0" baseline="0">
                          <a:ln>
                            <a:noFill/>
                          </a:ln>
                          <a:solidFill>
                            <a:schemeClr val="tx1"/>
                          </a:solidFill>
                          <a:effectLst/>
                          <a:latin typeface="Trebuchet MS" pitchFamily="48" charset="0"/>
                        </a:rPr>
                        <a:t>1.84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ts val="300"/>
                        </a:spcBef>
                        <a:spcAft>
                          <a:spcPct val="0"/>
                        </a:spcAft>
                        <a:buClrTx/>
                        <a:buSzTx/>
                        <a:buFontTx/>
                        <a:buNone/>
                        <a:tabLst/>
                      </a:pPr>
                      <a:r>
                        <a:rPr kumimoji="0" lang="en-US" sz="1600" b="0" i="0" u="none" strike="noStrike" cap="none" normalizeH="0" baseline="0">
                          <a:ln>
                            <a:noFill/>
                          </a:ln>
                          <a:solidFill>
                            <a:schemeClr val="tx1"/>
                          </a:solidFill>
                          <a:effectLst/>
                          <a:latin typeface="Trebuchet MS" pitchFamily="48"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330221">
                <a:tc>
                  <a:txBody>
                    <a:bodyPr/>
                    <a:lstStyle/>
                    <a:p>
                      <a:pPr marL="0" marR="0" lvl="0" indent="0" algn="l"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rebuchet MS" pitchFamily="48" charset="0"/>
                        </a:rPr>
                        <a:t>PT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rebuchet MS" pitchFamily="48" charset="0"/>
                        </a:rPr>
                        <a:t>Patagonian Tea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rebuchet MS" pitchFamily="48" charset="0"/>
                        </a:rPr>
                        <a:t>55.25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rebuchet MS" pitchFamily="48" charset="0"/>
                        </a:rPr>
                        <a:t>12635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rebuchet MS" pitchFamily="48" charset="0"/>
                        </a:rPr>
                        <a:t>2.50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rebuchet MS" pitchFamily="48"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330221">
                <a:tc>
                  <a:txBody>
                    <a:bodyPr/>
                    <a:lstStyle/>
                    <a:p>
                      <a:pPr marL="0" marR="0" lvl="0" indent="0" algn="l"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rebuchet MS" pitchFamily="48" charset="0"/>
                        </a:rPr>
                        <a:t>AR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rebuchet MS" pitchFamily="48" charset="0"/>
                        </a:rPr>
                        <a:t>Abyssinian Ruby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rebuchet MS" pitchFamily="48" charset="0"/>
                        </a:rPr>
                        <a:t>31.82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rebuchet MS" pitchFamily="48" charset="0"/>
                        </a:rPr>
                        <a:t>22010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rebuchet MS" pitchFamily="48" charset="0"/>
                        </a:rPr>
                        <a:t>1.32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rebuchet MS" pitchFamily="48"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330221">
                <a:tc>
                  <a:txBody>
                    <a:bodyPr/>
                    <a:lstStyle/>
                    <a:p>
                      <a:pPr marL="0" marR="0" lvl="0" indent="0" algn="l"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rebuchet MS" pitchFamily="48" charset="0"/>
                        </a:rPr>
                        <a:t>SLG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rebuchet MS" pitchFamily="48" charset="0"/>
                        </a:rPr>
                        <a:t>Sri Lankan Gold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rebuchet MS" pitchFamily="48" charset="0"/>
                        </a:rPr>
                        <a:t>50.37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rebuchet MS" pitchFamily="48" charset="0"/>
                        </a:rPr>
                        <a:t>32868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rebuchet MS" pitchFamily="48" charset="0"/>
                        </a:rPr>
                        <a:t>2.68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rebuchet MS" pitchFamily="48"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364800">
                <a:tc>
                  <a:txBody>
                    <a:bodyPr/>
                    <a:lstStyle/>
                    <a:p>
                      <a:pPr marL="0" marR="0" lvl="0" indent="0" algn="l"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rebuchet MS" pitchFamily="48" charset="0"/>
                        </a:rPr>
                        <a:t>ILZ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rebuchet MS" pitchFamily="48" charset="0"/>
                        </a:rPr>
                        <a:t>Indian Lead &amp; Zinc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rebuchet MS" pitchFamily="48" charset="0"/>
                        </a:rPr>
                        <a:t>37.75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rebuchet MS" pitchFamily="48" charset="0"/>
                        </a:rPr>
                        <a:t>6390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rebuchet MS" pitchFamily="48" charset="0"/>
                        </a:rPr>
                        <a:t>3.00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rebuchet MS" pitchFamily="48"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6"/>
                  </a:ext>
                </a:extLst>
              </a:tr>
              <a:tr h="331950">
                <a:tc>
                  <a:txBody>
                    <a:bodyPr/>
                    <a:lstStyle/>
                    <a:p>
                      <a:pPr marL="0" marR="0" lvl="0" indent="0" algn="l"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rebuchet MS" pitchFamily="48" charset="0"/>
                        </a:rPr>
                        <a:t>BE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rebuchet MS" pitchFamily="48" charset="0"/>
                        </a:rPr>
                        <a:t>Burmese Elephant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rebuchet MS" pitchFamily="48" charset="0"/>
                        </a:rPr>
                        <a:t>0.07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rebuchet MS" pitchFamily="48" charset="0"/>
                        </a:rPr>
                        <a:t>154713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rebuchet MS" pitchFamily="48" charset="0"/>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rebuchet MS" pitchFamily="48"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7"/>
                  </a:ext>
                </a:extLst>
              </a:tr>
              <a:tr h="331950">
                <a:tc>
                  <a:txBody>
                    <a:bodyPr/>
                    <a:lstStyle/>
                    <a:p>
                      <a:pPr marL="0" marR="0" lvl="0" indent="0" algn="l"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rebuchet MS" pitchFamily="48" charset="0"/>
                        </a:rPr>
                        <a:t>BS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rebuchet MS" pitchFamily="48" charset="0"/>
                        </a:rPr>
                        <a:t>Bolivian Sheep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rebuchet MS" pitchFamily="48" charset="0"/>
                        </a:rPr>
                        <a:t>12.75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rebuchet MS" pitchFamily="48" charset="0"/>
                        </a:rPr>
                        <a:t>231678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rebuchet MS" pitchFamily="48" charset="0"/>
                        </a:rPr>
                        <a:t>1.78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rebuchet MS" pitchFamily="48"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8"/>
                  </a:ext>
                </a:extLst>
              </a:tr>
              <a:tr h="330221">
                <a:tc>
                  <a:txBody>
                    <a:bodyPr/>
                    <a:lstStyle/>
                    <a:p>
                      <a:pPr marL="0" marR="0" lvl="0" indent="0" algn="l"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rebuchet MS" pitchFamily="48" charset="0"/>
                        </a:rPr>
                        <a:t>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rebuchet MS" pitchFamily="48" charset="0"/>
                        </a:rPr>
                        <a:t>Nigerian Geese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rebuchet MS" pitchFamily="48" charset="0"/>
                        </a:rPr>
                        <a:t>35.00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rebuchet MS" pitchFamily="48" charset="0"/>
                        </a:rPr>
                        <a:t>12323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rebuchet MS" pitchFamily="48" charset="0"/>
                        </a:rPr>
                        <a:t>1.68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rebuchet MS" pitchFamily="48"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9"/>
                  </a:ext>
                </a:extLst>
              </a:tr>
              <a:tr h="330221">
                <a:tc>
                  <a:txBody>
                    <a:bodyPr/>
                    <a:lstStyle/>
                    <a:p>
                      <a:pPr marL="0" marR="0" lvl="0" indent="0" algn="l"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rebuchet MS" pitchFamily="48" charset="0"/>
                        </a:rPr>
                        <a:t>CS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rebuchet MS" pitchFamily="48" charset="0"/>
                        </a:rPr>
                        <a:t>Canadian Sugar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rebuchet MS" pitchFamily="48" charset="0"/>
                        </a:rPr>
                        <a:t>52.78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rebuchet MS" pitchFamily="48" charset="0"/>
                        </a:rPr>
                        <a:t>4716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rebuchet MS" pitchFamily="48" charset="0"/>
                        </a:rPr>
                        <a:t>2.50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rebuchet MS" pitchFamily="48"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0"/>
                  </a:ext>
                </a:extLst>
              </a:tr>
              <a:tr h="357884">
                <a:tc>
                  <a:txBody>
                    <a:bodyPr/>
                    <a:lstStyle/>
                    <a:p>
                      <a:pPr marL="0" marR="0" lvl="0" indent="0" algn="l"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rebuchet MS" pitchFamily="48" charset="0"/>
                        </a:rPr>
                        <a:t>ROF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rebuchet MS" pitchFamily="48" charset="0"/>
                        </a:rPr>
                        <a:t>Royal Ostrich Farms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rebuchet MS" pitchFamily="48" charset="0"/>
                        </a:rPr>
                        <a:t>33.75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rebuchet MS" pitchFamily="48" charset="0"/>
                        </a:rPr>
                        <a:t>1234923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rebuchet MS" pitchFamily="48" charset="0"/>
                        </a:rPr>
                        <a:t>3.00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rebuchet MS" pitchFamily="48"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96494773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2000" y="2971800"/>
            <a:ext cx="7772400" cy="1362075"/>
          </a:xfrm>
        </p:spPr>
        <p:txBody>
          <a:bodyPr/>
          <a:lstStyle/>
          <a:p>
            <a:r>
              <a:rPr lang="en-US" dirty="0"/>
              <a:t>Data Modeling and SQL</a:t>
            </a:r>
          </a:p>
        </p:txBody>
      </p:sp>
    </p:spTree>
    <p:extLst>
      <p:ext uri="{BB962C8B-B14F-4D97-AF65-F5344CB8AC3E}">
        <p14:creationId xmlns:p14="http://schemas.microsoft.com/office/powerpoint/2010/main" val="2019210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A636F-9AA2-38E0-A98A-27B8D46AACBE}"/>
              </a:ext>
            </a:extLst>
          </p:cNvPr>
          <p:cNvSpPr>
            <a:spLocks noGrp="1"/>
          </p:cNvSpPr>
          <p:nvPr>
            <p:ph type="title"/>
          </p:nvPr>
        </p:nvSpPr>
        <p:spPr/>
        <p:txBody>
          <a:bodyPr/>
          <a:lstStyle/>
          <a:p>
            <a:r>
              <a:rPr lang="en-US" sz="4000" dirty="0"/>
              <a:t>Single Entity SQL: Data Retrieval</a:t>
            </a:r>
          </a:p>
        </p:txBody>
      </p:sp>
      <p:sp>
        <p:nvSpPr>
          <p:cNvPr id="3" name="Content Placeholder 2">
            <a:extLst>
              <a:ext uri="{FF2B5EF4-FFF2-40B4-BE49-F238E27FC236}">
                <a16:creationId xmlns:a16="http://schemas.microsoft.com/office/drawing/2014/main" id="{B2332247-39EC-3756-9772-85F9B9FC2331}"/>
              </a:ext>
            </a:extLst>
          </p:cNvPr>
          <p:cNvSpPr>
            <a:spLocks noGrp="1"/>
          </p:cNvSpPr>
          <p:nvPr>
            <p:ph idx="1"/>
          </p:nvPr>
        </p:nvSpPr>
        <p:spPr/>
        <p:txBody>
          <a:bodyPr/>
          <a:lstStyle/>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Simple query</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Simple criteria, using comparison operators</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Compound criteria, using </a:t>
            </a:r>
            <a:r>
              <a:rPr lang="en-US" sz="1800" dirty="0" err="1">
                <a:effectLst/>
                <a:latin typeface="Calibri" panose="020F0502020204030204" pitchFamily="34" charset="0"/>
              </a:rPr>
              <a:t>boolean</a:t>
            </a:r>
            <a:r>
              <a:rPr lang="en-US" sz="1800" dirty="0">
                <a:effectLst/>
                <a:latin typeface="Calibri" panose="020F0502020204030204" pitchFamily="34" charset="0"/>
              </a:rPr>
              <a:t> operators</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Sort</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Limit clause</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Computed fields </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Built-in-functions</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Regular expression</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Distinct</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Group by</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Having</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Subquery</a:t>
            </a:r>
          </a:p>
          <a:p>
            <a:pPr marL="457153" lvl="1" indent="0">
              <a:buNone/>
            </a:pPr>
            <a:endParaRPr lang="en-US" sz="2400" dirty="0">
              <a:latin typeface="Courier New" panose="02070309020205020404" pitchFamily="49" charset="0"/>
            </a:endParaRPr>
          </a:p>
        </p:txBody>
      </p:sp>
    </p:spTree>
    <p:extLst>
      <p:ext uri="{BB962C8B-B14F-4D97-AF65-F5344CB8AC3E}">
        <p14:creationId xmlns:p14="http://schemas.microsoft.com/office/powerpoint/2010/main" val="18119010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A636F-9AA2-38E0-A98A-27B8D46AACBE}"/>
              </a:ext>
            </a:extLst>
          </p:cNvPr>
          <p:cNvSpPr>
            <a:spLocks noGrp="1"/>
          </p:cNvSpPr>
          <p:nvPr>
            <p:ph type="title"/>
          </p:nvPr>
        </p:nvSpPr>
        <p:spPr/>
        <p:txBody>
          <a:bodyPr/>
          <a:lstStyle/>
          <a:p>
            <a:r>
              <a:rPr lang="en-US" sz="4000" dirty="0"/>
              <a:t>Single Entity SQL: DML &amp; DDL</a:t>
            </a:r>
          </a:p>
        </p:txBody>
      </p:sp>
      <p:sp>
        <p:nvSpPr>
          <p:cNvPr id="3" name="Content Placeholder 2">
            <a:extLst>
              <a:ext uri="{FF2B5EF4-FFF2-40B4-BE49-F238E27FC236}">
                <a16:creationId xmlns:a16="http://schemas.microsoft.com/office/drawing/2014/main" id="{B2332247-39EC-3756-9772-85F9B9FC2331}"/>
              </a:ext>
            </a:extLst>
          </p:cNvPr>
          <p:cNvSpPr>
            <a:spLocks noGrp="1"/>
          </p:cNvSpPr>
          <p:nvPr>
            <p:ph idx="1"/>
          </p:nvPr>
        </p:nvSpPr>
        <p:spPr/>
        <p:txBody>
          <a:bodyPr/>
          <a:lstStyle/>
          <a:p>
            <a:pPr rtl="0" fontAlgn="ctr">
              <a:spcBef>
                <a:spcPts val="0"/>
              </a:spcBef>
              <a:spcAft>
                <a:spcPts val="0"/>
              </a:spcAft>
              <a:buFont typeface="Arial" panose="020B0604020202020204" pitchFamily="34" charset="0"/>
              <a:buChar char="•"/>
            </a:pPr>
            <a:r>
              <a:rPr lang="en-US" sz="2400" dirty="0">
                <a:effectLst/>
                <a:latin typeface="Calibri" panose="020F0502020204030204" pitchFamily="34" charset="0"/>
              </a:rPr>
              <a:t>Insert</a:t>
            </a:r>
          </a:p>
          <a:p>
            <a:pPr rtl="0" fontAlgn="ctr">
              <a:spcBef>
                <a:spcPts val="0"/>
              </a:spcBef>
              <a:spcAft>
                <a:spcPts val="0"/>
              </a:spcAft>
              <a:buFont typeface="Arial" panose="020B0604020202020204" pitchFamily="34" charset="0"/>
              <a:buChar char="•"/>
            </a:pPr>
            <a:r>
              <a:rPr lang="en-US" sz="2400" dirty="0">
                <a:effectLst/>
                <a:latin typeface="Calibri" panose="020F0502020204030204" pitchFamily="34" charset="0"/>
              </a:rPr>
              <a:t>Update</a:t>
            </a:r>
          </a:p>
          <a:p>
            <a:pPr rtl="0" fontAlgn="ctr">
              <a:spcBef>
                <a:spcPts val="0"/>
              </a:spcBef>
              <a:spcAft>
                <a:spcPts val="0"/>
              </a:spcAft>
              <a:buFont typeface="Arial" panose="020B0604020202020204" pitchFamily="34" charset="0"/>
              <a:buChar char="•"/>
            </a:pPr>
            <a:r>
              <a:rPr lang="en-US" sz="2400" dirty="0">
                <a:effectLst/>
                <a:latin typeface="Calibri" panose="020F0502020204030204" pitchFamily="34" charset="0"/>
              </a:rPr>
              <a:t>Delete</a:t>
            </a:r>
          </a:p>
          <a:p>
            <a:pPr rtl="0" fontAlgn="ctr">
              <a:spcBef>
                <a:spcPts val="0"/>
              </a:spcBef>
              <a:spcAft>
                <a:spcPts val="0"/>
              </a:spcAft>
              <a:buFont typeface="Arial" panose="020B0604020202020204" pitchFamily="34" charset="0"/>
              <a:buChar char="•"/>
            </a:pPr>
            <a:r>
              <a:rPr lang="en-US" sz="2400" dirty="0">
                <a:effectLst/>
                <a:latin typeface="Calibri" panose="020F0502020204030204" pitchFamily="34" charset="0"/>
              </a:rPr>
              <a:t>Create table</a:t>
            </a:r>
          </a:p>
          <a:p>
            <a:pPr rtl="0" fontAlgn="ctr">
              <a:spcBef>
                <a:spcPts val="0"/>
              </a:spcBef>
              <a:spcAft>
                <a:spcPts val="0"/>
              </a:spcAft>
              <a:buFont typeface="Arial" panose="020B0604020202020204" pitchFamily="34" charset="0"/>
              <a:buChar char="•"/>
            </a:pPr>
            <a:r>
              <a:rPr lang="en-US" sz="2400" dirty="0">
                <a:effectLst/>
                <a:latin typeface="Calibri" panose="020F0502020204030204" pitchFamily="34" charset="0"/>
              </a:rPr>
              <a:t>Alter table </a:t>
            </a:r>
          </a:p>
          <a:p>
            <a:pPr rtl="0" fontAlgn="ctr">
              <a:spcBef>
                <a:spcPts val="0"/>
              </a:spcBef>
              <a:spcAft>
                <a:spcPts val="0"/>
              </a:spcAft>
              <a:buFont typeface="Arial" panose="020B0604020202020204" pitchFamily="34" charset="0"/>
              <a:buChar char="•"/>
            </a:pPr>
            <a:r>
              <a:rPr lang="en-US" sz="2400" dirty="0">
                <a:effectLst/>
                <a:latin typeface="Calibri" panose="020F0502020204030204" pitchFamily="34" charset="0"/>
              </a:rPr>
              <a:t>Drop table</a:t>
            </a:r>
          </a:p>
          <a:p>
            <a:pPr marL="457153" lvl="1" indent="0">
              <a:buNone/>
            </a:pPr>
            <a:endParaRPr lang="en-US" sz="2400" dirty="0">
              <a:latin typeface="Courier New" panose="02070309020205020404" pitchFamily="49" charset="0"/>
            </a:endParaRPr>
          </a:p>
        </p:txBody>
      </p:sp>
    </p:spTree>
    <p:extLst>
      <p:ext uri="{BB962C8B-B14F-4D97-AF65-F5344CB8AC3E}">
        <p14:creationId xmlns:p14="http://schemas.microsoft.com/office/powerpoint/2010/main" val="37068175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a:xfrm>
            <a:off x="228600" y="864315"/>
            <a:ext cx="7772400" cy="988943"/>
          </a:xfrm>
        </p:spPr>
        <p:txBody>
          <a:bodyPr/>
          <a:lstStyle/>
          <a:p>
            <a:pPr eaLnBrk="1" hangingPunct="1">
              <a:defRPr/>
            </a:pPr>
            <a:r>
              <a:rPr lang="en-US" dirty="0"/>
              <a:t>SELECT Statement</a:t>
            </a:r>
          </a:p>
        </p:txBody>
      </p:sp>
      <p:sp>
        <p:nvSpPr>
          <p:cNvPr id="299011" name="Rectangle 3"/>
          <p:cNvSpPr>
            <a:spLocks noGrp="1" noChangeArrowheads="1"/>
          </p:cNvSpPr>
          <p:nvPr>
            <p:ph idx="1"/>
          </p:nvPr>
        </p:nvSpPr>
        <p:spPr>
          <a:xfrm>
            <a:off x="336176" y="1853258"/>
            <a:ext cx="8807824" cy="1002254"/>
          </a:xfrm>
        </p:spPr>
        <p:txBody>
          <a:bodyPr>
            <a:normAutofit/>
          </a:bodyPr>
          <a:lstStyle/>
          <a:p>
            <a:pPr eaLnBrk="1" hangingPunct="1">
              <a:lnSpc>
                <a:spcPct val="90000"/>
              </a:lnSpc>
              <a:defRPr/>
            </a:pPr>
            <a:r>
              <a:rPr lang="en-US" sz="2800" dirty="0"/>
              <a:t>Used for queries on single or multiple tables.</a:t>
            </a:r>
          </a:p>
          <a:p>
            <a:pPr eaLnBrk="1" hangingPunct="1">
              <a:lnSpc>
                <a:spcPct val="90000"/>
              </a:lnSpc>
              <a:defRPr/>
            </a:pPr>
            <a:r>
              <a:rPr lang="en-US" sz="2800" dirty="0"/>
              <a:t>Clauses of the SELECT statement:</a:t>
            </a:r>
          </a:p>
        </p:txBody>
      </p:sp>
      <p:sp>
        <p:nvSpPr>
          <p:cNvPr id="7" name="Footer Placeholder 6"/>
          <p:cNvSpPr>
            <a:spLocks noGrp="1"/>
          </p:cNvSpPr>
          <p:nvPr>
            <p:ph type="ftr" sz="quarter" idx="4294967295"/>
          </p:nvPr>
        </p:nvSpPr>
        <p:spPr/>
        <p:txBody>
          <a:bodyPr/>
          <a:lstStyle/>
          <a:p>
            <a:endParaRPr kumimoji="0" lang="en-US" dirty="0"/>
          </a:p>
        </p:txBody>
      </p:sp>
      <p:sp>
        <p:nvSpPr>
          <p:cNvPr id="4" name="Slide Number Placeholder 3"/>
          <p:cNvSpPr>
            <a:spLocks noGrp="1"/>
          </p:cNvSpPr>
          <p:nvPr>
            <p:ph type="sldNum" sz="quarter" idx="4294967295"/>
          </p:nvPr>
        </p:nvSpPr>
        <p:spPr/>
        <p:txBody>
          <a:bodyPr/>
          <a:lstStyle/>
          <a:p>
            <a:fld id="{DDF57373-8916-4707-A094-9A94EBD45992}" type="slidenum">
              <a:rPr lang="en-US"/>
              <a:pPr/>
              <a:t>22</a:t>
            </a:fld>
            <a:endParaRPr lang="en-US"/>
          </a:p>
        </p:txBody>
      </p:sp>
      <p:sp>
        <p:nvSpPr>
          <p:cNvPr id="5" name="Rectangle 3"/>
          <p:cNvSpPr txBox="1">
            <a:spLocks noChangeArrowheads="1"/>
          </p:cNvSpPr>
          <p:nvPr/>
        </p:nvSpPr>
        <p:spPr>
          <a:xfrm>
            <a:off x="564776" y="2785588"/>
            <a:ext cx="8216153" cy="3929230"/>
          </a:xfrm>
          <a:prstGeom prst="rect">
            <a:avLst/>
          </a:prstGeom>
          <a:solidFill>
            <a:srgbClr val="D6F5FE"/>
          </a:solidFill>
        </p:spPr>
        <p:txBody>
          <a:bodyPr vert="horz">
            <a:normAutofit lnSpcReduction="10000"/>
          </a:bodyPr>
          <a:lstStyle/>
          <a:p>
            <a:pPr marL="182880" indent="-246888" fontAlgn="auto">
              <a:lnSpc>
                <a:spcPct val="90000"/>
              </a:lnSpc>
              <a:spcBef>
                <a:spcPct val="20000"/>
              </a:spcBef>
              <a:spcAft>
                <a:spcPts val="0"/>
              </a:spcAft>
              <a:buClr>
                <a:schemeClr val="accent1"/>
              </a:buClr>
              <a:buSzPct val="85000"/>
              <a:buFont typeface="Wingdings 2"/>
              <a:buChar char=""/>
              <a:defRPr/>
            </a:pPr>
            <a:r>
              <a:rPr kumimoji="0" lang="en-US" sz="2400" b="0" i="0" u="none" strike="noStrike" kern="1200" cap="none" spc="0" normalizeH="0" baseline="0" noProof="0" dirty="0">
                <a:ln>
                  <a:noFill/>
                </a:ln>
                <a:solidFill>
                  <a:srgbClr val="990000"/>
                </a:solidFill>
                <a:effectLst>
                  <a:outerShdw blurRad="38100" dist="38100" dir="2700000" algn="tl">
                    <a:srgbClr val="000000"/>
                  </a:outerShdw>
                </a:effectLst>
                <a:uLnTx/>
                <a:uFillTx/>
                <a:latin typeface="+mj-lt"/>
                <a:ea typeface="+mn-ea"/>
                <a:cs typeface="+mn-cs"/>
              </a:rPr>
              <a:t>SELECT: </a:t>
            </a:r>
            <a:r>
              <a:rPr kumimoji="0" lang="en-US" sz="2400" b="0" i="0" u="none" strike="noStrike" kern="1200" cap="none" spc="0" normalizeH="0" baseline="0" noProof="0" dirty="0">
                <a:ln>
                  <a:noFill/>
                </a:ln>
                <a:solidFill>
                  <a:schemeClr val="tx1"/>
                </a:solidFill>
                <a:effectLst/>
                <a:uLnTx/>
                <a:uFillTx/>
                <a:latin typeface="+mj-lt"/>
                <a:ea typeface="+mn-ea"/>
                <a:cs typeface="+mn-cs"/>
              </a:rPr>
              <a:t>List the </a:t>
            </a:r>
            <a:r>
              <a:rPr kumimoji="0" lang="en-US" sz="2400" b="0" i="0" u="none" strike="noStrike" kern="1200" cap="none" spc="0" normalizeH="0" baseline="0" noProof="0" dirty="0">
                <a:ln>
                  <a:noFill/>
                </a:ln>
                <a:solidFill>
                  <a:srgbClr val="C00000"/>
                </a:solidFill>
                <a:effectLst/>
                <a:uLnTx/>
                <a:uFillTx/>
                <a:latin typeface="+mj-lt"/>
                <a:ea typeface="+mn-ea"/>
                <a:cs typeface="+mn-cs"/>
              </a:rPr>
              <a:t>columns</a:t>
            </a:r>
            <a:r>
              <a:rPr kumimoji="0" lang="en-US" sz="2400" b="0" i="0" u="none" strike="noStrike" kern="1200" cap="none" spc="0" normalizeH="0" baseline="0" noProof="0" dirty="0">
                <a:ln>
                  <a:noFill/>
                </a:ln>
                <a:solidFill>
                  <a:schemeClr val="tx1"/>
                </a:solidFill>
                <a:effectLst/>
                <a:uLnTx/>
                <a:uFillTx/>
                <a:latin typeface="+mj-lt"/>
                <a:ea typeface="+mn-ea"/>
                <a:cs typeface="+mn-cs"/>
              </a:rPr>
              <a:t> (and </a:t>
            </a:r>
            <a:r>
              <a:rPr kumimoji="0" lang="en-US" sz="2400" b="0" i="0" u="none" strike="noStrike" kern="1200" cap="none" spc="0" normalizeH="0" baseline="0" noProof="0" dirty="0">
                <a:ln>
                  <a:noFill/>
                </a:ln>
                <a:solidFill>
                  <a:srgbClr val="C00000"/>
                </a:solidFill>
                <a:effectLst/>
                <a:uLnTx/>
                <a:uFillTx/>
                <a:latin typeface="+mj-lt"/>
                <a:ea typeface="+mn-ea"/>
                <a:cs typeface="+mn-cs"/>
              </a:rPr>
              <a:t>expressions</a:t>
            </a:r>
            <a:r>
              <a:rPr kumimoji="0" lang="en-US" sz="2400" b="0" i="0" u="none" strike="noStrike" kern="1200" cap="none" spc="0" normalizeH="0" baseline="0" noProof="0" dirty="0">
                <a:ln>
                  <a:noFill/>
                </a:ln>
                <a:solidFill>
                  <a:schemeClr val="tx1"/>
                </a:solidFill>
                <a:effectLst/>
                <a:uLnTx/>
                <a:uFillTx/>
                <a:latin typeface="+mj-lt"/>
                <a:ea typeface="+mn-ea"/>
                <a:cs typeface="+mn-cs"/>
              </a:rPr>
              <a:t>) that should be returned from the query.</a:t>
            </a:r>
          </a:p>
          <a:p>
            <a:pPr marL="182880" indent="-246888" fontAlgn="auto">
              <a:lnSpc>
                <a:spcPct val="90000"/>
              </a:lnSpc>
              <a:spcBef>
                <a:spcPct val="20000"/>
              </a:spcBef>
              <a:spcAft>
                <a:spcPts val="0"/>
              </a:spcAft>
              <a:buClr>
                <a:schemeClr val="accent1"/>
              </a:buClr>
              <a:buSzPct val="85000"/>
              <a:buFont typeface="Wingdings 2"/>
              <a:buChar char=""/>
              <a:defRPr/>
            </a:pPr>
            <a:r>
              <a:rPr kumimoji="0" lang="en-US" sz="2400" b="0" i="0" u="none" strike="noStrike" kern="1200" cap="none" spc="0" normalizeH="0" baseline="0" noProof="0" dirty="0">
                <a:ln>
                  <a:noFill/>
                </a:ln>
                <a:solidFill>
                  <a:srgbClr val="990000"/>
                </a:solidFill>
                <a:effectLst>
                  <a:outerShdw blurRad="38100" dist="38100" dir="2700000" algn="tl">
                    <a:srgbClr val="000000"/>
                  </a:outerShdw>
                </a:effectLst>
                <a:uLnTx/>
                <a:uFillTx/>
                <a:latin typeface="+mj-lt"/>
                <a:ea typeface="+mn-ea"/>
                <a:cs typeface="+mn-cs"/>
              </a:rPr>
              <a:t>FROM: </a:t>
            </a:r>
            <a:r>
              <a:rPr kumimoji="0" lang="en-US" sz="2400" b="0" i="0" u="none" strike="noStrike" kern="1200" cap="none" spc="0" normalizeH="0" baseline="0" noProof="0" dirty="0">
                <a:ln>
                  <a:noFill/>
                </a:ln>
                <a:solidFill>
                  <a:schemeClr val="tx1"/>
                </a:solidFill>
                <a:effectLst/>
                <a:uLnTx/>
                <a:uFillTx/>
                <a:latin typeface="+mj-lt"/>
                <a:ea typeface="+mn-ea"/>
                <a:cs typeface="+mn-cs"/>
              </a:rPr>
              <a:t>Indicate the </a:t>
            </a:r>
            <a:r>
              <a:rPr kumimoji="0" lang="en-US" sz="2400" b="0" i="0" u="none" strike="noStrike" kern="1200" cap="none" spc="0" normalizeH="0" baseline="0" noProof="0" dirty="0">
                <a:ln>
                  <a:noFill/>
                </a:ln>
                <a:solidFill>
                  <a:srgbClr val="C00000"/>
                </a:solidFill>
                <a:effectLst/>
                <a:uLnTx/>
                <a:uFillTx/>
                <a:latin typeface="+mj-lt"/>
                <a:ea typeface="+mn-ea"/>
                <a:cs typeface="+mn-cs"/>
              </a:rPr>
              <a:t>table(s)</a:t>
            </a:r>
            <a:r>
              <a:rPr kumimoji="0" lang="en-US" sz="2400" b="0" i="0" u="none" strike="noStrike" kern="1200" cap="none" spc="0" normalizeH="0" baseline="0" noProof="0" dirty="0">
                <a:ln>
                  <a:noFill/>
                </a:ln>
                <a:solidFill>
                  <a:schemeClr val="tx1"/>
                </a:solidFill>
                <a:effectLst/>
                <a:uLnTx/>
                <a:uFillTx/>
                <a:latin typeface="+mj-lt"/>
                <a:ea typeface="+mn-ea"/>
                <a:cs typeface="+mn-cs"/>
              </a:rPr>
              <a:t> or </a:t>
            </a:r>
            <a:r>
              <a:rPr kumimoji="0" lang="en-US" sz="2400" b="0" i="0" u="none" strike="noStrike" kern="1200" cap="none" spc="0" normalizeH="0" baseline="0" noProof="0" dirty="0">
                <a:ln>
                  <a:noFill/>
                </a:ln>
                <a:solidFill>
                  <a:srgbClr val="C00000"/>
                </a:solidFill>
                <a:effectLst/>
                <a:uLnTx/>
                <a:uFillTx/>
                <a:latin typeface="+mj-lt"/>
                <a:ea typeface="+mn-ea"/>
                <a:cs typeface="+mn-cs"/>
              </a:rPr>
              <a:t>view(s) </a:t>
            </a:r>
            <a:r>
              <a:rPr kumimoji="0" lang="en-US" sz="2400" b="0" i="0" u="none" strike="noStrike" kern="1200" cap="none" spc="0" normalizeH="0" baseline="0" noProof="0" dirty="0">
                <a:ln>
                  <a:noFill/>
                </a:ln>
                <a:solidFill>
                  <a:schemeClr val="tx1"/>
                </a:solidFill>
                <a:effectLst/>
                <a:uLnTx/>
                <a:uFillTx/>
                <a:latin typeface="+mj-lt"/>
                <a:ea typeface="+mn-ea"/>
                <a:cs typeface="+mn-cs"/>
              </a:rPr>
              <a:t>from which data will be obtained.</a:t>
            </a:r>
          </a:p>
          <a:p>
            <a:pPr marL="182880" indent="-246888" fontAlgn="auto">
              <a:lnSpc>
                <a:spcPct val="90000"/>
              </a:lnSpc>
              <a:spcBef>
                <a:spcPct val="20000"/>
              </a:spcBef>
              <a:spcAft>
                <a:spcPts val="0"/>
              </a:spcAft>
              <a:buClr>
                <a:schemeClr val="accent1"/>
              </a:buClr>
              <a:buSzPct val="85000"/>
              <a:buFont typeface="Wingdings 2"/>
              <a:buChar char=""/>
              <a:defRPr/>
            </a:pPr>
            <a:r>
              <a:rPr kumimoji="0" lang="en-US" sz="2400" b="0" i="0" u="none" strike="noStrike" kern="1200" cap="none" spc="0" normalizeH="0" baseline="0" noProof="0" dirty="0">
                <a:ln>
                  <a:noFill/>
                </a:ln>
                <a:solidFill>
                  <a:srgbClr val="990000"/>
                </a:solidFill>
                <a:effectLst>
                  <a:outerShdw blurRad="38100" dist="38100" dir="2700000" algn="tl">
                    <a:srgbClr val="000000"/>
                  </a:outerShdw>
                </a:effectLst>
                <a:uLnTx/>
                <a:uFillTx/>
                <a:latin typeface="+mj-lt"/>
                <a:ea typeface="+mn-ea"/>
                <a:cs typeface="+mn-cs"/>
              </a:rPr>
              <a:t>WHERE: </a:t>
            </a:r>
            <a:r>
              <a:rPr kumimoji="0" lang="en-US" sz="2400" b="0" i="0" u="none" strike="noStrike" kern="1200" cap="none" spc="0" normalizeH="0" baseline="0" noProof="0" dirty="0">
                <a:ln>
                  <a:noFill/>
                </a:ln>
                <a:solidFill>
                  <a:schemeClr val="tx1"/>
                </a:solidFill>
                <a:effectLst/>
                <a:uLnTx/>
                <a:uFillTx/>
                <a:latin typeface="+mj-lt"/>
                <a:ea typeface="+mn-ea"/>
                <a:cs typeface="+mn-cs"/>
              </a:rPr>
              <a:t>Indicate the </a:t>
            </a:r>
            <a:r>
              <a:rPr kumimoji="0" lang="en-US" sz="2400" b="0" i="0" u="none" strike="noStrike" kern="1200" cap="none" spc="0" normalizeH="0" baseline="0" noProof="0" dirty="0">
                <a:ln>
                  <a:noFill/>
                </a:ln>
                <a:solidFill>
                  <a:srgbClr val="C00000"/>
                </a:solidFill>
                <a:effectLst/>
                <a:uLnTx/>
                <a:uFillTx/>
                <a:latin typeface="+mj-lt"/>
                <a:ea typeface="+mn-ea"/>
                <a:cs typeface="+mn-cs"/>
              </a:rPr>
              <a:t>conditions</a:t>
            </a:r>
            <a:r>
              <a:rPr kumimoji="0" lang="en-US" sz="2400" b="0" i="0" u="none" strike="noStrike" kern="1200" cap="none" spc="0" normalizeH="0" baseline="0" noProof="0" dirty="0">
                <a:ln>
                  <a:noFill/>
                </a:ln>
                <a:solidFill>
                  <a:schemeClr val="tx1"/>
                </a:solidFill>
                <a:effectLst/>
                <a:uLnTx/>
                <a:uFillTx/>
                <a:latin typeface="+mj-lt"/>
                <a:ea typeface="+mn-ea"/>
                <a:cs typeface="+mn-cs"/>
              </a:rPr>
              <a:t> under which a row will be included in the result.</a:t>
            </a:r>
          </a:p>
          <a:p>
            <a:pPr marL="182880" indent="-246888" fontAlgn="auto">
              <a:lnSpc>
                <a:spcPct val="90000"/>
              </a:lnSpc>
              <a:spcBef>
                <a:spcPct val="20000"/>
              </a:spcBef>
              <a:spcAft>
                <a:spcPts val="0"/>
              </a:spcAft>
              <a:buClr>
                <a:schemeClr val="accent1"/>
              </a:buClr>
              <a:buSzPct val="85000"/>
              <a:buFont typeface="Wingdings 2"/>
              <a:buChar char=""/>
              <a:defRPr/>
            </a:pPr>
            <a:r>
              <a:rPr kumimoji="0" lang="en-US" sz="2400" b="0" i="0" u="none" strike="noStrike" kern="1200" cap="none" spc="0" normalizeH="0" baseline="0" noProof="0" dirty="0">
                <a:ln>
                  <a:noFill/>
                </a:ln>
                <a:solidFill>
                  <a:srgbClr val="990000"/>
                </a:solidFill>
                <a:effectLst>
                  <a:outerShdw blurRad="38100" dist="38100" dir="2700000" algn="tl">
                    <a:srgbClr val="000000"/>
                  </a:outerShdw>
                </a:effectLst>
                <a:uLnTx/>
                <a:uFillTx/>
                <a:latin typeface="+mj-lt"/>
                <a:ea typeface="+mn-ea"/>
                <a:cs typeface="+mn-cs"/>
              </a:rPr>
              <a:t>GROUP BY: </a:t>
            </a:r>
            <a:r>
              <a:rPr kumimoji="0" lang="en-US" sz="2400" b="0" i="0" u="none" strike="noStrike" kern="1200" cap="none" spc="0" normalizeH="0" baseline="0" noProof="0" dirty="0">
                <a:ln>
                  <a:noFill/>
                </a:ln>
                <a:solidFill>
                  <a:schemeClr val="tx1"/>
                </a:solidFill>
                <a:effectLst/>
                <a:uLnTx/>
                <a:uFillTx/>
                <a:latin typeface="+mj-lt"/>
                <a:ea typeface="+mn-ea"/>
                <a:cs typeface="+mn-cs"/>
              </a:rPr>
              <a:t>Indicate </a:t>
            </a:r>
            <a:r>
              <a:rPr kumimoji="0" lang="en-US" sz="2400" b="0" i="0" u="none" strike="noStrike" kern="1200" cap="none" spc="0" normalizeH="0" baseline="0" noProof="0" dirty="0">
                <a:ln>
                  <a:noFill/>
                </a:ln>
                <a:solidFill>
                  <a:srgbClr val="C00000"/>
                </a:solidFill>
                <a:effectLst/>
                <a:uLnTx/>
                <a:uFillTx/>
                <a:latin typeface="+mj-lt"/>
                <a:ea typeface="+mn-ea"/>
                <a:cs typeface="+mn-cs"/>
              </a:rPr>
              <a:t>group(categorization)</a:t>
            </a:r>
            <a:r>
              <a:rPr kumimoji="0" lang="en-US" sz="2400" b="0" i="0" u="none" strike="noStrike" kern="1200" cap="none" spc="0" normalizeH="0" baseline="0" noProof="0" dirty="0">
                <a:ln>
                  <a:noFill/>
                </a:ln>
                <a:solidFill>
                  <a:schemeClr val="tx1"/>
                </a:solidFill>
                <a:effectLst/>
                <a:uLnTx/>
                <a:uFillTx/>
                <a:latin typeface="+mj-lt"/>
                <a:ea typeface="+mn-ea"/>
                <a:cs typeface="+mn-cs"/>
              </a:rPr>
              <a:t> of results. </a:t>
            </a:r>
          </a:p>
          <a:p>
            <a:pPr marL="182880" indent="-246888" fontAlgn="auto">
              <a:lnSpc>
                <a:spcPct val="90000"/>
              </a:lnSpc>
              <a:spcBef>
                <a:spcPct val="20000"/>
              </a:spcBef>
              <a:spcAft>
                <a:spcPts val="0"/>
              </a:spcAft>
              <a:buClr>
                <a:schemeClr val="accent1"/>
              </a:buClr>
              <a:buSzPct val="85000"/>
              <a:buFont typeface="Wingdings 2"/>
              <a:buChar char=""/>
              <a:defRPr/>
            </a:pPr>
            <a:r>
              <a:rPr kumimoji="0" lang="en-US" sz="2400" b="0" i="0" u="none" strike="noStrike" kern="1200" cap="none" spc="0" normalizeH="0" baseline="0" noProof="0" dirty="0">
                <a:ln>
                  <a:noFill/>
                </a:ln>
                <a:solidFill>
                  <a:srgbClr val="990000"/>
                </a:solidFill>
                <a:effectLst>
                  <a:outerShdw blurRad="38100" dist="38100" dir="2700000" algn="tl">
                    <a:srgbClr val="000000"/>
                  </a:outerShdw>
                </a:effectLst>
                <a:uLnTx/>
                <a:uFillTx/>
                <a:latin typeface="+mj-lt"/>
                <a:ea typeface="+mn-ea"/>
                <a:cs typeface="+mn-cs"/>
              </a:rPr>
              <a:t>HAVING: </a:t>
            </a:r>
            <a:r>
              <a:rPr kumimoji="0" lang="en-US" sz="2400" b="0" i="0" u="none" strike="noStrike" kern="1200" cap="none" spc="0" normalizeH="0" baseline="0" noProof="0" dirty="0">
                <a:ln>
                  <a:noFill/>
                </a:ln>
                <a:solidFill>
                  <a:schemeClr val="tx1"/>
                </a:solidFill>
                <a:effectLst/>
                <a:uLnTx/>
                <a:uFillTx/>
                <a:latin typeface="+mj-lt"/>
                <a:ea typeface="+mn-ea"/>
                <a:cs typeface="+mn-cs"/>
              </a:rPr>
              <a:t>Indicate the </a:t>
            </a:r>
            <a:r>
              <a:rPr kumimoji="0" lang="en-US" sz="2400" b="0" i="0" u="none" strike="noStrike" kern="1200" cap="none" spc="0" normalizeH="0" baseline="0" noProof="0" dirty="0">
                <a:ln>
                  <a:noFill/>
                </a:ln>
                <a:solidFill>
                  <a:srgbClr val="C00000"/>
                </a:solidFill>
                <a:effectLst/>
                <a:uLnTx/>
                <a:uFillTx/>
                <a:latin typeface="+mj-lt"/>
                <a:ea typeface="+mn-ea"/>
                <a:cs typeface="+mn-cs"/>
              </a:rPr>
              <a:t>conditions</a:t>
            </a:r>
            <a:r>
              <a:rPr kumimoji="0" lang="en-US" sz="2400" b="0" i="0" u="none" strike="noStrike" kern="1200" cap="none" spc="0" normalizeH="0" baseline="0" noProof="0" dirty="0">
                <a:ln>
                  <a:noFill/>
                </a:ln>
                <a:solidFill>
                  <a:schemeClr val="tx1"/>
                </a:solidFill>
                <a:effectLst/>
                <a:uLnTx/>
                <a:uFillTx/>
                <a:latin typeface="+mj-lt"/>
                <a:ea typeface="+mn-ea"/>
                <a:cs typeface="+mn-cs"/>
              </a:rPr>
              <a:t> under which a category (group) will be included.</a:t>
            </a:r>
          </a:p>
          <a:p>
            <a:pPr marL="182880" indent="-246888" fontAlgn="auto">
              <a:lnSpc>
                <a:spcPct val="90000"/>
              </a:lnSpc>
              <a:spcBef>
                <a:spcPct val="20000"/>
              </a:spcBef>
              <a:spcAft>
                <a:spcPts val="0"/>
              </a:spcAft>
              <a:buClr>
                <a:schemeClr val="accent1"/>
              </a:buClr>
              <a:buSzPct val="85000"/>
              <a:buFont typeface="Wingdings 2"/>
              <a:buChar char=""/>
              <a:defRPr/>
            </a:pPr>
            <a:r>
              <a:rPr kumimoji="0" lang="en-US" sz="2400" b="0" i="0" u="none" strike="noStrike" kern="1200" cap="none" spc="0" normalizeH="0" baseline="0" noProof="0" dirty="0">
                <a:ln>
                  <a:noFill/>
                </a:ln>
                <a:solidFill>
                  <a:srgbClr val="990000"/>
                </a:solidFill>
                <a:effectLst>
                  <a:outerShdw blurRad="38100" dist="38100" dir="2700000" algn="tl">
                    <a:srgbClr val="000000"/>
                  </a:outerShdw>
                </a:effectLst>
                <a:uLnTx/>
                <a:uFillTx/>
                <a:latin typeface="+mj-lt"/>
                <a:ea typeface="+mn-ea"/>
                <a:cs typeface="+mn-cs"/>
              </a:rPr>
              <a:t>ORDER BY: </a:t>
            </a:r>
            <a:r>
              <a:rPr kumimoji="0" lang="en-US" sz="2400" b="0" i="0" u="none" strike="noStrike" kern="1200" cap="none" spc="0" normalizeH="0" baseline="0" noProof="0" dirty="0">
                <a:ln>
                  <a:noFill/>
                </a:ln>
                <a:solidFill>
                  <a:srgbClr val="C00000"/>
                </a:solidFill>
                <a:effectLst/>
                <a:uLnTx/>
                <a:uFillTx/>
                <a:latin typeface="+mj-lt"/>
                <a:ea typeface="+mn-ea"/>
                <a:cs typeface="+mn-cs"/>
              </a:rPr>
              <a:t>Sorts</a:t>
            </a:r>
            <a:r>
              <a:rPr kumimoji="0" lang="en-US" sz="2400" b="0" i="0" u="none" strike="noStrike" kern="1200" cap="none" spc="0" normalizeH="0" baseline="0" noProof="0" dirty="0">
                <a:ln>
                  <a:noFill/>
                </a:ln>
                <a:solidFill>
                  <a:schemeClr val="tx1"/>
                </a:solidFill>
                <a:effectLst/>
                <a:uLnTx/>
                <a:uFillTx/>
                <a:latin typeface="+mj-lt"/>
                <a:ea typeface="+mn-ea"/>
                <a:cs typeface="+mn-cs"/>
              </a:rPr>
              <a:t> the result according to specified criteria.</a:t>
            </a:r>
          </a:p>
        </p:txBody>
      </p:sp>
      <p:sp>
        <p:nvSpPr>
          <p:cNvPr id="8" name="Rounded Rectangle 7"/>
          <p:cNvSpPr/>
          <p:nvPr/>
        </p:nvSpPr>
        <p:spPr>
          <a:xfrm>
            <a:off x="577516" y="2788513"/>
            <a:ext cx="8197516" cy="1326287"/>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858001" y="2275165"/>
            <a:ext cx="1724526" cy="45824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rgbClr val="C00000"/>
                </a:solidFill>
                <a:latin typeface="+mj-lt"/>
              </a:rPr>
              <a:t>Required</a:t>
            </a:r>
          </a:p>
        </p:txBody>
      </p:sp>
    </p:spTree>
    <p:extLst>
      <p:ext uri="{BB962C8B-B14F-4D97-AF65-F5344CB8AC3E}">
        <p14:creationId xmlns:p14="http://schemas.microsoft.com/office/powerpoint/2010/main" val="11643830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4294967295"/>
          </p:nvPr>
        </p:nvSpPr>
        <p:spPr/>
        <p:txBody>
          <a:bodyPr/>
          <a:lstStyle/>
          <a:p>
            <a:fld id="{D1C02F94-B9CA-457B-9529-9954C10FD6BC}" type="slidenum">
              <a:rPr lang="en-US"/>
              <a:pPr/>
              <a:t>23</a:t>
            </a:fld>
            <a:endParaRPr lang="en-US"/>
          </a:p>
        </p:txBody>
      </p:sp>
      <p:sp>
        <p:nvSpPr>
          <p:cNvPr id="32771" name="Text Box 3"/>
          <p:cNvSpPr txBox="1">
            <a:spLocks noChangeArrowheads="1"/>
          </p:cNvSpPr>
          <p:nvPr/>
        </p:nvSpPr>
        <p:spPr bwMode="auto">
          <a:xfrm>
            <a:off x="1042023" y="5257800"/>
            <a:ext cx="3783386" cy="1015663"/>
          </a:xfrm>
          <a:prstGeom prst="rect">
            <a:avLst/>
          </a:prstGeom>
          <a:noFill/>
          <a:ln w="12700">
            <a:noFill/>
            <a:miter lim="800000"/>
            <a:headEnd type="none" w="sm" len="sm"/>
            <a:tailEnd type="none" w="sm" len="sm"/>
          </a:ln>
        </p:spPr>
        <p:txBody>
          <a:bodyPr wrap="square">
            <a:spAutoFit/>
          </a:bodyPr>
          <a:lstStyle/>
          <a:p>
            <a:pPr lvl="1" eaLnBrk="0" hangingPunct="0"/>
            <a:r>
              <a:rPr lang="en-US" sz="2000" dirty="0">
                <a:latin typeface="Arial" charset="0"/>
              </a:rPr>
              <a:t>SQL statement processing order  (adapted from van der </a:t>
            </a:r>
            <a:r>
              <a:rPr lang="en-US" sz="2000" dirty="0" err="1">
                <a:latin typeface="Arial" charset="0"/>
              </a:rPr>
              <a:t>Lans</a:t>
            </a:r>
            <a:r>
              <a:rPr lang="en-US" sz="2000" dirty="0">
                <a:latin typeface="Arial" charset="0"/>
              </a:rPr>
              <a:t>, p.100)</a:t>
            </a:r>
          </a:p>
        </p:txBody>
      </p:sp>
      <p:pic>
        <p:nvPicPr>
          <p:cNvPr id="32772" name="Picture 4" descr="Noname.jpg"/>
          <p:cNvPicPr>
            <a:picLocks noChangeAspect="1"/>
          </p:cNvPicPr>
          <p:nvPr/>
        </p:nvPicPr>
        <p:blipFill>
          <a:blip r:embed="rId3"/>
          <a:srcRect/>
          <a:stretch>
            <a:fillRect/>
          </a:stretch>
        </p:blipFill>
        <p:spPr bwMode="auto">
          <a:xfrm>
            <a:off x="4800600" y="533400"/>
            <a:ext cx="4019550" cy="6162675"/>
          </a:xfrm>
          <a:prstGeom prst="rect">
            <a:avLst/>
          </a:prstGeom>
          <a:noFill/>
          <a:ln w="9525">
            <a:noFill/>
            <a:miter lim="800000"/>
            <a:headEnd/>
            <a:tailEnd/>
          </a:ln>
        </p:spPr>
      </p:pic>
      <p:pic>
        <p:nvPicPr>
          <p:cNvPr id="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9370" y="2348290"/>
            <a:ext cx="3754128" cy="19182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 Box 3"/>
          <p:cNvSpPr txBox="1">
            <a:spLocks noChangeArrowheads="1"/>
          </p:cNvSpPr>
          <p:nvPr/>
        </p:nvSpPr>
        <p:spPr bwMode="auto">
          <a:xfrm>
            <a:off x="507723" y="965111"/>
            <a:ext cx="3122103" cy="707886"/>
          </a:xfrm>
          <a:prstGeom prst="rect">
            <a:avLst/>
          </a:prstGeom>
          <a:noFill/>
          <a:ln w="12700">
            <a:noFill/>
            <a:miter lim="800000"/>
            <a:headEnd type="none" w="sm" len="sm"/>
            <a:tailEnd type="none" w="sm" len="sm"/>
          </a:ln>
        </p:spPr>
        <p:txBody>
          <a:bodyPr wrap="square">
            <a:spAutoFit/>
          </a:bodyPr>
          <a:lstStyle/>
          <a:p>
            <a:pPr lvl="1" eaLnBrk="0" hangingPunct="0"/>
            <a:r>
              <a:rPr lang="en-US" sz="2000" dirty="0">
                <a:latin typeface="Arial" charset="0"/>
              </a:rPr>
              <a:t>General Syntax of the SELECT statement</a:t>
            </a:r>
          </a:p>
        </p:txBody>
      </p:sp>
    </p:spTree>
    <p:extLst>
      <p:ext uri="{BB962C8B-B14F-4D97-AF65-F5344CB8AC3E}">
        <p14:creationId xmlns:p14="http://schemas.microsoft.com/office/powerpoint/2010/main" val="11268044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304800" y="734411"/>
            <a:ext cx="8382000" cy="713389"/>
          </a:xfrm>
          <a:noFill/>
        </p:spPr>
        <p:txBody>
          <a:bodyPr lIns="90487" tIns="44450" rIns="90487" bIns="44450" anchor="ctr"/>
          <a:lstStyle/>
          <a:p>
            <a:pPr eaLnBrk="1" hangingPunct="1"/>
            <a:r>
              <a:rPr lang="en-US" sz="3600" dirty="0"/>
              <a:t>Querying a table</a:t>
            </a:r>
            <a:endParaRPr lang="en-US" sz="1800" dirty="0"/>
          </a:p>
        </p:txBody>
      </p:sp>
      <p:sp>
        <p:nvSpPr>
          <p:cNvPr id="21508" name="Rectangle 3"/>
          <p:cNvSpPr>
            <a:spLocks noGrp="1" noChangeArrowheads="1"/>
          </p:cNvSpPr>
          <p:nvPr>
            <p:ph idx="1"/>
          </p:nvPr>
        </p:nvSpPr>
        <p:spPr>
          <a:xfrm>
            <a:off x="304800" y="1600200"/>
            <a:ext cx="8297863" cy="1447800"/>
          </a:xfrm>
          <a:noFill/>
        </p:spPr>
        <p:txBody>
          <a:bodyPr lIns="90487" tIns="44450" rIns="90487" bIns="44450"/>
          <a:lstStyle/>
          <a:p>
            <a:pPr eaLnBrk="1" hangingPunct="1">
              <a:buFontTx/>
              <a:buNone/>
            </a:pPr>
            <a:r>
              <a:rPr lang="en-US" sz="2400" i="1" dirty="0"/>
              <a:t>List all data in the share table</a:t>
            </a:r>
            <a:r>
              <a:rPr lang="en-US" sz="2000" i="1" dirty="0"/>
              <a:t>.  </a:t>
            </a:r>
          </a:p>
          <a:p>
            <a:pPr eaLnBrk="1" hangingPunct="1">
              <a:buFontTx/>
              <a:buNone/>
            </a:pPr>
            <a:endParaRPr lang="en-US" sz="1200" dirty="0">
              <a:latin typeface="Courier New" pitchFamily="49" charset="0"/>
            </a:endParaRPr>
          </a:p>
          <a:p>
            <a:pPr eaLnBrk="1" hangingPunct="1">
              <a:buFontTx/>
              <a:buNone/>
            </a:pPr>
            <a:r>
              <a:rPr lang="en-US" sz="2400" dirty="0">
                <a:latin typeface="Courier New" pitchFamily="49" charset="0"/>
              </a:rPr>
              <a:t>SELECT * FROM share;</a:t>
            </a:r>
          </a:p>
          <a:p>
            <a:pPr eaLnBrk="1" hangingPunct="1"/>
            <a:endParaRPr lang="en-US" dirty="0"/>
          </a:p>
        </p:txBody>
      </p:sp>
      <p:graphicFrame>
        <p:nvGraphicFramePr>
          <p:cNvPr id="20598" name="Group 1142"/>
          <p:cNvGraphicFramePr>
            <a:graphicFrameLocks noGrp="1"/>
          </p:cNvGraphicFramePr>
          <p:nvPr>
            <p:extLst>
              <p:ext uri="{D42A27DB-BD31-4B8C-83A1-F6EECF244321}">
                <p14:modId xmlns:p14="http://schemas.microsoft.com/office/powerpoint/2010/main" val="3414508119"/>
              </p:ext>
            </p:extLst>
          </p:nvPr>
        </p:nvGraphicFramePr>
        <p:xfrm>
          <a:off x="495300" y="2743200"/>
          <a:ext cx="8305800" cy="3446399"/>
        </p:xfrm>
        <a:graphic>
          <a:graphicData uri="http://schemas.openxmlformats.org/drawingml/2006/table">
            <a:tbl>
              <a:tblPr/>
              <a:tblGrid>
                <a:gridCol w="1066800">
                  <a:extLst>
                    <a:ext uri="{9D8B030D-6E8A-4147-A177-3AD203B41FA5}">
                      <a16:colId xmlns:a16="http://schemas.microsoft.com/office/drawing/2014/main" val="20000"/>
                    </a:ext>
                  </a:extLst>
                </a:gridCol>
                <a:gridCol w="2543175">
                  <a:extLst>
                    <a:ext uri="{9D8B030D-6E8A-4147-A177-3AD203B41FA5}">
                      <a16:colId xmlns:a16="http://schemas.microsoft.com/office/drawing/2014/main" val="20001"/>
                    </a:ext>
                  </a:extLst>
                </a:gridCol>
                <a:gridCol w="1343025">
                  <a:extLst>
                    <a:ext uri="{9D8B030D-6E8A-4147-A177-3AD203B41FA5}">
                      <a16:colId xmlns:a16="http://schemas.microsoft.com/office/drawing/2014/main" val="20002"/>
                    </a:ext>
                  </a:extLst>
                </a:gridCol>
                <a:gridCol w="1200150">
                  <a:extLst>
                    <a:ext uri="{9D8B030D-6E8A-4147-A177-3AD203B41FA5}">
                      <a16:colId xmlns:a16="http://schemas.microsoft.com/office/drawing/2014/main" val="20003"/>
                    </a:ext>
                  </a:extLst>
                </a:gridCol>
                <a:gridCol w="1096963">
                  <a:extLst>
                    <a:ext uri="{9D8B030D-6E8A-4147-A177-3AD203B41FA5}">
                      <a16:colId xmlns:a16="http://schemas.microsoft.com/office/drawing/2014/main" val="20004"/>
                    </a:ext>
                  </a:extLst>
                </a:gridCol>
                <a:gridCol w="1055687">
                  <a:extLst>
                    <a:ext uri="{9D8B030D-6E8A-4147-A177-3AD203B41FA5}">
                      <a16:colId xmlns:a16="http://schemas.microsoft.com/office/drawing/2014/main" val="20005"/>
                    </a:ext>
                  </a:extLst>
                </a:gridCol>
              </a:tblGrid>
              <a:tr h="304800">
                <a:tc>
                  <a:txBody>
                    <a:bodyPr/>
                    <a:lstStyle/>
                    <a:p>
                      <a:pPr marL="0" marR="0" lvl="0" indent="0" algn="l" defTabSz="914400" rtl="0" eaLnBrk="1" fontAlgn="base" latinLnBrk="0" hangingPunct="1">
                        <a:lnSpc>
                          <a:spcPct val="88000"/>
                        </a:lnSpc>
                        <a:spcBef>
                          <a:spcPts val="2000"/>
                        </a:spcBef>
                        <a:spcAft>
                          <a:spcPct val="0"/>
                        </a:spcAft>
                        <a:buClrTx/>
                        <a:buSzTx/>
                        <a:buFontTx/>
                        <a:buNone/>
                        <a:tabLst/>
                      </a:pPr>
                      <a:r>
                        <a:rPr kumimoji="0" lang="en-US" sz="1600" b="0" i="0" u="none" strike="noStrike" cap="none" normalizeH="0" baseline="0" dirty="0" err="1">
                          <a:ln>
                            <a:noFill/>
                          </a:ln>
                          <a:solidFill>
                            <a:schemeClr val="tx1"/>
                          </a:solidFill>
                          <a:effectLst/>
                          <a:latin typeface="Courier New" pitchFamily="49" charset="0"/>
                        </a:rPr>
                        <a:t>shrcode</a:t>
                      </a:r>
                      <a:endParaRPr kumimoji="0" lang="en-US" sz="1600" b="0" i="0" u="none" strike="noStrike" cap="none" normalizeH="0" baseline="0" dirty="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88000"/>
                        </a:lnSpc>
                        <a:spcBef>
                          <a:spcPts val="2000"/>
                        </a:spcBef>
                        <a:spcAft>
                          <a:spcPct val="0"/>
                        </a:spcAft>
                        <a:buClrTx/>
                        <a:buSzTx/>
                        <a:buFontTx/>
                        <a:buNone/>
                        <a:tabLst/>
                      </a:pPr>
                      <a:r>
                        <a:rPr kumimoji="0" lang="en-US" sz="1600" b="0" i="0" u="none" strike="noStrike" cap="none" normalizeH="0" baseline="0" dirty="0" err="1">
                          <a:ln>
                            <a:noFill/>
                          </a:ln>
                          <a:solidFill>
                            <a:schemeClr val="tx1"/>
                          </a:solidFill>
                          <a:effectLst/>
                          <a:latin typeface="Courier New" pitchFamily="49" charset="0"/>
                        </a:rPr>
                        <a:t>shrfirm</a:t>
                      </a:r>
                      <a:endParaRPr kumimoji="0" lang="en-US" sz="1600" b="0" i="0" u="none" strike="noStrike" cap="none" normalizeH="0" baseline="0" dirty="0">
                        <a:ln>
                          <a:noFill/>
                        </a:ln>
                        <a:solidFill>
                          <a:schemeClr val="tx1"/>
                        </a:solidFill>
                        <a:effectLst/>
                        <a:latin typeface="Courier New" pitchFamily="49"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r" defTabSz="914400" rtl="0" eaLnBrk="1" fontAlgn="base" latinLnBrk="0" hangingPunct="1">
                        <a:lnSpc>
                          <a:spcPct val="88000"/>
                        </a:lnSpc>
                        <a:spcBef>
                          <a:spcPts val="2000"/>
                        </a:spcBef>
                        <a:spcAft>
                          <a:spcPct val="0"/>
                        </a:spcAft>
                        <a:buClrTx/>
                        <a:buSzTx/>
                        <a:buFontTx/>
                        <a:buNone/>
                        <a:tabLst/>
                      </a:pPr>
                      <a:r>
                        <a:rPr kumimoji="0" lang="en-US" sz="1600" b="0" i="0" u="none" strike="noStrike" cap="none" normalizeH="0" baseline="0" dirty="0" err="1">
                          <a:ln>
                            <a:noFill/>
                          </a:ln>
                          <a:solidFill>
                            <a:schemeClr val="tx1"/>
                          </a:solidFill>
                          <a:effectLst/>
                          <a:latin typeface="Courier New" pitchFamily="49" charset="0"/>
                        </a:rPr>
                        <a:t>shrprice</a:t>
                      </a:r>
                      <a:endParaRPr kumimoji="0" lang="en-US" sz="1600" b="0" i="0" u="none" strike="noStrike" cap="none" normalizeH="0" baseline="0" dirty="0">
                        <a:ln>
                          <a:noFill/>
                        </a:ln>
                        <a:solidFill>
                          <a:schemeClr val="tx1"/>
                        </a:solidFill>
                        <a:effectLst/>
                        <a:latin typeface="Courier New" pitchFamily="49" charset="0"/>
                      </a:endParaRPr>
                    </a:p>
                  </a:txBody>
                  <a:tcPr marL="0" marR="228600"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r" defTabSz="914400" rtl="0" eaLnBrk="1" fontAlgn="base" latinLnBrk="0" hangingPunct="1">
                        <a:lnSpc>
                          <a:spcPct val="88000"/>
                        </a:lnSpc>
                        <a:spcBef>
                          <a:spcPts val="2000"/>
                        </a:spcBef>
                        <a:spcAft>
                          <a:spcPct val="0"/>
                        </a:spcAft>
                        <a:buClrTx/>
                        <a:buSzTx/>
                        <a:buFontTx/>
                        <a:buNone/>
                        <a:tabLst/>
                      </a:pPr>
                      <a:r>
                        <a:rPr kumimoji="0" lang="en-US" sz="1600" b="0" i="0" u="none" strike="noStrike" cap="none" normalizeH="0" baseline="0" dirty="0" err="1">
                          <a:ln>
                            <a:noFill/>
                          </a:ln>
                          <a:solidFill>
                            <a:schemeClr val="tx1"/>
                          </a:solidFill>
                          <a:effectLst/>
                          <a:latin typeface="Courier New" pitchFamily="49" charset="0"/>
                        </a:rPr>
                        <a:t>shrqty</a:t>
                      </a:r>
                      <a:endParaRPr kumimoji="0" lang="en-US" sz="1600" b="0" i="0" u="none" strike="noStrike" cap="none" normalizeH="0" baseline="0" dirty="0">
                        <a:ln>
                          <a:noFill/>
                        </a:ln>
                        <a:solidFill>
                          <a:schemeClr val="tx1"/>
                        </a:solidFill>
                        <a:effectLst/>
                        <a:latin typeface="Courier New" pitchFamily="49" charset="0"/>
                      </a:endParaRPr>
                    </a:p>
                  </a:txBody>
                  <a:tcPr marL="0" marR="228600"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r" defTabSz="914400" rtl="0" eaLnBrk="1" fontAlgn="base" latinLnBrk="0" hangingPunct="1">
                        <a:lnSpc>
                          <a:spcPct val="88000"/>
                        </a:lnSpc>
                        <a:spcBef>
                          <a:spcPts val="2000"/>
                        </a:spcBef>
                        <a:spcAft>
                          <a:spcPct val="0"/>
                        </a:spcAft>
                        <a:buClrTx/>
                        <a:buSzTx/>
                        <a:buFontTx/>
                        <a:buNone/>
                        <a:tabLst/>
                      </a:pPr>
                      <a:r>
                        <a:rPr kumimoji="0" lang="en-US" sz="1600" b="0" i="0" u="none" strike="noStrike" cap="none" normalizeH="0" baseline="0" dirty="0" err="1">
                          <a:ln>
                            <a:noFill/>
                          </a:ln>
                          <a:solidFill>
                            <a:schemeClr val="tx1"/>
                          </a:solidFill>
                          <a:effectLst/>
                          <a:latin typeface="Courier New" pitchFamily="49" charset="0"/>
                        </a:rPr>
                        <a:t>shrdiv</a:t>
                      </a:r>
                      <a:endParaRPr kumimoji="0" lang="en-US" sz="1600" b="0" i="0" u="none" strike="noStrike" cap="none" normalizeH="0" baseline="0" dirty="0">
                        <a:ln>
                          <a:noFill/>
                        </a:ln>
                        <a:solidFill>
                          <a:schemeClr val="tx1"/>
                        </a:solidFill>
                        <a:effectLst/>
                        <a:latin typeface="Courier New" pitchFamily="49" charset="0"/>
                      </a:endParaRPr>
                    </a:p>
                  </a:txBody>
                  <a:tcPr marL="0" marR="228600"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r" defTabSz="914400" rtl="0" eaLnBrk="1" fontAlgn="base" latinLnBrk="0" hangingPunct="1">
                        <a:lnSpc>
                          <a:spcPct val="88000"/>
                        </a:lnSpc>
                        <a:spcBef>
                          <a:spcPts val="2000"/>
                        </a:spcBef>
                        <a:spcAft>
                          <a:spcPct val="0"/>
                        </a:spcAft>
                        <a:buClrTx/>
                        <a:buSzTx/>
                        <a:buFontTx/>
                        <a:buNone/>
                        <a:tabLst/>
                      </a:pPr>
                      <a:r>
                        <a:rPr kumimoji="0" lang="en-US" sz="1600" b="0" i="0" u="none" strike="noStrike" cap="none" normalizeH="0" baseline="0" dirty="0" err="1">
                          <a:ln>
                            <a:noFill/>
                          </a:ln>
                          <a:solidFill>
                            <a:schemeClr val="tx1"/>
                          </a:solidFill>
                          <a:effectLst/>
                          <a:latin typeface="Courier New" pitchFamily="49" charset="0"/>
                        </a:rPr>
                        <a:t>shrpe</a:t>
                      </a:r>
                      <a:endParaRPr kumimoji="0" lang="en-US" sz="1600" b="0" i="0" u="none" strike="noStrike" cap="none" normalizeH="0" baseline="0" dirty="0">
                        <a:ln>
                          <a:noFill/>
                        </a:ln>
                        <a:solidFill>
                          <a:schemeClr val="tx1"/>
                        </a:solidFill>
                        <a:effectLst/>
                        <a:latin typeface="Courier New" pitchFamily="49" charset="0"/>
                      </a:endParaRPr>
                    </a:p>
                  </a:txBody>
                  <a:tcPr marL="0" marR="22860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10000"/>
                  </a:ext>
                </a:extLst>
              </a:tr>
              <a:tr h="304800">
                <a:tc>
                  <a:txBody>
                    <a:bodyPr/>
                    <a:lstStyle/>
                    <a:p>
                      <a:pPr marL="0" marR="0" lvl="0" indent="0" algn="l" defTabSz="914400" rtl="0" eaLnBrk="1" fontAlgn="base" latinLnBrk="0" hangingPunct="1">
                        <a:lnSpc>
                          <a:spcPct val="88000"/>
                        </a:lnSpc>
                        <a:spcBef>
                          <a:spcPts val="3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9" charset="0"/>
                        </a:rPr>
                        <a:t>FC</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88000"/>
                        </a:lnSpc>
                        <a:spcBef>
                          <a:spcPts val="3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49" charset="0"/>
                        </a:rPr>
                        <a:t>Freedonia Copper</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ts val="300"/>
                        </a:spcBef>
                        <a:spcAft>
                          <a:spcPct val="0"/>
                        </a:spcAft>
                        <a:buClrTx/>
                        <a:buSzTx/>
                        <a:buFontTx/>
                        <a:buNone/>
                        <a:tabLst>
                          <a:tab pos="679450" algn="dec"/>
                        </a:tabLst>
                      </a:pPr>
                      <a:r>
                        <a:rPr kumimoji="0" lang="en-US" sz="1600" b="0" i="0" u="none" strike="noStrike" cap="none" normalizeH="0" baseline="0">
                          <a:ln>
                            <a:noFill/>
                          </a:ln>
                          <a:solidFill>
                            <a:schemeClr val="tx1"/>
                          </a:solidFill>
                          <a:effectLst/>
                          <a:latin typeface="Courier New" pitchFamily="49" charset="0"/>
                        </a:rPr>
                        <a:t>27.50</a:t>
                      </a:r>
                    </a:p>
                  </a:txBody>
                  <a:tcPr marL="0" marR="22860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ts val="3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49" charset="0"/>
                        </a:rPr>
                        <a:t>10529</a:t>
                      </a:r>
                    </a:p>
                  </a:txBody>
                  <a:tcPr marL="0" marR="22860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ts val="3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49" charset="0"/>
                        </a:rPr>
                        <a:t>1.84</a:t>
                      </a:r>
                    </a:p>
                  </a:txBody>
                  <a:tcPr marL="0" marR="22860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ts val="3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49" charset="0"/>
                        </a:rPr>
                        <a:t>16</a:t>
                      </a:r>
                    </a:p>
                  </a:txBody>
                  <a:tcPr marL="0" marR="22860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extLst>
                  <a:ext uri="{0D108BD9-81ED-4DB2-BD59-A6C34878D82A}">
                    <a16:rowId xmlns:a16="http://schemas.microsoft.com/office/drawing/2014/main" val="10001"/>
                  </a:ext>
                </a:extLst>
              </a:tr>
              <a:tr h="304800">
                <a:tc>
                  <a:txBody>
                    <a:bodyPr/>
                    <a:lstStyle/>
                    <a:p>
                      <a:pPr marL="0" marR="0" lvl="0" indent="0" algn="l"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9" charset="0"/>
                        </a:rPr>
                        <a:t>PT</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9" charset="0"/>
                        </a:rPr>
                        <a:t>Patagonian Tea</a:t>
                      </a: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tab pos="679450" algn="dec"/>
                        </a:tabLst>
                      </a:pPr>
                      <a:r>
                        <a:rPr kumimoji="0" lang="en-US" sz="1600" b="0" i="0" u="none" strike="noStrike" cap="none" normalizeH="0" baseline="0">
                          <a:ln>
                            <a:noFill/>
                          </a:ln>
                          <a:solidFill>
                            <a:schemeClr val="tx1"/>
                          </a:solidFill>
                          <a:effectLst/>
                          <a:latin typeface="Courier New" pitchFamily="49" charset="0"/>
                        </a:rPr>
                        <a:t>55.25</a:t>
                      </a:r>
                    </a:p>
                  </a:txBody>
                  <a:tcPr marL="0" marR="22860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49" charset="0"/>
                        </a:rPr>
                        <a:t>12635</a:t>
                      </a:r>
                    </a:p>
                  </a:txBody>
                  <a:tcPr marL="0" marR="22860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49" charset="0"/>
                        </a:rPr>
                        <a:t>2.50</a:t>
                      </a:r>
                    </a:p>
                  </a:txBody>
                  <a:tcPr marL="0" marR="22860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49" charset="0"/>
                        </a:rPr>
                        <a:t>10</a:t>
                      </a:r>
                    </a:p>
                  </a:txBody>
                  <a:tcPr marL="0" marR="22860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2"/>
                  </a:ext>
                </a:extLst>
              </a:tr>
              <a:tr h="304800">
                <a:tc>
                  <a:txBody>
                    <a:bodyPr/>
                    <a:lstStyle/>
                    <a:p>
                      <a:pPr marL="0" marR="0" lvl="0" indent="0" algn="l"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49" charset="0"/>
                        </a:rPr>
                        <a:t>AR</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9" charset="0"/>
                        </a:rPr>
                        <a:t>Abyssinian Ruby</a:t>
                      </a: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tab pos="679450" algn="dec"/>
                        </a:tabLst>
                      </a:pPr>
                      <a:r>
                        <a:rPr kumimoji="0" lang="en-US" sz="1600" b="0" i="0" u="none" strike="noStrike" cap="none" normalizeH="0" baseline="0" dirty="0">
                          <a:ln>
                            <a:noFill/>
                          </a:ln>
                          <a:solidFill>
                            <a:schemeClr val="tx1"/>
                          </a:solidFill>
                          <a:effectLst/>
                          <a:latin typeface="Courier New" pitchFamily="49" charset="0"/>
                        </a:rPr>
                        <a:t>31.82</a:t>
                      </a:r>
                    </a:p>
                  </a:txBody>
                  <a:tcPr marL="0" marR="22860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49" charset="0"/>
                        </a:rPr>
                        <a:t>22010</a:t>
                      </a:r>
                    </a:p>
                  </a:txBody>
                  <a:tcPr marL="0" marR="22860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49" charset="0"/>
                        </a:rPr>
                        <a:t>1.32</a:t>
                      </a:r>
                    </a:p>
                  </a:txBody>
                  <a:tcPr marL="0" marR="22860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49" charset="0"/>
                        </a:rPr>
                        <a:t>13</a:t>
                      </a:r>
                    </a:p>
                  </a:txBody>
                  <a:tcPr marL="0" marR="22860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3"/>
                  </a:ext>
                </a:extLst>
              </a:tr>
              <a:tr h="304800">
                <a:tc>
                  <a:txBody>
                    <a:bodyPr/>
                    <a:lstStyle/>
                    <a:p>
                      <a:pPr marL="0" marR="0" lvl="0" indent="0" algn="l"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49" charset="0"/>
                        </a:rPr>
                        <a:t>SLG</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9" charset="0"/>
                        </a:rPr>
                        <a:t>Sri Lankan Gold</a:t>
                      </a: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49" charset="0"/>
                        </a:rPr>
                        <a:t>50.37</a:t>
                      </a:r>
                    </a:p>
                  </a:txBody>
                  <a:tcPr marL="0" marR="22860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49" charset="0"/>
                        </a:rPr>
                        <a:t>32868</a:t>
                      </a:r>
                    </a:p>
                  </a:txBody>
                  <a:tcPr marL="0" marR="22860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49" charset="0"/>
                        </a:rPr>
                        <a:t>2.68</a:t>
                      </a:r>
                    </a:p>
                  </a:txBody>
                  <a:tcPr marL="0" marR="22860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49" charset="0"/>
                        </a:rPr>
                        <a:t>16</a:t>
                      </a:r>
                    </a:p>
                  </a:txBody>
                  <a:tcPr marL="0" marR="22860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4"/>
                  </a:ext>
                </a:extLst>
              </a:tr>
              <a:tr h="304800">
                <a:tc>
                  <a:txBody>
                    <a:bodyPr/>
                    <a:lstStyle/>
                    <a:p>
                      <a:pPr marL="0" marR="0" lvl="0" indent="0" algn="l"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49" charset="0"/>
                        </a:rPr>
                        <a:t>ILZ</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9" charset="0"/>
                        </a:rPr>
                        <a:t>Indian Lead &amp; Zinc</a:t>
                      </a: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49" charset="0"/>
                        </a:rPr>
                        <a:t>37.75</a:t>
                      </a:r>
                    </a:p>
                  </a:txBody>
                  <a:tcPr marL="0" marR="22860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49" charset="0"/>
                        </a:rPr>
                        <a:t>6390</a:t>
                      </a:r>
                    </a:p>
                  </a:txBody>
                  <a:tcPr marL="0" marR="22860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49" charset="0"/>
                        </a:rPr>
                        <a:t>3.00</a:t>
                      </a:r>
                    </a:p>
                  </a:txBody>
                  <a:tcPr marL="0" marR="22860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49" charset="0"/>
                        </a:rPr>
                        <a:t>12</a:t>
                      </a:r>
                    </a:p>
                  </a:txBody>
                  <a:tcPr marL="0" marR="22860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5"/>
                  </a:ext>
                </a:extLst>
              </a:tr>
              <a:tr h="304800">
                <a:tc>
                  <a:txBody>
                    <a:bodyPr/>
                    <a:lstStyle/>
                    <a:p>
                      <a:pPr marL="0" marR="0" lvl="0" indent="0" algn="l"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49" charset="0"/>
                        </a:rPr>
                        <a:t>BE</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49" charset="0"/>
                        </a:rPr>
                        <a:t>Burmese Elephant</a:t>
                      </a: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9" charset="0"/>
                        </a:rPr>
                        <a:t>0.07</a:t>
                      </a:r>
                    </a:p>
                  </a:txBody>
                  <a:tcPr marL="0" marR="22860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49" charset="0"/>
                        </a:rPr>
                        <a:t>154713</a:t>
                      </a:r>
                    </a:p>
                  </a:txBody>
                  <a:tcPr marL="0" marR="22860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49" charset="0"/>
                        </a:rPr>
                        <a:t>0.01</a:t>
                      </a:r>
                    </a:p>
                  </a:txBody>
                  <a:tcPr marL="0" marR="22860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49" charset="0"/>
                        </a:rPr>
                        <a:t>3</a:t>
                      </a:r>
                    </a:p>
                  </a:txBody>
                  <a:tcPr marL="0" marR="22860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6"/>
                  </a:ext>
                </a:extLst>
              </a:tr>
              <a:tr h="304800">
                <a:tc>
                  <a:txBody>
                    <a:bodyPr/>
                    <a:lstStyle/>
                    <a:p>
                      <a:pPr marL="0" marR="0" lvl="0" indent="0" algn="l"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49" charset="0"/>
                        </a:rPr>
                        <a:t>BS</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49" charset="0"/>
                        </a:rPr>
                        <a:t>Bolivian Sheep</a:t>
                      </a: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9" charset="0"/>
                        </a:rPr>
                        <a:t>12.75</a:t>
                      </a:r>
                    </a:p>
                  </a:txBody>
                  <a:tcPr marL="0" marR="22860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9" charset="0"/>
                        </a:rPr>
                        <a:t>231678</a:t>
                      </a:r>
                    </a:p>
                  </a:txBody>
                  <a:tcPr marL="0" marR="22860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49" charset="0"/>
                        </a:rPr>
                        <a:t>1.78</a:t>
                      </a:r>
                    </a:p>
                  </a:txBody>
                  <a:tcPr marL="0" marR="22860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49" charset="0"/>
                        </a:rPr>
                        <a:t>11</a:t>
                      </a:r>
                    </a:p>
                  </a:txBody>
                  <a:tcPr marL="0" marR="22860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7"/>
                  </a:ext>
                </a:extLst>
              </a:tr>
              <a:tr h="304800">
                <a:tc>
                  <a:txBody>
                    <a:bodyPr/>
                    <a:lstStyle/>
                    <a:p>
                      <a:pPr marL="0" marR="0" lvl="0" indent="0" algn="l"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49" charset="0"/>
                        </a:rPr>
                        <a:t>NG</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49" charset="0"/>
                        </a:rPr>
                        <a:t>Nigerian Geese</a:t>
                      </a: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49" charset="0"/>
                        </a:rPr>
                        <a:t>35.00</a:t>
                      </a:r>
                    </a:p>
                  </a:txBody>
                  <a:tcPr marL="0" marR="22860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49" charset="0"/>
                        </a:rPr>
                        <a:t>12323</a:t>
                      </a:r>
                    </a:p>
                  </a:txBody>
                  <a:tcPr marL="0" marR="22860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9" charset="0"/>
                        </a:rPr>
                        <a:t>1.68</a:t>
                      </a:r>
                    </a:p>
                  </a:txBody>
                  <a:tcPr marL="0" marR="22860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49" charset="0"/>
                        </a:rPr>
                        <a:t>10</a:t>
                      </a:r>
                    </a:p>
                  </a:txBody>
                  <a:tcPr marL="0" marR="22860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8"/>
                  </a:ext>
                </a:extLst>
              </a:tr>
              <a:tr h="304800">
                <a:tc>
                  <a:txBody>
                    <a:bodyPr/>
                    <a:lstStyle/>
                    <a:p>
                      <a:pPr marL="0" marR="0" lvl="0" indent="0" algn="l"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49" charset="0"/>
                        </a:rPr>
                        <a:t>CS</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49" charset="0"/>
                        </a:rPr>
                        <a:t>Canadian Sugar</a:t>
                      </a: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49" charset="0"/>
                        </a:rPr>
                        <a:t>52.78</a:t>
                      </a:r>
                    </a:p>
                  </a:txBody>
                  <a:tcPr marL="0" marR="22860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49" charset="0"/>
                        </a:rPr>
                        <a:t>4716</a:t>
                      </a:r>
                    </a:p>
                  </a:txBody>
                  <a:tcPr marL="0" marR="22860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9" charset="0"/>
                        </a:rPr>
                        <a:t>2.50</a:t>
                      </a:r>
                    </a:p>
                  </a:txBody>
                  <a:tcPr marL="0" marR="22860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9" charset="0"/>
                        </a:rPr>
                        <a:t>15</a:t>
                      </a:r>
                    </a:p>
                  </a:txBody>
                  <a:tcPr marL="0" marR="22860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9"/>
                  </a:ext>
                </a:extLst>
              </a:tr>
              <a:tr h="304800">
                <a:tc>
                  <a:txBody>
                    <a:bodyPr/>
                    <a:lstStyle/>
                    <a:p>
                      <a:pPr marL="0" marR="0" lvl="0" indent="0" algn="l"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49" charset="0"/>
                        </a:rPr>
                        <a:t>ROF</a:t>
                      </a: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49" charset="0"/>
                        </a:rPr>
                        <a:t>Royal Ostrich Farms</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49" charset="0"/>
                        </a:rPr>
                        <a:t>33.75</a:t>
                      </a:r>
                    </a:p>
                  </a:txBody>
                  <a:tcPr marL="0" marR="22860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49" charset="0"/>
                        </a:rPr>
                        <a:t>1234923</a:t>
                      </a:r>
                    </a:p>
                  </a:txBody>
                  <a:tcPr marL="0" marR="22860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49" charset="0"/>
                        </a:rPr>
                        <a:t>3.00</a:t>
                      </a:r>
                    </a:p>
                  </a:txBody>
                  <a:tcPr marL="0" marR="22860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9" charset="0"/>
                        </a:rPr>
                        <a:t>6</a:t>
                      </a:r>
                    </a:p>
                  </a:txBody>
                  <a:tcPr marL="0" marR="228600"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0"/>
                  </a:ext>
                </a:extLst>
              </a:tr>
            </a:tbl>
          </a:graphicData>
        </a:graphic>
      </p:graphicFrame>
      <p:sp>
        <p:nvSpPr>
          <p:cNvPr id="6" name="Right Arrow 5"/>
          <p:cNvSpPr/>
          <p:nvPr/>
        </p:nvSpPr>
        <p:spPr bwMode="auto">
          <a:xfrm rot="10800000">
            <a:off x="4648200" y="1752601"/>
            <a:ext cx="537089" cy="127793"/>
          </a:xfrm>
          <a:prstGeom prst="rightArrow">
            <a:avLst/>
          </a:prstGeom>
          <a:solidFill>
            <a:schemeClr val="accent4"/>
          </a:solidFill>
          <a:ln w="12700" cap="flat" cmpd="sng" algn="ctr">
            <a:solidFill>
              <a:schemeClr val="tx1"/>
            </a:solidFill>
            <a:prstDash val="solid"/>
            <a:round/>
            <a:headEnd type="none" w="med" len="med"/>
            <a:tailEnd type="none" w="med" len="med"/>
          </a:ln>
          <a:effectLst/>
        </p:spPr>
        <p:txBody>
          <a:bodyPr/>
          <a:lstStyle/>
          <a:p>
            <a:pPr>
              <a:defRPr/>
            </a:pPr>
            <a:endParaRPr lang="en-US">
              <a:latin typeface="Times" pitchFamily="-120" charset="0"/>
            </a:endParaRPr>
          </a:p>
        </p:txBody>
      </p:sp>
      <p:sp>
        <p:nvSpPr>
          <p:cNvPr id="7" name="Right Arrow 6"/>
          <p:cNvSpPr/>
          <p:nvPr/>
        </p:nvSpPr>
        <p:spPr bwMode="auto">
          <a:xfrm rot="10800000">
            <a:off x="4111111" y="2418033"/>
            <a:ext cx="537089" cy="127793"/>
          </a:xfrm>
          <a:prstGeom prst="rightArrow">
            <a:avLst/>
          </a:prstGeom>
          <a:solidFill>
            <a:schemeClr val="accent4"/>
          </a:solidFill>
          <a:ln w="12700" cap="flat" cmpd="sng" algn="ctr">
            <a:solidFill>
              <a:schemeClr val="tx1"/>
            </a:solidFill>
            <a:prstDash val="solid"/>
            <a:round/>
            <a:headEnd type="none" w="med" len="med"/>
            <a:tailEnd type="none" w="med" len="med"/>
          </a:ln>
          <a:effectLst/>
        </p:spPr>
        <p:txBody>
          <a:bodyPr/>
          <a:lstStyle/>
          <a:p>
            <a:pPr>
              <a:defRPr/>
            </a:pPr>
            <a:endParaRPr lang="en-US">
              <a:latin typeface="Times" pitchFamily="-120" charset="0"/>
            </a:endParaRPr>
          </a:p>
        </p:txBody>
      </p:sp>
      <p:sp>
        <p:nvSpPr>
          <p:cNvPr id="2" name="TextBox 1"/>
          <p:cNvSpPr txBox="1"/>
          <p:nvPr/>
        </p:nvSpPr>
        <p:spPr>
          <a:xfrm>
            <a:off x="5181600" y="1642646"/>
            <a:ext cx="3962400" cy="646331"/>
          </a:xfrm>
          <a:prstGeom prst="rect">
            <a:avLst/>
          </a:prstGeom>
          <a:noFill/>
        </p:spPr>
        <p:txBody>
          <a:bodyPr wrap="square" rtlCol="0">
            <a:spAutoFit/>
          </a:bodyPr>
          <a:lstStyle/>
          <a:p>
            <a:r>
              <a:rPr lang="en-US" sz="1800" dirty="0">
                <a:latin typeface="Comic Sans MS" pitchFamily="66" charset="0"/>
              </a:rPr>
              <a:t>(This is a natural language statement)</a:t>
            </a:r>
          </a:p>
        </p:txBody>
      </p:sp>
      <p:sp>
        <p:nvSpPr>
          <p:cNvPr id="9" name="TextBox 8"/>
          <p:cNvSpPr txBox="1"/>
          <p:nvPr/>
        </p:nvSpPr>
        <p:spPr>
          <a:xfrm>
            <a:off x="4648200" y="2286699"/>
            <a:ext cx="3352800" cy="369332"/>
          </a:xfrm>
          <a:prstGeom prst="rect">
            <a:avLst/>
          </a:prstGeom>
          <a:noFill/>
        </p:spPr>
        <p:txBody>
          <a:bodyPr wrap="square" rtlCol="0">
            <a:spAutoFit/>
          </a:bodyPr>
          <a:lstStyle/>
          <a:p>
            <a:r>
              <a:rPr lang="en-US" sz="1800" dirty="0">
                <a:latin typeface="Comic Sans MS" pitchFamily="66" charset="0"/>
              </a:rPr>
              <a:t>(This is a SQL statement)</a:t>
            </a:r>
          </a:p>
        </p:txBody>
      </p:sp>
    </p:spTree>
    <p:extLst>
      <p:ext uri="{BB962C8B-B14F-4D97-AF65-F5344CB8AC3E}">
        <p14:creationId xmlns:p14="http://schemas.microsoft.com/office/powerpoint/2010/main" val="1223597648"/>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304800" y="875318"/>
            <a:ext cx="8458200" cy="914400"/>
          </a:xfrm>
          <a:noFill/>
        </p:spPr>
        <p:txBody>
          <a:bodyPr lIns="90487" tIns="44450" rIns="90487" bIns="44450" anchor="ctr"/>
          <a:lstStyle/>
          <a:p>
            <a:pPr eaLnBrk="1" hangingPunct="1"/>
            <a:r>
              <a:rPr lang="en-US" sz="3200" dirty="0"/>
              <a:t>Project - Creates a new </a:t>
            </a:r>
            <a:r>
              <a:rPr lang="en-US" sz="3200"/>
              <a:t>virtual table</a:t>
            </a:r>
            <a:endParaRPr lang="en-US" sz="3200" dirty="0"/>
          </a:p>
        </p:txBody>
      </p:sp>
      <p:sp>
        <p:nvSpPr>
          <p:cNvPr id="22532" name="Rectangle 3"/>
          <p:cNvSpPr>
            <a:spLocks noGrp="1" noChangeArrowheads="1"/>
          </p:cNvSpPr>
          <p:nvPr>
            <p:ph idx="1"/>
          </p:nvPr>
        </p:nvSpPr>
        <p:spPr>
          <a:xfrm>
            <a:off x="1066800" y="1804066"/>
            <a:ext cx="7543800" cy="1367638"/>
          </a:xfrm>
          <a:noFill/>
        </p:spPr>
        <p:txBody>
          <a:bodyPr lIns="90487" tIns="44450" rIns="90487" bIns="44450"/>
          <a:lstStyle/>
          <a:p>
            <a:pPr eaLnBrk="1" hangingPunct="1"/>
            <a:r>
              <a:rPr lang="en-US" sz="2400" dirty="0"/>
              <a:t>Choosing columns</a:t>
            </a:r>
          </a:p>
          <a:p>
            <a:pPr eaLnBrk="1" hangingPunct="1"/>
            <a:r>
              <a:rPr lang="en-US" sz="2400" dirty="0"/>
              <a:t>A vertical slice (select values in specified columns (e.g., </a:t>
            </a:r>
            <a:r>
              <a:rPr lang="en-US" sz="2400" dirty="0" err="1"/>
              <a:t>shrfirm</a:t>
            </a:r>
            <a:r>
              <a:rPr lang="en-US" sz="2400" dirty="0"/>
              <a:t>,                                                  </a:t>
            </a:r>
            <a:r>
              <a:rPr lang="en-US" sz="2400" dirty="0" err="1"/>
              <a:t>shrpe</a:t>
            </a:r>
            <a:r>
              <a:rPr lang="en-US" sz="2400" dirty="0"/>
              <a:t>)</a:t>
            </a:r>
          </a:p>
        </p:txBody>
      </p:sp>
      <p:graphicFrame>
        <p:nvGraphicFramePr>
          <p:cNvPr id="94304" name="Group 96"/>
          <p:cNvGraphicFramePr>
            <a:graphicFrameLocks noGrp="1"/>
          </p:cNvGraphicFramePr>
          <p:nvPr>
            <p:extLst>
              <p:ext uri="{D42A27DB-BD31-4B8C-83A1-F6EECF244321}">
                <p14:modId xmlns:p14="http://schemas.microsoft.com/office/powerpoint/2010/main" val="308879787"/>
              </p:ext>
            </p:extLst>
          </p:nvPr>
        </p:nvGraphicFramePr>
        <p:xfrm>
          <a:off x="1066800" y="3200400"/>
          <a:ext cx="7200900" cy="3409813"/>
        </p:xfrm>
        <a:graphic>
          <a:graphicData uri="http://schemas.openxmlformats.org/drawingml/2006/table">
            <a:tbl>
              <a:tblPr/>
              <a:tblGrid>
                <a:gridCol w="1144429">
                  <a:extLst>
                    <a:ext uri="{9D8B030D-6E8A-4147-A177-3AD203B41FA5}">
                      <a16:colId xmlns:a16="http://schemas.microsoft.com/office/drawing/2014/main" val="20000"/>
                    </a:ext>
                  </a:extLst>
                </a:gridCol>
                <a:gridCol w="1873091">
                  <a:extLst>
                    <a:ext uri="{9D8B030D-6E8A-4147-A177-3AD203B41FA5}">
                      <a16:colId xmlns:a16="http://schemas.microsoft.com/office/drawing/2014/main" val="20001"/>
                    </a:ext>
                  </a:extLst>
                </a:gridCol>
                <a:gridCol w="1165860">
                  <a:extLst>
                    <a:ext uri="{9D8B030D-6E8A-4147-A177-3AD203B41FA5}">
                      <a16:colId xmlns:a16="http://schemas.microsoft.com/office/drawing/2014/main" val="20002"/>
                    </a:ext>
                  </a:extLst>
                </a:gridCol>
                <a:gridCol w="1114425">
                  <a:extLst>
                    <a:ext uri="{9D8B030D-6E8A-4147-A177-3AD203B41FA5}">
                      <a16:colId xmlns:a16="http://schemas.microsoft.com/office/drawing/2014/main" val="20003"/>
                    </a:ext>
                  </a:extLst>
                </a:gridCol>
                <a:gridCol w="985838">
                  <a:extLst>
                    <a:ext uri="{9D8B030D-6E8A-4147-A177-3AD203B41FA5}">
                      <a16:colId xmlns:a16="http://schemas.microsoft.com/office/drawing/2014/main" val="20004"/>
                    </a:ext>
                  </a:extLst>
                </a:gridCol>
                <a:gridCol w="917257">
                  <a:extLst>
                    <a:ext uri="{9D8B030D-6E8A-4147-A177-3AD203B41FA5}">
                      <a16:colId xmlns:a16="http://schemas.microsoft.com/office/drawing/2014/main" val="20005"/>
                    </a:ext>
                  </a:extLst>
                </a:gridCol>
              </a:tblGrid>
              <a:tr h="280507">
                <a:tc>
                  <a:txBody>
                    <a:bodyPr/>
                    <a:lstStyle/>
                    <a:p>
                      <a:pPr marL="0" marR="0" lvl="0" indent="0" algn="l" defTabSz="914400" rtl="0" eaLnBrk="1" fontAlgn="base" latinLnBrk="0" hangingPunct="1">
                        <a:lnSpc>
                          <a:spcPct val="88000"/>
                        </a:lnSpc>
                        <a:spcBef>
                          <a:spcPts val="2000"/>
                        </a:spcBef>
                        <a:spcAft>
                          <a:spcPct val="0"/>
                        </a:spcAft>
                        <a:buClrTx/>
                        <a:buSzTx/>
                        <a:buFontTx/>
                        <a:buNone/>
                        <a:tabLst/>
                      </a:pPr>
                      <a:r>
                        <a:rPr kumimoji="0" lang="en-US" sz="1400" b="0" i="0" u="none" strike="noStrike" cap="none" normalizeH="0" baseline="0" dirty="0">
                          <a:ln>
                            <a:noFill/>
                          </a:ln>
                          <a:solidFill>
                            <a:schemeClr val="tx1"/>
                          </a:solidFill>
                          <a:effectLst/>
                          <a:latin typeface="Trebuchet MS" pitchFamily="34" charset="0"/>
                        </a:rPr>
                        <a:t>share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gridSpan="5">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Trebuchet MS" pitchFamily="34"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04899">
                <a:tc>
                  <a:txBody>
                    <a:bodyPr/>
                    <a:lstStyle/>
                    <a:p>
                      <a:pPr marL="0" marR="0" lvl="0" indent="0" algn="l" defTabSz="914400" rtl="0" eaLnBrk="1" fontAlgn="base" latinLnBrk="0" hangingPunct="1">
                        <a:lnSpc>
                          <a:spcPct val="88000"/>
                        </a:lnSpc>
                        <a:spcBef>
                          <a:spcPts val="2000"/>
                        </a:spcBef>
                        <a:spcAft>
                          <a:spcPct val="0"/>
                        </a:spcAft>
                        <a:buClrTx/>
                        <a:buSzTx/>
                        <a:buFontTx/>
                        <a:buNone/>
                        <a:tabLst/>
                      </a:pPr>
                      <a:r>
                        <a:rPr kumimoji="0" lang="en-US" sz="1400" b="0" i="0" u="sng" strike="noStrike" cap="none" normalizeH="0" baseline="0" dirty="0" err="1">
                          <a:ln>
                            <a:noFill/>
                          </a:ln>
                          <a:solidFill>
                            <a:schemeClr val="tx1"/>
                          </a:solidFill>
                          <a:effectLst/>
                          <a:latin typeface="Trebuchet MS" pitchFamily="34" charset="0"/>
                        </a:rPr>
                        <a:t>shrcode</a:t>
                      </a:r>
                      <a:endParaRPr kumimoji="0" lang="en-US" sz="1400" b="0" i="0" u="none" strike="noStrike" cap="none" normalizeH="0" baseline="0" dirty="0">
                        <a:ln>
                          <a:noFill/>
                        </a:ln>
                        <a:solidFill>
                          <a:schemeClr val="tx1"/>
                        </a:solidFill>
                        <a:effectLst/>
                        <a:latin typeface="Trebuchet MS"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8000"/>
                        </a:lnSpc>
                        <a:spcBef>
                          <a:spcPts val="2000"/>
                        </a:spcBef>
                        <a:spcAft>
                          <a:spcPct val="0"/>
                        </a:spcAft>
                        <a:buClrTx/>
                        <a:buSzTx/>
                        <a:buFontTx/>
                        <a:buNone/>
                        <a:tabLst/>
                      </a:pPr>
                      <a:r>
                        <a:rPr kumimoji="0" lang="en-US" sz="1400" b="0" i="0" u="none" strike="noStrike" cap="none" normalizeH="0" baseline="0" dirty="0" err="1">
                          <a:ln>
                            <a:noFill/>
                          </a:ln>
                          <a:solidFill>
                            <a:schemeClr val="tx1"/>
                          </a:solidFill>
                          <a:effectLst/>
                          <a:latin typeface="Trebuchet MS" pitchFamily="34" charset="0"/>
                        </a:rPr>
                        <a:t>shrfirm</a:t>
                      </a:r>
                      <a:endParaRPr kumimoji="0" lang="en-US" sz="1400" b="0" i="0" u="none" strike="noStrike" cap="none" normalizeH="0" baseline="0" dirty="0">
                        <a:ln>
                          <a:noFill/>
                        </a:ln>
                        <a:solidFill>
                          <a:schemeClr val="tx1"/>
                        </a:solidFill>
                        <a:effectLst/>
                        <a:latin typeface="Trebuchet MS"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r" defTabSz="914400" rtl="0" eaLnBrk="1" fontAlgn="base" latinLnBrk="0" hangingPunct="1">
                        <a:lnSpc>
                          <a:spcPct val="88000"/>
                        </a:lnSpc>
                        <a:spcBef>
                          <a:spcPts val="2000"/>
                        </a:spcBef>
                        <a:spcAft>
                          <a:spcPct val="0"/>
                        </a:spcAft>
                        <a:buClrTx/>
                        <a:buSzTx/>
                        <a:buFontTx/>
                        <a:buNone/>
                        <a:tabLst/>
                      </a:pPr>
                      <a:r>
                        <a:rPr kumimoji="0" lang="en-US" sz="1400" b="0" i="0" u="none" strike="noStrike" cap="none" normalizeH="0" baseline="0">
                          <a:ln>
                            <a:noFill/>
                          </a:ln>
                          <a:solidFill>
                            <a:schemeClr val="tx1"/>
                          </a:solidFill>
                          <a:effectLst/>
                          <a:latin typeface="Trebuchet MS" pitchFamily="34" charset="0"/>
                        </a:rPr>
                        <a:t>shrprice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ts val="2000"/>
                        </a:spcBef>
                        <a:spcAft>
                          <a:spcPct val="0"/>
                        </a:spcAft>
                        <a:buClrTx/>
                        <a:buSzTx/>
                        <a:buFontTx/>
                        <a:buNone/>
                        <a:tabLst/>
                      </a:pPr>
                      <a:r>
                        <a:rPr kumimoji="0" lang="en-US" sz="1400" b="0" i="0" u="none" strike="noStrike" cap="none" normalizeH="0" baseline="0">
                          <a:ln>
                            <a:noFill/>
                          </a:ln>
                          <a:solidFill>
                            <a:schemeClr val="tx1"/>
                          </a:solidFill>
                          <a:effectLst/>
                          <a:latin typeface="Trebuchet MS" pitchFamily="34" charset="0"/>
                        </a:rPr>
                        <a:t>shrqty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ts val="2000"/>
                        </a:spcBef>
                        <a:spcAft>
                          <a:spcPct val="0"/>
                        </a:spcAft>
                        <a:buClrTx/>
                        <a:buSzTx/>
                        <a:buFontTx/>
                        <a:buNone/>
                        <a:tabLst/>
                      </a:pPr>
                      <a:r>
                        <a:rPr kumimoji="0" lang="en-US" sz="1400" b="0" i="0" u="none" strike="noStrike" cap="none" normalizeH="0" baseline="0">
                          <a:ln>
                            <a:noFill/>
                          </a:ln>
                          <a:solidFill>
                            <a:schemeClr val="tx1"/>
                          </a:solidFill>
                          <a:effectLst/>
                          <a:latin typeface="Trebuchet MS" pitchFamily="34" charset="0"/>
                        </a:rPr>
                        <a:t>shrdiv</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ts val="2000"/>
                        </a:spcBef>
                        <a:spcAft>
                          <a:spcPct val="0"/>
                        </a:spcAft>
                        <a:buClrTx/>
                        <a:buSzTx/>
                        <a:buFontTx/>
                        <a:buNone/>
                        <a:tabLst/>
                      </a:pPr>
                      <a:r>
                        <a:rPr kumimoji="0" lang="en-US" sz="1400" b="0" i="0" u="none" strike="noStrike" cap="none" normalizeH="0" baseline="0" dirty="0" err="1">
                          <a:ln>
                            <a:noFill/>
                          </a:ln>
                          <a:solidFill>
                            <a:schemeClr val="tx1"/>
                          </a:solidFill>
                          <a:effectLst/>
                          <a:latin typeface="Trebuchet MS" pitchFamily="34" charset="0"/>
                        </a:rPr>
                        <a:t>shrpe</a:t>
                      </a:r>
                      <a:endParaRPr kumimoji="0" lang="en-US" sz="1400" b="0" i="0" u="none" strike="noStrike" cap="none" normalizeH="0" baseline="0" dirty="0">
                        <a:ln>
                          <a:noFill/>
                        </a:ln>
                        <a:solidFill>
                          <a:schemeClr val="tx1"/>
                        </a:solidFill>
                        <a:effectLst/>
                        <a:latin typeface="Trebuchet MS"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10001"/>
                  </a:ext>
                </a:extLst>
              </a:tr>
              <a:tr h="258825">
                <a:tc>
                  <a:txBody>
                    <a:bodyPr/>
                    <a:lstStyle/>
                    <a:p>
                      <a:pPr marL="0" marR="0" lvl="0" indent="0" algn="l" defTabSz="914400" rtl="0" eaLnBrk="1" fontAlgn="base" latinLnBrk="0" hangingPunct="1">
                        <a:lnSpc>
                          <a:spcPct val="88000"/>
                        </a:lnSpc>
                        <a:spcBef>
                          <a:spcPts val="300"/>
                        </a:spcBef>
                        <a:spcAft>
                          <a:spcPct val="0"/>
                        </a:spcAft>
                        <a:buClrTx/>
                        <a:buSzTx/>
                        <a:buFontTx/>
                        <a:buNone/>
                        <a:tabLst/>
                      </a:pPr>
                      <a:r>
                        <a:rPr kumimoji="0" lang="en-US" sz="1400" b="0" i="0" u="none" strike="noStrike" cap="none" normalizeH="0" baseline="0" dirty="0">
                          <a:ln>
                            <a:noFill/>
                          </a:ln>
                          <a:solidFill>
                            <a:schemeClr val="tx1"/>
                          </a:solidFill>
                          <a:effectLst/>
                          <a:latin typeface="Trebuchet MS" pitchFamily="34" charset="0"/>
                        </a:rPr>
                        <a:t>FC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8000"/>
                        </a:lnSpc>
                        <a:spcBef>
                          <a:spcPts val="300"/>
                        </a:spcBef>
                        <a:spcAft>
                          <a:spcPct val="0"/>
                        </a:spcAft>
                        <a:buClrTx/>
                        <a:buSzTx/>
                        <a:buFontTx/>
                        <a:buNone/>
                        <a:tabLst/>
                      </a:pPr>
                      <a:r>
                        <a:rPr kumimoji="0" lang="en-US" sz="1400" b="0" i="0" u="none" strike="noStrike" cap="none" normalizeH="0" baseline="0" dirty="0" err="1">
                          <a:ln>
                            <a:noFill/>
                          </a:ln>
                          <a:solidFill>
                            <a:schemeClr val="tx1"/>
                          </a:solidFill>
                          <a:effectLst/>
                          <a:latin typeface="Trebuchet MS" pitchFamily="34" charset="0"/>
                        </a:rPr>
                        <a:t>Freedonia</a:t>
                      </a:r>
                      <a:r>
                        <a:rPr kumimoji="0" lang="en-US" sz="1400" b="0" i="0" u="none" strike="noStrike" cap="none" normalizeH="0" baseline="0" dirty="0">
                          <a:ln>
                            <a:noFill/>
                          </a:ln>
                          <a:solidFill>
                            <a:schemeClr val="tx1"/>
                          </a:solidFill>
                          <a:effectLst/>
                          <a:latin typeface="Trebuchet MS" pitchFamily="34" charset="0"/>
                        </a:rPr>
                        <a:t> Copper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r" defTabSz="914400" rtl="0" eaLnBrk="1" fontAlgn="base" latinLnBrk="0" hangingPunct="1">
                        <a:lnSpc>
                          <a:spcPct val="88000"/>
                        </a:lnSpc>
                        <a:spcBef>
                          <a:spcPts val="300"/>
                        </a:spcBef>
                        <a:spcAft>
                          <a:spcPct val="0"/>
                        </a:spcAft>
                        <a:buClrTx/>
                        <a:buSzTx/>
                        <a:buFontTx/>
                        <a:buNone/>
                        <a:tabLst/>
                      </a:pPr>
                      <a:r>
                        <a:rPr kumimoji="0" lang="en-US" sz="1400" b="0" i="0" u="none" strike="noStrike" cap="none" normalizeH="0" baseline="0">
                          <a:ln>
                            <a:noFill/>
                          </a:ln>
                          <a:solidFill>
                            <a:schemeClr val="tx1"/>
                          </a:solidFill>
                          <a:effectLst/>
                          <a:latin typeface="Trebuchet MS" pitchFamily="34" charset="0"/>
                        </a:rPr>
                        <a:t>27.50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ts val="300"/>
                        </a:spcBef>
                        <a:spcAft>
                          <a:spcPct val="0"/>
                        </a:spcAft>
                        <a:buClrTx/>
                        <a:buSzTx/>
                        <a:buFontTx/>
                        <a:buNone/>
                        <a:tabLst/>
                      </a:pPr>
                      <a:r>
                        <a:rPr kumimoji="0" lang="en-US" sz="1400" b="0" i="0" u="none" strike="noStrike" cap="none" normalizeH="0" baseline="0">
                          <a:ln>
                            <a:noFill/>
                          </a:ln>
                          <a:solidFill>
                            <a:schemeClr val="tx1"/>
                          </a:solidFill>
                          <a:effectLst/>
                          <a:latin typeface="Trebuchet MS" pitchFamily="34" charset="0"/>
                        </a:rPr>
                        <a:t>10529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ts val="300"/>
                        </a:spcBef>
                        <a:spcAft>
                          <a:spcPct val="0"/>
                        </a:spcAft>
                        <a:buClrTx/>
                        <a:buSzTx/>
                        <a:buFontTx/>
                        <a:buNone/>
                        <a:tabLst/>
                      </a:pPr>
                      <a:r>
                        <a:rPr kumimoji="0" lang="en-US" sz="1400" b="0" i="0" u="none" strike="noStrike" cap="none" normalizeH="0" baseline="0">
                          <a:ln>
                            <a:noFill/>
                          </a:ln>
                          <a:solidFill>
                            <a:schemeClr val="tx1"/>
                          </a:solidFill>
                          <a:effectLst/>
                          <a:latin typeface="Trebuchet MS" pitchFamily="34" charset="0"/>
                        </a:rPr>
                        <a:t>1.84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ts val="300"/>
                        </a:spcBef>
                        <a:spcAft>
                          <a:spcPct val="0"/>
                        </a:spcAft>
                        <a:buClrTx/>
                        <a:buSzTx/>
                        <a:buFontTx/>
                        <a:buNone/>
                        <a:tabLst/>
                      </a:pPr>
                      <a:r>
                        <a:rPr kumimoji="0" lang="en-US" sz="1400" b="0" i="0" u="none" strike="noStrike" cap="none" normalizeH="0" baseline="0" dirty="0">
                          <a:ln>
                            <a:noFill/>
                          </a:ln>
                          <a:solidFill>
                            <a:schemeClr val="tx1"/>
                          </a:solidFill>
                          <a:effectLst/>
                          <a:latin typeface="Trebuchet MS" pitchFamily="34"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10002"/>
                  </a:ext>
                </a:extLst>
              </a:tr>
              <a:tr h="258825">
                <a:tc>
                  <a:txBody>
                    <a:bodyPr/>
                    <a:lstStyle/>
                    <a:p>
                      <a:pPr marL="0" marR="0" lvl="0" indent="0" algn="l" defTabSz="914400" rtl="0" eaLnBrk="1" fontAlgn="base" latinLnBrk="0" hangingPunct="1">
                        <a:lnSpc>
                          <a:spcPct val="88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rebuchet MS" pitchFamily="34" charset="0"/>
                        </a:rPr>
                        <a:t>PT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8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rebuchet MS" pitchFamily="34" charset="0"/>
                        </a:rPr>
                        <a:t>Patagonian Tea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rebuchet MS" pitchFamily="34" charset="0"/>
                        </a:rPr>
                        <a:t>55.25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rebuchet MS" pitchFamily="34" charset="0"/>
                        </a:rPr>
                        <a:t>12635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rebuchet MS" pitchFamily="34" charset="0"/>
                        </a:rPr>
                        <a:t>2.50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rebuchet MS" pitchFamily="34"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10003"/>
                  </a:ext>
                </a:extLst>
              </a:tr>
              <a:tr h="258825">
                <a:tc>
                  <a:txBody>
                    <a:bodyPr/>
                    <a:lstStyle/>
                    <a:p>
                      <a:pPr marL="0" marR="0" lvl="0" indent="0" algn="l" defTabSz="914400" rtl="0" eaLnBrk="1" fontAlgn="base" latinLnBrk="0" hangingPunct="1">
                        <a:lnSpc>
                          <a:spcPct val="88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rebuchet MS" pitchFamily="34" charset="0"/>
                        </a:rPr>
                        <a:t>AR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8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rebuchet MS" pitchFamily="34" charset="0"/>
                        </a:rPr>
                        <a:t>Abyssinian Ruby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rebuchet MS" pitchFamily="34" charset="0"/>
                        </a:rPr>
                        <a:t>31.82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rebuchet MS" pitchFamily="34" charset="0"/>
                        </a:rPr>
                        <a:t>22010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rebuchet MS" pitchFamily="34" charset="0"/>
                        </a:rPr>
                        <a:t>1.32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rebuchet MS" pitchFamily="34"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10004"/>
                  </a:ext>
                </a:extLst>
              </a:tr>
              <a:tr h="258825">
                <a:tc>
                  <a:txBody>
                    <a:bodyPr/>
                    <a:lstStyle/>
                    <a:p>
                      <a:pPr marL="0" marR="0" lvl="0" indent="0" algn="l" defTabSz="914400" rtl="0" eaLnBrk="1" fontAlgn="base" latinLnBrk="0" hangingPunct="1">
                        <a:lnSpc>
                          <a:spcPct val="88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rebuchet MS" pitchFamily="34" charset="0"/>
                        </a:rPr>
                        <a:t>SLG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8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rebuchet MS" pitchFamily="34" charset="0"/>
                        </a:rPr>
                        <a:t>Sri Lankan Gold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rebuchet MS" pitchFamily="34" charset="0"/>
                        </a:rPr>
                        <a:t>50.37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rebuchet MS" pitchFamily="34" charset="0"/>
                        </a:rPr>
                        <a:t>32868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rebuchet MS" pitchFamily="34" charset="0"/>
                        </a:rPr>
                        <a:t>2.68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rebuchet MS" pitchFamily="34"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10005"/>
                  </a:ext>
                </a:extLst>
              </a:tr>
              <a:tr h="285927">
                <a:tc>
                  <a:txBody>
                    <a:bodyPr/>
                    <a:lstStyle/>
                    <a:p>
                      <a:pPr marL="0" marR="0" lvl="0" indent="0" algn="l" defTabSz="914400" rtl="0" eaLnBrk="1" fontAlgn="base" latinLnBrk="0" hangingPunct="1">
                        <a:lnSpc>
                          <a:spcPct val="88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rebuchet MS" pitchFamily="34" charset="0"/>
                        </a:rPr>
                        <a:t>ILZ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8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rebuchet MS" pitchFamily="34" charset="0"/>
                        </a:rPr>
                        <a:t>Indian Lead &amp; Zinc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rebuchet MS" pitchFamily="34" charset="0"/>
                        </a:rPr>
                        <a:t>37.75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rebuchet MS" pitchFamily="34" charset="0"/>
                        </a:rPr>
                        <a:t>6390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rebuchet MS" pitchFamily="34" charset="0"/>
                        </a:rPr>
                        <a:t>3.00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rebuchet MS"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10006"/>
                  </a:ext>
                </a:extLst>
              </a:tr>
              <a:tr h="260180">
                <a:tc>
                  <a:txBody>
                    <a:bodyPr/>
                    <a:lstStyle/>
                    <a:p>
                      <a:pPr marL="0" marR="0" lvl="0" indent="0" algn="l" defTabSz="914400" rtl="0" eaLnBrk="1" fontAlgn="base" latinLnBrk="0" hangingPunct="1">
                        <a:lnSpc>
                          <a:spcPct val="88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rebuchet MS" pitchFamily="34" charset="0"/>
                        </a:rPr>
                        <a:t>BE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8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rebuchet MS" pitchFamily="34" charset="0"/>
                        </a:rPr>
                        <a:t>Burmese Elephant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rebuchet MS" pitchFamily="34" charset="0"/>
                        </a:rPr>
                        <a:t>0.07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rebuchet MS" pitchFamily="34" charset="0"/>
                        </a:rPr>
                        <a:t>154713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rebuchet MS" pitchFamily="34" charset="0"/>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rebuchet MS"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10007"/>
                  </a:ext>
                </a:extLst>
              </a:tr>
              <a:tr h="260180">
                <a:tc>
                  <a:txBody>
                    <a:bodyPr/>
                    <a:lstStyle/>
                    <a:p>
                      <a:pPr marL="0" marR="0" lvl="0" indent="0" algn="l" defTabSz="914400" rtl="0" eaLnBrk="1" fontAlgn="base" latinLnBrk="0" hangingPunct="1">
                        <a:lnSpc>
                          <a:spcPct val="88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rebuchet MS" pitchFamily="34" charset="0"/>
                        </a:rPr>
                        <a:t>BS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8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rebuchet MS" pitchFamily="34" charset="0"/>
                        </a:rPr>
                        <a:t>Bolivian Sheep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rebuchet MS" pitchFamily="34" charset="0"/>
                        </a:rPr>
                        <a:t>12.75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rebuchet MS" pitchFamily="34" charset="0"/>
                        </a:rPr>
                        <a:t>231678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rebuchet MS" pitchFamily="34" charset="0"/>
                        </a:rPr>
                        <a:t>1.78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rebuchet MS" pitchFamily="34"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10008"/>
                  </a:ext>
                </a:extLst>
              </a:tr>
              <a:tr h="258825">
                <a:tc>
                  <a:txBody>
                    <a:bodyPr/>
                    <a:lstStyle/>
                    <a:p>
                      <a:pPr marL="0" marR="0" lvl="0" indent="0" algn="l" defTabSz="914400" rtl="0" eaLnBrk="1" fontAlgn="base" latinLnBrk="0" hangingPunct="1">
                        <a:lnSpc>
                          <a:spcPct val="88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rebuchet MS" pitchFamily="34" charset="0"/>
                        </a:rPr>
                        <a:t>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8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rebuchet MS" pitchFamily="34" charset="0"/>
                        </a:rPr>
                        <a:t>Nigerian Geese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rebuchet MS" pitchFamily="34" charset="0"/>
                        </a:rPr>
                        <a:t>35.00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rebuchet MS" pitchFamily="34" charset="0"/>
                        </a:rPr>
                        <a:t>12323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rebuchet MS" pitchFamily="34" charset="0"/>
                        </a:rPr>
                        <a:t>1.68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rebuchet MS" pitchFamily="34"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10009"/>
                  </a:ext>
                </a:extLst>
              </a:tr>
              <a:tr h="258825">
                <a:tc>
                  <a:txBody>
                    <a:bodyPr/>
                    <a:lstStyle/>
                    <a:p>
                      <a:pPr marL="0" marR="0" lvl="0" indent="0" algn="l" defTabSz="914400" rtl="0" eaLnBrk="1" fontAlgn="base" latinLnBrk="0" hangingPunct="1">
                        <a:lnSpc>
                          <a:spcPct val="88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rebuchet MS" pitchFamily="34" charset="0"/>
                        </a:rPr>
                        <a:t>CS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8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rebuchet MS" pitchFamily="34" charset="0"/>
                        </a:rPr>
                        <a:t>Canadian Sugar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rebuchet MS" pitchFamily="34" charset="0"/>
                        </a:rPr>
                        <a:t>52.78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rebuchet MS" pitchFamily="34" charset="0"/>
                        </a:rPr>
                        <a:t>4716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rebuchet MS" pitchFamily="34" charset="0"/>
                        </a:rPr>
                        <a:t>2.50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rebuchet MS" pitchFamily="34"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10010"/>
                  </a:ext>
                </a:extLst>
              </a:tr>
              <a:tr h="280507">
                <a:tc>
                  <a:txBody>
                    <a:bodyPr/>
                    <a:lstStyle/>
                    <a:p>
                      <a:pPr marL="0" marR="0" lvl="0" indent="0" algn="l" defTabSz="914400" rtl="0" eaLnBrk="1" fontAlgn="base" latinLnBrk="0" hangingPunct="1">
                        <a:lnSpc>
                          <a:spcPct val="88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rebuchet MS" pitchFamily="34" charset="0"/>
                        </a:rPr>
                        <a:t>ROF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8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rebuchet MS" pitchFamily="34" charset="0"/>
                        </a:rPr>
                        <a:t>Royal Ostrich Farms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rebuchet MS" pitchFamily="34" charset="0"/>
                        </a:rPr>
                        <a:t>33.75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rebuchet MS" pitchFamily="34" charset="0"/>
                        </a:rPr>
                        <a:t>1234923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rebuchet MS" pitchFamily="34" charset="0"/>
                        </a:rPr>
                        <a:t>3.00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rebuchet MS"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10011"/>
                  </a:ext>
                </a:extLst>
              </a:tr>
            </a:tbl>
          </a:graphicData>
        </a:graphic>
      </p:graphicFrame>
      <p:sp>
        <p:nvSpPr>
          <p:cNvPr id="22622" name="TextBox 98"/>
          <p:cNvSpPr txBox="1">
            <a:spLocks noChangeArrowheads="1"/>
          </p:cNvSpPr>
          <p:nvPr/>
        </p:nvSpPr>
        <p:spPr bwMode="auto">
          <a:xfrm>
            <a:off x="3200400" y="2362200"/>
            <a:ext cx="533400" cy="461963"/>
          </a:xfrm>
          <a:prstGeom prst="rect">
            <a:avLst/>
          </a:prstGeom>
          <a:noFill/>
          <a:ln w="9525">
            <a:noFill/>
            <a:miter lim="800000"/>
            <a:headEnd/>
            <a:tailEnd/>
          </a:ln>
        </p:spPr>
        <p:txBody>
          <a:bodyPr>
            <a:spAutoFit/>
          </a:bodyPr>
          <a:lstStyle/>
          <a:p>
            <a:endParaRPr lang="en-US"/>
          </a:p>
        </p:txBody>
      </p:sp>
      <p:sp>
        <p:nvSpPr>
          <p:cNvPr id="102" name="Down Arrow 101"/>
          <p:cNvSpPr/>
          <p:nvPr/>
        </p:nvSpPr>
        <p:spPr bwMode="auto">
          <a:xfrm>
            <a:off x="2856271" y="2990288"/>
            <a:ext cx="228600" cy="387581"/>
          </a:xfrm>
          <a:prstGeom prst="downArrow">
            <a:avLst/>
          </a:prstGeom>
          <a:solidFill>
            <a:schemeClr val="accent4"/>
          </a:solidFill>
          <a:ln w="12700" cap="flat" cmpd="sng" algn="ctr">
            <a:solidFill>
              <a:schemeClr val="tx1"/>
            </a:solidFill>
            <a:prstDash val="solid"/>
            <a:round/>
            <a:headEnd type="none" w="med" len="med"/>
            <a:tailEnd type="none" w="med" len="med"/>
          </a:ln>
          <a:effectLst/>
        </p:spPr>
        <p:txBody>
          <a:bodyPr/>
          <a:lstStyle/>
          <a:p>
            <a:pPr>
              <a:defRPr/>
            </a:pPr>
            <a:endParaRPr lang="en-US" dirty="0">
              <a:latin typeface="Times" pitchFamily="-120" charset="0"/>
            </a:endParaRPr>
          </a:p>
        </p:txBody>
      </p:sp>
      <p:sp>
        <p:nvSpPr>
          <p:cNvPr id="103" name="Down Arrow 102"/>
          <p:cNvSpPr/>
          <p:nvPr/>
        </p:nvSpPr>
        <p:spPr bwMode="auto">
          <a:xfrm>
            <a:off x="7772400" y="2965539"/>
            <a:ext cx="228600" cy="412330"/>
          </a:xfrm>
          <a:prstGeom prst="downArrow">
            <a:avLst/>
          </a:prstGeom>
          <a:solidFill>
            <a:schemeClr val="accent4"/>
          </a:solidFill>
          <a:ln w="12700" cap="flat" cmpd="sng" algn="ctr">
            <a:solidFill>
              <a:schemeClr val="tx1"/>
            </a:solidFill>
            <a:prstDash val="solid"/>
            <a:round/>
            <a:headEnd type="none" w="med" len="med"/>
            <a:tailEnd type="none" w="med" len="med"/>
          </a:ln>
          <a:effectLst/>
        </p:spPr>
        <p:txBody>
          <a:bodyPr/>
          <a:lstStyle/>
          <a:p>
            <a:pPr>
              <a:defRPr/>
            </a:pPr>
            <a:endParaRPr lang="en-US" dirty="0">
              <a:latin typeface="Times" pitchFamily="-120" charset="0"/>
            </a:endParaRPr>
          </a:p>
        </p:txBody>
      </p:sp>
    </p:spTree>
    <p:extLst>
      <p:ext uri="{BB962C8B-B14F-4D97-AF65-F5344CB8AC3E}">
        <p14:creationId xmlns:p14="http://schemas.microsoft.com/office/powerpoint/2010/main" val="1090945283"/>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381000" y="914400"/>
            <a:ext cx="8305800" cy="990600"/>
          </a:xfrm>
          <a:noFill/>
        </p:spPr>
        <p:txBody>
          <a:bodyPr lIns="90487" tIns="44450" rIns="90487" bIns="44450" anchor="ctr"/>
          <a:lstStyle/>
          <a:p>
            <a:pPr eaLnBrk="1" hangingPunct="1"/>
            <a:r>
              <a:rPr lang="en-US" dirty="0"/>
              <a:t>Project</a:t>
            </a:r>
          </a:p>
        </p:txBody>
      </p:sp>
      <p:sp>
        <p:nvSpPr>
          <p:cNvPr id="21508" name="Rectangle 3"/>
          <p:cNvSpPr>
            <a:spLocks noGrp="1" noChangeArrowheads="1"/>
          </p:cNvSpPr>
          <p:nvPr>
            <p:ph idx="1"/>
          </p:nvPr>
        </p:nvSpPr>
        <p:spPr>
          <a:xfrm>
            <a:off x="609600" y="1905000"/>
            <a:ext cx="8221663" cy="3975100"/>
          </a:xfrm>
          <a:noFill/>
        </p:spPr>
        <p:txBody>
          <a:bodyPr lIns="90487" tIns="44450" rIns="90487" bIns="44450"/>
          <a:lstStyle/>
          <a:p>
            <a:pPr eaLnBrk="1" hangingPunct="1">
              <a:buFontTx/>
              <a:buNone/>
            </a:pPr>
            <a:r>
              <a:rPr lang="en-US" i="1" dirty="0"/>
              <a:t>	</a:t>
            </a:r>
            <a:r>
              <a:rPr lang="en-US" sz="2800" i="1" dirty="0"/>
              <a:t>Report a firm’s name and price-earnings ratio.</a:t>
            </a:r>
          </a:p>
          <a:p>
            <a:pPr eaLnBrk="1" hangingPunct="1">
              <a:buFontTx/>
              <a:buNone/>
            </a:pPr>
            <a:r>
              <a:rPr lang="en-US" sz="2800" dirty="0">
                <a:latin typeface="Courier" pitchFamily="48" charset="0"/>
              </a:rPr>
              <a:t>	</a:t>
            </a:r>
            <a:r>
              <a:rPr lang="en-US" sz="2400" b="1" dirty="0">
                <a:latin typeface="Courier New" panose="02070309020205020404" pitchFamily="49" charset="0"/>
              </a:rPr>
              <a:t>SELECT </a:t>
            </a:r>
            <a:r>
              <a:rPr lang="en-US" sz="2400" b="1" dirty="0" err="1">
                <a:latin typeface="Courier New" panose="02070309020205020404" pitchFamily="49" charset="0"/>
              </a:rPr>
              <a:t>shrfirm</a:t>
            </a:r>
            <a:r>
              <a:rPr lang="en-US" sz="2400" b="1" dirty="0">
                <a:latin typeface="Courier New" panose="02070309020205020404" pitchFamily="49" charset="0"/>
              </a:rPr>
              <a:t>, </a:t>
            </a:r>
            <a:r>
              <a:rPr lang="en-US" sz="2400" b="1" dirty="0" err="1">
                <a:latin typeface="Courier New" panose="02070309020205020404" pitchFamily="49" charset="0"/>
              </a:rPr>
              <a:t>shrpe</a:t>
            </a:r>
            <a:r>
              <a:rPr lang="en-US" sz="2400" b="1" dirty="0">
                <a:latin typeface="Courier New" panose="02070309020205020404" pitchFamily="49" charset="0"/>
              </a:rPr>
              <a:t> FROM share;</a:t>
            </a:r>
            <a:endParaRPr lang="en-US" sz="2800" b="1" dirty="0">
              <a:latin typeface="Courier New" panose="02070309020205020404" pitchFamily="49" charset="0"/>
            </a:endParaRPr>
          </a:p>
        </p:txBody>
      </p:sp>
      <p:graphicFrame>
        <p:nvGraphicFramePr>
          <p:cNvPr id="20592" name="Group 112"/>
          <p:cNvGraphicFramePr>
            <a:graphicFrameLocks noGrp="1"/>
          </p:cNvGraphicFramePr>
          <p:nvPr>
            <p:extLst>
              <p:ext uri="{D42A27DB-BD31-4B8C-83A1-F6EECF244321}">
                <p14:modId xmlns:p14="http://schemas.microsoft.com/office/powerpoint/2010/main" val="1888443385"/>
              </p:ext>
            </p:extLst>
          </p:nvPr>
        </p:nvGraphicFramePr>
        <p:xfrm>
          <a:off x="2743200" y="3124204"/>
          <a:ext cx="3810000" cy="3470676"/>
        </p:xfrm>
        <a:graphic>
          <a:graphicData uri="http://schemas.openxmlformats.org/drawingml/2006/table">
            <a:tbl>
              <a:tblPr/>
              <a:tblGrid>
                <a:gridCol w="2833857">
                  <a:extLst>
                    <a:ext uri="{9D8B030D-6E8A-4147-A177-3AD203B41FA5}">
                      <a16:colId xmlns:a16="http://schemas.microsoft.com/office/drawing/2014/main" val="20000"/>
                    </a:ext>
                  </a:extLst>
                </a:gridCol>
                <a:gridCol w="976143">
                  <a:extLst>
                    <a:ext uri="{9D8B030D-6E8A-4147-A177-3AD203B41FA5}">
                      <a16:colId xmlns:a16="http://schemas.microsoft.com/office/drawing/2014/main" val="20001"/>
                    </a:ext>
                  </a:extLst>
                </a:gridCol>
              </a:tblGrid>
              <a:tr h="337486">
                <a:tc>
                  <a:txBody>
                    <a:bodyPr/>
                    <a:lstStyle/>
                    <a:p>
                      <a:pPr marL="0" marR="0" lvl="0" indent="0" algn="l" defTabSz="914400" rtl="0" eaLnBrk="1" fontAlgn="base" latinLnBrk="0" hangingPunct="1">
                        <a:lnSpc>
                          <a:spcPct val="88000"/>
                        </a:lnSpc>
                        <a:spcBef>
                          <a:spcPts val="2000"/>
                        </a:spcBef>
                        <a:spcAft>
                          <a:spcPct val="0"/>
                        </a:spcAft>
                        <a:buClrTx/>
                        <a:buSzTx/>
                        <a:buFontTx/>
                        <a:buNone/>
                        <a:tabLst/>
                      </a:pPr>
                      <a:r>
                        <a:rPr kumimoji="0" lang="en-US" sz="1600" b="0" i="0" u="none" strike="noStrike" cap="none" normalizeH="0" baseline="0" dirty="0" err="1">
                          <a:ln>
                            <a:noFill/>
                          </a:ln>
                          <a:solidFill>
                            <a:schemeClr val="tx1"/>
                          </a:solidFill>
                          <a:effectLst/>
                          <a:latin typeface="Courier New" pitchFamily="48" charset="0"/>
                        </a:rPr>
                        <a:t>shrfirm</a:t>
                      </a:r>
                      <a:endParaRPr kumimoji="0" lang="en-US" sz="1600" b="0" i="0" u="none" strike="noStrike" cap="none" normalizeH="0" baseline="0" dirty="0">
                        <a:ln>
                          <a:noFill/>
                        </a:ln>
                        <a:solidFill>
                          <a:schemeClr val="tx1"/>
                        </a:solidFill>
                        <a:effectLst/>
                        <a:latin typeface="Courier New" pitchFamily="48" charset="0"/>
                      </a:endParaRPr>
                    </a:p>
                  </a:txBody>
                  <a:tcPr marT="45725" marB="45725"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r" defTabSz="914400" rtl="0" eaLnBrk="1" fontAlgn="base" latinLnBrk="0" hangingPunct="1">
                        <a:lnSpc>
                          <a:spcPct val="88000"/>
                        </a:lnSpc>
                        <a:spcBef>
                          <a:spcPts val="2000"/>
                        </a:spcBef>
                        <a:spcAft>
                          <a:spcPct val="0"/>
                        </a:spcAft>
                        <a:buClrTx/>
                        <a:buSzTx/>
                        <a:buFontTx/>
                        <a:buNone/>
                        <a:tabLst/>
                      </a:pPr>
                      <a:r>
                        <a:rPr kumimoji="0" lang="en-US" sz="1600" b="0" i="0" u="none" strike="noStrike" cap="none" normalizeH="0" baseline="0" dirty="0" err="1">
                          <a:ln>
                            <a:noFill/>
                          </a:ln>
                          <a:solidFill>
                            <a:schemeClr val="tx1"/>
                          </a:solidFill>
                          <a:effectLst/>
                          <a:latin typeface="Courier New" pitchFamily="48" charset="0"/>
                        </a:rPr>
                        <a:t>shrpe</a:t>
                      </a:r>
                      <a:endParaRPr kumimoji="0" lang="en-US" sz="1600" b="0" i="0" u="none" strike="noStrike" cap="none" normalizeH="0" baseline="0" dirty="0">
                        <a:ln>
                          <a:noFill/>
                        </a:ln>
                        <a:solidFill>
                          <a:schemeClr val="tx1"/>
                        </a:solidFill>
                        <a:effectLst/>
                        <a:latin typeface="Courier New" pitchFamily="48" charset="0"/>
                      </a:endParaRPr>
                    </a:p>
                  </a:txBody>
                  <a:tcPr marT="45725" marB="45725"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10000"/>
                  </a:ext>
                </a:extLst>
              </a:tr>
              <a:tr h="309151">
                <a:tc>
                  <a:txBody>
                    <a:bodyPr/>
                    <a:lstStyle/>
                    <a:p>
                      <a:pPr marL="0" marR="0" lvl="0" indent="0" algn="l" defTabSz="914400" rtl="0" eaLnBrk="1" fontAlgn="base" latinLnBrk="0" hangingPunct="1">
                        <a:lnSpc>
                          <a:spcPct val="88000"/>
                        </a:lnSpc>
                        <a:spcBef>
                          <a:spcPts val="300"/>
                        </a:spcBef>
                        <a:spcAft>
                          <a:spcPct val="0"/>
                        </a:spcAft>
                        <a:buClrTx/>
                        <a:buSzTx/>
                        <a:buFontTx/>
                        <a:buNone/>
                        <a:tabLst/>
                      </a:pPr>
                      <a:r>
                        <a:rPr kumimoji="0" lang="en-US" sz="1600" b="0" i="0" u="none" strike="noStrike" cap="none" normalizeH="0" baseline="0" dirty="0" err="1">
                          <a:ln>
                            <a:noFill/>
                          </a:ln>
                          <a:solidFill>
                            <a:schemeClr val="tx1"/>
                          </a:solidFill>
                          <a:effectLst/>
                          <a:latin typeface="Courier New" pitchFamily="48" charset="0"/>
                        </a:rPr>
                        <a:t>Freedonia</a:t>
                      </a:r>
                      <a:r>
                        <a:rPr kumimoji="0" lang="en-US" sz="1600" b="0" i="0" u="none" strike="noStrike" cap="none" normalizeH="0" baseline="0" dirty="0">
                          <a:ln>
                            <a:noFill/>
                          </a:ln>
                          <a:solidFill>
                            <a:schemeClr val="tx1"/>
                          </a:solidFill>
                          <a:effectLst/>
                          <a:latin typeface="Courier New" pitchFamily="48" charset="0"/>
                        </a:rPr>
                        <a:t> Copper</a:t>
                      </a:r>
                    </a:p>
                  </a:txBody>
                  <a:tcPr marT="45725" marB="45725"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ts val="3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48" charset="0"/>
                        </a:rPr>
                        <a:t>16</a:t>
                      </a:r>
                    </a:p>
                  </a:txBody>
                  <a:tcPr marT="45725" marB="45725"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extLst>
                  <a:ext uri="{0D108BD9-81ED-4DB2-BD59-A6C34878D82A}">
                    <a16:rowId xmlns:a16="http://schemas.microsoft.com/office/drawing/2014/main" val="10001"/>
                  </a:ext>
                </a:extLst>
              </a:tr>
              <a:tr h="309151">
                <a:tc>
                  <a:txBody>
                    <a:bodyPr/>
                    <a:lstStyle/>
                    <a:p>
                      <a:pPr marL="0" marR="0" lvl="0" indent="0" algn="l"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8" charset="0"/>
                        </a:rPr>
                        <a:t>Patagonian Tea</a:t>
                      </a:r>
                    </a:p>
                  </a:txBody>
                  <a:tcPr marT="45725" marB="45725"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48" charset="0"/>
                        </a:rPr>
                        <a:t>10</a:t>
                      </a:r>
                    </a:p>
                  </a:txBody>
                  <a:tcPr marT="45725" marB="45725"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2"/>
                  </a:ext>
                </a:extLst>
              </a:tr>
              <a:tr h="309151">
                <a:tc>
                  <a:txBody>
                    <a:bodyPr/>
                    <a:lstStyle/>
                    <a:p>
                      <a:pPr marL="0" marR="0" lvl="0" indent="0" algn="l"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8" charset="0"/>
                        </a:rPr>
                        <a:t>Abyssinian Ruby</a:t>
                      </a:r>
                    </a:p>
                  </a:txBody>
                  <a:tcPr marT="45725" marB="45725"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48" charset="0"/>
                        </a:rPr>
                        <a:t>13</a:t>
                      </a:r>
                    </a:p>
                  </a:txBody>
                  <a:tcPr marT="45725" marB="45725"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3"/>
                  </a:ext>
                </a:extLst>
              </a:tr>
              <a:tr h="309151">
                <a:tc>
                  <a:txBody>
                    <a:bodyPr/>
                    <a:lstStyle/>
                    <a:p>
                      <a:pPr marL="0" marR="0" lvl="0" indent="0" algn="l"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8" charset="0"/>
                        </a:rPr>
                        <a:t>Sri Lankan Gold</a:t>
                      </a:r>
                    </a:p>
                  </a:txBody>
                  <a:tcPr marT="45725" marB="45725"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48" charset="0"/>
                        </a:rPr>
                        <a:t>16</a:t>
                      </a:r>
                    </a:p>
                  </a:txBody>
                  <a:tcPr marT="45725" marB="45725"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4"/>
                  </a:ext>
                </a:extLst>
              </a:tr>
              <a:tr h="309151">
                <a:tc>
                  <a:txBody>
                    <a:bodyPr/>
                    <a:lstStyle/>
                    <a:p>
                      <a:pPr marL="0" marR="0" lvl="0" indent="0" algn="l"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8" charset="0"/>
                        </a:rPr>
                        <a:t>Indian Lead &amp; Zinc</a:t>
                      </a:r>
                    </a:p>
                  </a:txBody>
                  <a:tcPr marT="45725" marB="45725"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48" charset="0"/>
                        </a:rPr>
                        <a:t>12</a:t>
                      </a:r>
                    </a:p>
                  </a:txBody>
                  <a:tcPr marT="45725" marB="45725"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5"/>
                  </a:ext>
                </a:extLst>
              </a:tr>
              <a:tr h="309151">
                <a:tc>
                  <a:txBody>
                    <a:bodyPr/>
                    <a:lstStyle/>
                    <a:p>
                      <a:pPr marL="0" marR="0" lvl="0" indent="0" algn="l"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8" charset="0"/>
                        </a:rPr>
                        <a:t>Burmese Elephant</a:t>
                      </a:r>
                    </a:p>
                  </a:txBody>
                  <a:tcPr marT="45725" marB="45725"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48" charset="0"/>
                        </a:rPr>
                        <a:t>3</a:t>
                      </a:r>
                    </a:p>
                  </a:txBody>
                  <a:tcPr marT="45725" marB="45725"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6"/>
                  </a:ext>
                </a:extLst>
              </a:tr>
              <a:tr h="309151">
                <a:tc>
                  <a:txBody>
                    <a:bodyPr/>
                    <a:lstStyle/>
                    <a:p>
                      <a:pPr marL="0" marR="0" lvl="0" indent="0" algn="l"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8" charset="0"/>
                        </a:rPr>
                        <a:t>Bolivian Sheep</a:t>
                      </a:r>
                    </a:p>
                  </a:txBody>
                  <a:tcPr marT="45725" marB="45725"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48" charset="0"/>
                        </a:rPr>
                        <a:t>11</a:t>
                      </a:r>
                    </a:p>
                  </a:txBody>
                  <a:tcPr marT="45725" marB="45725"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7"/>
                  </a:ext>
                </a:extLst>
              </a:tr>
              <a:tr h="309151">
                <a:tc>
                  <a:txBody>
                    <a:bodyPr/>
                    <a:lstStyle/>
                    <a:p>
                      <a:pPr marL="0" marR="0" lvl="0" indent="0" algn="l"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8" charset="0"/>
                        </a:rPr>
                        <a:t>Nigerian Geese</a:t>
                      </a:r>
                    </a:p>
                  </a:txBody>
                  <a:tcPr marT="45725" marB="45725"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48" charset="0"/>
                        </a:rPr>
                        <a:t>10</a:t>
                      </a:r>
                    </a:p>
                  </a:txBody>
                  <a:tcPr marT="45725" marB="45725"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8"/>
                  </a:ext>
                </a:extLst>
              </a:tr>
              <a:tr h="309151">
                <a:tc>
                  <a:txBody>
                    <a:bodyPr/>
                    <a:lstStyle/>
                    <a:p>
                      <a:pPr marL="0" marR="0" lvl="0" indent="0" algn="l"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8" charset="0"/>
                        </a:rPr>
                        <a:t>Canadian Sugar</a:t>
                      </a:r>
                    </a:p>
                  </a:txBody>
                  <a:tcPr marT="45725" marB="45725"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8" charset="0"/>
                        </a:rPr>
                        <a:t>15</a:t>
                      </a:r>
                    </a:p>
                  </a:txBody>
                  <a:tcPr marT="45725" marB="45725"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9"/>
                  </a:ext>
                </a:extLst>
              </a:tr>
              <a:tr h="309151">
                <a:tc>
                  <a:txBody>
                    <a:bodyPr/>
                    <a:lstStyle/>
                    <a:p>
                      <a:pPr marL="0" marR="0" lvl="0" indent="0" algn="l"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8" charset="0"/>
                        </a:rPr>
                        <a:t>Royal Ostrich Farms</a:t>
                      </a:r>
                    </a:p>
                  </a:txBody>
                  <a:tcPr marT="45725" marB="45725"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8" charset="0"/>
                        </a:rPr>
                        <a:t>6</a:t>
                      </a:r>
                    </a:p>
                  </a:txBody>
                  <a:tcPr marT="45725" marB="45725"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462710118"/>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152400" y="1148803"/>
            <a:ext cx="8534400" cy="914400"/>
          </a:xfrm>
          <a:noFill/>
        </p:spPr>
        <p:txBody>
          <a:bodyPr lIns="90487" tIns="44450" rIns="90487" bIns="44450" anchor="ctr"/>
          <a:lstStyle/>
          <a:p>
            <a:pPr eaLnBrk="1" hangingPunct="1"/>
            <a:r>
              <a:rPr lang="en-US" sz="3200" dirty="0"/>
              <a:t>Restrict - Creates a new virtual table containing some </a:t>
            </a:r>
            <a:r>
              <a:rPr lang="en-US" sz="3200" u="sng" dirty="0"/>
              <a:t>rows</a:t>
            </a:r>
            <a:r>
              <a:rPr lang="en-US" sz="3200" dirty="0"/>
              <a:t> of an existing table</a:t>
            </a:r>
          </a:p>
        </p:txBody>
      </p:sp>
      <p:sp>
        <p:nvSpPr>
          <p:cNvPr id="24580" name="Rectangle 3"/>
          <p:cNvSpPr>
            <a:spLocks noGrp="1" noChangeArrowheads="1"/>
          </p:cNvSpPr>
          <p:nvPr>
            <p:ph idx="1"/>
          </p:nvPr>
        </p:nvSpPr>
        <p:spPr>
          <a:xfrm>
            <a:off x="2133600" y="2139403"/>
            <a:ext cx="5943600" cy="990600"/>
          </a:xfrm>
          <a:noFill/>
        </p:spPr>
        <p:txBody>
          <a:bodyPr lIns="90487" tIns="44450" rIns="90487" bIns="44450"/>
          <a:lstStyle/>
          <a:p>
            <a:pPr eaLnBrk="1" hangingPunct="1"/>
            <a:r>
              <a:rPr lang="en-US" sz="2400" dirty="0"/>
              <a:t>Choosing rows (e.g., PE ratio &lt;12)</a:t>
            </a:r>
          </a:p>
          <a:p>
            <a:pPr eaLnBrk="1" hangingPunct="1"/>
            <a:r>
              <a:rPr lang="en-US" sz="2400" dirty="0"/>
              <a:t>A horizontal slice</a:t>
            </a:r>
          </a:p>
        </p:txBody>
      </p:sp>
      <p:graphicFrame>
        <p:nvGraphicFramePr>
          <p:cNvPr id="96353" name="Group 97"/>
          <p:cNvGraphicFramePr>
            <a:graphicFrameLocks noGrp="1"/>
          </p:cNvGraphicFramePr>
          <p:nvPr>
            <p:extLst>
              <p:ext uri="{D42A27DB-BD31-4B8C-83A1-F6EECF244321}">
                <p14:modId xmlns:p14="http://schemas.microsoft.com/office/powerpoint/2010/main" val="2427488526"/>
              </p:ext>
            </p:extLst>
          </p:nvPr>
        </p:nvGraphicFramePr>
        <p:xfrm>
          <a:off x="685800" y="2825203"/>
          <a:ext cx="8153400" cy="3804100"/>
        </p:xfrm>
        <a:graphic>
          <a:graphicData uri="http://schemas.openxmlformats.org/drawingml/2006/table">
            <a:tbl>
              <a:tblPr/>
              <a:tblGrid>
                <a:gridCol w="1295400">
                  <a:extLst>
                    <a:ext uri="{9D8B030D-6E8A-4147-A177-3AD203B41FA5}">
                      <a16:colId xmlns:a16="http://schemas.microsoft.com/office/drawing/2014/main" val="20000"/>
                    </a:ext>
                  </a:extLst>
                </a:gridCol>
                <a:gridCol w="2120900">
                  <a:extLst>
                    <a:ext uri="{9D8B030D-6E8A-4147-A177-3AD203B41FA5}">
                      <a16:colId xmlns:a16="http://schemas.microsoft.com/office/drawing/2014/main" val="20001"/>
                    </a:ext>
                  </a:extLst>
                </a:gridCol>
                <a:gridCol w="1320800">
                  <a:extLst>
                    <a:ext uri="{9D8B030D-6E8A-4147-A177-3AD203B41FA5}">
                      <a16:colId xmlns:a16="http://schemas.microsoft.com/office/drawing/2014/main" val="20002"/>
                    </a:ext>
                  </a:extLst>
                </a:gridCol>
                <a:gridCol w="1262063">
                  <a:extLst>
                    <a:ext uri="{9D8B030D-6E8A-4147-A177-3AD203B41FA5}">
                      <a16:colId xmlns:a16="http://schemas.microsoft.com/office/drawing/2014/main" val="20003"/>
                    </a:ext>
                  </a:extLst>
                </a:gridCol>
                <a:gridCol w="1116012">
                  <a:extLst>
                    <a:ext uri="{9D8B030D-6E8A-4147-A177-3AD203B41FA5}">
                      <a16:colId xmlns:a16="http://schemas.microsoft.com/office/drawing/2014/main" val="20004"/>
                    </a:ext>
                  </a:extLst>
                </a:gridCol>
                <a:gridCol w="1038225">
                  <a:extLst>
                    <a:ext uri="{9D8B030D-6E8A-4147-A177-3AD203B41FA5}">
                      <a16:colId xmlns:a16="http://schemas.microsoft.com/office/drawing/2014/main" val="20005"/>
                    </a:ext>
                  </a:extLst>
                </a:gridCol>
              </a:tblGrid>
              <a:tr h="328613">
                <a:tc>
                  <a:txBody>
                    <a:bodyPr/>
                    <a:lstStyle/>
                    <a:p>
                      <a:pPr marL="0" marR="0" lvl="0" indent="0" algn="l" defTabSz="914400" rtl="0" eaLnBrk="1" fontAlgn="base" latinLnBrk="0" hangingPunct="1">
                        <a:lnSpc>
                          <a:spcPct val="88000"/>
                        </a:lnSpc>
                        <a:spcBef>
                          <a:spcPts val="2000"/>
                        </a:spcBef>
                        <a:spcAft>
                          <a:spcPct val="0"/>
                        </a:spcAft>
                        <a:buClrTx/>
                        <a:buSzTx/>
                        <a:buFontTx/>
                        <a:buNone/>
                        <a:tabLst/>
                      </a:pPr>
                      <a:r>
                        <a:rPr kumimoji="0" lang="en-US" sz="1600" b="0" i="0" u="none" strike="noStrike" cap="none" normalizeH="0" baseline="0" dirty="0">
                          <a:ln>
                            <a:noFill/>
                          </a:ln>
                          <a:solidFill>
                            <a:schemeClr val="tx1"/>
                          </a:solidFill>
                          <a:effectLst/>
                          <a:latin typeface="Trebuchet MS" pitchFamily="34" charset="0"/>
                        </a:rPr>
                        <a:t>share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gridSpan="5">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a:ln>
                          <a:noFill/>
                        </a:ln>
                        <a:solidFill>
                          <a:schemeClr val="tx1"/>
                        </a:solidFill>
                        <a:effectLst/>
                        <a:latin typeface="Trebuchet MS" pitchFamily="34"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57188">
                <a:tc>
                  <a:txBody>
                    <a:bodyPr/>
                    <a:lstStyle/>
                    <a:p>
                      <a:pPr marL="0" marR="0" lvl="0" indent="0" algn="l" defTabSz="914400" rtl="0" eaLnBrk="1" fontAlgn="base" latinLnBrk="0" hangingPunct="1">
                        <a:lnSpc>
                          <a:spcPct val="88000"/>
                        </a:lnSpc>
                        <a:spcBef>
                          <a:spcPts val="2000"/>
                        </a:spcBef>
                        <a:spcAft>
                          <a:spcPct val="0"/>
                        </a:spcAft>
                        <a:buClrTx/>
                        <a:buSzTx/>
                        <a:buFontTx/>
                        <a:buNone/>
                        <a:tabLst/>
                      </a:pPr>
                      <a:r>
                        <a:rPr kumimoji="0" lang="en-US" sz="1600" b="0" i="0" u="sng" strike="noStrike" cap="none" normalizeH="0" baseline="0" dirty="0" err="1">
                          <a:ln>
                            <a:noFill/>
                          </a:ln>
                          <a:solidFill>
                            <a:schemeClr val="tx1"/>
                          </a:solidFill>
                          <a:effectLst/>
                          <a:latin typeface="Trebuchet MS" pitchFamily="34" charset="0"/>
                        </a:rPr>
                        <a:t>shrcode</a:t>
                      </a:r>
                      <a:endParaRPr kumimoji="0" lang="en-US" sz="1600" b="0" i="0" u="none" strike="noStrike" cap="none" normalizeH="0" baseline="0" dirty="0">
                        <a:ln>
                          <a:noFill/>
                        </a:ln>
                        <a:solidFill>
                          <a:schemeClr val="tx1"/>
                        </a:solidFill>
                        <a:effectLst/>
                        <a:latin typeface="Trebuchet MS"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8000"/>
                        </a:lnSpc>
                        <a:spcBef>
                          <a:spcPts val="2000"/>
                        </a:spcBef>
                        <a:spcAft>
                          <a:spcPct val="0"/>
                        </a:spcAft>
                        <a:buClrTx/>
                        <a:buSzTx/>
                        <a:buFontTx/>
                        <a:buNone/>
                        <a:tabLst/>
                      </a:pPr>
                      <a:r>
                        <a:rPr kumimoji="0" lang="en-US" sz="1600" b="0" i="0" u="none" strike="noStrike" cap="none" normalizeH="0" baseline="0" dirty="0" err="1">
                          <a:ln>
                            <a:noFill/>
                          </a:ln>
                          <a:solidFill>
                            <a:schemeClr val="tx1"/>
                          </a:solidFill>
                          <a:effectLst/>
                          <a:latin typeface="Trebuchet MS" pitchFamily="34" charset="0"/>
                        </a:rPr>
                        <a:t>shrfirm</a:t>
                      </a:r>
                      <a:endParaRPr kumimoji="0" lang="en-US" sz="1600" b="0" i="0" u="none" strike="noStrike" cap="none" normalizeH="0" baseline="0" dirty="0">
                        <a:ln>
                          <a:noFill/>
                        </a:ln>
                        <a:solidFill>
                          <a:schemeClr val="tx1"/>
                        </a:solidFill>
                        <a:effectLst/>
                        <a:latin typeface="Trebuchet MS"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ts val="2000"/>
                        </a:spcBef>
                        <a:spcAft>
                          <a:spcPct val="0"/>
                        </a:spcAft>
                        <a:buClrTx/>
                        <a:buSzTx/>
                        <a:buFontTx/>
                        <a:buNone/>
                        <a:tabLst/>
                      </a:pPr>
                      <a:r>
                        <a:rPr kumimoji="0" lang="en-US" sz="1600" b="0" i="0" u="none" strike="noStrike" cap="none" normalizeH="0" baseline="0" dirty="0" err="1">
                          <a:ln>
                            <a:noFill/>
                          </a:ln>
                          <a:solidFill>
                            <a:schemeClr val="tx1"/>
                          </a:solidFill>
                          <a:effectLst/>
                          <a:latin typeface="Trebuchet MS" pitchFamily="34" charset="0"/>
                        </a:rPr>
                        <a:t>shrprice</a:t>
                      </a:r>
                      <a:endParaRPr kumimoji="0" lang="en-US" sz="1600" b="0" i="0" u="none" strike="noStrike" cap="none" normalizeH="0" baseline="0" dirty="0">
                        <a:ln>
                          <a:noFill/>
                        </a:ln>
                        <a:solidFill>
                          <a:schemeClr val="tx1"/>
                        </a:solidFill>
                        <a:effectLst/>
                        <a:latin typeface="Trebuchet MS"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ts val="2000"/>
                        </a:spcBef>
                        <a:spcAft>
                          <a:spcPct val="0"/>
                        </a:spcAft>
                        <a:buClrTx/>
                        <a:buSzTx/>
                        <a:buFontTx/>
                        <a:buNone/>
                        <a:tabLst/>
                      </a:pPr>
                      <a:r>
                        <a:rPr kumimoji="0" lang="en-US" sz="1600" b="0" i="0" u="none" strike="noStrike" cap="none" normalizeH="0" baseline="0">
                          <a:ln>
                            <a:noFill/>
                          </a:ln>
                          <a:solidFill>
                            <a:schemeClr val="tx1"/>
                          </a:solidFill>
                          <a:effectLst/>
                          <a:latin typeface="Trebuchet MS" pitchFamily="34" charset="0"/>
                        </a:rPr>
                        <a:t>shrqty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ts val="2000"/>
                        </a:spcBef>
                        <a:spcAft>
                          <a:spcPct val="0"/>
                        </a:spcAft>
                        <a:buClrTx/>
                        <a:buSzTx/>
                        <a:buFontTx/>
                        <a:buNone/>
                        <a:tabLst/>
                      </a:pPr>
                      <a:r>
                        <a:rPr kumimoji="0" lang="en-US" sz="1600" b="0" i="0" u="none" strike="noStrike" cap="none" normalizeH="0" baseline="0">
                          <a:ln>
                            <a:noFill/>
                          </a:ln>
                          <a:solidFill>
                            <a:schemeClr val="tx1"/>
                          </a:solidFill>
                          <a:effectLst/>
                          <a:latin typeface="Trebuchet MS" pitchFamily="34" charset="0"/>
                        </a:rPr>
                        <a:t>shrdiv</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ts val="2000"/>
                        </a:spcBef>
                        <a:spcAft>
                          <a:spcPct val="0"/>
                        </a:spcAft>
                        <a:buClrTx/>
                        <a:buSzTx/>
                        <a:buFontTx/>
                        <a:buNone/>
                        <a:tabLst/>
                      </a:pPr>
                      <a:r>
                        <a:rPr kumimoji="0" lang="en-US" sz="1600" b="0" i="0" u="none" strike="noStrike" cap="none" normalizeH="0" baseline="0">
                          <a:ln>
                            <a:noFill/>
                          </a:ln>
                          <a:solidFill>
                            <a:schemeClr val="tx1"/>
                          </a:solidFill>
                          <a:effectLst/>
                          <a:latin typeface="Trebuchet MS" pitchFamily="34" charset="0"/>
                        </a:rPr>
                        <a:t>shrpe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298450">
                <a:tc>
                  <a:txBody>
                    <a:bodyPr/>
                    <a:lstStyle/>
                    <a:p>
                      <a:pPr marL="0" marR="0" lvl="0" indent="0" algn="l" defTabSz="914400" rtl="0" eaLnBrk="1" fontAlgn="base" latinLnBrk="0" hangingPunct="1">
                        <a:lnSpc>
                          <a:spcPct val="88000"/>
                        </a:lnSpc>
                        <a:spcBef>
                          <a:spcPts val="300"/>
                        </a:spcBef>
                        <a:spcAft>
                          <a:spcPct val="0"/>
                        </a:spcAft>
                        <a:buClrTx/>
                        <a:buSzTx/>
                        <a:buFontTx/>
                        <a:buNone/>
                        <a:tabLst/>
                      </a:pPr>
                      <a:r>
                        <a:rPr kumimoji="0" lang="en-US" sz="1600" b="0" i="0" u="none" strike="noStrike" cap="none" normalizeH="0" baseline="0" dirty="0">
                          <a:ln>
                            <a:noFill/>
                          </a:ln>
                          <a:solidFill>
                            <a:schemeClr val="tx1"/>
                          </a:solidFill>
                          <a:effectLst/>
                          <a:latin typeface="Trebuchet MS" pitchFamily="34" charset="0"/>
                        </a:rPr>
                        <a:t>FC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8000"/>
                        </a:lnSpc>
                        <a:spcBef>
                          <a:spcPts val="300"/>
                        </a:spcBef>
                        <a:spcAft>
                          <a:spcPct val="0"/>
                        </a:spcAft>
                        <a:buClrTx/>
                        <a:buSzTx/>
                        <a:buFontTx/>
                        <a:buNone/>
                        <a:tabLst/>
                      </a:pPr>
                      <a:r>
                        <a:rPr kumimoji="0" lang="en-US" sz="1600" b="0" i="0" u="none" strike="noStrike" cap="none" normalizeH="0" baseline="0" dirty="0" err="1">
                          <a:ln>
                            <a:noFill/>
                          </a:ln>
                          <a:solidFill>
                            <a:schemeClr val="tx1"/>
                          </a:solidFill>
                          <a:effectLst/>
                          <a:latin typeface="Trebuchet MS" pitchFamily="34" charset="0"/>
                        </a:rPr>
                        <a:t>Freedonia</a:t>
                      </a:r>
                      <a:r>
                        <a:rPr kumimoji="0" lang="en-US" sz="1600" b="0" i="0" u="none" strike="noStrike" cap="none" normalizeH="0" baseline="0" dirty="0">
                          <a:ln>
                            <a:noFill/>
                          </a:ln>
                          <a:solidFill>
                            <a:schemeClr val="tx1"/>
                          </a:solidFill>
                          <a:effectLst/>
                          <a:latin typeface="Trebuchet MS" pitchFamily="34" charset="0"/>
                        </a:rPr>
                        <a:t> Copper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ts val="300"/>
                        </a:spcBef>
                        <a:spcAft>
                          <a:spcPct val="0"/>
                        </a:spcAft>
                        <a:buClrTx/>
                        <a:buSzTx/>
                        <a:buFontTx/>
                        <a:buNone/>
                        <a:tabLst/>
                      </a:pPr>
                      <a:r>
                        <a:rPr kumimoji="0" lang="en-US" sz="1600" b="0" i="0" u="none" strike="noStrike" cap="none" normalizeH="0" baseline="0">
                          <a:ln>
                            <a:noFill/>
                          </a:ln>
                          <a:solidFill>
                            <a:schemeClr val="tx1"/>
                          </a:solidFill>
                          <a:effectLst/>
                          <a:latin typeface="Trebuchet MS" pitchFamily="34" charset="0"/>
                        </a:rPr>
                        <a:t>27.50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ts val="300"/>
                        </a:spcBef>
                        <a:spcAft>
                          <a:spcPct val="0"/>
                        </a:spcAft>
                        <a:buClrTx/>
                        <a:buSzTx/>
                        <a:buFontTx/>
                        <a:buNone/>
                        <a:tabLst/>
                      </a:pPr>
                      <a:r>
                        <a:rPr kumimoji="0" lang="en-US" sz="1600" b="0" i="0" u="none" strike="noStrike" cap="none" normalizeH="0" baseline="0" dirty="0">
                          <a:ln>
                            <a:noFill/>
                          </a:ln>
                          <a:solidFill>
                            <a:schemeClr val="tx1"/>
                          </a:solidFill>
                          <a:effectLst/>
                          <a:latin typeface="Trebuchet MS" pitchFamily="34" charset="0"/>
                        </a:rPr>
                        <a:t>10529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ts val="300"/>
                        </a:spcBef>
                        <a:spcAft>
                          <a:spcPct val="0"/>
                        </a:spcAft>
                        <a:buClrTx/>
                        <a:buSzTx/>
                        <a:buFontTx/>
                        <a:buNone/>
                        <a:tabLst/>
                      </a:pPr>
                      <a:r>
                        <a:rPr kumimoji="0" lang="en-US" sz="1600" b="0" i="0" u="none" strike="noStrike" cap="none" normalizeH="0" baseline="0" dirty="0">
                          <a:ln>
                            <a:noFill/>
                          </a:ln>
                          <a:solidFill>
                            <a:schemeClr val="tx1"/>
                          </a:solidFill>
                          <a:effectLst/>
                          <a:latin typeface="Trebuchet MS" pitchFamily="34" charset="0"/>
                        </a:rPr>
                        <a:t>1.84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ts val="300"/>
                        </a:spcBef>
                        <a:spcAft>
                          <a:spcPct val="0"/>
                        </a:spcAft>
                        <a:buClrTx/>
                        <a:buSzTx/>
                        <a:buFontTx/>
                        <a:buNone/>
                        <a:tabLst/>
                      </a:pPr>
                      <a:r>
                        <a:rPr kumimoji="0" lang="en-US" sz="1600" b="0" i="0" u="none" strike="noStrike" cap="none" normalizeH="0" baseline="0">
                          <a:ln>
                            <a:noFill/>
                          </a:ln>
                          <a:solidFill>
                            <a:schemeClr val="tx1"/>
                          </a:solidFill>
                          <a:effectLst/>
                          <a:latin typeface="Trebuchet MS" pitchFamily="34"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303213">
                <a:tc>
                  <a:txBody>
                    <a:bodyPr/>
                    <a:lstStyle/>
                    <a:p>
                      <a:pPr marL="0" marR="0" lvl="0" indent="0" algn="l"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rebuchet MS" pitchFamily="34" charset="0"/>
                        </a:rPr>
                        <a:t>PT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rebuchet MS" pitchFamily="34" charset="0"/>
                        </a:rPr>
                        <a:t>Patagonian Tea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rebuchet MS" pitchFamily="34" charset="0"/>
                        </a:rPr>
                        <a:t>55.25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rebuchet MS" pitchFamily="34" charset="0"/>
                        </a:rPr>
                        <a:t>12635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rebuchet MS" pitchFamily="34" charset="0"/>
                        </a:rPr>
                        <a:t>2.50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rebuchet MS" pitchFamily="34"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10003"/>
                  </a:ext>
                </a:extLst>
              </a:tr>
              <a:tr h="303213">
                <a:tc>
                  <a:txBody>
                    <a:bodyPr/>
                    <a:lstStyle/>
                    <a:p>
                      <a:pPr marL="0" marR="0" lvl="0" indent="0" algn="l"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rebuchet MS" pitchFamily="34" charset="0"/>
                        </a:rPr>
                        <a:t>AR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rebuchet MS" pitchFamily="34" charset="0"/>
                        </a:rPr>
                        <a:t>Abyssinian Ruby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rebuchet MS" pitchFamily="34" charset="0"/>
                        </a:rPr>
                        <a:t>31.82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rebuchet MS" pitchFamily="34" charset="0"/>
                        </a:rPr>
                        <a:t>22010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rebuchet MS" pitchFamily="34" charset="0"/>
                        </a:rPr>
                        <a:t>1.32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rebuchet MS" pitchFamily="34"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303213">
                <a:tc>
                  <a:txBody>
                    <a:bodyPr/>
                    <a:lstStyle/>
                    <a:p>
                      <a:pPr marL="0" marR="0" lvl="0" indent="0" algn="l"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rebuchet MS" pitchFamily="34" charset="0"/>
                        </a:rPr>
                        <a:t>SLG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rebuchet MS" pitchFamily="34" charset="0"/>
                        </a:rPr>
                        <a:t>Sri Lankan Gold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rebuchet MS" pitchFamily="34" charset="0"/>
                        </a:rPr>
                        <a:t>50.37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rebuchet MS" pitchFamily="34" charset="0"/>
                        </a:rPr>
                        <a:t>32868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rebuchet MS" pitchFamily="34" charset="0"/>
                        </a:rPr>
                        <a:t>2.68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rebuchet MS" pitchFamily="34"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334963">
                <a:tc>
                  <a:txBody>
                    <a:bodyPr/>
                    <a:lstStyle/>
                    <a:p>
                      <a:pPr marL="0" marR="0" lvl="0" indent="0" algn="l"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rebuchet MS" pitchFamily="34" charset="0"/>
                        </a:rPr>
                        <a:t>ILZ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rebuchet MS" pitchFamily="34" charset="0"/>
                        </a:rPr>
                        <a:t>Indian Lead &amp; Zinc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rebuchet MS" pitchFamily="34" charset="0"/>
                        </a:rPr>
                        <a:t>37.75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rebuchet MS" pitchFamily="34" charset="0"/>
                        </a:rPr>
                        <a:t>6390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rebuchet MS" pitchFamily="34" charset="0"/>
                        </a:rPr>
                        <a:t>3.00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rebuchet MS"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6"/>
                  </a:ext>
                </a:extLst>
              </a:tr>
              <a:tr h="304800">
                <a:tc>
                  <a:txBody>
                    <a:bodyPr/>
                    <a:lstStyle/>
                    <a:p>
                      <a:pPr marL="0" marR="0" lvl="0" indent="0" algn="l"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rebuchet MS" pitchFamily="34" charset="0"/>
                        </a:rPr>
                        <a:t>BE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rebuchet MS" pitchFamily="34" charset="0"/>
                        </a:rPr>
                        <a:t>Burmese Elephant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rebuchet MS" pitchFamily="34" charset="0"/>
                        </a:rPr>
                        <a:t>0.07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rebuchet MS" pitchFamily="34" charset="0"/>
                        </a:rPr>
                        <a:t>154713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rebuchet MS" pitchFamily="34" charset="0"/>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rebuchet MS"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10007"/>
                  </a:ext>
                </a:extLst>
              </a:tr>
              <a:tr h="304800">
                <a:tc>
                  <a:txBody>
                    <a:bodyPr/>
                    <a:lstStyle/>
                    <a:p>
                      <a:pPr marL="0" marR="0" lvl="0" indent="0" algn="l"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rebuchet MS" pitchFamily="34" charset="0"/>
                        </a:rPr>
                        <a:t>BS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rebuchet MS" pitchFamily="34" charset="0"/>
                        </a:rPr>
                        <a:t>Bolivian Sheep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rebuchet MS" pitchFamily="34" charset="0"/>
                        </a:rPr>
                        <a:t>12.75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rebuchet MS" pitchFamily="34" charset="0"/>
                        </a:rPr>
                        <a:t>231678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rebuchet MS" pitchFamily="34" charset="0"/>
                        </a:rPr>
                        <a:t>1.78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rebuchet MS" pitchFamily="34"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10008"/>
                  </a:ext>
                </a:extLst>
              </a:tr>
              <a:tr h="303213">
                <a:tc>
                  <a:txBody>
                    <a:bodyPr/>
                    <a:lstStyle/>
                    <a:p>
                      <a:pPr marL="0" marR="0" lvl="0" indent="0" algn="l"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rebuchet MS" pitchFamily="34" charset="0"/>
                        </a:rPr>
                        <a:t>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rebuchet MS" pitchFamily="34" charset="0"/>
                        </a:rPr>
                        <a:t>Nigerian Geese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rebuchet MS" pitchFamily="34" charset="0"/>
                        </a:rPr>
                        <a:t>35.00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rebuchet MS" pitchFamily="34" charset="0"/>
                        </a:rPr>
                        <a:t>12323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rebuchet MS" pitchFamily="34" charset="0"/>
                        </a:rPr>
                        <a:t>1.68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rebuchet MS" pitchFamily="34"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10009"/>
                  </a:ext>
                </a:extLst>
              </a:tr>
              <a:tr h="303213">
                <a:tc>
                  <a:txBody>
                    <a:bodyPr/>
                    <a:lstStyle/>
                    <a:p>
                      <a:pPr marL="0" marR="0" lvl="0" indent="0" algn="l"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rebuchet MS" pitchFamily="34" charset="0"/>
                        </a:rPr>
                        <a:t>CS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rebuchet MS" pitchFamily="34" charset="0"/>
                        </a:rPr>
                        <a:t>Canadian Sugar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rebuchet MS" pitchFamily="34" charset="0"/>
                        </a:rPr>
                        <a:t>52.78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rebuchet MS" pitchFamily="34" charset="0"/>
                        </a:rPr>
                        <a:t>4716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rebuchet MS" pitchFamily="34" charset="0"/>
                        </a:rPr>
                        <a:t>2.50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rebuchet MS" pitchFamily="34"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0"/>
                  </a:ext>
                </a:extLst>
              </a:tr>
              <a:tr h="328613">
                <a:tc>
                  <a:txBody>
                    <a:bodyPr/>
                    <a:lstStyle/>
                    <a:p>
                      <a:pPr marL="0" marR="0" lvl="0" indent="0" algn="l"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rebuchet MS" pitchFamily="34" charset="0"/>
                        </a:rPr>
                        <a:t>ROF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rebuchet MS" pitchFamily="34" charset="0"/>
                        </a:rPr>
                        <a:t>Royal Ostrich Farms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rebuchet MS" pitchFamily="34" charset="0"/>
                        </a:rPr>
                        <a:t>33.75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rebuchet MS" pitchFamily="34" charset="0"/>
                        </a:rPr>
                        <a:t>1234923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rebuchet MS" pitchFamily="34" charset="0"/>
                        </a:rPr>
                        <a:t>3.00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rebuchet MS"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10011"/>
                  </a:ext>
                </a:extLst>
              </a:tr>
            </a:tbl>
          </a:graphicData>
        </a:graphic>
      </p:graphicFrame>
      <p:sp>
        <p:nvSpPr>
          <p:cNvPr id="99" name="Right Arrow 98"/>
          <p:cNvSpPr/>
          <p:nvPr/>
        </p:nvSpPr>
        <p:spPr bwMode="auto">
          <a:xfrm>
            <a:off x="0" y="3815803"/>
            <a:ext cx="673100" cy="255588"/>
          </a:xfrm>
          <a:prstGeom prst="rightArrow">
            <a:avLst/>
          </a:prstGeom>
          <a:solidFill>
            <a:schemeClr val="accent4"/>
          </a:solidFill>
          <a:ln w="12700" cap="flat" cmpd="sng" algn="ctr">
            <a:solidFill>
              <a:schemeClr val="tx1"/>
            </a:solidFill>
            <a:prstDash val="solid"/>
            <a:round/>
            <a:headEnd type="none" w="med" len="med"/>
            <a:tailEnd type="none" w="med" len="med"/>
          </a:ln>
          <a:effectLst/>
        </p:spPr>
        <p:txBody>
          <a:bodyPr/>
          <a:lstStyle/>
          <a:p>
            <a:pPr>
              <a:defRPr/>
            </a:pPr>
            <a:endParaRPr lang="en-US">
              <a:latin typeface="Times" pitchFamily="-120" charset="0"/>
            </a:endParaRPr>
          </a:p>
        </p:txBody>
      </p:sp>
      <p:sp>
        <p:nvSpPr>
          <p:cNvPr id="107" name="Right Arrow 106"/>
          <p:cNvSpPr/>
          <p:nvPr/>
        </p:nvSpPr>
        <p:spPr bwMode="auto">
          <a:xfrm>
            <a:off x="0" y="5111203"/>
            <a:ext cx="673100" cy="255588"/>
          </a:xfrm>
          <a:prstGeom prst="rightArrow">
            <a:avLst/>
          </a:prstGeom>
          <a:solidFill>
            <a:schemeClr val="accent4"/>
          </a:solidFill>
          <a:ln w="12700" cap="flat" cmpd="sng" algn="ctr">
            <a:solidFill>
              <a:schemeClr val="tx1"/>
            </a:solidFill>
            <a:prstDash val="solid"/>
            <a:round/>
            <a:headEnd type="none" w="med" len="med"/>
            <a:tailEnd type="none" w="med" len="med"/>
          </a:ln>
          <a:effectLst/>
        </p:spPr>
        <p:txBody>
          <a:bodyPr/>
          <a:lstStyle/>
          <a:p>
            <a:pPr>
              <a:defRPr/>
            </a:pPr>
            <a:endParaRPr lang="en-US">
              <a:latin typeface="Times" pitchFamily="-120" charset="0"/>
            </a:endParaRPr>
          </a:p>
        </p:txBody>
      </p:sp>
      <p:sp>
        <p:nvSpPr>
          <p:cNvPr id="108" name="Right Arrow 107"/>
          <p:cNvSpPr/>
          <p:nvPr/>
        </p:nvSpPr>
        <p:spPr bwMode="auto">
          <a:xfrm>
            <a:off x="0" y="5492203"/>
            <a:ext cx="673100" cy="255588"/>
          </a:xfrm>
          <a:prstGeom prst="rightArrow">
            <a:avLst/>
          </a:prstGeom>
          <a:solidFill>
            <a:schemeClr val="accent4"/>
          </a:solidFill>
          <a:ln w="12700" cap="flat" cmpd="sng" algn="ctr">
            <a:solidFill>
              <a:schemeClr val="tx1"/>
            </a:solidFill>
            <a:prstDash val="solid"/>
            <a:round/>
            <a:headEnd type="none" w="med" len="med"/>
            <a:tailEnd type="none" w="med" len="med"/>
          </a:ln>
          <a:effectLst/>
        </p:spPr>
        <p:txBody>
          <a:bodyPr/>
          <a:lstStyle/>
          <a:p>
            <a:pPr>
              <a:defRPr/>
            </a:pPr>
            <a:endParaRPr lang="en-US">
              <a:latin typeface="Times" pitchFamily="-120" charset="0"/>
            </a:endParaRPr>
          </a:p>
        </p:txBody>
      </p:sp>
      <p:sp>
        <p:nvSpPr>
          <p:cNvPr id="109" name="Right Arrow 108"/>
          <p:cNvSpPr/>
          <p:nvPr/>
        </p:nvSpPr>
        <p:spPr bwMode="auto">
          <a:xfrm>
            <a:off x="0" y="6330403"/>
            <a:ext cx="673100" cy="255588"/>
          </a:xfrm>
          <a:prstGeom prst="rightArrow">
            <a:avLst/>
          </a:prstGeom>
          <a:solidFill>
            <a:schemeClr val="accent4"/>
          </a:solidFill>
          <a:ln w="12700" cap="flat" cmpd="sng" algn="ctr">
            <a:solidFill>
              <a:schemeClr val="tx1"/>
            </a:solidFill>
            <a:prstDash val="solid"/>
            <a:round/>
            <a:headEnd type="none" w="med" len="med"/>
            <a:tailEnd type="none" w="med" len="med"/>
          </a:ln>
          <a:effectLst/>
        </p:spPr>
        <p:txBody>
          <a:bodyPr/>
          <a:lstStyle/>
          <a:p>
            <a:pPr>
              <a:defRPr/>
            </a:pPr>
            <a:endParaRPr lang="en-US">
              <a:latin typeface="Times" pitchFamily="-120" charset="0"/>
            </a:endParaRPr>
          </a:p>
        </p:txBody>
      </p:sp>
    </p:spTree>
    <p:extLst>
      <p:ext uri="{BB962C8B-B14F-4D97-AF65-F5344CB8AC3E}">
        <p14:creationId xmlns:p14="http://schemas.microsoft.com/office/powerpoint/2010/main" val="289152731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152400" y="1066800"/>
            <a:ext cx="8839200" cy="1371600"/>
          </a:xfrm>
          <a:noFill/>
        </p:spPr>
        <p:txBody>
          <a:bodyPr lIns="90487" tIns="44450" rIns="90487" bIns="44450" anchor="ctr"/>
          <a:lstStyle/>
          <a:p>
            <a:pPr eaLnBrk="1" hangingPunct="1"/>
            <a:r>
              <a:rPr lang="en-US" sz="3200" dirty="0"/>
              <a:t>Restrict - Creates a new virtual table that contains some </a:t>
            </a:r>
            <a:r>
              <a:rPr lang="en-US" sz="3200" u="sng" dirty="0"/>
              <a:t>rows</a:t>
            </a:r>
            <a:r>
              <a:rPr lang="en-US" sz="3200" dirty="0"/>
              <a:t> of an existing table</a:t>
            </a:r>
          </a:p>
        </p:txBody>
      </p:sp>
      <p:sp>
        <p:nvSpPr>
          <p:cNvPr id="25604" name="Rectangle 3"/>
          <p:cNvSpPr>
            <a:spLocks noGrp="1" noChangeArrowheads="1"/>
          </p:cNvSpPr>
          <p:nvPr>
            <p:ph idx="1"/>
          </p:nvPr>
        </p:nvSpPr>
        <p:spPr>
          <a:xfrm>
            <a:off x="76200" y="2362200"/>
            <a:ext cx="8915400" cy="1676400"/>
          </a:xfrm>
          <a:noFill/>
        </p:spPr>
        <p:txBody>
          <a:bodyPr lIns="90487" tIns="44450" rIns="90487" bIns="44450"/>
          <a:lstStyle/>
          <a:p>
            <a:pPr eaLnBrk="1" hangingPunct="1">
              <a:buFontTx/>
              <a:buNone/>
            </a:pPr>
            <a:r>
              <a:rPr lang="en-US" dirty="0"/>
              <a:t>	</a:t>
            </a:r>
            <a:r>
              <a:rPr lang="en-US" sz="2000" i="1" dirty="0"/>
              <a:t>Display records for all firms whose price-earnings ratio is less than 12.</a:t>
            </a:r>
            <a:br>
              <a:rPr lang="en-US" sz="2000" i="1" dirty="0"/>
            </a:br>
            <a:br>
              <a:rPr lang="en-US" sz="2000" i="1" dirty="0"/>
            </a:br>
            <a:r>
              <a:rPr lang="en-US" sz="2000" b="1" dirty="0">
                <a:latin typeface="Courier New" pitchFamily="49" charset="0"/>
              </a:rPr>
              <a:t>SELECT * FROM share WHERE </a:t>
            </a:r>
            <a:r>
              <a:rPr lang="en-US" sz="2000" b="1" dirty="0" err="1">
                <a:latin typeface="Courier New" pitchFamily="49" charset="0"/>
              </a:rPr>
              <a:t>shrpe</a:t>
            </a:r>
            <a:r>
              <a:rPr lang="en-US" sz="2000" b="1" dirty="0">
                <a:latin typeface="Courier New" pitchFamily="49" charset="0"/>
              </a:rPr>
              <a:t> &lt; 12;</a:t>
            </a:r>
            <a:endParaRPr lang="en-US" sz="2000" b="1" dirty="0"/>
          </a:p>
        </p:txBody>
      </p:sp>
      <p:graphicFrame>
        <p:nvGraphicFramePr>
          <p:cNvPr id="98351" name="Group 47"/>
          <p:cNvGraphicFramePr>
            <a:graphicFrameLocks noGrp="1"/>
          </p:cNvGraphicFramePr>
          <p:nvPr>
            <p:extLst>
              <p:ext uri="{D42A27DB-BD31-4B8C-83A1-F6EECF244321}">
                <p14:modId xmlns:p14="http://schemas.microsoft.com/office/powerpoint/2010/main" val="1641798353"/>
              </p:ext>
            </p:extLst>
          </p:nvPr>
        </p:nvGraphicFramePr>
        <p:xfrm>
          <a:off x="685800" y="3657599"/>
          <a:ext cx="7772401" cy="3048001"/>
        </p:xfrm>
        <a:graphic>
          <a:graphicData uri="http://schemas.openxmlformats.org/drawingml/2006/table">
            <a:tbl>
              <a:tblPr/>
              <a:tblGrid>
                <a:gridCol w="971550">
                  <a:extLst>
                    <a:ext uri="{9D8B030D-6E8A-4147-A177-3AD203B41FA5}">
                      <a16:colId xmlns:a16="http://schemas.microsoft.com/office/drawing/2014/main" val="20000"/>
                    </a:ext>
                  </a:extLst>
                </a:gridCol>
                <a:gridCol w="2152650">
                  <a:extLst>
                    <a:ext uri="{9D8B030D-6E8A-4147-A177-3AD203B41FA5}">
                      <a16:colId xmlns:a16="http://schemas.microsoft.com/office/drawing/2014/main" val="20001"/>
                    </a:ext>
                  </a:extLst>
                </a:gridCol>
                <a:gridCol w="1671271">
                  <a:extLst>
                    <a:ext uri="{9D8B030D-6E8A-4147-A177-3AD203B41FA5}">
                      <a16:colId xmlns:a16="http://schemas.microsoft.com/office/drawing/2014/main" val="20002"/>
                    </a:ext>
                  </a:extLst>
                </a:gridCol>
                <a:gridCol w="1158387">
                  <a:extLst>
                    <a:ext uri="{9D8B030D-6E8A-4147-A177-3AD203B41FA5}">
                      <a16:colId xmlns:a16="http://schemas.microsoft.com/office/drawing/2014/main" val="20003"/>
                    </a:ext>
                  </a:extLst>
                </a:gridCol>
                <a:gridCol w="991791">
                  <a:extLst>
                    <a:ext uri="{9D8B030D-6E8A-4147-A177-3AD203B41FA5}">
                      <a16:colId xmlns:a16="http://schemas.microsoft.com/office/drawing/2014/main" val="20004"/>
                    </a:ext>
                  </a:extLst>
                </a:gridCol>
                <a:gridCol w="826752">
                  <a:extLst>
                    <a:ext uri="{9D8B030D-6E8A-4147-A177-3AD203B41FA5}">
                      <a16:colId xmlns:a16="http://schemas.microsoft.com/office/drawing/2014/main" val="20005"/>
                    </a:ext>
                  </a:extLst>
                </a:gridCol>
              </a:tblGrid>
              <a:tr h="52514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err="1">
                          <a:ln>
                            <a:noFill/>
                          </a:ln>
                          <a:solidFill>
                            <a:schemeClr val="tx1"/>
                          </a:solidFill>
                          <a:effectLst/>
                          <a:latin typeface="Courier New" pitchFamily="49" charset="0"/>
                        </a:rPr>
                        <a:t>shrcode</a:t>
                      </a:r>
                      <a:endParaRPr kumimoji="0" lang="en-US" sz="1200" b="1" i="0" u="none" strike="noStrike" cap="none" normalizeH="0" baseline="0" dirty="0">
                        <a:ln>
                          <a:noFill/>
                        </a:ln>
                        <a:solidFill>
                          <a:schemeClr val="tx1"/>
                        </a:solidFill>
                        <a:effectLst/>
                        <a:latin typeface="Courier New" pitchFamily="49" charset="0"/>
                      </a:endParaRPr>
                    </a:p>
                  </a:txBody>
                  <a:tcPr marL="45720" marR="4572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err="1">
                          <a:ln>
                            <a:noFill/>
                          </a:ln>
                          <a:solidFill>
                            <a:schemeClr val="tx1"/>
                          </a:solidFill>
                          <a:effectLst/>
                          <a:latin typeface="Courier New" pitchFamily="49" charset="0"/>
                        </a:rPr>
                        <a:t>shrfirm</a:t>
                      </a:r>
                      <a:endParaRPr kumimoji="0" lang="en-US" sz="1200" b="1" i="0" u="none" strike="noStrike" cap="none" normalizeH="0" baseline="0" dirty="0">
                        <a:ln>
                          <a:noFill/>
                        </a:ln>
                        <a:solidFill>
                          <a:schemeClr val="tx1"/>
                        </a:solidFill>
                        <a:effectLst/>
                        <a:latin typeface="Courier New" pitchFamily="49" charset="0"/>
                      </a:endParaRPr>
                    </a:p>
                  </a:txBody>
                  <a:tcPr marL="45720" marR="45720"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err="1">
                          <a:ln>
                            <a:noFill/>
                          </a:ln>
                          <a:solidFill>
                            <a:schemeClr val="tx1"/>
                          </a:solidFill>
                          <a:effectLst/>
                          <a:latin typeface="Courier New" pitchFamily="49" charset="0"/>
                        </a:rPr>
                        <a:t>shrprice</a:t>
                      </a:r>
                      <a:endParaRPr kumimoji="0" lang="en-US" sz="1200" b="1" i="0" u="none" strike="noStrike" cap="none" normalizeH="0" baseline="0" dirty="0">
                        <a:ln>
                          <a:noFill/>
                        </a:ln>
                        <a:solidFill>
                          <a:schemeClr val="tx1"/>
                        </a:solidFill>
                        <a:effectLst/>
                        <a:latin typeface="Courier New" pitchFamily="49" charset="0"/>
                      </a:endParaRPr>
                    </a:p>
                  </a:txBody>
                  <a:tcPr marL="45720" marR="45720"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err="1">
                          <a:ln>
                            <a:noFill/>
                          </a:ln>
                          <a:solidFill>
                            <a:schemeClr val="tx1"/>
                          </a:solidFill>
                          <a:effectLst/>
                          <a:latin typeface="Courier New" pitchFamily="49" charset="0"/>
                        </a:rPr>
                        <a:t>shrqty</a:t>
                      </a:r>
                      <a:endParaRPr kumimoji="0" lang="en-US" sz="1200" b="1" i="0" u="none" strike="noStrike" cap="none" normalizeH="0" baseline="0" dirty="0">
                        <a:ln>
                          <a:noFill/>
                        </a:ln>
                        <a:solidFill>
                          <a:schemeClr val="tx1"/>
                        </a:solidFill>
                        <a:effectLst/>
                        <a:latin typeface="Courier New" pitchFamily="49" charset="0"/>
                      </a:endParaRPr>
                    </a:p>
                  </a:txBody>
                  <a:tcPr marL="45720" marR="45720"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err="1">
                          <a:ln>
                            <a:noFill/>
                          </a:ln>
                          <a:solidFill>
                            <a:schemeClr val="tx1"/>
                          </a:solidFill>
                          <a:effectLst/>
                          <a:latin typeface="Courier New" pitchFamily="49" charset="0"/>
                        </a:rPr>
                        <a:t>shrdiv</a:t>
                      </a:r>
                      <a:endParaRPr kumimoji="0" lang="en-US" sz="1200" b="1" i="0" u="none" strike="noStrike" cap="none" normalizeH="0" baseline="0" dirty="0">
                        <a:ln>
                          <a:noFill/>
                        </a:ln>
                        <a:solidFill>
                          <a:schemeClr val="tx1"/>
                        </a:solidFill>
                        <a:effectLst/>
                        <a:latin typeface="Courier New" pitchFamily="49" charset="0"/>
                      </a:endParaRPr>
                    </a:p>
                  </a:txBody>
                  <a:tcPr marL="45720" marR="45720"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err="1">
                          <a:ln>
                            <a:noFill/>
                          </a:ln>
                          <a:solidFill>
                            <a:schemeClr val="tx1"/>
                          </a:solidFill>
                          <a:effectLst/>
                          <a:latin typeface="Courier New" pitchFamily="49" charset="0"/>
                        </a:rPr>
                        <a:t>shrpe</a:t>
                      </a:r>
                      <a:endParaRPr kumimoji="0" lang="en-US" sz="1200" b="1" i="0" u="none" strike="noStrike" cap="none" normalizeH="0" baseline="0" dirty="0">
                        <a:ln>
                          <a:noFill/>
                        </a:ln>
                        <a:solidFill>
                          <a:schemeClr val="tx1"/>
                        </a:solidFill>
                        <a:effectLst/>
                        <a:latin typeface="Courier New" pitchFamily="49" charset="0"/>
                      </a:endParaRPr>
                    </a:p>
                  </a:txBody>
                  <a:tcPr marL="45720" marR="4572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10000"/>
                  </a:ext>
                </a:extLst>
              </a:tr>
              <a:tr h="55358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49" charset="0"/>
                        </a:rPr>
                        <a:t>PT</a:t>
                      </a:r>
                    </a:p>
                  </a:txBody>
                  <a:tcPr marL="45720" marR="45720"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ourier New" pitchFamily="49" charset="0"/>
                        </a:rPr>
                        <a:t>Patagonian Tea</a:t>
                      </a:r>
                    </a:p>
                  </a:txBody>
                  <a:tcPr marL="45720" marR="4572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ourier New" pitchFamily="49" charset="0"/>
                        </a:rPr>
                        <a:t>55.25</a:t>
                      </a:r>
                    </a:p>
                  </a:txBody>
                  <a:tcPr marL="45720" marR="4572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ourier New" pitchFamily="49" charset="0"/>
                        </a:rPr>
                        <a:t>12635</a:t>
                      </a:r>
                    </a:p>
                  </a:txBody>
                  <a:tcPr marL="45720" marR="4572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49" charset="0"/>
                        </a:rPr>
                        <a:t>2.50</a:t>
                      </a:r>
                    </a:p>
                  </a:txBody>
                  <a:tcPr marL="45720" marR="4572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49" charset="0"/>
                        </a:rPr>
                        <a:t>10</a:t>
                      </a:r>
                    </a:p>
                  </a:txBody>
                  <a:tcPr marL="45720" marR="4572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extLst>
                  <a:ext uri="{0D108BD9-81ED-4DB2-BD59-A6C34878D82A}">
                    <a16:rowId xmlns:a16="http://schemas.microsoft.com/office/drawing/2014/main" val="10001"/>
                  </a:ext>
                </a:extLst>
              </a:tr>
              <a:tr h="49888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49" charset="0"/>
                        </a:rPr>
                        <a:t>BE</a:t>
                      </a:r>
                    </a:p>
                  </a:txBody>
                  <a:tcPr marL="45720" marR="4572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ourier New" pitchFamily="49" charset="0"/>
                        </a:rPr>
                        <a:t>Burmese Elephant</a:t>
                      </a:r>
                    </a:p>
                  </a:txBody>
                  <a:tcPr marL="45720" marR="4572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49" charset="0"/>
                        </a:rPr>
                        <a:t>0.07</a:t>
                      </a:r>
                    </a:p>
                  </a:txBody>
                  <a:tcPr marL="45720" marR="4572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ourier New" pitchFamily="49" charset="0"/>
                        </a:rPr>
                        <a:t>154713</a:t>
                      </a:r>
                    </a:p>
                  </a:txBody>
                  <a:tcPr marL="45720" marR="4572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ourier New" pitchFamily="49" charset="0"/>
                        </a:rPr>
                        <a:t>0.01</a:t>
                      </a:r>
                    </a:p>
                  </a:txBody>
                  <a:tcPr marL="45720" marR="4572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49" charset="0"/>
                        </a:rPr>
                        <a:t>3</a:t>
                      </a:r>
                    </a:p>
                  </a:txBody>
                  <a:tcPr marL="45720" marR="4572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2"/>
                  </a:ext>
                </a:extLst>
              </a:tr>
              <a:tr h="42011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49" charset="0"/>
                        </a:rPr>
                        <a:t>BS</a:t>
                      </a:r>
                    </a:p>
                  </a:txBody>
                  <a:tcPr marL="45720" marR="4572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49" charset="0"/>
                        </a:rPr>
                        <a:t>Bolivian Sheep</a:t>
                      </a:r>
                    </a:p>
                  </a:txBody>
                  <a:tcPr marL="45720" marR="4572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ourier New" pitchFamily="49" charset="0"/>
                        </a:rPr>
                        <a:t>12.75</a:t>
                      </a:r>
                    </a:p>
                  </a:txBody>
                  <a:tcPr marL="45720" marR="4572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ourier New" pitchFamily="49" charset="0"/>
                        </a:rPr>
                        <a:t>231678</a:t>
                      </a:r>
                    </a:p>
                  </a:txBody>
                  <a:tcPr marL="45720" marR="4572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ourier New" pitchFamily="49" charset="0"/>
                        </a:rPr>
                        <a:t>1.78</a:t>
                      </a:r>
                    </a:p>
                  </a:txBody>
                  <a:tcPr marL="45720" marR="4572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49" charset="0"/>
                        </a:rPr>
                        <a:t>11</a:t>
                      </a:r>
                    </a:p>
                  </a:txBody>
                  <a:tcPr marL="45720" marR="4572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3"/>
                  </a:ext>
                </a:extLst>
              </a:tr>
              <a:tr h="52514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49" charset="0"/>
                        </a:rPr>
                        <a:t>NG</a:t>
                      </a:r>
                    </a:p>
                  </a:txBody>
                  <a:tcPr marL="45720" marR="45720"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49" charset="0"/>
                        </a:rPr>
                        <a:t>Nigerian Geese</a:t>
                      </a:r>
                    </a:p>
                  </a:txBody>
                  <a:tcPr marL="45720" marR="4572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49" charset="0"/>
                        </a:rPr>
                        <a:t>35.00</a:t>
                      </a:r>
                    </a:p>
                  </a:txBody>
                  <a:tcPr marL="45720" marR="4572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ourier New" pitchFamily="49" charset="0"/>
                        </a:rPr>
                        <a:t>12323</a:t>
                      </a:r>
                    </a:p>
                  </a:txBody>
                  <a:tcPr marL="45720" marR="4572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ourier New" pitchFamily="49" charset="0"/>
                        </a:rPr>
                        <a:t>1.68</a:t>
                      </a:r>
                    </a:p>
                  </a:txBody>
                  <a:tcPr marL="45720" marR="4572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ourier New" pitchFamily="49" charset="0"/>
                        </a:rPr>
                        <a:t>10</a:t>
                      </a:r>
                    </a:p>
                  </a:txBody>
                  <a:tcPr marL="45720" marR="4572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4"/>
                  </a:ext>
                </a:extLst>
              </a:tr>
              <a:tr h="52514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49" charset="0"/>
                        </a:rPr>
                        <a:t>ROF</a:t>
                      </a:r>
                    </a:p>
                  </a:txBody>
                  <a:tcPr marL="45720" marR="45720"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49" charset="0"/>
                        </a:rPr>
                        <a:t>Royal Ostrich Farms</a:t>
                      </a:r>
                    </a:p>
                  </a:txBody>
                  <a:tcPr marL="45720" marR="4572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49" charset="0"/>
                        </a:rPr>
                        <a:t>33.75</a:t>
                      </a:r>
                    </a:p>
                  </a:txBody>
                  <a:tcPr marL="45720" marR="4572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49" charset="0"/>
                        </a:rPr>
                        <a:t>1234923</a:t>
                      </a:r>
                    </a:p>
                  </a:txBody>
                  <a:tcPr marL="45720" marR="4572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49" charset="0"/>
                        </a:rPr>
                        <a:t>3.00</a:t>
                      </a:r>
                    </a:p>
                  </a:txBody>
                  <a:tcPr marL="45720" marR="4572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ourier New" pitchFamily="49" charset="0"/>
                        </a:rPr>
                        <a:t>6</a:t>
                      </a:r>
                    </a:p>
                  </a:txBody>
                  <a:tcPr marL="45720" marR="45720"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026173332"/>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4C4A0-3C5E-4FAD-A693-9574E107573A}"/>
              </a:ext>
            </a:extLst>
          </p:cNvPr>
          <p:cNvSpPr>
            <a:spLocks noGrp="1"/>
          </p:cNvSpPr>
          <p:nvPr>
            <p:ph type="title"/>
          </p:nvPr>
        </p:nvSpPr>
        <p:spPr/>
        <p:txBody>
          <a:bodyPr/>
          <a:lstStyle/>
          <a:p>
            <a:r>
              <a:rPr lang="en-US" dirty="0">
                <a:solidFill>
                  <a:srgbClr val="000000"/>
                </a:solidFill>
              </a:rPr>
              <a:t>Using Comparison Operators</a:t>
            </a:r>
            <a:endParaRPr lang="en-US" dirty="0"/>
          </a:p>
        </p:txBody>
      </p:sp>
      <p:pic>
        <p:nvPicPr>
          <p:cNvPr id="4" name="Picture 6" descr="Noname.jpg">
            <a:extLst>
              <a:ext uri="{FF2B5EF4-FFF2-40B4-BE49-F238E27FC236}">
                <a16:creationId xmlns:a16="http://schemas.microsoft.com/office/drawing/2014/main" id="{56D890FB-B838-4EDE-807B-6DD4A9CA1295}"/>
              </a:ext>
            </a:extLst>
          </p:cNvPr>
          <p:cNvPicPr>
            <a:picLocks noChangeAspect="1"/>
          </p:cNvPicPr>
          <p:nvPr/>
        </p:nvPicPr>
        <p:blipFill>
          <a:blip r:embed="rId2"/>
          <a:srcRect l="2721" t="24023"/>
          <a:stretch>
            <a:fillRect/>
          </a:stretch>
        </p:blipFill>
        <p:spPr bwMode="auto">
          <a:xfrm>
            <a:off x="2895600" y="2255520"/>
            <a:ext cx="2895600" cy="3701508"/>
          </a:xfrm>
          <a:prstGeom prst="rect">
            <a:avLst/>
          </a:prstGeom>
          <a:noFill/>
          <a:ln w="9525">
            <a:noFill/>
            <a:miter lim="800000"/>
            <a:headEnd/>
            <a:tailEnd/>
          </a:ln>
        </p:spPr>
      </p:pic>
    </p:spTree>
    <p:extLst>
      <p:ext uri="{BB962C8B-B14F-4D97-AF65-F5344CB8AC3E}">
        <p14:creationId xmlns:p14="http://schemas.microsoft.com/office/powerpoint/2010/main" val="583293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Modeling and SQL</a:t>
            </a:r>
          </a:p>
        </p:txBody>
      </p:sp>
      <p:sp>
        <p:nvSpPr>
          <p:cNvPr id="3" name="Content Placeholder 2"/>
          <p:cNvSpPr>
            <a:spLocks noGrp="1"/>
          </p:cNvSpPr>
          <p:nvPr>
            <p:ph idx="1"/>
          </p:nvPr>
        </p:nvSpPr>
        <p:spPr>
          <a:xfrm>
            <a:off x="457200" y="2133601"/>
            <a:ext cx="8229600" cy="3992564"/>
          </a:xfrm>
        </p:spPr>
        <p:txBody>
          <a:bodyPr/>
          <a:lstStyle/>
          <a:p>
            <a:r>
              <a:rPr lang="en-US" dirty="0"/>
              <a:t>Data Model</a:t>
            </a:r>
          </a:p>
          <a:p>
            <a:pPr lvl="1"/>
            <a:r>
              <a:rPr lang="en-US" dirty="0"/>
              <a:t>Graphical description of data elements and connections</a:t>
            </a:r>
          </a:p>
          <a:p>
            <a:pPr lvl="1"/>
            <a:r>
              <a:rPr lang="en-US" dirty="0"/>
              <a:t>Relational model</a:t>
            </a:r>
          </a:p>
          <a:p>
            <a:r>
              <a:rPr lang="en-US" dirty="0"/>
              <a:t>SQL</a:t>
            </a:r>
          </a:p>
          <a:p>
            <a:pPr lvl="1"/>
            <a:r>
              <a:rPr lang="en-US" dirty="0"/>
              <a:t>Data definition language</a:t>
            </a:r>
          </a:p>
          <a:p>
            <a:pPr lvl="1"/>
            <a:r>
              <a:rPr lang="en-US" dirty="0"/>
              <a:t>Data manipulation language</a:t>
            </a:r>
          </a:p>
          <a:p>
            <a:pPr lvl="1"/>
            <a:r>
              <a:rPr lang="en-US" dirty="0"/>
              <a:t>Data control language</a:t>
            </a:r>
          </a:p>
        </p:txBody>
      </p:sp>
    </p:spTree>
    <p:extLst>
      <p:ext uri="{BB962C8B-B14F-4D97-AF65-F5344CB8AC3E}">
        <p14:creationId xmlns:p14="http://schemas.microsoft.com/office/powerpoint/2010/main" val="9280768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304800" y="838200"/>
            <a:ext cx="8534400" cy="1066800"/>
          </a:xfrm>
          <a:noFill/>
        </p:spPr>
        <p:txBody>
          <a:bodyPr lIns="90487" tIns="44450" rIns="90487" bIns="44450" anchor="ctr"/>
          <a:lstStyle/>
          <a:p>
            <a:pPr eaLnBrk="1" hangingPunct="1"/>
            <a:r>
              <a:rPr lang="en-US" dirty="0"/>
              <a:t>Project and restrict combo</a:t>
            </a:r>
          </a:p>
        </p:txBody>
      </p:sp>
      <p:sp>
        <p:nvSpPr>
          <p:cNvPr id="24580" name="Rectangle 3"/>
          <p:cNvSpPr>
            <a:spLocks noGrp="1" noChangeArrowheads="1"/>
          </p:cNvSpPr>
          <p:nvPr>
            <p:ph idx="1"/>
          </p:nvPr>
        </p:nvSpPr>
        <p:spPr>
          <a:xfrm>
            <a:off x="457200" y="1843088"/>
            <a:ext cx="8374063" cy="2728912"/>
          </a:xfrm>
          <a:noFill/>
        </p:spPr>
        <p:txBody>
          <a:bodyPr lIns="90487" tIns="44450" rIns="90487" bIns="44450"/>
          <a:lstStyle/>
          <a:p>
            <a:pPr eaLnBrk="1" hangingPunct="1"/>
            <a:r>
              <a:rPr lang="en-US" dirty="0"/>
              <a:t>Choosing rows and columns</a:t>
            </a:r>
          </a:p>
          <a:p>
            <a:pPr eaLnBrk="1" hangingPunct="1">
              <a:buFontTx/>
              <a:buNone/>
            </a:pPr>
            <a:r>
              <a:rPr lang="en-US" sz="2400" dirty="0"/>
              <a:t>	</a:t>
            </a:r>
            <a:r>
              <a:rPr lang="en-US" sz="2400" i="1" dirty="0"/>
              <a:t>List the name, price, quantity, and dividend of each firm where the number of shares held is at least 100,000.</a:t>
            </a:r>
            <a:endParaRPr lang="en-US" sz="2400" dirty="0"/>
          </a:p>
          <a:p>
            <a:pPr eaLnBrk="1" hangingPunct="1">
              <a:buFontTx/>
              <a:buNone/>
            </a:pPr>
            <a:endParaRPr lang="en-US" sz="1200" dirty="0"/>
          </a:p>
          <a:p>
            <a:pPr eaLnBrk="1" hangingPunct="1">
              <a:buFontTx/>
              <a:buNone/>
            </a:pPr>
            <a:r>
              <a:rPr lang="en-US" sz="2400" dirty="0"/>
              <a:t>	</a:t>
            </a:r>
            <a:r>
              <a:rPr lang="en-US" sz="2000" b="1" dirty="0">
                <a:latin typeface="Courier New" panose="02070309020205020404" pitchFamily="49" charset="0"/>
              </a:rPr>
              <a:t>SELECT </a:t>
            </a:r>
            <a:r>
              <a:rPr lang="en-US" sz="2000" b="1" dirty="0" err="1">
                <a:latin typeface="Courier New" panose="02070309020205020404" pitchFamily="49" charset="0"/>
              </a:rPr>
              <a:t>shrfirm</a:t>
            </a:r>
            <a:r>
              <a:rPr lang="en-US" sz="2000" b="1" dirty="0">
                <a:latin typeface="Courier New" panose="02070309020205020404" pitchFamily="49" charset="0"/>
              </a:rPr>
              <a:t>, </a:t>
            </a:r>
            <a:r>
              <a:rPr lang="en-US" sz="2000" b="1" dirty="0" err="1">
                <a:latin typeface="Courier New" panose="02070309020205020404" pitchFamily="49" charset="0"/>
              </a:rPr>
              <a:t>shrprice</a:t>
            </a:r>
            <a:r>
              <a:rPr lang="en-US" sz="2000" b="1" dirty="0">
                <a:latin typeface="Courier New" panose="02070309020205020404" pitchFamily="49" charset="0"/>
              </a:rPr>
              <a:t>, </a:t>
            </a:r>
            <a:r>
              <a:rPr lang="en-US" sz="2000" b="1" dirty="0" err="1">
                <a:latin typeface="Courier New" panose="02070309020205020404" pitchFamily="49" charset="0"/>
              </a:rPr>
              <a:t>shrqty</a:t>
            </a:r>
            <a:r>
              <a:rPr lang="en-US" sz="2000" b="1" dirty="0">
                <a:latin typeface="Courier New" panose="02070309020205020404" pitchFamily="49" charset="0"/>
              </a:rPr>
              <a:t>, </a:t>
            </a:r>
            <a:r>
              <a:rPr lang="en-US" sz="2000" b="1" dirty="0" err="1">
                <a:latin typeface="Courier New" panose="02070309020205020404" pitchFamily="49" charset="0"/>
              </a:rPr>
              <a:t>shrdiv</a:t>
            </a:r>
            <a:endParaRPr lang="en-US" sz="2000" b="1" dirty="0">
              <a:latin typeface="Courier New" panose="02070309020205020404" pitchFamily="49" charset="0"/>
            </a:endParaRPr>
          </a:p>
          <a:p>
            <a:pPr eaLnBrk="1" hangingPunct="1">
              <a:buFontTx/>
              <a:buNone/>
            </a:pPr>
            <a:r>
              <a:rPr lang="en-US" sz="2000" b="1" dirty="0">
                <a:latin typeface="Courier New" panose="02070309020205020404" pitchFamily="49" charset="0"/>
              </a:rPr>
              <a:t>	   FROM share WHERE </a:t>
            </a:r>
            <a:r>
              <a:rPr lang="en-US" sz="2000" b="1" dirty="0" err="1">
                <a:latin typeface="Courier New" panose="02070309020205020404" pitchFamily="49" charset="0"/>
              </a:rPr>
              <a:t>shrqty</a:t>
            </a:r>
            <a:r>
              <a:rPr lang="en-US" sz="2000" b="1" dirty="0">
                <a:latin typeface="Courier New" panose="02070309020205020404" pitchFamily="49" charset="0"/>
              </a:rPr>
              <a:t> &gt;= 100000;</a:t>
            </a:r>
            <a:endParaRPr lang="en-US" sz="2000" b="1" dirty="0"/>
          </a:p>
        </p:txBody>
      </p:sp>
      <p:graphicFrame>
        <p:nvGraphicFramePr>
          <p:cNvPr id="25690" name="Group 90"/>
          <p:cNvGraphicFramePr>
            <a:graphicFrameLocks noGrp="1"/>
          </p:cNvGraphicFramePr>
          <p:nvPr>
            <p:extLst>
              <p:ext uri="{D42A27DB-BD31-4B8C-83A1-F6EECF244321}">
                <p14:modId xmlns:p14="http://schemas.microsoft.com/office/powerpoint/2010/main" val="3747011238"/>
              </p:ext>
            </p:extLst>
          </p:nvPr>
        </p:nvGraphicFramePr>
        <p:xfrm>
          <a:off x="914401" y="4422776"/>
          <a:ext cx="7162799" cy="2206624"/>
        </p:xfrm>
        <a:graphic>
          <a:graphicData uri="http://schemas.openxmlformats.org/drawingml/2006/table">
            <a:tbl>
              <a:tblPr/>
              <a:tblGrid>
                <a:gridCol w="2750488">
                  <a:extLst>
                    <a:ext uri="{9D8B030D-6E8A-4147-A177-3AD203B41FA5}">
                      <a16:colId xmlns:a16="http://schemas.microsoft.com/office/drawing/2014/main" val="20000"/>
                    </a:ext>
                  </a:extLst>
                </a:gridCol>
                <a:gridCol w="1536339">
                  <a:extLst>
                    <a:ext uri="{9D8B030D-6E8A-4147-A177-3AD203B41FA5}">
                      <a16:colId xmlns:a16="http://schemas.microsoft.com/office/drawing/2014/main" val="20001"/>
                    </a:ext>
                  </a:extLst>
                </a:gridCol>
                <a:gridCol w="1600777">
                  <a:extLst>
                    <a:ext uri="{9D8B030D-6E8A-4147-A177-3AD203B41FA5}">
                      <a16:colId xmlns:a16="http://schemas.microsoft.com/office/drawing/2014/main" val="20002"/>
                    </a:ext>
                  </a:extLst>
                </a:gridCol>
                <a:gridCol w="1275195">
                  <a:extLst>
                    <a:ext uri="{9D8B030D-6E8A-4147-A177-3AD203B41FA5}">
                      <a16:colId xmlns:a16="http://schemas.microsoft.com/office/drawing/2014/main" val="20003"/>
                    </a:ext>
                  </a:extLst>
                </a:gridCol>
              </a:tblGrid>
              <a:tr h="574591">
                <a:tc>
                  <a:txBody>
                    <a:bodyPr/>
                    <a:lstStyle/>
                    <a:p>
                      <a:pPr marL="0" marR="0" lvl="0" indent="0" algn="l" defTabSz="914400" rtl="0" eaLnBrk="1" fontAlgn="base" latinLnBrk="0" hangingPunct="1">
                        <a:lnSpc>
                          <a:spcPct val="88000"/>
                        </a:lnSpc>
                        <a:spcBef>
                          <a:spcPts val="2000"/>
                        </a:spcBef>
                        <a:spcAft>
                          <a:spcPct val="0"/>
                        </a:spcAft>
                        <a:buClrTx/>
                        <a:buSzTx/>
                        <a:buFontTx/>
                        <a:buNone/>
                        <a:tabLst/>
                      </a:pPr>
                      <a:r>
                        <a:rPr kumimoji="0" lang="en-US" sz="1600" b="0" i="0" u="none" strike="noStrike" cap="none" normalizeH="0" baseline="0" dirty="0" err="1">
                          <a:ln>
                            <a:noFill/>
                          </a:ln>
                          <a:solidFill>
                            <a:schemeClr val="tx1"/>
                          </a:solidFill>
                          <a:effectLst/>
                          <a:latin typeface="Courier New" pitchFamily="48" charset="0"/>
                        </a:rPr>
                        <a:t>shrfirm</a:t>
                      </a:r>
                      <a:endParaRPr kumimoji="0" lang="en-US" sz="1600" b="0" i="0" u="none" strike="noStrike" cap="none" normalizeH="0" baseline="0" dirty="0">
                        <a:ln>
                          <a:noFill/>
                        </a:ln>
                        <a:solidFill>
                          <a:schemeClr val="tx1"/>
                        </a:solidFill>
                        <a:effectLst/>
                        <a:latin typeface="Courier New" pitchFamily="48"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r" defTabSz="914400" rtl="0" eaLnBrk="1" fontAlgn="base" latinLnBrk="0" hangingPunct="1">
                        <a:lnSpc>
                          <a:spcPct val="88000"/>
                        </a:lnSpc>
                        <a:spcBef>
                          <a:spcPts val="2000"/>
                        </a:spcBef>
                        <a:spcAft>
                          <a:spcPct val="0"/>
                        </a:spcAft>
                        <a:buClrTx/>
                        <a:buSzTx/>
                        <a:buFontTx/>
                        <a:buNone/>
                        <a:tabLst/>
                      </a:pPr>
                      <a:r>
                        <a:rPr kumimoji="0" lang="en-US" sz="1600" b="0" i="0" u="none" strike="noStrike" cap="none" normalizeH="0" baseline="0" dirty="0" err="1">
                          <a:ln>
                            <a:noFill/>
                          </a:ln>
                          <a:solidFill>
                            <a:schemeClr val="tx1"/>
                          </a:solidFill>
                          <a:effectLst/>
                          <a:latin typeface="Courier New" pitchFamily="48" charset="0"/>
                        </a:rPr>
                        <a:t>shrprice</a:t>
                      </a:r>
                      <a:endParaRPr kumimoji="0" lang="en-US" sz="1600" b="0" i="0" u="none" strike="noStrike" cap="none" normalizeH="0" baseline="0" dirty="0">
                        <a:ln>
                          <a:noFill/>
                        </a:ln>
                        <a:solidFill>
                          <a:schemeClr val="tx1"/>
                        </a:solidFill>
                        <a:effectLst/>
                        <a:latin typeface="Courier New" pitchFamily="48" charset="0"/>
                      </a:endParaRPr>
                    </a:p>
                  </a:txBody>
                  <a:tcPr marR="228600"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r" defTabSz="914400" rtl="0" eaLnBrk="1" fontAlgn="base" latinLnBrk="0" hangingPunct="1">
                        <a:lnSpc>
                          <a:spcPct val="88000"/>
                        </a:lnSpc>
                        <a:spcBef>
                          <a:spcPts val="2000"/>
                        </a:spcBef>
                        <a:spcAft>
                          <a:spcPct val="0"/>
                        </a:spcAft>
                        <a:buClrTx/>
                        <a:buSzTx/>
                        <a:buFontTx/>
                        <a:buNone/>
                        <a:tabLst/>
                      </a:pPr>
                      <a:r>
                        <a:rPr kumimoji="0" lang="en-US" sz="1600" b="0" i="0" u="none" strike="noStrike" cap="none" normalizeH="0" baseline="0" dirty="0" err="1">
                          <a:ln>
                            <a:noFill/>
                          </a:ln>
                          <a:solidFill>
                            <a:schemeClr val="tx1"/>
                          </a:solidFill>
                          <a:effectLst/>
                          <a:latin typeface="Courier New" pitchFamily="48" charset="0"/>
                        </a:rPr>
                        <a:t>shrqty</a:t>
                      </a:r>
                      <a:endParaRPr kumimoji="0" lang="en-US" sz="1600" b="0" i="0" u="none" strike="noStrike" cap="none" normalizeH="0" baseline="0" dirty="0">
                        <a:ln>
                          <a:noFill/>
                        </a:ln>
                        <a:solidFill>
                          <a:schemeClr val="tx1"/>
                        </a:solidFill>
                        <a:effectLst/>
                        <a:latin typeface="Courier New" pitchFamily="48" charset="0"/>
                      </a:endParaRPr>
                    </a:p>
                  </a:txBody>
                  <a:tcPr marR="228600"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r" defTabSz="914400" rtl="0" eaLnBrk="1" fontAlgn="base" latinLnBrk="0" hangingPunct="1">
                        <a:lnSpc>
                          <a:spcPct val="88000"/>
                        </a:lnSpc>
                        <a:spcBef>
                          <a:spcPts val="2000"/>
                        </a:spcBef>
                        <a:spcAft>
                          <a:spcPct val="0"/>
                        </a:spcAft>
                        <a:buClrTx/>
                        <a:buSzTx/>
                        <a:buFontTx/>
                        <a:buNone/>
                        <a:tabLst/>
                      </a:pPr>
                      <a:r>
                        <a:rPr kumimoji="0" lang="en-US" sz="1600" b="0" i="0" u="none" strike="noStrike" cap="none" normalizeH="0" baseline="0" dirty="0" err="1">
                          <a:ln>
                            <a:noFill/>
                          </a:ln>
                          <a:solidFill>
                            <a:schemeClr val="tx1"/>
                          </a:solidFill>
                          <a:effectLst/>
                          <a:latin typeface="Courier New" pitchFamily="48" charset="0"/>
                        </a:rPr>
                        <a:t>shrdiv</a:t>
                      </a:r>
                      <a:endParaRPr kumimoji="0" lang="en-US" sz="1600" b="0" i="0" u="none" strike="noStrike" cap="none" normalizeH="0" baseline="0" dirty="0">
                        <a:ln>
                          <a:noFill/>
                        </a:ln>
                        <a:solidFill>
                          <a:schemeClr val="tx1"/>
                        </a:solidFill>
                        <a:effectLst/>
                        <a:latin typeface="Courier New" pitchFamily="48" charset="0"/>
                      </a:endParaRPr>
                    </a:p>
                  </a:txBody>
                  <a:tcPr marR="22860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10000"/>
                  </a:ext>
                </a:extLst>
              </a:tr>
              <a:tr h="572177">
                <a:tc>
                  <a:txBody>
                    <a:bodyPr/>
                    <a:lstStyle/>
                    <a:p>
                      <a:pPr marL="0" marR="0" lvl="0" indent="0" algn="l" defTabSz="914400" rtl="0" eaLnBrk="1" fontAlgn="base" latinLnBrk="0" hangingPunct="1">
                        <a:lnSpc>
                          <a:spcPct val="88000"/>
                        </a:lnSpc>
                        <a:spcBef>
                          <a:spcPts val="3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8" charset="0"/>
                        </a:rPr>
                        <a:t>Burmese Elephant</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ts val="3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8" charset="0"/>
                        </a:rPr>
                        <a:t>0.07</a:t>
                      </a:r>
                    </a:p>
                  </a:txBody>
                  <a:tcPr marR="22860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ts val="3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48" charset="0"/>
                        </a:rPr>
                        <a:t>154713</a:t>
                      </a:r>
                    </a:p>
                  </a:txBody>
                  <a:tcPr marR="22860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ts val="3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48" charset="0"/>
                        </a:rPr>
                        <a:t>0.01</a:t>
                      </a:r>
                    </a:p>
                  </a:txBody>
                  <a:tcPr marR="22860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extLst>
                  <a:ext uri="{0D108BD9-81ED-4DB2-BD59-A6C34878D82A}">
                    <a16:rowId xmlns:a16="http://schemas.microsoft.com/office/drawing/2014/main" val="10001"/>
                  </a:ext>
                </a:extLst>
              </a:tr>
              <a:tr h="574591">
                <a:tc>
                  <a:txBody>
                    <a:bodyPr/>
                    <a:lstStyle/>
                    <a:p>
                      <a:pPr marL="0" marR="0" lvl="0" indent="0" algn="l" defTabSz="914400" rtl="0" eaLnBrk="1" fontAlgn="base" latinLnBrk="0" hangingPunct="1">
                        <a:lnSpc>
                          <a:spcPct val="88000"/>
                        </a:lnSpc>
                        <a:spcBef>
                          <a:spcPts val="2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48" charset="0"/>
                        </a:rPr>
                        <a:t>Bolivian Sheep</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ts val="20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8" charset="0"/>
                        </a:rPr>
                        <a:t>12.75</a:t>
                      </a:r>
                    </a:p>
                  </a:txBody>
                  <a:tcPr marR="22860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ts val="20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8" charset="0"/>
                        </a:rPr>
                        <a:t>231678</a:t>
                      </a:r>
                    </a:p>
                  </a:txBody>
                  <a:tcPr marR="228600"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ts val="2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48" charset="0"/>
                        </a:rPr>
                        <a:t>1.78</a:t>
                      </a:r>
                    </a:p>
                  </a:txBody>
                  <a:tcPr marR="228600"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2"/>
                  </a:ext>
                </a:extLst>
              </a:tr>
              <a:tr h="485265">
                <a:tc>
                  <a:txBody>
                    <a:bodyPr/>
                    <a:lstStyle/>
                    <a:p>
                      <a:pPr marL="0" marR="0" lvl="0" indent="0" algn="l" defTabSz="914400" rtl="0" eaLnBrk="1" fontAlgn="base" latinLnBrk="0" hangingPunct="1">
                        <a:lnSpc>
                          <a:spcPct val="88000"/>
                        </a:lnSpc>
                        <a:spcBef>
                          <a:spcPts val="2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48" charset="0"/>
                        </a:rPr>
                        <a:t>Royal Ostrich Farms</a:t>
                      </a: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ts val="2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48" charset="0"/>
                        </a:rPr>
                        <a:t>33.75</a:t>
                      </a:r>
                    </a:p>
                  </a:txBody>
                  <a:tcPr marR="22860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ts val="20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8" charset="0"/>
                        </a:rPr>
                        <a:t>1234923</a:t>
                      </a:r>
                    </a:p>
                  </a:txBody>
                  <a:tcPr marR="22860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ts val="20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8" charset="0"/>
                        </a:rPr>
                        <a:t>3.00</a:t>
                      </a:r>
                    </a:p>
                  </a:txBody>
                  <a:tcPr marR="228600"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33738943"/>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457200" y="838200"/>
            <a:ext cx="8382000" cy="914400"/>
          </a:xfrm>
          <a:noFill/>
        </p:spPr>
        <p:txBody>
          <a:bodyPr lIns="90487" tIns="44450" rIns="90487" bIns="44450" anchor="ctr"/>
          <a:lstStyle/>
          <a:p>
            <a:pPr eaLnBrk="1" hangingPunct="1"/>
            <a:r>
              <a:rPr lang="en-US" dirty="0"/>
              <a:t>Primary key retrieval</a:t>
            </a:r>
          </a:p>
        </p:txBody>
      </p:sp>
      <p:sp>
        <p:nvSpPr>
          <p:cNvPr id="27652" name="Rectangle 3"/>
          <p:cNvSpPr>
            <a:spLocks noGrp="1" noChangeArrowheads="1"/>
          </p:cNvSpPr>
          <p:nvPr>
            <p:ph idx="1"/>
          </p:nvPr>
        </p:nvSpPr>
        <p:spPr>
          <a:xfrm>
            <a:off x="533400" y="1828800"/>
            <a:ext cx="8297863" cy="2667000"/>
          </a:xfrm>
          <a:noFill/>
        </p:spPr>
        <p:txBody>
          <a:bodyPr lIns="90487" tIns="44450" rIns="90487" bIns="44450">
            <a:normAutofit lnSpcReduction="10000"/>
          </a:bodyPr>
          <a:lstStyle/>
          <a:p>
            <a:pPr eaLnBrk="1" hangingPunct="1"/>
            <a:r>
              <a:rPr lang="en-US" sz="2800" dirty="0"/>
              <a:t>A query using the primary key returns at </a:t>
            </a:r>
            <a:r>
              <a:rPr lang="en-US" sz="2800" u="sng" dirty="0"/>
              <a:t>most</a:t>
            </a:r>
            <a:r>
              <a:rPr lang="en-US" sz="2800" dirty="0"/>
              <a:t> one row</a:t>
            </a:r>
          </a:p>
          <a:p>
            <a:pPr eaLnBrk="1" hangingPunct="1">
              <a:buFontTx/>
              <a:buNone/>
            </a:pPr>
            <a:r>
              <a:rPr lang="en-US" sz="2000" dirty="0"/>
              <a:t>	(Purpose/power of primary key is guarantee of unique row selection)</a:t>
            </a:r>
          </a:p>
          <a:p>
            <a:pPr eaLnBrk="1" hangingPunct="1">
              <a:buFontTx/>
              <a:buNone/>
            </a:pPr>
            <a:r>
              <a:rPr lang="en-US" sz="2000" i="1" dirty="0"/>
              <a:t>	</a:t>
            </a:r>
          </a:p>
          <a:p>
            <a:pPr eaLnBrk="1" hangingPunct="1">
              <a:buFontTx/>
              <a:buNone/>
            </a:pPr>
            <a:r>
              <a:rPr lang="en-US" sz="2000" b="1" i="1" dirty="0"/>
              <a:t>	</a:t>
            </a:r>
            <a:r>
              <a:rPr lang="en-US" sz="2000" i="1" dirty="0"/>
              <a:t>Display the firm whose code is AR.</a:t>
            </a:r>
          </a:p>
          <a:p>
            <a:pPr eaLnBrk="1" hangingPunct="1">
              <a:buFontTx/>
              <a:buNone/>
            </a:pPr>
            <a:endParaRPr lang="en-US" sz="2000" b="1" i="1" dirty="0"/>
          </a:p>
          <a:p>
            <a:pPr eaLnBrk="1" hangingPunct="1">
              <a:buFontTx/>
              <a:buNone/>
            </a:pPr>
            <a:r>
              <a:rPr lang="en-US" sz="2000" dirty="0"/>
              <a:t>	</a:t>
            </a:r>
            <a:r>
              <a:rPr lang="en-US" sz="2000" b="1" dirty="0">
                <a:latin typeface="Courier New" pitchFamily="49" charset="0"/>
              </a:rPr>
              <a:t>SELECT * FROM share WHERE </a:t>
            </a:r>
            <a:r>
              <a:rPr lang="en-US" sz="2000" b="1" dirty="0" err="1">
                <a:latin typeface="Courier New" pitchFamily="49" charset="0"/>
              </a:rPr>
              <a:t>shrcode</a:t>
            </a:r>
            <a:r>
              <a:rPr lang="en-US" sz="2000" b="1" dirty="0">
                <a:latin typeface="Courier New" pitchFamily="49" charset="0"/>
              </a:rPr>
              <a:t> = 'AR';</a:t>
            </a:r>
          </a:p>
        </p:txBody>
      </p:sp>
      <p:graphicFrame>
        <p:nvGraphicFramePr>
          <p:cNvPr id="100375" name="Group 23"/>
          <p:cNvGraphicFramePr>
            <a:graphicFrameLocks noGrp="1"/>
          </p:cNvGraphicFramePr>
          <p:nvPr>
            <p:extLst>
              <p:ext uri="{D42A27DB-BD31-4B8C-83A1-F6EECF244321}">
                <p14:modId xmlns:p14="http://schemas.microsoft.com/office/powerpoint/2010/main" val="2512578905"/>
              </p:ext>
            </p:extLst>
          </p:nvPr>
        </p:nvGraphicFramePr>
        <p:xfrm>
          <a:off x="609600" y="4648200"/>
          <a:ext cx="8001003" cy="1350962"/>
        </p:xfrm>
        <a:graphic>
          <a:graphicData uri="http://schemas.openxmlformats.org/drawingml/2006/table">
            <a:tbl>
              <a:tblPr/>
              <a:tblGrid>
                <a:gridCol w="1227753">
                  <a:extLst>
                    <a:ext uri="{9D8B030D-6E8A-4147-A177-3AD203B41FA5}">
                      <a16:colId xmlns:a16="http://schemas.microsoft.com/office/drawing/2014/main" val="20000"/>
                    </a:ext>
                  </a:extLst>
                </a:gridCol>
                <a:gridCol w="2188446">
                  <a:extLst>
                    <a:ext uri="{9D8B030D-6E8A-4147-A177-3AD203B41FA5}">
                      <a16:colId xmlns:a16="http://schemas.microsoft.com/office/drawing/2014/main" val="20001"/>
                    </a:ext>
                  </a:extLst>
                </a:gridCol>
                <a:gridCol w="1335293">
                  <a:extLst>
                    <a:ext uri="{9D8B030D-6E8A-4147-A177-3AD203B41FA5}">
                      <a16:colId xmlns:a16="http://schemas.microsoft.com/office/drawing/2014/main" val="20002"/>
                    </a:ext>
                  </a:extLst>
                </a:gridCol>
                <a:gridCol w="1125589">
                  <a:extLst>
                    <a:ext uri="{9D8B030D-6E8A-4147-A177-3AD203B41FA5}">
                      <a16:colId xmlns:a16="http://schemas.microsoft.com/office/drawing/2014/main" val="20003"/>
                    </a:ext>
                  </a:extLst>
                </a:gridCol>
                <a:gridCol w="1122005">
                  <a:extLst>
                    <a:ext uri="{9D8B030D-6E8A-4147-A177-3AD203B41FA5}">
                      <a16:colId xmlns:a16="http://schemas.microsoft.com/office/drawing/2014/main" val="20004"/>
                    </a:ext>
                  </a:extLst>
                </a:gridCol>
                <a:gridCol w="1001917">
                  <a:extLst>
                    <a:ext uri="{9D8B030D-6E8A-4147-A177-3AD203B41FA5}">
                      <a16:colId xmlns:a16="http://schemas.microsoft.com/office/drawing/2014/main" val="20005"/>
                    </a:ext>
                  </a:extLst>
                </a:gridCol>
              </a:tblGrid>
              <a:tr h="657669">
                <a:tc>
                  <a:txBody>
                    <a:bodyPr/>
                    <a:lstStyle/>
                    <a:p>
                      <a:pPr marL="0" marR="0" lvl="0" indent="0" algn="l"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dirty="0" err="1">
                          <a:ln>
                            <a:noFill/>
                          </a:ln>
                          <a:solidFill>
                            <a:schemeClr val="tx1"/>
                          </a:solidFill>
                          <a:effectLst/>
                          <a:latin typeface="Courier New" pitchFamily="49" charset="0"/>
                        </a:rPr>
                        <a:t>shrcode</a:t>
                      </a:r>
                      <a:endParaRPr kumimoji="0" lang="en-US" sz="1600" b="0" i="0" u="none" strike="noStrike" cap="none" normalizeH="0" baseline="0" dirty="0">
                        <a:ln>
                          <a:noFill/>
                        </a:ln>
                        <a:solidFill>
                          <a:schemeClr val="tx1"/>
                        </a:solidFill>
                        <a:effectLst/>
                        <a:latin typeface="Courier New" pitchFamily="49"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dirty="0" err="1">
                          <a:ln>
                            <a:noFill/>
                          </a:ln>
                          <a:solidFill>
                            <a:schemeClr val="tx1"/>
                          </a:solidFill>
                          <a:effectLst/>
                          <a:latin typeface="Courier New" pitchFamily="49" charset="0"/>
                        </a:rPr>
                        <a:t>shrfirm</a:t>
                      </a:r>
                      <a:endParaRPr kumimoji="0" lang="en-US" sz="1600" b="0" i="0" u="none" strike="noStrike" cap="none" normalizeH="0" baseline="0" dirty="0">
                        <a:ln>
                          <a:noFill/>
                        </a:ln>
                        <a:solidFill>
                          <a:schemeClr val="tx1"/>
                        </a:solidFill>
                        <a:effectLst/>
                        <a:latin typeface="Courier New" pitchFamily="49"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dirty="0" err="1">
                          <a:ln>
                            <a:noFill/>
                          </a:ln>
                          <a:solidFill>
                            <a:schemeClr val="tx1"/>
                          </a:solidFill>
                          <a:effectLst/>
                          <a:latin typeface="Courier New" pitchFamily="49" charset="0"/>
                        </a:rPr>
                        <a:t>shrprice</a:t>
                      </a:r>
                      <a:endParaRPr kumimoji="0" lang="en-US" sz="1600" b="0" i="0" u="none" strike="noStrike" cap="none" normalizeH="0" baseline="0" dirty="0">
                        <a:ln>
                          <a:noFill/>
                        </a:ln>
                        <a:solidFill>
                          <a:schemeClr val="tx1"/>
                        </a:solidFill>
                        <a:effectLst/>
                        <a:latin typeface="Courier New" pitchFamily="49"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dirty="0" err="1">
                          <a:ln>
                            <a:noFill/>
                          </a:ln>
                          <a:solidFill>
                            <a:schemeClr val="tx1"/>
                          </a:solidFill>
                          <a:effectLst/>
                          <a:latin typeface="Courier New" pitchFamily="49" charset="0"/>
                        </a:rPr>
                        <a:t>shrqty</a:t>
                      </a:r>
                      <a:endParaRPr kumimoji="0" lang="en-US" sz="1600" b="0" i="0" u="none" strike="noStrike" cap="none" normalizeH="0" baseline="0" dirty="0">
                        <a:ln>
                          <a:noFill/>
                        </a:ln>
                        <a:solidFill>
                          <a:schemeClr val="tx1"/>
                        </a:solidFill>
                        <a:effectLst/>
                        <a:latin typeface="Courier New" pitchFamily="49"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dirty="0" err="1">
                          <a:ln>
                            <a:noFill/>
                          </a:ln>
                          <a:solidFill>
                            <a:schemeClr val="tx1"/>
                          </a:solidFill>
                          <a:effectLst/>
                          <a:latin typeface="Courier New" pitchFamily="49" charset="0"/>
                        </a:rPr>
                        <a:t>shrdiv</a:t>
                      </a:r>
                      <a:endParaRPr kumimoji="0" lang="en-US" sz="1600" b="0" i="0" u="none" strike="noStrike" cap="none" normalizeH="0" baseline="0" dirty="0">
                        <a:ln>
                          <a:noFill/>
                        </a:ln>
                        <a:solidFill>
                          <a:schemeClr val="tx1"/>
                        </a:solidFill>
                        <a:effectLst/>
                        <a:latin typeface="Courier New" pitchFamily="49"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dirty="0" err="1">
                          <a:ln>
                            <a:noFill/>
                          </a:ln>
                          <a:solidFill>
                            <a:schemeClr val="tx1"/>
                          </a:solidFill>
                          <a:effectLst/>
                          <a:latin typeface="Courier New" pitchFamily="49" charset="0"/>
                        </a:rPr>
                        <a:t>shrpe</a:t>
                      </a:r>
                      <a:endParaRPr kumimoji="0" lang="en-US" sz="1600" b="0" i="0" u="none" strike="noStrike" cap="none" normalizeH="0" baseline="0" dirty="0">
                        <a:ln>
                          <a:noFill/>
                        </a:ln>
                        <a:solidFill>
                          <a:schemeClr val="tx1"/>
                        </a:solidFill>
                        <a:effectLst/>
                        <a:latin typeface="Courier New" pitchFamily="49"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10000"/>
                  </a:ext>
                </a:extLst>
              </a:tr>
              <a:tr h="693293">
                <a:tc>
                  <a:txBody>
                    <a:bodyPr/>
                    <a:lstStyle/>
                    <a:p>
                      <a:pPr marL="0" marR="0" lvl="0" indent="0" algn="l" defTabSz="914400" rtl="0" eaLnBrk="1" fontAlgn="base" latinLnBrk="0" hangingPunct="1">
                        <a:lnSpc>
                          <a:spcPct val="64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9" charset="0"/>
                        </a:rPr>
                        <a:t>AR</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64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9" charset="0"/>
                        </a:rPr>
                        <a:t>Abyssinian Ruby</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64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9" charset="0"/>
                        </a:rPr>
                        <a:t>   31.82</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64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9" charset="0"/>
                        </a:rPr>
                        <a:t> 22010</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64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9" charset="0"/>
                        </a:rPr>
                        <a:t>  1.32</a:t>
                      </a: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64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9" charset="0"/>
                        </a:rPr>
                        <a:t>   13</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595688225"/>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685800" y="762000"/>
            <a:ext cx="8153400" cy="990600"/>
          </a:xfrm>
          <a:noFill/>
        </p:spPr>
        <p:txBody>
          <a:bodyPr lIns="90487" tIns="44450" rIns="90487" bIns="44450" anchor="ctr"/>
          <a:lstStyle/>
          <a:p>
            <a:pPr eaLnBrk="1" hangingPunct="1"/>
            <a:r>
              <a:rPr lang="en-US" dirty="0"/>
              <a:t>Primary key retrieval</a:t>
            </a:r>
          </a:p>
        </p:txBody>
      </p:sp>
      <p:sp>
        <p:nvSpPr>
          <p:cNvPr id="26628" name="Rectangle 3"/>
          <p:cNvSpPr>
            <a:spLocks noGrp="1" noChangeArrowheads="1"/>
          </p:cNvSpPr>
          <p:nvPr>
            <p:ph idx="1"/>
          </p:nvPr>
        </p:nvSpPr>
        <p:spPr>
          <a:xfrm>
            <a:off x="762000" y="1752600"/>
            <a:ext cx="8069263" cy="3719512"/>
          </a:xfrm>
          <a:noFill/>
        </p:spPr>
        <p:txBody>
          <a:bodyPr lIns="90487" tIns="44450" rIns="90487" bIns="44450"/>
          <a:lstStyle/>
          <a:p>
            <a:pPr eaLnBrk="1" hangingPunct="1"/>
            <a:r>
              <a:rPr lang="en-US" sz="2800" dirty="0"/>
              <a:t>A query that does </a:t>
            </a:r>
            <a:r>
              <a:rPr lang="en-US" sz="2800" u="sng" dirty="0"/>
              <a:t>not</a:t>
            </a:r>
            <a:r>
              <a:rPr lang="en-US" sz="2800" dirty="0"/>
              <a:t> use the primary key can return more than one row</a:t>
            </a:r>
          </a:p>
          <a:p>
            <a:pPr eaLnBrk="1" hangingPunct="1">
              <a:buFontTx/>
              <a:buNone/>
            </a:pPr>
            <a:r>
              <a:rPr lang="en-US" sz="1800" dirty="0"/>
              <a:t>	</a:t>
            </a:r>
          </a:p>
          <a:p>
            <a:pPr eaLnBrk="1" hangingPunct="1">
              <a:buFontTx/>
              <a:buNone/>
            </a:pPr>
            <a:r>
              <a:rPr lang="en-US" sz="1800" dirty="0"/>
              <a:t>	</a:t>
            </a:r>
            <a:r>
              <a:rPr lang="en-US" sz="2400" i="1" dirty="0"/>
              <a:t>Report firms with a dividend of 2.50.</a:t>
            </a:r>
            <a:endParaRPr lang="en-US" sz="1800" i="1" dirty="0"/>
          </a:p>
          <a:p>
            <a:pPr eaLnBrk="1" hangingPunct="1">
              <a:buFontTx/>
              <a:buNone/>
            </a:pPr>
            <a:endParaRPr lang="en-US" sz="1800" dirty="0"/>
          </a:p>
          <a:p>
            <a:pPr eaLnBrk="1" hangingPunct="1">
              <a:buFontTx/>
              <a:buNone/>
            </a:pPr>
            <a:r>
              <a:rPr lang="en-US" sz="1800" dirty="0"/>
              <a:t>	</a:t>
            </a:r>
            <a:r>
              <a:rPr lang="en-US" sz="2000" b="1" dirty="0">
                <a:latin typeface="Courier New" panose="02070309020205020404" pitchFamily="49" charset="0"/>
              </a:rPr>
              <a:t>SELECT * FROM share WHERE </a:t>
            </a:r>
            <a:r>
              <a:rPr lang="en-US" sz="2000" b="1" dirty="0" err="1">
                <a:latin typeface="Courier New" panose="02070309020205020404" pitchFamily="49" charset="0"/>
              </a:rPr>
              <a:t>shrdiv</a:t>
            </a:r>
            <a:r>
              <a:rPr lang="en-US" sz="2000" b="1" dirty="0">
                <a:latin typeface="Courier New" panose="02070309020205020404" pitchFamily="49" charset="0"/>
              </a:rPr>
              <a:t> = 2.5;</a:t>
            </a:r>
            <a:endParaRPr lang="en-US" sz="1800" b="1" dirty="0">
              <a:latin typeface="Courier New" panose="02070309020205020404" pitchFamily="49" charset="0"/>
            </a:endParaRPr>
          </a:p>
        </p:txBody>
      </p:sp>
      <p:graphicFrame>
        <p:nvGraphicFramePr>
          <p:cNvPr id="27848" name="Group 200"/>
          <p:cNvGraphicFramePr>
            <a:graphicFrameLocks noGrp="1"/>
          </p:cNvGraphicFramePr>
          <p:nvPr>
            <p:extLst>
              <p:ext uri="{D42A27DB-BD31-4B8C-83A1-F6EECF244321}">
                <p14:modId xmlns:p14="http://schemas.microsoft.com/office/powerpoint/2010/main" val="3393941613"/>
              </p:ext>
            </p:extLst>
          </p:nvPr>
        </p:nvGraphicFramePr>
        <p:xfrm>
          <a:off x="762001" y="4422776"/>
          <a:ext cx="7848599" cy="1673225"/>
        </p:xfrm>
        <a:graphic>
          <a:graphicData uri="http://schemas.openxmlformats.org/drawingml/2006/table">
            <a:tbl>
              <a:tblPr/>
              <a:tblGrid>
                <a:gridCol w="1130522">
                  <a:extLst>
                    <a:ext uri="{9D8B030D-6E8A-4147-A177-3AD203B41FA5}">
                      <a16:colId xmlns:a16="http://schemas.microsoft.com/office/drawing/2014/main" val="20000"/>
                    </a:ext>
                  </a:extLst>
                </a:gridCol>
                <a:gridCol w="2076432">
                  <a:extLst>
                    <a:ext uri="{9D8B030D-6E8A-4147-A177-3AD203B41FA5}">
                      <a16:colId xmlns:a16="http://schemas.microsoft.com/office/drawing/2014/main" val="20001"/>
                    </a:ext>
                  </a:extLst>
                </a:gridCol>
                <a:gridCol w="1434690">
                  <a:extLst>
                    <a:ext uri="{9D8B030D-6E8A-4147-A177-3AD203B41FA5}">
                      <a16:colId xmlns:a16="http://schemas.microsoft.com/office/drawing/2014/main" val="20002"/>
                    </a:ext>
                  </a:extLst>
                </a:gridCol>
                <a:gridCol w="1097116">
                  <a:extLst>
                    <a:ext uri="{9D8B030D-6E8A-4147-A177-3AD203B41FA5}">
                      <a16:colId xmlns:a16="http://schemas.microsoft.com/office/drawing/2014/main" val="20003"/>
                    </a:ext>
                  </a:extLst>
                </a:gridCol>
                <a:gridCol w="1097116">
                  <a:extLst>
                    <a:ext uri="{9D8B030D-6E8A-4147-A177-3AD203B41FA5}">
                      <a16:colId xmlns:a16="http://schemas.microsoft.com/office/drawing/2014/main" val="20004"/>
                    </a:ext>
                  </a:extLst>
                </a:gridCol>
                <a:gridCol w="1012723">
                  <a:extLst>
                    <a:ext uri="{9D8B030D-6E8A-4147-A177-3AD203B41FA5}">
                      <a16:colId xmlns:a16="http://schemas.microsoft.com/office/drawing/2014/main" val="20005"/>
                    </a:ext>
                  </a:extLst>
                </a:gridCol>
              </a:tblGrid>
              <a:tr h="559685">
                <a:tc>
                  <a:txBody>
                    <a:bodyPr/>
                    <a:lstStyle/>
                    <a:p>
                      <a:pPr marL="0" marR="0" lvl="0" indent="0" algn="l" defTabSz="914400" rtl="0" eaLnBrk="1" fontAlgn="base" latinLnBrk="0" hangingPunct="1">
                        <a:lnSpc>
                          <a:spcPct val="88000"/>
                        </a:lnSpc>
                        <a:spcBef>
                          <a:spcPct val="20000"/>
                        </a:spcBef>
                        <a:spcAft>
                          <a:spcPct val="0"/>
                        </a:spcAft>
                        <a:buClrTx/>
                        <a:buSzTx/>
                        <a:buFontTx/>
                        <a:buNone/>
                        <a:tabLst/>
                      </a:pPr>
                      <a:r>
                        <a:rPr kumimoji="0" lang="en-US" sz="1600" b="1" i="0" u="none" strike="noStrike" cap="none" normalizeH="0" baseline="0" dirty="0" err="1">
                          <a:ln>
                            <a:noFill/>
                          </a:ln>
                          <a:solidFill>
                            <a:schemeClr val="tx1"/>
                          </a:solidFill>
                          <a:effectLst/>
                          <a:latin typeface="Courier New" pitchFamily="48" charset="0"/>
                        </a:rPr>
                        <a:t>shrcode</a:t>
                      </a:r>
                      <a:endParaRPr kumimoji="0" lang="en-US" sz="1600" b="1" i="0" u="none" strike="noStrike" cap="none" normalizeH="0" baseline="0" dirty="0">
                        <a:ln>
                          <a:noFill/>
                        </a:ln>
                        <a:solidFill>
                          <a:schemeClr val="tx1"/>
                        </a:solidFill>
                        <a:effectLst/>
                        <a:latin typeface="Courier New" pitchFamily="48"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88000"/>
                        </a:lnSpc>
                        <a:spcBef>
                          <a:spcPct val="20000"/>
                        </a:spcBef>
                        <a:spcAft>
                          <a:spcPct val="0"/>
                        </a:spcAft>
                        <a:buClrTx/>
                        <a:buSzTx/>
                        <a:buFontTx/>
                        <a:buNone/>
                        <a:tabLst/>
                      </a:pPr>
                      <a:r>
                        <a:rPr kumimoji="0" lang="en-US" sz="1600" b="1" i="0" u="none" strike="noStrike" cap="none" normalizeH="0" baseline="0" dirty="0" err="1">
                          <a:ln>
                            <a:noFill/>
                          </a:ln>
                          <a:solidFill>
                            <a:schemeClr val="tx1"/>
                          </a:solidFill>
                          <a:effectLst/>
                          <a:latin typeface="Courier New" pitchFamily="48" charset="0"/>
                        </a:rPr>
                        <a:t>shrfirm</a:t>
                      </a:r>
                      <a:endParaRPr kumimoji="0" lang="en-US" sz="1600" b="1" i="0" u="none" strike="noStrike" cap="none" normalizeH="0" baseline="0" dirty="0">
                        <a:ln>
                          <a:noFill/>
                        </a:ln>
                        <a:solidFill>
                          <a:schemeClr val="tx1"/>
                        </a:solidFill>
                        <a:effectLst/>
                        <a:latin typeface="Courier New" pitchFamily="48"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1" i="0" u="none" strike="noStrike" cap="none" normalizeH="0" baseline="0" dirty="0" err="1">
                          <a:ln>
                            <a:noFill/>
                          </a:ln>
                          <a:solidFill>
                            <a:schemeClr val="tx1"/>
                          </a:solidFill>
                          <a:effectLst/>
                          <a:latin typeface="Courier New" pitchFamily="48" charset="0"/>
                        </a:rPr>
                        <a:t>shrprice</a:t>
                      </a:r>
                      <a:endParaRPr kumimoji="0" lang="en-US" sz="1600" b="1" i="0" u="none" strike="noStrike" cap="none" normalizeH="0" baseline="0" dirty="0">
                        <a:ln>
                          <a:noFill/>
                        </a:ln>
                        <a:solidFill>
                          <a:schemeClr val="tx1"/>
                        </a:solidFill>
                        <a:effectLst/>
                        <a:latin typeface="Courier New" pitchFamily="48" charset="0"/>
                      </a:endParaRPr>
                    </a:p>
                  </a:txBody>
                  <a:tcPr marR="228600"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1" i="0" u="none" strike="noStrike" cap="none" normalizeH="0" baseline="0" dirty="0" err="1">
                          <a:ln>
                            <a:noFill/>
                          </a:ln>
                          <a:solidFill>
                            <a:schemeClr val="tx1"/>
                          </a:solidFill>
                          <a:effectLst/>
                          <a:latin typeface="Courier New" pitchFamily="48" charset="0"/>
                        </a:rPr>
                        <a:t>shrqty</a:t>
                      </a:r>
                      <a:endParaRPr kumimoji="0" lang="en-US" sz="1600" b="1" i="0" u="none" strike="noStrike" cap="none" normalizeH="0" baseline="0" dirty="0">
                        <a:ln>
                          <a:noFill/>
                        </a:ln>
                        <a:solidFill>
                          <a:schemeClr val="tx1"/>
                        </a:solidFill>
                        <a:effectLst/>
                        <a:latin typeface="Courier New" pitchFamily="48" charset="0"/>
                      </a:endParaRPr>
                    </a:p>
                  </a:txBody>
                  <a:tcPr marR="228600"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1" i="0" u="none" strike="noStrike" cap="none" normalizeH="0" baseline="0" dirty="0" err="1">
                          <a:ln>
                            <a:noFill/>
                          </a:ln>
                          <a:solidFill>
                            <a:schemeClr val="tx1"/>
                          </a:solidFill>
                          <a:effectLst/>
                          <a:latin typeface="Courier New" pitchFamily="48" charset="0"/>
                        </a:rPr>
                        <a:t>shrdiv</a:t>
                      </a:r>
                      <a:endParaRPr kumimoji="0" lang="en-US" sz="1600" b="1" i="0" u="none" strike="noStrike" cap="none" normalizeH="0" baseline="0" dirty="0">
                        <a:ln>
                          <a:noFill/>
                        </a:ln>
                        <a:solidFill>
                          <a:schemeClr val="tx1"/>
                        </a:solidFill>
                        <a:effectLst/>
                        <a:latin typeface="Courier New" pitchFamily="48" charset="0"/>
                      </a:endParaRPr>
                    </a:p>
                  </a:txBody>
                  <a:tcPr marR="228600"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1" i="0" u="none" strike="noStrike" cap="none" normalizeH="0" baseline="0" dirty="0" err="1">
                          <a:ln>
                            <a:noFill/>
                          </a:ln>
                          <a:solidFill>
                            <a:schemeClr val="tx1"/>
                          </a:solidFill>
                          <a:effectLst/>
                          <a:latin typeface="Courier New" pitchFamily="48" charset="0"/>
                        </a:rPr>
                        <a:t>shrpe</a:t>
                      </a:r>
                      <a:endParaRPr kumimoji="0" lang="en-US" sz="1600" b="1" i="0" u="none" strike="noStrike" cap="none" normalizeH="0" baseline="0" dirty="0">
                        <a:ln>
                          <a:noFill/>
                        </a:ln>
                        <a:solidFill>
                          <a:schemeClr val="tx1"/>
                        </a:solidFill>
                        <a:effectLst/>
                        <a:latin typeface="Courier New" pitchFamily="48" charset="0"/>
                      </a:endParaRPr>
                    </a:p>
                  </a:txBody>
                  <a:tcPr marR="22860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10000"/>
                  </a:ext>
                </a:extLst>
              </a:tr>
              <a:tr h="553855">
                <a:tc>
                  <a:txBody>
                    <a:bodyPr/>
                    <a:lstStyle/>
                    <a:p>
                      <a:pPr marL="0" marR="0" lvl="0" indent="0" algn="l" defTabSz="914400" rtl="0" eaLnBrk="1" fontAlgn="base" latinLnBrk="0" hangingPunct="1">
                        <a:lnSpc>
                          <a:spcPct val="64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48" charset="0"/>
                        </a:rPr>
                        <a:t>PT</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64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8" charset="0"/>
                        </a:rPr>
                        <a:t>Patagonian Tea</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64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8" charset="0"/>
                        </a:rPr>
                        <a:t>   55.25</a:t>
                      </a:r>
                    </a:p>
                  </a:txBody>
                  <a:tcPr marR="22860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64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48" charset="0"/>
                        </a:rPr>
                        <a:t> 12635</a:t>
                      </a:r>
                    </a:p>
                  </a:txBody>
                  <a:tcPr marR="22860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64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48" charset="0"/>
                        </a:rPr>
                        <a:t>  2.50</a:t>
                      </a:r>
                    </a:p>
                  </a:txBody>
                  <a:tcPr marR="228600"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64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48" charset="0"/>
                        </a:rPr>
                        <a:t>   10</a:t>
                      </a:r>
                    </a:p>
                  </a:txBody>
                  <a:tcPr marR="228600"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extLst>
                  <a:ext uri="{0D108BD9-81ED-4DB2-BD59-A6C34878D82A}">
                    <a16:rowId xmlns:a16="http://schemas.microsoft.com/office/drawing/2014/main" val="10001"/>
                  </a:ext>
                </a:extLst>
              </a:tr>
              <a:tr h="559685">
                <a:tc>
                  <a:txBody>
                    <a:bodyPr/>
                    <a:lstStyle/>
                    <a:p>
                      <a:pPr marL="0" marR="0" lvl="0" indent="0" algn="l"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48" charset="0"/>
                        </a:rPr>
                        <a:t>CS</a:t>
                      </a: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48" charset="0"/>
                        </a:rPr>
                        <a:t>Canadian Sugar</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8" charset="0"/>
                        </a:rPr>
                        <a:t>   52.78</a:t>
                      </a:r>
                    </a:p>
                  </a:txBody>
                  <a:tcPr marR="22860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8" charset="0"/>
                        </a:rPr>
                        <a:t>  4716</a:t>
                      </a:r>
                    </a:p>
                  </a:txBody>
                  <a:tcPr marR="22860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8" charset="0"/>
                        </a:rPr>
                        <a:t>  2.50</a:t>
                      </a:r>
                    </a:p>
                  </a:txBody>
                  <a:tcPr marR="228600"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8" charset="0"/>
                        </a:rPr>
                        <a:t>   15</a:t>
                      </a:r>
                    </a:p>
                  </a:txBody>
                  <a:tcPr marR="228600"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080180336"/>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lstStyle/>
          <a:p>
            <a:r>
              <a:rPr lang="en-US" dirty="0"/>
              <a:t>Report the name and price </a:t>
            </a:r>
            <a:r>
              <a:rPr lang="en-US"/>
              <a:t>of those shares </a:t>
            </a:r>
            <a:r>
              <a:rPr lang="en-US" dirty="0"/>
              <a:t>where the share price is greater than 10 </a:t>
            </a:r>
          </a:p>
        </p:txBody>
      </p:sp>
    </p:spTree>
    <p:extLst>
      <p:ext uri="{BB962C8B-B14F-4D97-AF65-F5344CB8AC3E}">
        <p14:creationId xmlns:p14="http://schemas.microsoft.com/office/powerpoint/2010/main" val="16303195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BC41E-D896-4ED8-8AD5-97CFABAFCCB9}"/>
              </a:ext>
            </a:extLst>
          </p:cNvPr>
          <p:cNvSpPr>
            <a:spLocks noGrp="1"/>
          </p:cNvSpPr>
          <p:nvPr>
            <p:ph type="title"/>
          </p:nvPr>
        </p:nvSpPr>
        <p:spPr/>
        <p:txBody>
          <a:bodyPr/>
          <a:lstStyle/>
          <a:p>
            <a:r>
              <a:rPr lang="en-US" dirty="0"/>
              <a:t>Compound Criteria: </a:t>
            </a:r>
            <a:br>
              <a:rPr lang="en-US" dirty="0"/>
            </a:br>
            <a:r>
              <a:rPr lang="en-US" dirty="0"/>
              <a:t>Using Boolean Operators</a:t>
            </a:r>
          </a:p>
        </p:txBody>
      </p:sp>
      <p:sp>
        <p:nvSpPr>
          <p:cNvPr id="3" name="Content Placeholder 2">
            <a:extLst>
              <a:ext uri="{FF2B5EF4-FFF2-40B4-BE49-F238E27FC236}">
                <a16:creationId xmlns:a16="http://schemas.microsoft.com/office/drawing/2014/main" id="{1FF480CB-C9B1-4D66-A39C-F8157981EFC5}"/>
              </a:ext>
            </a:extLst>
          </p:cNvPr>
          <p:cNvSpPr>
            <a:spLocks noGrp="1"/>
          </p:cNvSpPr>
          <p:nvPr>
            <p:ph idx="1"/>
          </p:nvPr>
        </p:nvSpPr>
        <p:spPr/>
        <p:txBody>
          <a:bodyPr/>
          <a:lstStyle/>
          <a:p>
            <a:pPr eaLnBrk="1" hangingPunct="1"/>
            <a:r>
              <a:rPr lang="en-US" sz="2400" dirty="0">
                <a:solidFill>
                  <a:srgbClr val="990000"/>
                </a:solidFill>
              </a:rPr>
              <a:t>AND</a:t>
            </a:r>
            <a:r>
              <a:rPr lang="en-US" sz="2400" dirty="0"/>
              <a:t>, </a:t>
            </a:r>
            <a:r>
              <a:rPr lang="en-US" sz="2400" dirty="0">
                <a:solidFill>
                  <a:srgbClr val="990000"/>
                </a:solidFill>
              </a:rPr>
              <a:t>OR</a:t>
            </a:r>
            <a:r>
              <a:rPr lang="en-US" sz="2400" dirty="0"/>
              <a:t>, and </a:t>
            </a:r>
            <a:r>
              <a:rPr lang="en-US" sz="2400" dirty="0">
                <a:solidFill>
                  <a:srgbClr val="990000"/>
                </a:solidFill>
              </a:rPr>
              <a:t>NOT</a:t>
            </a:r>
            <a:r>
              <a:rPr lang="en-US" sz="2400" dirty="0"/>
              <a:t> operators for customizing conditions in WHERE clause.</a:t>
            </a:r>
          </a:p>
          <a:p>
            <a:pPr lvl="1"/>
            <a:r>
              <a:rPr lang="en-US" sz="2200" dirty="0">
                <a:solidFill>
                  <a:srgbClr val="C00000"/>
                </a:solidFill>
              </a:rPr>
              <a:t>AND</a:t>
            </a:r>
            <a:r>
              <a:rPr lang="en-US" sz="2200" dirty="0"/>
              <a:t> joins two or more conditions and returns results only when all conditions are true.</a:t>
            </a:r>
          </a:p>
          <a:p>
            <a:pPr lvl="1"/>
            <a:r>
              <a:rPr lang="en-US" sz="2200" dirty="0">
                <a:solidFill>
                  <a:srgbClr val="C00000"/>
                </a:solidFill>
              </a:rPr>
              <a:t>OR</a:t>
            </a:r>
            <a:r>
              <a:rPr lang="en-US" sz="2200" dirty="0"/>
              <a:t> joins two or more conditions and returns results when any conditions are true.</a:t>
            </a:r>
          </a:p>
          <a:p>
            <a:pPr lvl="1"/>
            <a:r>
              <a:rPr lang="en-US" sz="2200" dirty="0">
                <a:solidFill>
                  <a:srgbClr val="C00000"/>
                </a:solidFill>
              </a:rPr>
              <a:t>NOT</a:t>
            </a:r>
            <a:r>
              <a:rPr lang="en-US" sz="2200" dirty="0"/>
              <a:t> Negates an expression.</a:t>
            </a:r>
          </a:p>
          <a:p>
            <a:endParaRPr lang="en-US" dirty="0"/>
          </a:p>
        </p:txBody>
      </p:sp>
    </p:spTree>
    <p:extLst>
      <p:ext uri="{BB962C8B-B14F-4D97-AF65-F5344CB8AC3E}">
        <p14:creationId xmlns:p14="http://schemas.microsoft.com/office/powerpoint/2010/main" val="24947869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381000" y="533400"/>
            <a:ext cx="8458200" cy="1143000"/>
          </a:xfrm>
          <a:noFill/>
        </p:spPr>
        <p:txBody>
          <a:bodyPr lIns="90487" tIns="44450" rIns="90487" bIns="44450" anchor="ctr"/>
          <a:lstStyle/>
          <a:p>
            <a:pPr eaLnBrk="1" hangingPunct="1"/>
            <a:r>
              <a:rPr lang="en-US" dirty="0"/>
              <a:t>IN</a:t>
            </a:r>
          </a:p>
        </p:txBody>
      </p:sp>
      <p:sp>
        <p:nvSpPr>
          <p:cNvPr id="27652" name="Rectangle 3"/>
          <p:cNvSpPr>
            <a:spLocks noGrp="1" noChangeArrowheads="1"/>
          </p:cNvSpPr>
          <p:nvPr>
            <p:ph idx="1"/>
          </p:nvPr>
        </p:nvSpPr>
        <p:spPr>
          <a:xfrm>
            <a:off x="457200" y="1676400"/>
            <a:ext cx="8074025" cy="3962400"/>
          </a:xfrm>
          <a:noFill/>
        </p:spPr>
        <p:txBody>
          <a:bodyPr lIns="90487" tIns="44450" rIns="90487" bIns="44450"/>
          <a:lstStyle/>
          <a:p>
            <a:pPr eaLnBrk="1" hangingPunct="1"/>
            <a:r>
              <a:rPr lang="en-US" sz="2800" dirty="0"/>
              <a:t>Used with a list of values</a:t>
            </a:r>
          </a:p>
          <a:p>
            <a:pPr eaLnBrk="1" hangingPunct="1">
              <a:buFontTx/>
              <a:buNone/>
            </a:pPr>
            <a:r>
              <a:rPr lang="en-US" sz="1600" dirty="0"/>
              <a:t>	</a:t>
            </a:r>
            <a:r>
              <a:rPr lang="en-US" sz="2000" i="1" dirty="0"/>
              <a:t>Report data on firms with codes of FC, AR, or SLG.</a:t>
            </a:r>
          </a:p>
          <a:p>
            <a:pPr eaLnBrk="1" hangingPunct="1">
              <a:buFontTx/>
              <a:buNone/>
            </a:pPr>
            <a:endParaRPr lang="en-US" sz="1600" i="1" dirty="0"/>
          </a:p>
          <a:p>
            <a:pPr eaLnBrk="1" hangingPunct="1">
              <a:buFontTx/>
              <a:buNone/>
            </a:pPr>
            <a:r>
              <a:rPr lang="en-US" sz="1600" dirty="0">
                <a:latin typeface="Courier" pitchFamily="48" charset="0"/>
              </a:rPr>
              <a:t>	</a:t>
            </a:r>
            <a:r>
              <a:rPr lang="en-US" sz="1800" b="1" dirty="0">
                <a:latin typeface="Courier New" panose="02070309020205020404" pitchFamily="49" charset="0"/>
              </a:rPr>
              <a:t>SELECT * FROM share WHERE </a:t>
            </a:r>
            <a:r>
              <a:rPr lang="en-US" sz="1800" b="1" dirty="0" err="1">
                <a:latin typeface="Courier New" panose="02070309020205020404" pitchFamily="49" charset="0"/>
              </a:rPr>
              <a:t>shrcode</a:t>
            </a:r>
            <a:r>
              <a:rPr lang="en-US" sz="1800" b="1" dirty="0">
                <a:latin typeface="Courier New" panose="02070309020205020404" pitchFamily="49" charset="0"/>
              </a:rPr>
              <a:t> IN ('FC','AR','SLG');</a:t>
            </a:r>
          </a:p>
          <a:p>
            <a:pPr eaLnBrk="1" hangingPunct="1">
              <a:buFontTx/>
              <a:buNone/>
            </a:pPr>
            <a:r>
              <a:rPr lang="en-US" sz="1800" b="1" dirty="0"/>
              <a:t>	</a:t>
            </a:r>
            <a:r>
              <a:rPr lang="en-US" sz="1800" b="1" i="1" u="sng" dirty="0"/>
              <a:t>or</a:t>
            </a:r>
          </a:p>
          <a:p>
            <a:pPr eaLnBrk="1" hangingPunct="1">
              <a:buFontTx/>
              <a:buNone/>
            </a:pPr>
            <a:r>
              <a:rPr lang="en-US" sz="1800" b="1" dirty="0"/>
              <a:t>	</a:t>
            </a:r>
            <a:r>
              <a:rPr lang="en-US" sz="1800" b="1" dirty="0">
                <a:latin typeface="Courier New" panose="02070309020205020404" pitchFamily="49" charset="0"/>
              </a:rPr>
              <a:t>SELECT * FROM share WHERE </a:t>
            </a:r>
            <a:r>
              <a:rPr lang="en-US" sz="1800" b="1" dirty="0" err="1">
                <a:latin typeface="Courier New" panose="02070309020205020404" pitchFamily="49" charset="0"/>
              </a:rPr>
              <a:t>shrcode</a:t>
            </a:r>
            <a:r>
              <a:rPr lang="en-US" sz="1800" b="1" dirty="0">
                <a:latin typeface="Courier New" panose="02070309020205020404" pitchFamily="49" charset="0"/>
              </a:rPr>
              <a:t> = 'FC' OR </a:t>
            </a:r>
          </a:p>
          <a:p>
            <a:pPr eaLnBrk="1" hangingPunct="1">
              <a:buFontTx/>
              <a:buNone/>
            </a:pPr>
            <a:r>
              <a:rPr lang="en-US" sz="1800" b="1" dirty="0">
                <a:latin typeface="Courier New" panose="02070309020205020404" pitchFamily="49" charset="0"/>
              </a:rPr>
              <a:t>	  </a:t>
            </a:r>
            <a:r>
              <a:rPr lang="en-US" sz="1800" b="1" dirty="0" err="1">
                <a:latin typeface="Courier New" panose="02070309020205020404" pitchFamily="49" charset="0"/>
              </a:rPr>
              <a:t>shrcode</a:t>
            </a:r>
            <a:r>
              <a:rPr lang="en-US" sz="1800" b="1" dirty="0">
                <a:latin typeface="Courier New" panose="02070309020205020404" pitchFamily="49" charset="0"/>
              </a:rPr>
              <a:t> = 'AR' OR </a:t>
            </a:r>
            <a:r>
              <a:rPr lang="en-US" sz="1800" b="1" dirty="0" err="1">
                <a:latin typeface="Courier New" panose="02070309020205020404" pitchFamily="49" charset="0"/>
              </a:rPr>
              <a:t>shrcode</a:t>
            </a:r>
            <a:r>
              <a:rPr lang="en-US" sz="1800" b="1" dirty="0">
                <a:latin typeface="Courier New" panose="02070309020205020404" pitchFamily="49" charset="0"/>
              </a:rPr>
              <a:t> = 'SLG';</a:t>
            </a:r>
            <a:endParaRPr lang="en-US" b="1" dirty="0">
              <a:latin typeface="Courier New" panose="02070309020205020404" pitchFamily="49" charset="0"/>
            </a:endParaRPr>
          </a:p>
        </p:txBody>
      </p:sp>
      <p:graphicFrame>
        <p:nvGraphicFramePr>
          <p:cNvPr id="28866" name="Group 194"/>
          <p:cNvGraphicFramePr>
            <a:graphicFrameLocks noGrp="1"/>
          </p:cNvGraphicFramePr>
          <p:nvPr>
            <p:extLst>
              <p:ext uri="{D42A27DB-BD31-4B8C-83A1-F6EECF244321}">
                <p14:modId xmlns:p14="http://schemas.microsoft.com/office/powerpoint/2010/main" val="3030761005"/>
              </p:ext>
            </p:extLst>
          </p:nvPr>
        </p:nvGraphicFramePr>
        <p:xfrm>
          <a:off x="609600" y="4343400"/>
          <a:ext cx="7467603" cy="2209800"/>
        </p:xfrm>
        <a:graphic>
          <a:graphicData uri="http://schemas.openxmlformats.org/drawingml/2006/table">
            <a:tbl>
              <a:tblPr/>
              <a:tblGrid>
                <a:gridCol w="1161627">
                  <a:extLst>
                    <a:ext uri="{9D8B030D-6E8A-4147-A177-3AD203B41FA5}">
                      <a16:colId xmlns:a16="http://schemas.microsoft.com/office/drawing/2014/main" val="20000"/>
                    </a:ext>
                  </a:extLst>
                </a:gridCol>
                <a:gridCol w="2191175">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35109">
                  <a:extLst>
                    <a:ext uri="{9D8B030D-6E8A-4147-A177-3AD203B41FA5}">
                      <a16:colId xmlns:a16="http://schemas.microsoft.com/office/drawing/2014/main" val="20004"/>
                    </a:ext>
                  </a:extLst>
                </a:gridCol>
                <a:gridCol w="893692">
                  <a:extLst>
                    <a:ext uri="{9D8B030D-6E8A-4147-A177-3AD203B41FA5}">
                      <a16:colId xmlns:a16="http://schemas.microsoft.com/office/drawing/2014/main" val="20005"/>
                    </a:ext>
                  </a:extLst>
                </a:gridCol>
              </a:tblGrid>
              <a:tr h="552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err="1">
                          <a:ln>
                            <a:noFill/>
                          </a:ln>
                          <a:solidFill>
                            <a:schemeClr val="tx1"/>
                          </a:solidFill>
                          <a:effectLst/>
                          <a:latin typeface="Courier New" pitchFamily="48" charset="0"/>
                        </a:rPr>
                        <a:t>shrcode</a:t>
                      </a:r>
                      <a:endParaRPr kumimoji="0" lang="en-US" sz="1600" b="0" i="0" u="none" strike="noStrike" cap="none" normalizeH="0" baseline="0" dirty="0">
                        <a:ln>
                          <a:noFill/>
                        </a:ln>
                        <a:solidFill>
                          <a:schemeClr val="tx1"/>
                        </a:solidFill>
                        <a:effectLst/>
                        <a:latin typeface="Courier New" pitchFamily="48"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err="1">
                          <a:ln>
                            <a:noFill/>
                          </a:ln>
                          <a:solidFill>
                            <a:schemeClr val="tx1"/>
                          </a:solidFill>
                          <a:effectLst/>
                          <a:latin typeface="Courier New" pitchFamily="48" charset="0"/>
                        </a:rPr>
                        <a:t>shrfirm</a:t>
                      </a:r>
                      <a:endParaRPr kumimoji="0" lang="en-US" sz="1600" b="0" i="0" u="none" strike="noStrike" cap="none" normalizeH="0" baseline="0" dirty="0">
                        <a:ln>
                          <a:noFill/>
                        </a:ln>
                        <a:solidFill>
                          <a:schemeClr val="tx1"/>
                        </a:solidFill>
                        <a:effectLst/>
                        <a:latin typeface="Courier New" pitchFamily="48"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err="1">
                          <a:ln>
                            <a:noFill/>
                          </a:ln>
                          <a:solidFill>
                            <a:schemeClr val="tx1"/>
                          </a:solidFill>
                          <a:effectLst/>
                          <a:latin typeface="Courier New" pitchFamily="48" charset="0"/>
                        </a:rPr>
                        <a:t>shrprice</a:t>
                      </a:r>
                      <a:endParaRPr kumimoji="0" lang="en-US" sz="1600" b="0" i="0" u="none" strike="noStrike" cap="none" normalizeH="0" baseline="0" dirty="0">
                        <a:ln>
                          <a:noFill/>
                        </a:ln>
                        <a:solidFill>
                          <a:schemeClr val="tx1"/>
                        </a:solidFill>
                        <a:effectLst/>
                        <a:latin typeface="Courier New" pitchFamily="48"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err="1">
                          <a:ln>
                            <a:noFill/>
                          </a:ln>
                          <a:solidFill>
                            <a:schemeClr val="tx1"/>
                          </a:solidFill>
                          <a:effectLst/>
                          <a:latin typeface="Courier New" pitchFamily="48" charset="0"/>
                        </a:rPr>
                        <a:t>shrqty</a:t>
                      </a:r>
                      <a:endParaRPr kumimoji="0" lang="en-US" sz="1600" b="0" i="0" u="none" strike="noStrike" cap="none" normalizeH="0" baseline="0" dirty="0">
                        <a:ln>
                          <a:noFill/>
                        </a:ln>
                        <a:solidFill>
                          <a:schemeClr val="tx1"/>
                        </a:solidFill>
                        <a:effectLst/>
                        <a:latin typeface="Courier New" pitchFamily="48"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err="1">
                          <a:ln>
                            <a:noFill/>
                          </a:ln>
                          <a:solidFill>
                            <a:schemeClr val="tx1"/>
                          </a:solidFill>
                          <a:effectLst/>
                          <a:latin typeface="Courier New" pitchFamily="48" charset="0"/>
                        </a:rPr>
                        <a:t>shrdiv</a:t>
                      </a:r>
                      <a:endParaRPr kumimoji="0" lang="en-US" sz="1600" b="0" i="0" u="none" strike="noStrike" cap="none" normalizeH="0" baseline="0" dirty="0">
                        <a:ln>
                          <a:noFill/>
                        </a:ln>
                        <a:solidFill>
                          <a:schemeClr val="tx1"/>
                        </a:solidFill>
                        <a:effectLst/>
                        <a:latin typeface="Courier New" pitchFamily="48"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err="1">
                          <a:ln>
                            <a:noFill/>
                          </a:ln>
                          <a:solidFill>
                            <a:schemeClr val="tx1"/>
                          </a:solidFill>
                          <a:effectLst/>
                          <a:latin typeface="Courier New" pitchFamily="48" charset="0"/>
                        </a:rPr>
                        <a:t>shrpe</a:t>
                      </a:r>
                      <a:endParaRPr kumimoji="0" lang="en-US" sz="1600" b="0" i="0" u="none" strike="noStrike" cap="none" normalizeH="0" baseline="0" dirty="0">
                        <a:ln>
                          <a:noFill/>
                        </a:ln>
                        <a:solidFill>
                          <a:schemeClr val="tx1"/>
                        </a:solidFill>
                        <a:effectLst/>
                        <a:latin typeface="Courier New" pitchFamily="48"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10000"/>
                  </a:ext>
                </a:extLst>
              </a:tr>
              <a:tr h="552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8" charset="0"/>
                        </a:rPr>
                        <a:t>FC</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err="1">
                          <a:ln>
                            <a:noFill/>
                          </a:ln>
                          <a:solidFill>
                            <a:schemeClr val="tx1"/>
                          </a:solidFill>
                          <a:effectLst/>
                          <a:latin typeface="Courier New" pitchFamily="48" charset="0"/>
                        </a:rPr>
                        <a:t>Freedonia</a:t>
                      </a:r>
                      <a:r>
                        <a:rPr kumimoji="0" lang="en-US" sz="1600" b="0" i="0" u="none" strike="noStrike" cap="none" normalizeH="0" baseline="0" dirty="0">
                          <a:ln>
                            <a:noFill/>
                          </a:ln>
                          <a:solidFill>
                            <a:schemeClr val="tx1"/>
                          </a:solidFill>
                          <a:effectLst/>
                          <a:latin typeface="Courier New" pitchFamily="48" charset="0"/>
                        </a:rPr>
                        <a:t> Copper</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48" charset="0"/>
                        </a:rPr>
                        <a:t>   27.50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48" charset="0"/>
                        </a:rPr>
                        <a:t> 10529</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48" charset="0"/>
                        </a:rPr>
                        <a:t>  1.84</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48" charset="0"/>
                        </a:rPr>
                        <a:t>   16</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extLst>
                  <a:ext uri="{0D108BD9-81ED-4DB2-BD59-A6C34878D82A}">
                    <a16:rowId xmlns:a16="http://schemas.microsoft.com/office/drawing/2014/main" val="10001"/>
                  </a:ext>
                </a:extLst>
              </a:tr>
              <a:tr h="552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48" charset="0"/>
                        </a:rPr>
                        <a:t>AR</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8" charset="0"/>
                        </a:rPr>
                        <a:t>Abyssinian Ruby</a:t>
                      </a: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8" charset="0"/>
                        </a:rPr>
                        <a:t>   31.82</a:t>
                      </a: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8" charset="0"/>
                        </a:rPr>
                        <a:t> 22010</a:t>
                      </a: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8" charset="0"/>
                        </a:rPr>
                        <a:t>  1.32</a:t>
                      </a: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48" charset="0"/>
                        </a:rPr>
                        <a:t>   13</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2"/>
                  </a:ext>
                </a:extLst>
              </a:tr>
              <a:tr h="552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48" charset="0"/>
                        </a:rPr>
                        <a:t>SLG</a:t>
                      </a: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48" charset="0"/>
                        </a:rPr>
                        <a:t>Sri Lankan Gold</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8" charset="0"/>
                        </a:rPr>
                        <a:t>   50.37</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48" charset="0"/>
                        </a:rPr>
                        <a:t> 32868</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8" charset="0"/>
                        </a:rPr>
                        <a:t>  2.68</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8" charset="0"/>
                        </a:rPr>
                        <a:t>   16</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314515965"/>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533400" y="762000"/>
            <a:ext cx="8305800" cy="762000"/>
          </a:xfrm>
          <a:noFill/>
        </p:spPr>
        <p:txBody>
          <a:bodyPr lIns="90487" tIns="44450" rIns="90487" bIns="44450" anchor="ctr"/>
          <a:lstStyle/>
          <a:p>
            <a:pPr eaLnBrk="1" hangingPunct="1"/>
            <a:r>
              <a:rPr lang="en-US" dirty="0"/>
              <a:t>NOT IN</a:t>
            </a:r>
          </a:p>
        </p:txBody>
      </p:sp>
      <p:sp>
        <p:nvSpPr>
          <p:cNvPr id="28676" name="Rectangle 3"/>
          <p:cNvSpPr>
            <a:spLocks noGrp="1" noChangeArrowheads="1"/>
          </p:cNvSpPr>
          <p:nvPr>
            <p:ph idx="1"/>
          </p:nvPr>
        </p:nvSpPr>
        <p:spPr>
          <a:xfrm>
            <a:off x="76200" y="1219200"/>
            <a:ext cx="9067800" cy="3808412"/>
          </a:xfrm>
          <a:noFill/>
        </p:spPr>
        <p:txBody>
          <a:bodyPr lIns="90487" tIns="44450" rIns="90487" bIns="44450"/>
          <a:lstStyle/>
          <a:p>
            <a:pPr eaLnBrk="1" hangingPunct="1"/>
            <a:r>
              <a:rPr lang="en-US" sz="2400" dirty="0"/>
              <a:t>Not in a list of values</a:t>
            </a:r>
            <a:br>
              <a:rPr lang="en-US" sz="2400" dirty="0"/>
            </a:br>
            <a:r>
              <a:rPr lang="en-US" sz="2000" i="1" dirty="0"/>
              <a:t>Report all firms other than those with the code CS or PT.</a:t>
            </a:r>
            <a:endParaRPr lang="en-US" sz="1600" dirty="0"/>
          </a:p>
          <a:p>
            <a:pPr eaLnBrk="1" hangingPunct="1">
              <a:buFontTx/>
              <a:buNone/>
            </a:pPr>
            <a:r>
              <a:rPr lang="en-US" sz="1600" dirty="0"/>
              <a:t>	</a:t>
            </a:r>
            <a:r>
              <a:rPr lang="en-US" sz="1800" b="1" dirty="0">
                <a:latin typeface="Courier New" panose="02070309020205020404" pitchFamily="49" charset="0"/>
              </a:rPr>
              <a:t>SELECT * FROM share WHERE </a:t>
            </a:r>
            <a:r>
              <a:rPr lang="en-US" sz="1800" b="1" dirty="0" err="1">
                <a:latin typeface="Courier New" panose="02070309020205020404" pitchFamily="49" charset="0"/>
              </a:rPr>
              <a:t>shrcode</a:t>
            </a:r>
            <a:r>
              <a:rPr lang="en-US" sz="1800" b="1" dirty="0">
                <a:latin typeface="Courier New" panose="02070309020205020404" pitchFamily="49" charset="0"/>
              </a:rPr>
              <a:t> NOT IN ('CS', 'PT’);</a:t>
            </a:r>
          </a:p>
          <a:p>
            <a:pPr eaLnBrk="1" hangingPunct="1">
              <a:buFontTx/>
              <a:buNone/>
            </a:pPr>
            <a:r>
              <a:rPr lang="en-US" sz="1800" b="1" dirty="0"/>
              <a:t>	</a:t>
            </a:r>
            <a:r>
              <a:rPr lang="en-US" sz="1800" b="1" i="1" u="sng" dirty="0"/>
              <a:t>is equivalent to</a:t>
            </a:r>
            <a:endParaRPr lang="en-US" sz="1800" b="1" dirty="0"/>
          </a:p>
          <a:p>
            <a:pPr eaLnBrk="1" hangingPunct="1">
              <a:buFontTx/>
              <a:buNone/>
            </a:pPr>
            <a:r>
              <a:rPr lang="en-US" sz="1800" b="1" dirty="0"/>
              <a:t>	</a:t>
            </a:r>
            <a:r>
              <a:rPr lang="en-US" sz="1800" b="1" dirty="0">
                <a:latin typeface="Courier New" panose="02070309020205020404" pitchFamily="49" charset="0"/>
              </a:rPr>
              <a:t>SELECT * FROM share WHERE </a:t>
            </a:r>
            <a:r>
              <a:rPr lang="en-US" sz="1800" b="1" dirty="0" err="1">
                <a:latin typeface="Courier New" panose="02070309020205020404" pitchFamily="49" charset="0"/>
              </a:rPr>
              <a:t>shrcode</a:t>
            </a:r>
            <a:r>
              <a:rPr lang="en-US" sz="1800" b="1" dirty="0">
                <a:latin typeface="Courier New" panose="02070309020205020404" pitchFamily="49" charset="0"/>
              </a:rPr>
              <a:t> &lt;&gt; 'CS' AND </a:t>
            </a:r>
            <a:r>
              <a:rPr lang="en-US" sz="1800" b="1" dirty="0" err="1">
                <a:latin typeface="Courier New" panose="02070309020205020404" pitchFamily="49" charset="0"/>
              </a:rPr>
              <a:t>shrcode</a:t>
            </a:r>
            <a:r>
              <a:rPr lang="en-US" sz="1800" b="1" dirty="0">
                <a:latin typeface="Courier New" panose="02070309020205020404" pitchFamily="49" charset="0"/>
              </a:rPr>
              <a:t> &lt;&gt; 'PT';</a:t>
            </a:r>
            <a:endParaRPr lang="en-US" sz="1800" b="1" dirty="0"/>
          </a:p>
        </p:txBody>
      </p:sp>
      <p:graphicFrame>
        <p:nvGraphicFramePr>
          <p:cNvPr id="29917" name="Group 221"/>
          <p:cNvGraphicFramePr>
            <a:graphicFrameLocks noGrp="1"/>
          </p:cNvGraphicFramePr>
          <p:nvPr>
            <p:extLst>
              <p:ext uri="{D42A27DB-BD31-4B8C-83A1-F6EECF244321}">
                <p14:modId xmlns:p14="http://schemas.microsoft.com/office/powerpoint/2010/main" val="4108605383"/>
              </p:ext>
            </p:extLst>
          </p:nvPr>
        </p:nvGraphicFramePr>
        <p:xfrm>
          <a:off x="990599" y="3180005"/>
          <a:ext cx="7162801" cy="3525595"/>
        </p:xfrm>
        <a:graphic>
          <a:graphicData uri="http://schemas.openxmlformats.org/drawingml/2006/table">
            <a:tbl>
              <a:tblPr/>
              <a:tblGrid>
                <a:gridCol w="1078271">
                  <a:extLst>
                    <a:ext uri="{9D8B030D-6E8A-4147-A177-3AD203B41FA5}">
                      <a16:colId xmlns:a16="http://schemas.microsoft.com/office/drawing/2014/main" val="20000"/>
                    </a:ext>
                  </a:extLst>
                </a:gridCol>
                <a:gridCol w="1925484">
                  <a:extLst>
                    <a:ext uri="{9D8B030D-6E8A-4147-A177-3AD203B41FA5}">
                      <a16:colId xmlns:a16="http://schemas.microsoft.com/office/drawing/2014/main" val="20001"/>
                    </a:ext>
                  </a:extLst>
                </a:gridCol>
                <a:gridCol w="1232310">
                  <a:extLst>
                    <a:ext uri="{9D8B030D-6E8A-4147-A177-3AD203B41FA5}">
                      <a16:colId xmlns:a16="http://schemas.microsoft.com/office/drawing/2014/main" val="20002"/>
                    </a:ext>
                  </a:extLst>
                </a:gridCol>
                <a:gridCol w="1078271">
                  <a:extLst>
                    <a:ext uri="{9D8B030D-6E8A-4147-A177-3AD203B41FA5}">
                      <a16:colId xmlns:a16="http://schemas.microsoft.com/office/drawing/2014/main" val="20003"/>
                    </a:ext>
                  </a:extLst>
                </a:gridCol>
                <a:gridCol w="1001252">
                  <a:extLst>
                    <a:ext uri="{9D8B030D-6E8A-4147-A177-3AD203B41FA5}">
                      <a16:colId xmlns:a16="http://schemas.microsoft.com/office/drawing/2014/main" val="20004"/>
                    </a:ext>
                  </a:extLst>
                </a:gridCol>
                <a:gridCol w="847213">
                  <a:extLst>
                    <a:ext uri="{9D8B030D-6E8A-4147-A177-3AD203B41FA5}">
                      <a16:colId xmlns:a16="http://schemas.microsoft.com/office/drawing/2014/main" val="20005"/>
                    </a:ext>
                  </a:extLst>
                </a:gridCol>
              </a:tblGrid>
              <a:tr h="50074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err="1">
                          <a:ln>
                            <a:noFill/>
                          </a:ln>
                          <a:solidFill>
                            <a:schemeClr val="tx1"/>
                          </a:solidFill>
                          <a:effectLst/>
                          <a:latin typeface="Courier New" pitchFamily="48" charset="0"/>
                        </a:rPr>
                        <a:t>shrcode</a:t>
                      </a:r>
                      <a:endParaRPr kumimoji="0" lang="en-US" sz="1500" b="0" i="0" u="none" strike="noStrike" cap="none" normalizeH="0" baseline="0" dirty="0">
                        <a:ln>
                          <a:noFill/>
                        </a:ln>
                        <a:solidFill>
                          <a:schemeClr val="tx1"/>
                        </a:solidFill>
                        <a:effectLst/>
                        <a:latin typeface="Courier New" pitchFamily="48" charset="0"/>
                      </a:endParaRPr>
                    </a:p>
                  </a:txBody>
                  <a:tcPr marT="45726" marB="45726"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err="1">
                          <a:ln>
                            <a:noFill/>
                          </a:ln>
                          <a:solidFill>
                            <a:schemeClr val="tx1"/>
                          </a:solidFill>
                          <a:effectLst/>
                          <a:latin typeface="Courier New" pitchFamily="48" charset="0"/>
                        </a:rPr>
                        <a:t>shrfirm</a:t>
                      </a:r>
                      <a:endParaRPr kumimoji="0" lang="en-US" sz="1500" b="0" i="0" u="none" strike="noStrike" cap="none" normalizeH="0" baseline="0" dirty="0">
                        <a:ln>
                          <a:noFill/>
                        </a:ln>
                        <a:solidFill>
                          <a:schemeClr val="tx1"/>
                        </a:solidFill>
                        <a:effectLst/>
                        <a:latin typeface="Courier New" pitchFamily="48" charset="0"/>
                      </a:endParaRPr>
                    </a:p>
                  </a:txBody>
                  <a:tcPr marT="45726" marB="45726"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err="1">
                          <a:ln>
                            <a:noFill/>
                          </a:ln>
                          <a:solidFill>
                            <a:schemeClr val="tx1"/>
                          </a:solidFill>
                          <a:effectLst/>
                          <a:latin typeface="Courier New" pitchFamily="48" charset="0"/>
                        </a:rPr>
                        <a:t>shrprice</a:t>
                      </a:r>
                      <a:endParaRPr kumimoji="0" lang="en-US" sz="1500" b="0" i="0" u="none" strike="noStrike" cap="none" normalizeH="0" baseline="0" dirty="0">
                        <a:ln>
                          <a:noFill/>
                        </a:ln>
                        <a:solidFill>
                          <a:schemeClr val="tx1"/>
                        </a:solidFill>
                        <a:effectLst/>
                        <a:latin typeface="Courier New" pitchFamily="48" charset="0"/>
                      </a:endParaRPr>
                    </a:p>
                  </a:txBody>
                  <a:tcPr marT="45726" marB="45726"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err="1">
                          <a:ln>
                            <a:noFill/>
                          </a:ln>
                          <a:solidFill>
                            <a:schemeClr val="tx1"/>
                          </a:solidFill>
                          <a:effectLst/>
                          <a:latin typeface="Courier New" pitchFamily="48" charset="0"/>
                        </a:rPr>
                        <a:t>shrqty</a:t>
                      </a:r>
                      <a:endParaRPr kumimoji="0" lang="en-US" sz="1500" b="0" i="0" u="none" strike="noStrike" cap="none" normalizeH="0" baseline="0" dirty="0">
                        <a:ln>
                          <a:noFill/>
                        </a:ln>
                        <a:solidFill>
                          <a:schemeClr val="tx1"/>
                        </a:solidFill>
                        <a:effectLst/>
                        <a:latin typeface="Courier New" pitchFamily="48" charset="0"/>
                      </a:endParaRPr>
                    </a:p>
                  </a:txBody>
                  <a:tcPr marT="45726" marB="45726"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err="1">
                          <a:ln>
                            <a:noFill/>
                          </a:ln>
                          <a:solidFill>
                            <a:schemeClr val="tx1"/>
                          </a:solidFill>
                          <a:effectLst/>
                          <a:latin typeface="Courier New" pitchFamily="48" charset="0"/>
                        </a:rPr>
                        <a:t>shrdiv</a:t>
                      </a:r>
                      <a:endParaRPr kumimoji="0" lang="en-US" sz="1500" b="0" i="0" u="none" strike="noStrike" cap="none" normalizeH="0" baseline="0" dirty="0">
                        <a:ln>
                          <a:noFill/>
                        </a:ln>
                        <a:solidFill>
                          <a:schemeClr val="tx1"/>
                        </a:solidFill>
                        <a:effectLst/>
                        <a:latin typeface="Courier New" pitchFamily="48" charset="0"/>
                      </a:endParaRPr>
                    </a:p>
                  </a:txBody>
                  <a:tcPr marT="45726" marB="45726"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err="1">
                          <a:ln>
                            <a:noFill/>
                          </a:ln>
                          <a:solidFill>
                            <a:schemeClr val="tx1"/>
                          </a:solidFill>
                          <a:effectLst/>
                          <a:latin typeface="Courier New" pitchFamily="48" charset="0"/>
                        </a:rPr>
                        <a:t>shrpe</a:t>
                      </a:r>
                      <a:endParaRPr kumimoji="0" lang="en-US" sz="1500" b="0" i="0" u="none" strike="noStrike" cap="none" normalizeH="0" baseline="0" dirty="0">
                        <a:ln>
                          <a:noFill/>
                        </a:ln>
                        <a:solidFill>
                          <a:schemeClr val="tx1"/>
                        </a:solidFill>
                        <a:effectLst/>
                        <a:latin typeface="Courier New" pitchFamily="48" charset="0"/>
                      </a:endParaRPr>
                    </a:p>
                  </a:txBody>
                  <a:tcPr marT="45726" marB="45726"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10000"/>
                  </a:ext>
                </a:extLst>
              </a:tr>
              <a:tr h="34698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a:ln>
                            <a:noFill/>
                          </a:ln>
                          <a:solidFill>
                            <a:schemeClr val="tx1"/>
                          </a:solidFill>
                          <a:effectLst/>
                          <a:latin typeface="Courier New" pitchFamily="48" charset="0"/>
                        </a:rPr>
                        <a:t>AR</a:t>
                      </a:r>
                    </a:p>
                  </a:txBody>
                  <a:tcPr marT="45726" marB="45726"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a:ln>
                            <a:noFill/>
                          </a:ln>
                          <a:solidFill>
                            <a:schemeClr val="tx1"/>
                          </a:solidFill>
                          <a:effectLst/>
                          <a:latin typeface="Courier New" pitchFamily="48" charset="0"/>
                        </a:rPr>
                        <a:t>Abyssinian Ruby</a:t>
                      </a:r>
                    </a:p>
                  </a:txBody>
                  <a:tcPr marT="45726" marB="45726"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ourier New" pitchFamily="48" charset="0"/>
                        </a:rPr>
                        <a:t>31.82</a:t>
                      </a:r>
                    </a:p>
                  </a:txBody>
                  <a:tcPr marT="45726" marB="45726"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ourier New" pitchFamily="48" charset="0"/>
                        </a:rPr>
                        <a:t>22010</a:t>
                      </a:r>
                    </a:p>
                  </a:txBody>
                  <a:tcPr marT="45726" marB="45726"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ourier New" pitchFamily="48" charset="0"/>
                        </a:rPr>
                        <a:t>1.32</a:t>
                      </a:r>
                    </a:p>
                  </a:txBody>
                  <a:tcPr marT="45726" marB="45726"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ourier New" pitchFamily="48" charset="0"/>
                        </a:rPr>
                        <a:t>13</a:t>
                      </a:r>
                    </a:p>
                  </a:txBody>
                  <a:tcPr marT="45726" marB="45726"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extLst>
                  <a:ext uri="{0D108BD9-81ED-4DB2-BD59-A6C34878D82A}">
                    <a16:rowId xmlns:a16="http://schemas.microsoft.com/office/drawing/2014/main" val="10001"/>
                  </a:ext>
                </a:extLst>
              </a:tr>
              <a:tr h="34698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a:ln>
                            <a:noFill/>
                          </a:ln>
                          <a:solidFill>
                            <a:schemeClr val="tx1"/>
                          </a:solidFill>
                          <a:effectLst/>
                          <a:latin typeface="Courier New" pitchFamily="48" charset="0"/>
                        </a:rPr>
                        <a:t>SLG</a:t>
                      </a:r>
                    </a:p>
                  </a:txBody>
                  <a:tcPr marT="45726" marB="45726"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a:ln>
                            <a:noFill/>
                          </a:ln>
                          <a:solidFill>
                            <a:schemeClr val="tx1"/>
                          </a:solidFill>
                          <a:effectLst/>
                          <a:latin typeface="Courier New" pitchFamily="48" charset="0"/>
                        </a:rPr>
                        <a:t>Sri Lankan Gold</a:t>
                      </a:r>
                    </a:p>
                  </a:txBody>
                  <a:tcPr marT="45726" marB="45726"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a:ln>
                            <a:noFill/>
                          </a:ln>
                          <a:solidFill>
                            <a:schemeClr val="tx1"/>
                          </a:solidFill>
                          <a:effectLst/>
                          <a:latin typeface="Courier New" pitchFamily="48" charset="0"/>
                        </a:rPr>
                        <a:t>50.37</a:t>
                      </a:r>
                    </a:p>
                  </a:txBody>
                  <a:tcPr marT="45726" marB="45726"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ourier New" pitchFamily="48" charset="0"/>
                        </a:rPr>
                        <a:t>32868</a:t>
                      </a:r>
                    </a:p>
                  </a:txBody>
                  <a:tcPr marT="45726" marB="45726"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ourier New" pitchFamily="48" charset="0"/>
                        </a:rPr>
                        <a:t>2.68</a:t>
                      </a:r>
                    </a:p>
                  </a:txBody>
                  <a:tcPr marT="45726" marB="45726"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ourier New" pitchFamily="48" charset="0"/>
                        </a:rPr>
                        <a:t>16</a:t>
                      </a:r>
                    </a:p>
                  </a:txBody>
                  <a:tcPr marT="45726" marB="45726"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2"/>
                  </a:ext>
                </a:extLst>
              </a:tr>
              <a:tr h="51645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ourier New" pitchFamily="48" charset="0"/>
                        </a:rPr>
                        <a:t>ILZ</a:t>
                      </a:r>
                    </a:p>
                  </a:txBody>
                  <a:tcPr marT="45726" marB="45726"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a:ln>
                            <a:noFill/>
                          </a:ln>
                          <a:solidFill>
                            <a:schemeClr val="tx1"/>
                          </a:solidFill>
                          <a:effectLst/>
                          <a:latin typeface="Courier New" pitchFamily="48" charset="0"/>
                        </a:rPr>
                        <a:t>Indian Lead &amp; Zinc</a:t>
                      </a:r>
                    </a:p>
                  </a:txBody>
                  <a:tcPr marT="45726" marB="45726"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a:ln>
                            <a:noFill/>
                          </a:ln>
                          <a:solidFill>
                            <a:schemeClr val="tx1"/>
                          </a:solidFill>
                          <a:effectLst/>
                          <a:latin typeface="Courier New" pitchFamily="48" charset="0"/>
                        </a:rPr>
                        <a:t>37.75</a:t>
                      </a:r>
                    </a:p>
                  </a:txBody>
                  <a:tcPr marT="45726" marB="45726"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ourier New" pitchFamily="48" charset="0"/>
                        </a:rPr>
                        <a:t>6390</a:t>
                      </a:r>
                    </a:p>
                  </a:txBody>
                  <a:tcPr marT="45726" marB="45726"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ourier New" pitchFamily="48" charset="0"/>
                        </a:rPr>
                        <a:t>3.00</a:t>
                      </a:r>
                    </a:p>
                  </a:txBody>
                  <a:tcPr marT="45726" marB="45726"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ourier New" pitchFamily="48" charset="0"/>
                        </a:rPr>
                        <a:t>12</a:t>
                      </a:r>
                    </a:p>
                  </a:txBody>
                  <a:tcPr marT="45726" marB="45726"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3"/>
                  </a:ext>
                </a:extLst>
              </a:tr>
              <a:tr h="51645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ourier New" pitchFamily="48" charset="0"/>
                        </a:rPr>
                        <a:t>BE</a:t>
                      </a:r>
                    </a:p>
                  </a:txBody>
                  <a:tcPr marT="45726" marB="45726"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a:ln>
                            <a:noFill/>
                          </a:ln>
                          <a:solidFill>
                            <a:schemeClr val="tx1"/>
                          </a:solidFill>
                          <a:effectLst/>
                          <a:latin typeface="Courier New" pitchFamily="48" charset="0"/>
                        </a:rPr>
                        <a:t>Burmese Elephant</a:t>
                      </a:r>
                    </a:p>
                  </a:txBody>
                  <a:tcPr marT="45726" marB="45726"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a:ln>
                            <a:noFill/>
                          </a:ln>
                          <a:solidFill>
                            <a:schemeClr val="tx1"/>
                          </a:solidFill>
                          <a:effectLst/>
                          <a:latin typeface="Courier New" pitchFamily="48" charset="0"/>
                        </a:rPr>
                        <a:t>0.07</a:t>
                      </a:r>
                    </a:p>
                  </a:txBody>
                  <a:tcPr marT="45726" marB="45726"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a:ln>
                            <a:noFill/>
                          </a:ln>
                          <a:solidFill>
                            <a:schemeClr val="tx1"/>
                          </a:solidFill>
                          <a:effectLst/>
                          <a:latin typeface="Courier New" pitchFamily="48" charset="0"/>
                        </a:rPr>
                        <a:t>154713</a:t>
                      </a:r>
                    </a:p>
                  </a:txBody>
                  <a:tcPr marT="45726" marB="45726"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ourier New" pitchFamily="48" charset="0"/>
                        </a:rPr>
                        <a:t>0.01</a:t>
                      </a:r>
                    </a:p>
                  </a:txBody>
                  <a:tcPr marT="45726" marB="45726"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ourier New" pitchFamily="48" charset="0"/>
                        </a:rPr>
                        <a:t>3</a:t>
                      </a:r>
                    </a:p>
                  </a:txBody>
                  <a:tcPr marT="45726" marB="45726"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4"/>
                  </a:ext>
                </a:extLst>
              </a:tr>
              <a:tr h="35421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ourier New" pitchFamily="48" charset="0"/>
                        </a:rPr>
                        <a:t>BS</a:t>
                      </a:r>
                    </a:p>
                  </a:txBody>
                  <a:tcPr marT="45726" marB="45726"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a:ln>
                            <a:noFill/>
                          </a:ln>
                          <a:solidFill>
                            <a:schemeClr val="tx1"/>
                          </a:solidFill>
                          <a:effectLst/>
                          <a:latin typeface="Courier New" pitchFamily="48" charset="0"/>
                        </a:rPr>
                        <a:t>Bolivian Sheep</a:t>
                      </a:r>
                    </a:p>
                  </a:txBody>
                  <a:tcPr marT="45726" marB="45726"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a:ln>
                            <a:noFill/>
                          </a:ln>
                          <a:solidFill>
                            <a:schemeClr val="tx1"/>
                          </a:solidFill>
                          <a:effectLst/>
                          <a:latin typeface="Courier New" pitchFamily="48" charset="0"/>
                        </a:rPr>
                        <a:t>12.75</a:t>
                      </a:r>
                    </a:p>
                  </a:txBody>
                  <a:tcPr marT="45726" marB="45726"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a:ln>
                            <a:noFill/>
                          </a:ln>
                          <a:solidFill>
                            <a:schemeClr val="tx1"/>
                          </a:solidFill>
                          <a:effectLst/>
                          <a:latin typeface="Courier New" pitchFamily="48" charset="0"/>
                        </a:rPr>
                        <a:t>231678</a:t>
                      </a:r>
                    </a:p>
                  </a:txBody>
                  <a:tcPr marT="45726" marB="45726"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a:ln>
                            <a:noFill/>
                          </a:ln>
                          <a:solidFill>
                            <a:schemeClr val="tx1"/>
                          </a:solidFill>
                          <a:effectLst/>
                          <a:latin typeface="Courier New" pitchFamily="48" charset="0"/>
                        </a:rPr>
                        <a:t>1.78</a:t>
                      </a:r>
                    </a:p>
                  </a:txBody>
                  <a:tcPr marT="45726" marB="45726"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ourier New" pitchFamily="48" charset="0"/>
                        </a:rPr>
                        <a:t>11</a:t>
                      </a:r>
                    </a:p>
                  </a:txBody>
                  <a:tcPr marT="45726" marB="45726"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5"/>
                  </a:ext>
                </a:extLst>
              </a:tr>
              <a:tr h="33071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ourier New" pitchFamily="48" charset="0"/>
                        </a:rPr>
                        <a:t>NG</a:t>
                      </a:r>
                    </a:p>
                  </a:txBody>
                  <a:tcPr marT="45726" marB="45726"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ourier New" pitchFamily="48" charset="0"/>
                        </a:rPr>
                        <a:t>Nigerian Geese</a:t>
                      </a:r>
                    </a:p>
                  </a:txBody>
                  <a:tcPr marT="45726" marB="45726"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a:ln>
                            <a:noFill/>
                          </a:ln>
                          <a:solidFill>
                            <a:schemeClr val="tx1"/>
                          </a:solidFill>
                          <a:effectLst/>
                          <a:latin typeface="Courier New" pitchFamily="48" charset="0"/>
                        </a:rPr>
                        <a:t>35.00</a:t>
                      </a:r>
                    </a:p>
                  </a:txBody>
                  <a:tcPr marT="45726" marB="45726"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a:ln>
                            <a:noFill/>
                          </a:ln>
                          <a:solidFill>
                            <a:schemeClr val="tx1"/>
                          </a:solidFill>
                          <a:effectLst/>
                          <a:latin typeface="Courier New" pitchFamily="48" charset="0"/>
                        </a:rPr>
                        <a:t>12323</a:t>
                      </a:r>
                    </a:p>
                  </a:txBody>
                  <a:tcPr marT="45726" marB="45726"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a:ln>
                            <a:noFill/>
                          </a:ln>
                          <a:solidFill>
                            <a:schemeClr val="tx1"/>
                          </a:solidFill>
                          <a:effectLst/>
                          <a:latin typeface="Courier New" pitchFamily="48" charset="0"/>
                        </a:rPr>
                        <a:t>1.68</a:t>
                      </a:r>
                    </a:p>
                  </a:txBody>
                  <a:tcPr marT="45726" marB="45726"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ourier New" pitchFamily="48" charset="0"/>
                        </a:rPr>
                        <a:t>10</a:t>
                      </a:r>
                    </a:p>
                  </a:txBody>
                  <a:tcPr marT="45726" marB="45726"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6"/>
                  </a:ext>
                </a:extLst>
              </a:tr>
              <a:tr h="51645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ourier New" pitchFamily="48" charset="0"/>
                        </a:rPr>
                        <a:t>ROF</a:t>
                      </a:r>
                    </a:p>
                  </a:txBody>
                  <a:tcPr marT="45726" marB="45726"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ourier New" pitchFamily="48" charset="0"/>
                        </a:rPr>
                        <a:t>Royal Ostrich Farms</a:t>
                      </a:r>
                    </a:p>
                  </a:txBody>
                  <a:tcPr marT="45726" marB="45726"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a:ln>
                            <a:noFill/>
                          </a:ln>
                          <a:solidFill>
                            <a:schemeClr val="tx1"/>
                          </a:solidFill>
                          <a:effectLst/>
                          <a:latin typeface="Courier New" pitchFamily="48" charset="0"/>
                        </a:rPr>
                        <a:t>33.75</a:t>
                      </a:r>
                    </a:p>
                  </a:txBody>
                  <a:tcPr marT="45726" marB="45726"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a:ln>
                            <a:noFill/>
                          </a:ln>
                          <a:solidFill>
                            <a:schemeClr val="tx1"/>
                          </a:solidFill>
                          <a:effectLst/>
                          <a:latin typeface="Courier New" pitchFamily="48" charset="0"/>
                        </a:rPr>
                        <a:t>1234923</a:t>
                      </a:r>
                    </a:p>
                  </a:txBody>
                  <a:tcPr marT="45726" marB="45726"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a:ln>
                            <a:noFill/>
                          </a:ln>
                          <a:solidFill>
                            <a:schemeClr val="tx1"/>
                          </a:solidFill>
                          <a:effectLst/>
                          <a:latin typeface="Courier New" pitchFamily="48" charset="0"/>
                        </a:rPr>
                        <a:t>3.00</a:t>
                      </a:r>
                    </a:p>
                  </a:txBody>
                  <a:tcPr marT="45726" marB="45726"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500" b="0" i="0" u="none" strike="noStrike" cap="none" normalizeH="0" baseline="0" dirty="0">
                          <a:ln>
                            <a:noFill/>
                          </a:ln>
                          <a:solidFill>
                            <a:schemeClr val="tx1"/>
                          </a:solidFill>
                          <a:effectLst/>
                          <a:latin typeface="Courier New" pitchFamily="48" charset="0"/>
                        </a:rPr>
                        <a:t>6</a:t>
                      </a:r>
                    </a:p>
                  </a:txBody>
                  <a:tcPr marT="45726" marB="45726"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86868910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524782" y="816429"/>
            <a:ext cx="8382000" cy="1143000"/>
          </a:xfrm>
          <a:noFill/>
        </p:spPr>
        <p:txBody>
          <a:bodyPr lIns="90487" tIns="44450" rIns="90487" bIns="44450" anchor="ctr"/>
          <a:lstStyle/>
          <a:p>
            <a:pPr eaLnBrk="1" hangingPunct="1"/>
            <a:r>
              <a:rPr lang="en-US" dirty="0"/>
              <a:t>Ordering output</a:t>
            </a:r>
          </a:p>
        </p:txBody>
      </p:sp>
      <p:sp>
        <p:nvSpPr>
          <p:cNvPr id="29700" name="Rectangle 3"/>
          <p:cNvSpPr>
            <a:spLocks noGrp="1" noChangeArrowheads="1"/>
          </p:cNvSpPr>
          <p:nvPr>
            <p:ph idx="1"/>
          </p:nvPr>
        </p:nvSpPr>
        <p:spPr>
          <a:xfrm>
            <a:off x="685801" y="2133600"/>
            <a:ext cx="8001000" cy="4037013"/>
          </a:xfrm>
          <a:noFill/>
        </p:spPr>
        <p:txBody>
          <a:bodyPr lIns="90487" tIns="44450" rIns="90487" bIns="44450"/>
          <a:lstStyle/>
          <a:p>
            <a:pPr eaLnBrk="1" hangingPunct="1"/>
            <a:r>
              <a:rPr lang="en-US" dirty="0"/>
              <a:t>Ordering columns</a:t>
            </a:r>
          </a:p>
          <a:p>
            <a:pPr lvl="1" eaLnBrk="1" hangingPunct="1"/>
            <a:r>
              <a:rPr lang="en-US" dirty="0"/>
              <a:t>Columns are reported in the order specified in the SQL command</a:t>
            </a:r>
          </a:p>
          <a:p>
            <a:pPr eaLnBrk="1" hangingPunct="1"/>
            <a:r>
              <a:rPr lang="en-US" dirty="0"/>
              <a:t>Ordering rows</a:t>
            </a:r>
          </a:p>
          <a:p>
            <a:pPr lvl="1" eaLnBrk="1" hangingPunct="1"/>
            <a:r>
              <a:rPr lang="en-US" dirty="0"/>
              <a:t>Rows are ordered using the </a:t>
            </a:r>
            <a:r>
              <a:rPr lang="en-US" dirty="0">
                <a:latin typeface="Courier New" panose="02070309020205020404" pitchFamily="49" charset="0"/>
              </a:rPr>
              <a:t>ORDER BY</a:t>
            </a:r>
            <a:r>
              <a:rPr lang="en-US" dirty="0"/>
              <a:t> clause</a:t>
            </a:r>
          </a:p>
        </p:txBody>
      </p:sp>
    </p:spTree>
    <p:extLst>
      <p:ext uri="{BB962C8B-B14F-4D97-AF65-F5344CB8AC3E}">
        <p14:creationId xmlns:p14="http://schemas.microsoft.com/office/powerpoint/2010/main" val="2976785101"/>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533400" y="990603"/>
            <a:ext cx="8305800" cy="990600"/>
          </a:xfrm>
          <a:noFill/>
        </p:spPr>
        <p:txBody>
          <a:bodyPr lIns="90487" tIns="44450" rIns="90487" bIns="44450" anchor="ctr"/>
          <a:lstStyle/>
          <a:p>
            <a:pPr eaLnBrk="1" hangingPunct="1"/>
            <a:r>
              <a:rPr lang="en-US" dirty="0"/>
              <a:t>Ordering columns</a:t>
            </a:r>
          </a:p>
        </p:txBody>
      </p:sp>
      <p:sp>
        <p:nvSpPr>
          <p:cNvPr id="30724" name="Rectangle 3"/>
          <p:cNvSpPr>
            <a:spLocks noGrp="1" noChangeArrowheads="1"/>
          </p:cNvSpPr>
          <p:nvPr>
            <p:ph idx="1"/>
          </p:nvPr>
        </p:nvSpPr>
        <p:spPr>
          <a:xfrm>
            <a:off x="304800" y="1981203"/>
            <a:ext cx="8526463" cy="4203700"/>
          </a:xfrm>
          <a:noFill/>
        </p:spPr>
        <p:txBody>
          <a:bodyPr lIns="90487" tIns="44450" rIns="90487" bIns="44450"/>
          <a:lstStyle/>
          <a:p>
            <a:pPr eaLnBrk="1" hangingPunct="1">
              <a:buFontTx/>
              <a:buNone/>
            </a:pPr>
            <a:r>
              <a:rPr lang="en-US" sz="2000" b="1" dirty="0">
                <a:latin typeface="Courier New" panose="02070309020205020404" pitchFamily="49" charset="0"/>
              </a:rPr>
              <a:t>	SELECT </a:t>
            </a:r>
            <a:r>
              <a:rPr lang="en-US" sz="2000" b="1" dirty="0" err="1">
                <a:latin typeface="Courier New" panose="02070309020205020404" pitchFamily="49" charset="0"/>
              </a:rPr>
              <a:t>shrcode</a:t>
            </a:r>
            <a:r>
              <a:rPr lang="en-US" sz="2000" b="1" dirty="0">
                <a:latin typeface="Courier New" panose="02070309020205020404" pitchFamily="49" charset="0"/>
              </a:rPr>
              <a:t>, </a:t>
            </a:r>
            <a:r>
              <a:rPr lang="en-US" sz="2000" b="1" dirty="0" err="1">
                <a:latin typeface="Courier New" panose="02070309020205020404" pitchFamily="49" charset="0"/>
              </a:rPr>
              <a:t>shrfirm</a:t>
            </a:r>
            <a:r>
              <a:rPr lang="en-US" sz="2000" b="1" dirty="0">
                <a:latin typeface="Courier New" panose="02070309020205020404" pitchFamily="49" charset="0"/>
              </a:rPr>
              <a:t> FROM share WHERE </a:t>
            </a:r>
            <a:r>
              <a:rPr lang="en-US" sz="2000" b="1" dirty="0" err="1">
                <a:latin typeface="Courier New" panose="02070309020205020404" pitchFamily="49" charset="0"/>
              </a:rPr>
              <a:t>shrpe</a:t>
            </a:r>
            <a:r>
              <a:rPr lang="en-US" sz="2000" b="1" dirty="0">
                <a:latin typeface="Courier New" panose="02070309020205020404" pitchFamily="49" charset="0"/>
              </a:rPr>
              <a:t> = 10;</a:t>
            </a:r>
            <a:endParaRPr lang="en-US" sz="1800" b="1" dirty="0">
              <a:latin typeface="Courier New" panose="02070309020205020404" pitchFamily="49" charset="0"/>
            </a:endParaRPr>
          </a:p>
          <a:p>
            <a:pPr eaLnBrk="1" hangingPunct="1">
              <a:buFontTx/>
              <a:buNone/>
            </a:pPr>
            <a:endParaRPr lang="en-US" sz="1800" dirty="0">
              <a:latin typeface="Courier New" panose="02070309020205020404" pitchFamily="49" charset="0"/>
            </a:endParaRPr>
          </a:p>
          <a:p>
            <a:pPr eaLnBrk="1" hangingPunct="1">
              <a:buFontTx/>
              <a:buNone/>
            </a:pPr>
            <a:endParaRPr lang="en-US" sz="1800" dirty="0">
              <a:latin typeface="Courier New" panose="02070309020205020404" pitchFamily="49" charset="0"/>
            </a:endParaRPr>
          </a:p>
          <a:p>
            <a:pPr eaLnBrk="1" hangingPunct="1">
              <a:buFontTx/>
              <a:buNone/>
            </a:pPr>
            <a:endParaRPr lang="en-US" sz="1800" dirty="0">
              <a:latin typeface="Courier New" panose="02070309020205020404" pitchFamily="49" charset="0"/>
            </a:endParaRPr>
          </a:p>
          <a:p>
            <a:pPr eaLnBrk="1" hangingPunct="1">
              <a:buFontTx/>
              <a:buNone/>
            </a:pPr>
            <a:endParaRPr lang="en-US" sz="1800" dirty="0">
              <a:latin typeface="Courier New" panose="02070309020205020404" pitchFamily="49" charset="0"/>
            </a:endParaRPr>
          </a:p>
          <a:p>
            <a:pPr eaLnBrk="1" hangingPunct="1">
              <a:buFontTx/>
              <a:buNone/>
            </a:pPr>
            <a:endParaRPr lang="en-US" sz="1800" dirty="0">
              <a:latin typeface="Courier New" panose="02070309020205020404" pitchFamily="49" charset="0"/>
            </a:endParaRPr>
          </a:p>
          <a:p>
            <a:pPr eaLnBrk="1" hangingPunct="1">
              <a:buFontTx/>
              <a:buNone/>
            </a:pPr>
            <a:br>
              <a:rPr lang="en-US" sz="1800" dirty="0">
                <a:latin typeface="Courier New" panose="02070309020205020404" pitchFamily="49" charset="0"/>
              </a:rPr>
            </a:br>
            <a:r>
              <a:rPr lang="en-US" sz="2000" b="1" dirty="0">
                <a:latin typeface="Courier New" panose="02070309020205020404" pitchFamily="49" charset="0"/>
              </a:rPr>
              <a:t>SELECT </a:t>
            </a:r>
            <a:r>
              <a:rPr lang="en-US" sz="2000" b="1" dirty="0" err="1">
                <a:latin typeface="Courier New" panose="02070309020205020404" pitchFamily="49" charset="0"/>
              </a:rPr>
              <a:t>shrfirm</a:t>
            </a:r>
            <a:r>
              <a:rPr lang="en-US" sz="2000" b="1" dirty="0">
                <a:latin typeface="Courier New" panose="02070309020205020404" pitchFamily="49" charset="0"/>
              </a:rPr>
              <a:t>, </a:t>
            </a:r>
            <a:r>
              <a:rPr lang="en-US" sz="2000" b="1" dirty="0" err="1">
                <a:latin typeface="Courier New" panose="02070309020205020404" pitchFamily="49" charset="0"/>
              </a:rPr>
              <a:t>shrcode</a:t>
            </a:r>
            <a:r>
              <a:rPr lang="en-US" sz="2000" b="1" dirty="0">
                <a:latin typeface="Courier New" panose="02070309020205020404" pitchFamily="49" charset="0"/>
              </a:rPr>
              <a:t> FROM share WHERE </a:t>
            </a:r>
            <a:r>
              <a:rPr lang="en-US" sz="2000" b="1" dirty="0" err="1">
                <a:latin typeface="Courier New" panose="02070309020205020404" pitchFamily="49" charset="0"/>
              </a:rPr>
              <a:t>shrpe</a:t>
            </a:r>
            <a:r>
              <a:rPr lang="en-US" sz="2000" b="1" dirty="0">
                <a:latin typeface="Courier New" panose="02070309020205020404" pitchFamily="49" charset="0"/>
              </a:rPr>
              <a:t> = 10;</a:t>
            </a:r>
          </a:p>
          <a:p>
            <a:pPr eaLnBrk="1" hangingPunct="1"/>
            <a:endParaRPr lang="en-US" sz="1800" dirty="0">
              <a:latin typeface="Courier" pitchFamily="48" charset="0"/>
            </a:endParaRPr>
          </a:p>
        </p:txBody>
      </p:sp>
      <p:graphicFrame>
        <p:nvGraphicFramePr>
          <p:cNvPr id="31845" name="Group 101"/>
          <p:cNvGraphicFramePr>
            <a:graphicFrameLocks noGrp="1"/>
          </p:cNvGraphicFramePr>
          <p:nvPr>
            <p:extLst>
              <p:ext uri="{D42A27DB-BD31-4B8C-83A1-F6EECF244321}">
                <p14:modId xmlns:p14="http://schemas.microsoft.com/office/powerpoint/2010/main" val="3949962090"/>
              </p:ext>
            </p:extLst>
          </p:nvPr>
        </p:nvGraphicFramePr>
        <p:xfrm>
          <a:off x="1524000" y="2590803"/>
          <a:ext cx="3352800" cy="1349056"/>
        </p:xfrm>
        <a:graphic>
          <a:graphicData uri="http://schemas.openxmlformats.org/drawingml/2006/table">
            <a:tbl>
              <a:tblPr/>
              <a:tblGrid>
                <a:gridCol w="1197429">
                  <a:extLst>
                    <a:ext uri="{9D8B030D-6E8A-4147-A177-3AD203B41FA5}">
                      <a16:colId xmlns:a16="http://schemas.microsoft.com/office/drawing/2014/main" val="20000"/>
                    </a:ext>
                  </a:extLst>
                </a:gridCol>
                <a:gridCol w="2155371">
                  <a:extLst>
                    <a:ext uri="{9D8B030D-6E8A-4147-A177-3AD203B41FA5}">
                      <a16:colId xmlns:a16="http://schemas.microsoft.com/office/drawing/2014/main" val="20001"/>
                    </a:ext>
                  </a:extLst>
                </a:gridCol>
              </a:tblGrid>
              <a:tr h="4715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err="1">
                          <a:ln>
                            <a:noFill/>
                          </a:ln>
                          <a:solidFill>
                            <a:schemeClr val="tx1"/>
                          </a:solidFill>
                          <a:effectLst/>
                          <a:latin typeface="Courier New" pitchFamily="48" charset="0"/>
                        </a:rPr>
                        <a:t>shrcode</a:t>
                      </a:r>
                      <a:endParaRPr kumimoji="0" lang="en-US" sz="1600" b="0" i="0" u="none" strike="noStrike" cap="none" normalizeH="0" baseline="0" dirty="0">
                        <a:ln>
                          <a:noFill/>
                        </a:ln>
                        <a:solidFill>
                          <a:schemeClr val="tx1"/>
                        </a:solidFill>
                        <a:effectLst/>
                        <a:latin typeface="Courier New" pitchFamily="48"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err="1">
                          <a:ln>
                            <a:noFill/>
                          </a:ln>
                          <a:solidFill>
                            <a:schemeClr val="tx1"/>
                          </a:solidFill>
                          <a:effectLst/>
                          <a:latin typeface="Courier New" pitchFamily="48" charset="0"/>
                        </a:rPr>
                        <a:t>shrfirm</a:t>
                      </a:r>
                      <a:endParaRPr kumimoji="0" lang="en-US" sz="1600" b="0" i="0" u="none" strike="noStrike" cap="none" normalizeH="0" baseline="0" dirty="0">
                        <a:ln>
                          <a:noFill/>
                        </a:ln>
                        <a:solidFill>
                          <a:schemeClr val="tx1"/>
                        </a:solidFill>
                        <a:effectLst/>
                        <a:latin typeface="Courier New" pitchFamily="48"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10000"/>
                  </a:ext>
                </a:extLst>
              </a:tr>
              <a:tr h="46824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8" charset="0"/>
                        </a:rPr>
                        <a:t>PT</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8" charset="0"/>
                        </a:rPr>
                        <a:t>Patagonian Tea</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extLst>
                  <a:ext uri="{0D108BD9-81ED-4DB2-BD59-A6C34878D82A}">
                    <a16:rowId xmlns:a16="http://schemas.microsoft.com/office/drawing/2014/main" val="10001"/>
                  </a:ext>
                </a:extLst>
              </a:tr>
              <a:tr h="40925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8" charset="0"/>
                        </a:rPr>
                        <a:t>NG</a:t>
                      </a: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8" charset="0"/>
                        </a:rPr>
                        <a:t>Nigerian Geese</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bl>
          </a:graphicData>
        </a:graphic>
      </p:graphicFrame>
      <p:graphicFrame>
        <p:nvGraphicFramePr>
          <p:cNvPr id="31841" name="Group 97"/>
          <p:cNvGraphicFramePr>
            <a:graphicFrameLocks noGrp="1"/>
          </p:cNvGraphicFramePr>
          <p:nvPr>
            <p:extLst>
              <p:ext uri="{D42A27DB-BD31-4B8C-83A1-F6EECF244321}">
                <p14:modId xmlns:p14="http://schemas.microsoft.com/office/powerpoint/2010/main" val="56539443"/>
              </p:ext>
            </p:extLst>
          </p:nvPr>
        </p:nvGraphicFramePr>
        <p:xfrm>
          <a:off x="1524000" y="4876803"/>
          <a:ext cx="3200400" cy="1371597"/>
        </p:xfrm>
        <a:graphic>
          <a:graphicData uri="http://schemas.openxmlformats.org/drawingml/2006/table">
            <a:tbl>
              <a:tblPr/>
              <a:tblGrid>
                <a:gridCol w="1904999">
                  <a:extLst>
                    <a:ext uri="{9D8B030D-6E8A-4147-A177-3AD203B41FA5}">
                      <a16:colId xmlns:a16="http://schemas.microsoft.com/office/drawing/2014/main" val="20000"/>
                    </a:ext>
                  </a:extLst>
                </a:gridCol>
                <a:gridCol w="1295401">
                  <a:extLst>
                    <a:ext uri="{9D8B030D-6E8A-4147-A177-3AD203B41FA5}">
                      <a16:colId xmlns:a16="http://schemas.microsoft.com/office/drawing/2014/main" val="20001"/>
                    </a:ext>
                  </a:extLst>
                </a:gridCol>
              </a:tblGrid>
              <a:tr h="48985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err="1">
                          <a:ln>
                            <a:noFill/>
                          </a:ln>
                          <a:solidFill>
                            <a:schemeClr val="tx1"/>
                          </a:solidFill>
                          <a:effectLst/>
                          <a:latin typeface="Courier New" pitchFamily="48" charset="0"/>
                        </a:rPr>
                        <a:t>shrfirm</a:t>
                      </a:r>
                      <a:endParaRPr kumimoji="0" lang="en-US" sz="1600" b="0" i="0" u="none" strike="noStrike" cap="none" normalizeH="0" baseline="0" dirty="0">
                        <a:ln>
                          <a:noFill/>
                        </a:ln>
                        <a:solidFill>
                          <a:schemeClr val="tx1"/>
                        </a:solidFill>
                        <a:effectLst/>
                        <a:latin typeface="Courier New" pitchFamily="48"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err="1">
                          <a:ln>
                            <a:noFill/>
                          </a:ln>
                          <a:solidFill>
                            <a:schemeClr val="tx1"/>
                          </a:solidFill>
                          <a:effectLst/>
                          <a:latin typeface="Courier New" pitchFamily="48" charset="0"/>
                        </a:rPr>
                        <a:t>shrcode</a:t>
                      </a:r>
                      <a:endParaRPr kumimoji="0" lang="en-US" sz="1600" b="0" i="0" u="none" strike="noStrike" cap="none" normalizeH="0" baseline="0" dirty="0">
                        <a:ln>
                          <a:noFill/>
                        </a:ln>
                        <a:solidFill>
                          <a:schemeClr val="tx1"/>
                        </a:solidFill>
                        <a:effectLst/>
                        <a:latin typeface="Courier New" pitchFamily="48"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10000"/>
                  </a:ext>
                </a:extLst>
              </a:tr>
              <a:tr h="48985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8" charset="0"/>
                        </a:rPr>
                        <a:t>Patagonian Tea</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8" charset="0"/>
                        </a:rPr>
                        <a:t>PT</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extLst>
                  <a:ext uri="{0D108BD9-81ED-4DB2-BD59-A6C34878D82A}">
                    <a16:rowId xmlns:a16="http://schemas.microsoft.com/office/drawing/2014/main" val="10001"/>
                  </a:ext>
                </a:extLst>
              </a:tr>
              <a:tr h="39188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8" charset="0"/>
                        </a:rPr>
                        <a:t>Nigerian Geese</a:t>
                      </a: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8" charset="0"/>
                        </a:rPr>
                        <a:t>NG</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390363468"/>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a:xfrm>
            <a:off x="533400" y="685800"/>
            <a:ext cx="8153400" cy="914400"/>
          </a:xfrm>
          <a:noFill/>
        </p:spPr>
        <p:txBody>
          <a:bodyPr lIns="90487" tIns="44450" rIns="90487" bIns="44450" anchor="ctr"/>
          <a:lstStyle/>
          <a:p>
            <a:pPr eaLnBrk="1" hangingPunct="1"/>
            <a:r>
              <a:rPr lang="en-US" dirty="0"/>
              <a:t>Ordering rows</a:t>
            </a:r>
          </a:p>
        </p:txBody>
      </p:sp>
      <p:sp>
        <p:nvSpPr>
          <p:cNvPr id="31748" name="Rectangle 3"/>
          <p:cNvSpPr>
            <a:spLocks noGrp="1" noChangeArrowheads="1"/>
          </p:cNvSpPr>
          <p:nvPr>
            <p:ph idx="1"/>
          </p:nvPr>
        </p:nvSpPr>
        <p:spPr>
          <a:xfrm>
            <a:off x="457200" y="1600200"/>
            <a:ext cx="7997825" cy="4113212"/>
          </a:xfrm>
          <a:noFill/>
        </p:spPr>
        <p:txBody>
          <a:bodyPr lIns="90487" tIns="44450" rIns="90487" bIns="44450"/>
          <a:lstStyle/>
          <a:p>
            <a:pPr eaLnBrk="1" hangingPunct="1">
              <a:buFontTx/>
              <a:buNone/>
            </a:pPr>
            <a:r>
              <a:rPr lang="en-US" sz="1800" dirty="0"/>
              <a:t>	</a:t>
            </a:r>
            <a:r>
              <a:rPr lang="en-US" sz="1800" i="1" dirty="0"/>
              <a:t>List all firms where PE is at least 12. Order the report in descending PE. Where PE ratios are identical, list firms in alphabetical order.</a:t>
            </a:r>
          </a:p>
          <a:p>
            <a:pPr eaLnBrk="1" hangingPunct="1">
              <a:buFontTx/>
              <a:buNone/>
            </a:pPr>
            <a:endParaRPr lang="en-US" sz="1800" dirty="0"/>
          </a:p>
          <a:p>
            <a:pPr eaLnBrk="1" hangingPunct="1">
              <a:buFontTx/>
              <a:buNone/>
            </a:pPr>
            <a:r>
              <a:rPr lang="en-US" sz="1800" dirty="0"/>
              <a:t>	</a:t>
            </a:r>
            <a:r>
              <a:rPr lang="en-US" sz="1800" b="1" dirty="0">
                <a:latin typeface="Courier New" panose="02070309020205020404" pitchFamily="49" charset="0"/>
              </a:rPr>
              <a:t>SELECT * FROM share WHERE </a:t>
            </a:r>
            <a:r>
              <a:rPr lang="en-US" sz="1800" b="1" dirty="0" err="1">
                <a:latin typeface="Courier New" panose="02070309020205020404" pitchFamily="49" charset="0"/>
              </a:rPr>
              <a:t>shrpe</a:t>
            </a:r>
            <a:r>
              <a:rPr lang="en-US" sz="1800" b="1" dirty="0">
                <a:latin typeface="Courier New" panose="02070309020205020404" pitchFamily="49" charset="0"/>
              </a:rPr>
              <a:t> &gt;= 12</a:t>
            </a:r>
          </a:p>
          <a:p>
            <a:pPr eaLnBrk="1" hangingPunct="1">
              <a:buFontTx/>
              <a:buNone/>
            </a:pPr>
            <a:r>
              <a:rPr lang="en-US" sz="1800" b="1" dirty="0">
                <a:latin typeface="Courier New" panose="02070309020205020404" pitchFamily="49" charset="0"/>
              </a:rPr>
              <a:t>		ORDER BY </a:t>
            </a:r>
            <a:r>
              <a:rPr lang="en-US" sz="1800" b="1" dirty="0" err="1">
                <a:latin typeface="Courier New" panose="02070309020205020404" pitchFamily="49" charset="0"/>
              </a:rPr>
              <a:t>shrpe</a:t>
            </a:r>
            <a:r>
              <a:rPr lang="en-US" sz="1800" b="1" dirty="0">
                <a:latin typeface="Courier New" panose="02070309020205020404" pitchFamily="49" charset="0"/>
              </a:rPr>
              <a:t> DESC, </a:t>
            </a:r>
            <a:r>
              <a:rPr lang="en-US" sz="1800" b="1" dirty="0" err="1">
                <a:latin typeface="Courier New" panose="02070309020205020404" pitchFamily="49" charset="0"/>
              </a:rPr>
              <a:t>shrfirm</a:t>
            </a:r>
            <a:r>
              <a:rPr lang="en-US" sz="1800" b="1" dirty="0">
                <a:latin typeface="Courier New" panose="02070309020205020404" pitchFamily="49" charset="0"/>
              </a:rPr>
              <a:t>;</a:t>
            </a:r>
            <a:endParaRPr lang="en-US" sz="2800" b="1" dirty="0">
              <a:latin typeface="Courier New" panose="02070309020205020404" pitchFamily="49" charset="0"/>
            </a:endParaRPr>
          </a:p>
        </p:txBody>
      </p:sp>
      <p:graphicFrame>
        <p:nvGraphicFramePr>
          <p:cNvPr id="32992" name="Group 224"/>
          <p:cNvGraphicFramePr>
            <a:graphicFrameLocks noGrp="1"/>
          </p:cNvGraphicFramePr>
          <p:nvPr>
            <p:extLst>
              <p:ext uri="{D42A27DB-BD31-4B8C-83A1-F6EECF244321}">
                <p14:modId xmlns:p14="http://schemas.microsoft.com/office/powerpoint/2010/main" val="790351694"/>
              </p:ext>
            </p:extLst>
          </p:nvPr>
        </p:nvGraphicFramePr>
        <p:xfrm>
          <a:off x="762002" y="3505200"/>
          <a:ext cx="7619998" cy="2971803"/>
        </p:xfrm>
        <a:graphic>
          <a:graphicData uri="http://schemas.openxmlformats.org/drawingml/2006/table">
            <a:tbl>
              <a:tblPr/>
              <a:tblGrid>
                <a:gridCol w="1185333">
                  <a:extLst>
                    <a:ext uri="{9D8B030D-6E8A-4147-A177-3AD203B41FA5}">
                      <a16:colId xmlns:a16="http://schemas.microsoft.com/office/drawing/2014/main" val="20000"/>
                    </a:ext>
                  </a:extLst>
                </a:gridCol>
                <a:gridCol w="2455333">
                  <a:extLst>
                    <a:ext uri="{9D8B030D-6E8A-4147-A177-3AD203B41FA5}">
                      <a16:colId xmlns:a16="http://schemas.microsoft.com/office/drawing/2014/main" val="20001"/>
                    </a:ext>
                  </a:extLst>
                </a:gridCol>
                <a:gridCol w="1185333">
                  <a:extLst>
                    <a:ext uri="{9D8B030D-6E8A-4147-A177-3AD203B41FA5}">
                      <a16:colId xmlns:a16="http://schemas.microsoft.com/office/drawing/2014/main" val="20002"/>
                    </a:ext>
                  </a:extLst>
                </a:gridCol>
                <a:gridCol w="931333">
                  <a:extLst>
                    <a:ext uri="{9D8B030D-6E8A-4147-A177-3AD203B41FA5}">
                      <a16:colId xmlns:a16="http://schemas.microsoft.com/office/drawing/2014/main" val="20003"/>
                    </a:ext>
                  </a:extLst>
                </a:gridCol>
                <a:gridCol w="931333">
                  <a:extLst>
                    <a:ext uri="{9D8B030D-6E8A-4147-A177-3AD203B41FA5}">
                      <a16:colId xmlns:a16="http://schemas.microsoft.com/office/drawing/2014/main" val="20004"/>
                    </a:ext>
                  </a:extLst>
                </a:gridCol>
                <a:gridCol w="931333">
                  <a:extLst>
                    <a:ext uri="{9D8B030D-6E8A-4147-A177-3AD203B41FA5}">
                      <a16:colId xmlns:a16="http://schemas.microsoft.com/office/drawing/2014/main" val="20005"/>
                    </a:ext>
                  </a:extLst>
                </a:gridCol>
              </a:tblGrid>
              <a:tr h="51238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err="1">
                          <a:ln>
                            <a:noFill/>
                          </a:ln>
                          <a:solidFill>
                            <a:schemeClr val="tx1"/>
                          </a:solidFill>
                          <a:effectLst/>
                          <a:latin typeface="Courier New" pitchFamily="48" charset="0"/>
                        </a:rPr>
                        <a:t>shrcode</a:t>
                      </a:r>
                      <a:endParaRPr kumimoji="0" lang="en-US" sz="1600" b="0" i="0" u="none" strike="noStrike" cap="none" normalizeH="0" baseline="0" dirty="0">
                        <a:ln>
                          <a:noFill/>
                        </a:ln>
                        <a:solidFill>
                          <a:schemeClr val="tx1"/>
                        </a:solidFill>
                        <a:effectLst/>
                        <a:latin typeface="Courier New" pitchFamily="48"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err="1">
                          <a:ln>
                            <a:noFill/>
                          </a:ln>
                          <a:solidFill>
                            <a:schemeClr val="tx1"/>
                          </a:solidFill>
                          <a:effectLst/>
                          <a:latin typeface="Courier New" pitchFamily="48" charset="0"/>
                        </a:rPr>
                        <a:t>shrfirm</a:t>
                      </a:r>
                      <a:endParaRPr kumimoji="0" lang="en-US" sz="1600" b="0" i="0" u="none" strike="noStrike" cap="none" normalizeH="0" baseline="0" dirty="0">
                        <a:ln>
                          <a:noFill/>
                        </a:ln>
                        <a:solidFill>
                          <a:schemeClr val="tx1"/>
                        </a:solidFill>
                        <a:effectLst/>
                        <a:latin typeface="Courier New" pitchFamily="48"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err="1">
                          <a:ln>
                            <a:noFill/>
                          </a:ln>
                          <a:solidFill>
                            <a:schemeClr val="tx1"/>
                          </a:solidFill>
                          <a:effectLst/>
                          <a:latin typeface="Courier New" pitchFamily="48" charset="0"/>
                        </a:rPr>
                        <a:t>shrprice</a:t>
                      </a:r>
                      <a:endParaRPr kumimoji="0" lang="en-US" sz="1600" b="0" i="0" u="none" strike="noStrike" cap="none" normalizeH="0" baseline="0" dirty="0">
                        <a:ln>
                          <a:noFill/>
                        </a:ln>
                        <a:solidFill>
                          <a:schemeClr val="tx1"/>
                        </a:solidFill>
                        <a:effectLst/>
                        <a:latin typeface="Courier New" pitchFamily="48"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err="1">
                          <a:ln>
                            <a:noFill/>
                          </a:ln>
                          <a:solidFill>
                            <a:schemeClr val="tx1"/>
                          </a:solidFill>
                          <a:effectLst/>
                          <a:latin typeface="Courier New" pitchFamily="48" charset="0"/>
                        </a:rPr>
                        <a:t>shrqty</a:t>
                      </a:r>
                      <a:endParaRPr kumimoji="0" lang="en-US" sz="1600" b="0" i="0" u="none" strike="noStrike" cap="none" normalizeH="0" baseline="0" dirty="0">
                        <a:ln>
                          <a:noFill/>
                        </a:ln>
                        <a:solidFill>
                          <a:schemeClr val="tx1"/>
                        </a:solidFill>
                        <a:effectLst/>
                        <a:latin typeface="Courier New" pitchFamily="48"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err="1">
                          <a:ln>
                            <a:noFill/>
                          </a:ln>
                          <a:solidFill>
                            <a:schemeClr val="tx1"/>
                          </a:solidFill>
                          <a:effectLst/>
                          <a:latin typeface="Courier New" pitchFamily="48" charset="0"/>
                        </a:rPr>
                        <a:t>shrdiv</a:t>
                      </a:r>
                      <a:endParaRPr kumimoji="0" lang="en-US" sz="1600" b="0" i="0" u="none" strike="noStrike" cap="none" normalizeH="0" baseline="0" dirty="0">
                        <a:ln>
                          <a:noFill/>
                        </a:ln>
                        <a:solidFill>
                          <a:schemeClr val="tx1"/>
                        </a:solidFill>
                        <a:effectLst/>
                        <a:latin typeface="Courier New" pitchFamily="48"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err="1">
                          <a:ln>
                            <a:noFill/>
                          </a:ln>
                          <a:solidFill>
                            <a:schemeClr val="tx1"/>
                          </a:solidFill>
                          <a:effectLst/>
                          <a:latin typeface="Courier New" pitchFamily="48" charset="0"/>
                        </a:rPr>
                        <a:t>shrpe</a:t>
                      </a:r>
                      <a:endParaRPr kumimoji="0" lang="en-US" sz="1600" b="0" i="0" u="none" strike="noStrike" cap="none" normalizeH="0" baseline="0" dirty="0">
                        <a:ln>
                          <a:noFill/>
                        </a:ln>
                        <a:solidFill>
                          <a:schemeClr val="tx1"/>
                        </a:solidFill>
                        <a:effectLst/>
                        <a:latin typeface="Courier New" pitchFamily="48"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10000"/>
                  </a:ext>
                </a:extLst>
              </a:tr>
              <a:tr h="51238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8" charset="0"/>
                        </a:rPr>
                        <a:t>FC</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err="1">
                          <a:ln>
                            <a:noFill/>
                          </a:ln>
                          <a:solidFill>
                            <a:schemeClr val="tx1"/>
                          </a:solidFill>
                          <a:effectLst/>
                          <a:latin typeface="Courier New" pitchFamily="48" charset="0"/>
                        </a:rPr>
                        <a:t>Freedonia</a:t>
                      </a:r>
                      <a:r>
                        <a:rPr kumimoji="0" lang="en-US" sz="1600" b="0" i="0" u="none" strike="noStrike" cap="none" normalizeH="0" baseline="0" dirty="0">
                          <a:ln>
                            <a:noFill/>
                          </a:ln>
                          <a:solidFill>
                            <a:schemeClr val="tx1"/>
                          </a:solidFill>
                          <a:effectLst/>
                          <a:latin typeface="Courier New" pitchFamily="48" charset="0"/>
                        </a:rPr>
                        <a:t> Copper</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48" charset="0"/>
                        </a:rPr>
                        <a:t>27.50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48" charset="0"/>
                        </a:rPr>
                        <a:t>10529</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48" charset="0"/>
                        </a:rPr>
                        <a:t>1.84</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48" charset="0"/>
                        </a:rPr>
                        <a:t>16</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extLst>
                  <a:ext uri="{0D108BD9-81ED-4DB2-BD59-A6C34878D82A}">
                    <a16:rowId xmlns:a16="http://schemas.microsoft.com/office/drawing/2014/main" val="10001"/>
                  </a:ext>
                </a:extLst>
              </a:tr>
              <a:tr h="51238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48" charset="0"/>
                        </a:rPr>
                        <a:t>SLG</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8" charset="0"/>
                        </a:rPr>
                        <a:t>Sri Lankan Gold</a:t>
                      </a: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8" charset="0"/>
                        </a:rPr>
                        <a:t>50.37</a:t>
                      </a: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48" charset="0"/>
                        </a:rPr>
                        <a:t>32868</a:t>
                      </a: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48" charset="0"/>
                        </a:rPr>
                        <a:t>2.68</a:t>
                      </a: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48" charset="0"/>
                        </a:rPr>
                        <a:t>16</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2"/>
                  </a:ext>
                </a:extLst>
              </a:tr>
              <a:tr h="51238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48" charset="0"/>
                        </a:rPr>
                        <a:t>CS</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8" charset="0"/>
                        </a:rPr>
                        <a:t>Canadian Sugar</a:t>
                      </a: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8" charset="0"/>
                        </a:rPr>
                        <a:t>52.78</a:t>
                      </a: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8" charset="0"/>
                        </a:rPr>
                        <a:t>4716</a:t>
                      </a: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8" charset="0"/>
                        </a:rPr>
                        <a:t>2.50</a:t>
                      </a: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48" charset="0"/>
                        </a:rPr>
                        <a:t>15</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3"/>
                  </a:ext>
                </a:extLst>
              </a:tr>
              <a:tr h="4099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48" charset="0"/>
                        </a:rPr>
                        <a:t>AR</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48" charset="0"/>
                        </a:rPr>
                        <a:t>Abyssinian Ruby</a:t>
                      </a: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8" charset="0"/>
                        </a:rPr>
                        <a:t>31.82</a:t>
                      </a: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8" charset="0"/>
                        </a:rPr>
                        <a:t>22010</a:t>
                      </a: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8" charset="0"/>
                        </a:rPr>
                        <a:t>1.32</a:t>
                      </a: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8" charset="0"/>
                        </a:rPr>
                        <a:t>13</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4"/>
                  </a:ext>
                </a:extLst>
              </a:tr>
              <a:tr h="51238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48" charset="0"/>
                        </a:rPr>
                        <a:t>ILZ</a:t>
                      </a: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48" charset="0"/>
                        </a:rPr>
                        <a:t>Indian Lead &amp; Zinc</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48" charset="0"/>
                        </a:rPr>
                        <a:t>37.75</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8" charset="0"/>
                        </a:rPr>
                        <a:t>6390</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8" charset="0"/>
                        </a:rPr>
                        <a:t>3.00</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8" charset="0"/>
                        </a:rPr>
                        <a:t>12</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47735869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Codd’s Relational Model</a:t>
            </a:r>
          </a:p>
        </p:txBody>
      </p:sp>
      <p:sp>
        <p:nvSpPr>
          <p:cNvPr id="3" name="Content Placeholder 2"/>
          <p:cNvSpPr>
            <a:spLocks noGrp="1"/>
          </p:cNvSpPr>
          <p:nvPr>
            <p:ph idx="1"/>
          </p:nvPr>
        </p:nvSpPr>
        <p:spPr/>
        <p:txBody>
          <a:bodyPr/>
          <a:lstStyle/>
          <a:p>
            <a:r>
              <a:rPr lang="en-US" dirty="0"/>
              <a:t>Tables</a:t>
            </a:r>
          </a:p>
          <a:p>
            <a:pPr lvl="1"/>
            <a:r>
              <a:rPr lang="en-US" dirty="0"/>
              <a:t>Collection of data describing facts</a:t>
            </a:r>
          </a:p>
          <a:p>
            <a:r>
              <a:rPr lang="en-US" dirty="0"/>
              <a:t>Relation</a:t>
            </a:r>
          </a:p>
          <a:p>
            <a:pPr lvl="1"/>
            <a:r>
              <a:rPr lang="en-US" dirty="0"/>
              <a:t>Analogous to a table or set</a:t>
            </a:r>
          </a:p>
          <a:p>
            <a:r>
              <a:rPr lang="en-US" dirty="0"/>
              <a:t>Relational database</a:t>
            </a:r>
          </a:p>
          <a:p>
            <a:pPr lvl="1"/>
            <a:r>
              <a:rPr lang="en-US" dirty="0"/>
              <a:t>Collection of relations</a:t>
            </a:r>
          </a:p>
        </p:txBody>
      </p:sp>
      <p:sp>
        <p:nvSpPr>
          <p:cNvPr id="4" name="Rectangle 3">
            <a:extLst>
              <a:ext uri="{FF2B5EF4-FFF2-40B4-BE49-F238E27FC236}">
                <a16:creationId xmlns:a16="http://schemas.microsoft.com/office/drawing/2014/main" id="{4FFB3B2A-9015-4CD7-85A7-B454362FD3C5}"/>
              </a:ext>
            </a:extLst>
          </p:cNvPr>
          <p:cNvSpPr/>
          <p:nvPr/>
        </p:nvSpPr>
        <p:spPr>
          <a:xfrm>
            <a:off x="2743200" y="3505200"/>
            <a:ext cx="2971800" cy="6096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solidFill>
                  <a:srgbClr val="FF0000"/>
                </a:solidFill>
              </a:rPr>
              <a:t>Not relationship!</a:t>
            </a:r>
          </a:p>
        </p:txBody>
      </p:sp>
    </p:spTree>
    <p:extLst>
      <p:ext uri="{BB962C8B-B14F-4D97-AF65-F5344CB8AC3E}">
        <p14:creationId xmlns:p14="http://schemas.microsoft.com/office/powerpoint/2010/main" val="42112484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Practice Exercise 1: Using the Chapter3 database</a:t>
            </a:r>
            <a:br>
              <a:rPr lang="en-US" sz="2800" dirty="0"/>
            </a:br>
            <a:r>
              <a:rPr lang="en-US" sz="2800" dirty="0"/>
              <a:t>Entity &amp; Table named STUDENT</a:t>
            </a:r>
          </a:p>
        </p:txBody>
      </p:sp>
      <p:sp>
        <p:nvSpPr>
          <p:cNvPr id="3" name="Content Placeholder 2"/>
          <p:cNvSpPr>
            <a:spLocks noGrp="1"/>
          </p:cNvSpPr>
          <p:nvPr>
            <p:ph sz="half" idx="1"/>
          </p:nvPr>
        </p:nvSpPr>
        <p:spPr>
          <a:xfrm>
            <a:off x="457200" y="2133600"/>
            <a:ext cx="3124200" cy="838200"/>
          </a:xfrm>
        </p:spPr>
        <p:txBody>
          <a:bodyPr/>
          <a:lstStyle/>
          <a:p>
            <a:pPr marL="0" indent="0" algn="ctr">
              <a:buNone/>
            </a:pPr>
            <a:r>
              <a:rPr lang="en-US" sz="2000" b="1" dirty="0"/>
              <a:t>Attributes of the entity/columns of the table</a:t>
            </a:r>
          </a:p>
          <a:p>
            <a:pPr>
              <a:buNone/>
            </a:pPr>
            <a:endParaRPr lang="en-US" sz="2400" dirty="0"/>
          </a:p>
        </p:txBody>
      </p:sp>
      <p:sp>
        <p:nvSpPr>
          <p:cNvPr id="4" name="Content Placeholder 3"/>
          <p:cNvSpPr>
            <a:spLocks noGrp="1"/>
          </p:cNvSpPr>
          <p:nvPr>
            <p:ph sz="half" idx="2"/>
          </p:nvPr>
        </p:nvSpPr>
        <p:spPr>
          <a:xfrm>
            <a:off x="3733800" y="2210812"/>
            <a:ext cx="5097463" cy="4113212"/>
          </a:xfrm>
        </p:spPr>
        <p:txBody>
          <a:bodyPr>
            <a:normAutofit fontScale="92500" lnSpcReduction="10000"/>
          </a:bodyPr>
          <a:lstStyle/>
          <a:p>
            <a:pPr marL="0" indent="0">
              <a:buNone/>
            </a:pPr>
            <a:r>
              <a:rPr lang="en-US" sz="2200" b="1" dirty="0"/>
              <a:t>Write queries to</a:t>
            </a:r>
            <a:r>
              <a:rPr lang="en-US" sz="2200" dirty="0"/>
              <a:t>:</a:t>
            </a:r>
          </a:p>
          <a:p>
            <a:r>
              <a:rPr lang="en-US" sz="2200" dirty="0"/>
              <a:t>List the table of students</a:t>
            </a:r>
          </a:p>
          <a:p>
            <a:r>
              <a:rPr lang="en-US" sz="2200" dirty="0"/>
              <a:t>List first name, middle initial, last name, &amp; state for all students</a:t>
            </a:r>
          </a:p>
          <a:p>
            <a:r>
              <a:rPr lang="en-US" sz="2200" dirty="0"/>
              <a:t>List last name, first name, &amp; middle initial for all students</a:t>
            </a:r>
          </a:p>
          <a:p>
            <a:r>
              <a:rPr lang="en-US" sz="2200" dirty="0"/>
              <a:t>List all information for students from Georgia (‘GA’)</a:t>
            </a:r>
          </a:p>
          <a:p>
            <a:r>
              <a:rPr lang="en-US" sz="2200" dirty="0"/>
              <a:t>List all information for students not from Georgia</a:t>
            </a:r>
          </a:p>
          <a:p>
            <a:r>
              <a:rPr lang="en-US" sz="2200" dirty="0"/>
              <a:t>List the last and first names of all students from South Carolina (‘SC’), Alabama (‘AL’), or Georgia (‘GA’)</a:t>
            </a:r>
          </a:p>
        </p:txBody>
      </p:sp>
      <p:sp>
        <p:nvSpPr>
          <p:cNvPr id="7" name="TextBox 6"/>
          <p:cNvSpPr txBox="1"/>
          <p:nvPr/>
        </p:nvSpPr>
        <p:spPr>
          <a:xfrm>
            <a:off x="762000" y="3277612"/>
            <a:ext cx="2514600" cy="3046988"/>
          </a:xfrm>
          <a:prstGeom prst="rect">
            <a:avLst/>
          </a:prstGeom>
          <a:solidFill>
            <a:schemeClr val="bg1"/>
          </a:solidFill>
          <a:ln>
            <a:solidFill>
              <a:schemeClr val="tx1"/>
            </a:solidFill>
          </a:ln>
        </p:spPr>
        <p:txBody>
          <a:bodyPr wrap="square" rtlCol="0">
            <a:spAutoFit/>
          </a:bodyPr>
          <a:lstStyle/>
          <a:p>
            <a:pPr algn="ctr"/>
            <a:r>
              <a:rPr lang="en-US" b="1" dirty="0"/>
              <a:t>STUDENT</a:t>
            </a:r>
          </a:p>
          <a:p>
            <a:r>
              <a:rPr lang="en-US" dirty="0"/>
              <a:t>* </a:t>
            </a:r>
            <a:r>
              <a:rPr lang="en-US" dirty="0" err="1"/>
              <a:t>studentID</a:t>
            </a:r>
            <a:endParaRPr lang="en-US" dirty="0"/>
          </a:p>
          <a:p>
            <a:r>
              <a:rPr lang="en-US" dirty="0"/>
              <a:t>   </a:t>
            </a:r>
            <a:r>
              <a:rPr lang="en-US" dirty="0" err="1"/>
              <a:t>f_name</a:t>
            </a:r>
            <a:r>
              <a:rPr lang="en-US" dirty="0"/>
              <a:t> </a:t>
            </a:r>
          </a:p>
          <a:p>
            <a:r>
              <a:rPr lang="en-US" dirty="0"/>
              <a:t>   </a:t>
            </a:r>
            <a:r>
              <a:rPr lang="en-US" dirty="0" err="1"/>
              <a:t>middle_init</a:t>
            </a:r>
            <a:endParaRPr lang="en-US" dirty="0"/>
          </a:p>
          <a:p>
            <a:r>
              <a:rPr lang="en-US" dirty="0"/>
              <a:t>   </a:t>
            </a:r>
            <a:r>
              <a:rPr lang="en-US" dirty="0" err="1"/>
              <a:t>l_name</a:t>
            </a:r>
            <a:r>
              <a:rPr lang="en-US" dirty="0"/>
              <a:t> </a:t>
            </a:r>
          </a:p>
          <a:p>
            <a:r>
              <a:rPr lang="en-US" dirty="0"/>
              <a:t>   city</a:t>
            </a:r>
          </a:p>
          <a:p>
            <a:r>
              <a:rPr lang="en-US" dirty="0"/>
              <a:t>   state</a:t>
            </a:r>
          </a:p>
          <a:p>
            <a:r>
              <a:rPr lang="en-US" dirty="0"/>
              <a:t>   zip</a:t>
            </a:r>
          </a:p>
        </p:txBody>
      </p:sp>
    </p:spTree>
    <p:extLst>
      <p:ext uri="{BB962C8B-B14F-4D97-AF65-F5344CB8AC3E}">
        <p14:creationId xmlns:p14="http://schemas.microsoft.com/office/powerpoint/2010/main" val="34070050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42F5C-A206-D24E-9617-B9099CA6DDFA}"/>
              </a:ext>
            </a:extLst>
          </p:cNvPr>
          <p:cNvSpPr>
            <a:spLocks noGrp="1"/>
          </p:cNvSpPr>
          <p:nvPr>
            <p:ph type="title"/>
          </p:nvPr>
        </p:nvSpPr>
        <p:spPr/>
        <p:txBody>
          <a:bodyPr/>
          <a:lstStyle/>
          <a:p>
            <a:r>
              <a:rPr lang="en-US" dirty="0"/>
              <a:t>Practice Exercise 1.1</a:t>
            </a:r>
          </a:p>
        </p:txBody>
      </p:sp>
      <p:sp>
        <p:nvSpPr>
          <p:cNvPr id="5" name="Content Placeholder 4">
            <a:extLst>
              <a:ext uri="{FF2B5EF4-FFF2-40B4-BE49-F238E27FC236}">
                <a16:creationId xmlns:a16="http://schemas.microsoft.com/office/drawing/2014/main" id="{9B945DE4-638D-9445-A5AD-89A766726235}"/>
              </a:ext>
            </a:extLst>
          </p:cNvPr>
          <p:cNvSpPr>
            <a:spLocks noGrp="1"/>
          </p:cNvSpPr>
          <p:nvPr>
            <p:ph idx="1"/>
          </p:nvPr>
        </p:nvSpPr>
        <p:spPr/>
        <p:txBody>
          <a:bodyPr/>
          <a:lstStyle/>
          <a:p>
            <a:r>
              <a:rPr lang="en-US" sz="2000" dirty="0"/>
              <a:t>Use the </a:t>
            </a:r>
            <a:r>
              <a:rPr lang="en-US" sz="2000" dirty="0" err="1"/>
              <a:t>ClassicModels</a:t>
            </a:r>
            <a:r>
              <a:rPr lang="en-US" sz="2000" dirty="0"/>
              <a:t> database (refer to the data model present on the text website)</a:t>
            </a:r>
          </a:p>
          <a:p>
            <a:pPr lvl="1"/>
            <a:r>
              <a:rPr lang="en-US" sz="1600" dirty="0"/>
              <a:t>List out the entire contents of the Customers table</a:t>
            </a:r>
          </a:p>
          <a:p>
            <a:pPr lvl="1"/>
            <a:r>
              <a:rPr lang="en-US" sz="1600" dirty="0"/>
              <a:t>List out the customer name for customers from USA or France</a:t>
            </a:r>
          </a:p>
          <a:p>
            <a:pPr lvl="1"/>
            <a:r>
              <a:rPr lang="en-US" sz="1600" dirty="0"/>
              <a:t>List out the customer name for those customers from USA or France that have a credit limit greater than 75000</a:t>
            </a:r>
          </a:p>
          <a:p>
            <a:pPr lvl="1"/>
            <a:r>
              <a:rPr lang="en-US" sz="1600" dirty="0"/>
              <a:t>List out names for products where the quantity of product in stock is more than 5000 units</a:t>
            </a:r>
          </a:p>
          <a:p>
            <a:pPr lvl="1"/>
            <a:r>
              <a:rPr lang="en-US" sz="1600" dirty="0"/>
              <a:t>List out the names of products and the MSRP and buy price if the product is a type of classic car. Order the results in descending order of the MSRP.</a:t>
            </a:r>
          </a:p>
        </p:txBody>
      </p:sp>
    </p:spTree>
    <p:extLst>
      <p:ext uri="{BB962C8B-B14F-4D97-AF65-F5344CB8AC3E}">
        <p14:creationId xmlns:p14="http://schemas.microsoft.com/office/powerpoint/2010/main" val="33879455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304800" y="1143000"/>
            <a:ext cx="8534400" cy="1143000"/>
          </a:xfrm>
          <a:noFill/>
        </p:spPr>
        <p:txBody>
          <a:bodyPr lIns="90487" tIns="44450" rIns="90487" bIns="44450" anchor="ctr"/>
          <a:lstStyle/>
          <a:p>
            <a:pPr eaLnBrk="1" hangingPunct="1"/>
            <a:r>
              <a:rPr lang="en-US" sz="4000" dirty="0"/>
              <a:t>BETWEEN – Specifying a range (range includes the values listed)</a:t>
            </a:r>
          </a:p>
        </p:txBody>
      </p:sp>
      <p:sp>
        <p:nvSpPr>
          <p:cNvPr id="36868" name="Rectangle 3"/>
          <p:cNvSpPr>
            <a:spLocks noGrp="1" noChangeArrowheads="1"/>
          </p:cNvSpPr>
          <p:nvPr>
            <p:ph idx="1"/>
          </p:nvPr>
        </p:nvSpPr>
        <p:spPr>
          <a:xfrm>
            <a:off x="533400" y="2590800"/>
            <a:ext cx="8297863" cy="3581400"/>
          </a:xfrm>
          <a:noFill/>
        </p:spPr>
        <p:txBody>
          <a:bodyPr lIns="90487" tIns="44450" rIns="90487" bIns="44450"/>
          <a:lstStyle/>
          <a:p>
            <a:pPr eaLnBrk="1" hangingPunct="1">
              <a:buFontTx/>
              <a:buNone/>
            </a:pPr>
            <a:endParaRPr lang="en-US" sz="1800" i="1" dirty="0"/>
          </a:p>
          <a:p>
            <a:pPr eaLnBrk="1" hangingPunct="1">
              <a:buFontTx/>
              <a:buNone/>
            </a:pPr>
            <a:r>
              <a:rPr lang="en-US" sz="1800" i="1" dirty="0"/>
              <a:t>List the firm name and share PE for those firms</a:t>
            </a:r>
            <a:br>
              <a:rPr lang="en-US" sz="1800" i="1" dirty="0"/>
            </a:br>
            <a:r>
              <a:rPr lang="en-US" sz="1800" i="1" dirty="0"/>
              <a:t>whose PE is at least 10 and as much as 20.</a:t>
            </a:r>
            <a:endParaRPr lang="en-US" sz="1800" dirty="0"/>
          </a:p>
          <a:p>
            <a:pPr eaLnBrk="1" hangingPunct="1">
              <a:buFontTx/>
              <a:buNone/>
            </a:pPr>
            <a:endParaRPr lang="en-US" sz="1800" b="1" dirty="0">
              <a:latin typeface="Courier New" panose="02070309020205020404" pitchFamily="49" charset="0"/>
            </a:endParaRPr>
          </a:p>
          <a:p>
            <a:pPr eaLnBrk="1" hangingPunct="1">
              <a:buFontTx/>
              <a:buNone/>
            </a:pPr>
            <a:r>
              <a:rPr lang="en-US" sz="1800" b="1" dirty="0">
                <a:latin typeface="Courier New" panose="02070309020205020404" pitchFamily="49" charset="0"/>
              </a:rPr>
              <a:t>SELECT </a:t>
            </a:r>
            <a:r>
              <a:rPr lang="en-US" sz="1800" b="1" dirty="0" err="1">
                <a:latin typeface="Courier New" panose="02070309020205020404" pitchFamily="49" charset="0"/>
              </a:rPr>
              <a:t>shrfirm</a:t>
            </a:r>
            <a:r>
              <a:rPr lang="en-US" sz="1800" b="1" dirty="0">
                <a:latin typeface="Courier New" panose="02070309020205020404" pitchFamily="49" charset="0"/>
              </a:rPr>
              <a:t>, </a:t>
            </a:r>
            <a:r>
              <a:rPr lang="en-US" sz="1800" b="1" dirty="0" err="1">
                <a:latin typeface="Courier New" panose="02070309020205020404" pitchFamily="49" charset="0"/>
              </a:rPr>
              <a:t>shrpe</a:t>
            </a:r>
            <a:endParaRPr lang="en-US" sz="1800" b="1" dirty="0">
              <a:latin typeface="Courier New" panose="02070309020205020404" pitchFamily="49" charset="0"/>
            </a:endParaRPr>
          </a:p>
          <a:p>
            <a:pPr eaLnBrk="1" hangingPunct="1">
              <a:buFontTx/>
              <a:buNone/>
            </a:pPr>
            <a:r>
              <a:rPr lang="en-US" sz="1800" b="1" dirty="0">
                <a:latin typeface="Courier New" panose="02070309020205020404" pitchFamily="49" charset="0"/>
              </a:rPr>
              <a:t>FROM share</a:t>
            </a:r>
          </a:p>
          <a:p>
            <a:pPr eaLnBrk="1" hangingPunct="1">
              <a:buFontTx/>
              <a:buNone/>
            </a:pPr>
            <a:r>
              <a:rPr lang="en-US" sz="1800" b="1" dirty="0">
                <a:latin typeface="Courier New" panose="02070309020205020404" pitchFamily="49" charset="0"/>
              </a:rPr>
              <a:t>WHERE </a:t>
            </a:r>
            <a:r>
              <a:rPr lang="en-US" sz="1800" b="1" dirty="0" err="1">
                <a:latin typeface="Courier New" panose="02070309020205020404" pitchFamily="49" charset="0"/>
              </a:rPr>
              <a:t>shrpe</a:t>
            </a:r>
            <a:r>
              <a:rPr lang="en-US" sz="1800" b="1" dirty="0">
                <a:latin typeface="Courier New" panose="02070309020205020404" pitchFamily="49" charset="0"/>
              </a:rPr>
              <a:t> BETWEEN 10 AND 20;</a:t>
            </a:r>
            <a:endParaRPr lang="en-US" sz="1600" i="1" dirty="0"/>
          </a:p>
          <a:p>
            <a:pPr eaLnBrk="1" hangingPunct="1">
              <a:buFontTx/>
              <a:buNone/>
            </a:pPr>
            <a:endParaRPr lang="en-US" sz="1600" i="1" dirty="0"/>
          </a:p>
        </p:txBody>
      </p:sp>
      <p:pic>
        <p:nvPicPr>
          <p:cNvPr id="103426" name="Picture 2"/>
          <p:cNvPicPr>
            <a:picLocks noChangeAspect="1" noChangeArrowheads="1"/>
          </p:cNvPicPr>
          <p:nvPr/>
        </p:nvPicPr>
        <p:blipFill>
          <a:blip r:embed="rId3" cstate="print"/>
          <a:srcRect l="67925" t="64334" r="10997" b="9477"/>
          <a:stretch>
            <a:fillRect/>
          </a:stretch>
        </p:blipFill>
        <p:spPr bwMode="auto">
          <a:xfrm>
            <a:off x="6096000" y="2667000"/>
            <a:ext cx="2099280" cy="3026294"/>
          </a:xfrm>
          <a:prstGeom prst="rect">
            <a:avLst/>
          </a:prstGeom>
          <a:noFill/>
          <a:ln w="9525">
            <a:noFill/>
            <a:miter lim="800000"/>
            <a:headEnd/>
            <a:tailEnd/>
          </a:ln>
        </p:spPr>
      </p:pic>
    </p:spTree>
    <p:extLst>
      <p:ext uri="{BB962C8B-B14F-4D97-AF65-F5344CB8AC3E}">
        <p14:creationId xmlns:p14="http://schemas.microsoft.com/office/powerpoint/2010/main" val="4213259561"/>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90600"/>
            <a:ext cx="7772400" cy="1143000"/>
          </a:xfrm>
        </p:spPr>
        <p:txBody>
          <a:bodyPr/>
          <a:lstStyle/>
          <a:p>
            <a:r>
              <a:rPr lang="en-US" sz="4000" dirty="0"/>
              <a:t>Practice Exercise 4</a:t>
            </a:r>
            <a:br>
              <a:rPr lang="en-US" sz="4000" dirty="0"/>
            </a:br>
            <a:r>
              <a:rPr lang="en-US" sz="4000" dirty="0"/>
              <a:t>Entity &amp; Table named ITEM</a:t>
            </a:r>
          </a:p>
        </p:txBody>
      </p:sp>
      <p:sp>
        <p:nvSpPr>
          <p:cNvPr id="3" name="Content Placeholder 2"/>
          <p:cNvSpPr>
            <a:spLocks noGrp="1"/>
          </p:cNvSpPr>
          <p:nvPr>
            <p:ph sz="half" idx="1"/>
          </p:nvPr>
        </p:nvSpPr>
        <p:spPr>
          <a:xfrm>
            <a:off x="730045" y="2362200"/>
            <a:ext cx="2743200" cy="1585912"/>
          </a:xfrm>
        </p:spPr>
        <p:txBody>
          <a:bodyPr/>
          <a:lstStyle/>
          <a:p>
            <a:pPr>
              <a:buNone/>
            </a:pPr>
            <a:r>
              <a:rPr lang="en-US" sz="2200" b="1" dirty="0"/>
              <a:t>Attributes of the entity/columns of the table</a:t>
            </a:r>
          </a:p>
          <a:p>
            <a:pPr>
              <a:buNone/>
            </a:pPr>
            <a:endParaRPr lang="en-US" sz="1800" b="1" dirty="0"/>
          </a:p>
          <a:p>
            <a:pPr>
              <a:buNone/>
            </a:pPr>
            <a:endParaRPr lang="en-US" sz="2400" dirty="0"/>
          </a:p>
          <a:p>
            <a:pPr>
              <a:buNone/>
            </a:pPr>
            <a:endParaRPr lang="en-US" sz="2400" dirty="0"/>
          </a:p>
          <a:p>
            <a:pPr>
              <a:buNone/>
            </a:pPr>
            <a:endParaRPr lang="en-US" sz="2400" dirty="0"/>
          </a:p>
        </p:txBody>
      </p:sp>
      <p:sp>
        <p:nvSpPr>
          <p:cNvPr id="4" name="Content Placeholder 3"/>
          <p:cNvSpPr>
            <a:spLocks noGrp="1"/>
          </p:cNvSpPr>
          <p:nvPr>
            <p:ph sz="half" idx="2"/>
          </p:nvPr>
        </p:nvSpPr>
        <p:spPr>
          <a:xfrm>
            <a:off x="3581400" y="2133600"/>
            <a:ext cx="5257800" cy="4114800"/>
          </a:xfrm>
        </p:spPr>
        <p:txBody>
          <a:bodyPr>
            <a:normAutofit fontScale="92500"/>
          </a:bodyPr>
          <a:lstStyle/>
          <a:p>
            <a:pPr>
              <a:buNone/>
            </a:pPr>
            <a:r>
              <a:rPr lang="en-US" sz="2200" b="1" dirty="0"/>
              <a:t>Write queries to:</a:t>
            </a:r>
          </a:p>
          <a:p>
            <a:r>
              <a:rPr lang="en-US" sz="2000" dirty="0"/>
              <a:t>List the item name and category for all items whose price is greater than or equal to $10 and less than or equal to $50. List the items with the most expensive one first.</a:t>
            </a:r>
          </a:p>
          <a:p>
            <a:r>
              <a:rPr lang="en-US" sz="2000" dirty="0"/>
              <a:t>List the item category, item ID, and item name of all items that cost at least $5 and up to $20. Order the items in alphabetical order by item category. List items in the same category in order by price, with the lowest price first.</a:t>
            </a:r>
          </a:p>
          <a:p>
            <a:r>
              <a:rPr lang="en-US" sz="2000" dirty="0"/>
              <a:t>List all items that fall in the $20 to $40 price range in ascending order by item name.</a:t>
            </a:r>
          </a:p>
        </p:txBody>
      </p:sp>
      <p:sp>
        <p:nvSpPr>
          <p:cNvPr id="7" name="TextBox 6"/>
          <p:cNvSpPr txBox="1"/>
          <p:nvPr/>
        </p:nvSpPr>
        <p:spPr>
          <a:xfrm>
            <a:off x="762000" y="3810000"/>
            <a:ext cx="2438400" cy="2308324"/>
          </a:xfrm>
          <a:prstGeom prst="rect">
            <a:avLst/>
          </a:prstGeom>
          <a:solidFill>
            <a:schemeClr val="bg1"/>
          </a:solidFill>
          <a:ln>
            <a:solidFill>
              <a:schemeClr val="tx1"/>
            </a:solidFill>
          </a:ln>
        </p:spPr>
        <p:txBody>
          <a:bodyPr wrap="square" rtlCol="0">
            <a:spAutoFit/>
          </a:bodyPr>
          <a:lstStyle/>
          <a:p>
            <a:pPr>
              <a:buNone/>
            </a:pPr>
            <a:r>
              <a:rPr lang="en-US" dirty="0"/>
              <a:t>ITEM</a:t>
            </a:r>
          </a:p>
          <a:p>
            <a:pPr>
              <a:buNone/>
            </a:pPr>
            <a:endParaRPr lang="en-US" dirty="0"/>
          </a:p>
          <a:p>
            <a:pPr>
              <a:buNone/>
            </a:pPr>
            <a:r>
              <a:rPr lang="en-US" dirty="0"/>
              <a:t>* </a:t>
            </a:r>
            <a:r>
              <a:rPr lang="en-US" dirty="0" err="1"/>
              <a:t>itemID</a:t>
            </a:r>
            <a:endParaRPr lang="en-US" dirty="0"/>
          </a:p>
          <a:p>
            <a:pPr>
              <a:buNone/>
            </a:pPr>
            <a:r>
              <a:rPr lang="en-US" dirty="0"/>
              <a:t>   </a:t>
            </a:r>
            <a:r>
              <a:rPr lang="en-US" dirty="0" err="1"/>
              <a:t>item_name</a:t>
            </a:r>
            <a:r>
              <a:rPr lang="en-US" dirty="0"/>
              <a:t> </a:t>
            </a:r>
          </a:p>
          <a:p>
            <a:pPr>
              <a:buNone/>
            </a:pPr>
            <a:r>
              <a:rPr lang="en-US" dirty="0"/>
              <a:t>   </a:t>
            </a:r>
            <a:r>
              <a:rPr lang="en-US" dirty="0" err="1"/>
              <a:t>item_category</a:t>
            </a:r>
            <a:endParaRPr lang="en-US" dirty="0"/>
          </a:p>
          <a:p>
            <a:pPr>
              <a:buNone/>
            </a:pPr>
            <a:r>
              <a:rPr lang="en-US" dirty="0"/>
              <a:t>   </a:t>
            </a:r>
            <a:r>
              <a:rPr lang="en-US" dirty="0" err="1"/>
              <a:t>item_price</a:t>
            </a:r>
            <a:endParaRPr lang="en-US" dirty="0"/>
          </a:p>
        </p:txBody>
      </p:sp>
    </p:spTree>
    <p:extLst>
      <p:ext uri="{BB962C8B-B14F-4D97-AF65-F5344CB8AC3E}">
        <p14:creationId xmlns:p14="http://schemas.microsoft.com/office/powerpoint/2010/main" val="21197103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42F5C-A206-D24E-9617-B9099CA6DDFA}"/>
              </a:ext>
            </a:extLst>
          </p:cNvPr>
          <p:cNvSpPr>
            <a:spLocks noGrp="1"/>
          </p:cNvSpPr>
          <p:nvPr>
            <p:ph type="title"/>
          </p:nvPr>
        </p:nvSpPr>
        <p:spPr>
          <a:xfrm>
            <a:off x="457200" y="914400"/>
            <a:ext cx="8229600" cy="1143000"/>
          </a:xfrm>
        </p:spPr>
        <p:txBody>
          <a:bodyPr/>
          <a:lstStyle/>
          <a:p>
            <a:r>
              <a:rPr lang="en-US" dirty="0"/>
              <a:t>Quick Recap</a:t>
            </a:r>
          </a:p>
        </p:txBody>
      </p:sp>
      <p:sp>
        <p:nvSpPr>
          <p:cNvPr id="5" name="Content Placeholder 4">
            <a:extLst>
              <a:ext uri="{FF2B5EF4-FFF2-40B4-BE49-F238E27FC236}">
                <a16:creationId xmlns:a16="http://schemas.microsoft.com/office/drawing/2014/main" id="{9B945DE4-638D-9445-A5AD-89A766726235}"/>
              </a:ext>
            </a:extLst>
          </p:cNvPr>
          <p:cNvSpPr>
            <a:spLocks noGrp="1"/>
          </p:cNvSpPr>
          <p:nvPr>
            <p:ph idx="1"/>
          </p:nvPr>
        </p:nvSpPr>
        <p:spPr>
          <a:xfrm>
            <a:off x="459769" y="1905000"/>
            <a:ext cx="8229600" cy="4419600"/>
          </a:xfrm>
        </p:spPr>
        <p:txBody>
          <a:bodyPr/>
          <a:lstStyle/>
          <a:p>
            <a:pPr marL="0" marR="0">
              <a:spcBef>
                <a:spcPts val="0"/>
              </a:spcBef>
              <a:spcAft>
                <a:spcPts val="0"/>
              </a:spcAft>
            </a:pPr>
            <a:r>
              <a:rPr lang="en-US" sz="2400" b="1" dirty="0">
                <a:effectLst/>
                <a:latin typeface="Calibri" panose="020F0502020204030204" pitchFamily="34" charset="0"/>
              </a:rPr>
              <a:t>Single-Table SQL Query: Data Retrieval </a:t>
            </a:r>
          </a:p>
          <a:p>
            <a:pPr lvl="1" fontAlgn="ctr">
              <a:spcBef>
                <a:spcPts val="0"/>
              </a:spcBef>
              <a:spcAft>
                <a:spcPts val="0"/>
              </a:spcAft>
              <a:buFont typeface="Wingdings" panose="05000000000000000000" pitchFamily="2" charset="2"/>
              <a:buChar char="ü"/>
            </a:pPr>
            <a:r>
              <a:rPr lang="en-US" sz="2000" dirty="0">
                <a:effectLst/>
                <a:latin typeface="Calibri" panose="020F0502020204030204" pitchFamily="34" charset="0"/>
              </a:rPr>
              <a:t>Simple query</a:t>
            </a:r>
          </a:p>
          <a:p>
            <a:pPr lvl="1" fontAlgn="ctr">
              <a:spcBef>
                <a:spcPts val="0"/>
              </a:spcBef>
              <a:spcAft>
                <a:spcPts val="0"/>
              </a:spcAft>
              <a:buFont typeface="Wingdings" panose="05000000000000000000" pitchFamily="2" charset="2"/>
              <a:buChar char="ü"/>
            </a:pPr>
            <a:r>
              <a:rPr lang="en-US" sz="2000" dirty="0">
                <a:effectLst/>
                <a:latin typeface="Calibri" panose="020F0502020204030204" pitchFamily="34" charset="0"/>
              </a:rPr>
              <a:t>Simple criteria, using comparison operators</a:t>
            </a:r>
          </a:p>
          <a:p>
            <a:pPr lvl="1" fontAlgn="ctr">
              <a:spcBef>
                <a:spcPts val="0"/>
              </a:spcBef>
              <a:spcAft>
                <a:spcPts val="0"/>
              </a:spcAft>
              <a:buFont typeface="Wingdings" panose="05000000000000000000" pitchFamily="2" charset="2"/>
              <a:buChar char="ü"/>
            </a:pPr>
            <a:r>
              <a:rPr lang="en-US" sz="2000" dirty="0">
                <a:effectLst/>
                <a:latin typeface="Calibri" panose="020F0502020204030204" pitchFamily="34" charset="0"/>
              </a:rPr>
              <a:t>Compound criteria, using Boolean operators</a:t>
            </a:r>
          </a:p>
          <a:p>
            <a:pPr lvl="1" fontAlgn="ctr">
              <a:spcBef>
                <a:spcPts val="0"/>
              </a:spcBef>
              <a:spcAft>
                <a:spcPts val="0"/>
              </a:spcAft>
              <a:buFont typeface="Wingdings" panose="05000000000000000000" pitchFamily="2" charset="2"/>
              <a:buChar char="ü"/>
            </a:pPr>
            <a:r>
              <a:rPr lang="en-US" sz="2000" dirty="0">
                <a:effectLst/>
                <a:latin typeface="Calibri" panose="020F0502020204030204" pitchFamily="34" charset="0"/>
              </a:rPr>
              <a:t>Sort</a:t>
            </a:r>
          </a:p>
          <a:p>
            <a:pPr lvl="1" fontAlgn="ctr">
              <a:spcBef>
                <a:spcPts val="0"/>
              </a:spcBef>
              <a:spcAft>
                <a:spcPts val="0"/>
              </a:spcAft>
              <a:buFont typeface="Arial" panose="020B0604020202020204" pitchFamily="34" charset="0"/>
              <a:buChar char="•"/>
            </a:pPr>
            <a:r>
              <a:rPr lang="en-US" sz="2000" dirty="0">
                <a:effectLst/>
                <a:latin typeface="Calibri" panose="020F0502020204030204" pitchFamily="34" charset="0"/>
              </a:rPr>
              <a:t>Computed fields </a:t>
            </a:r>
          </a:p>
          <a:p>
            <a:pPr lvl="1" fontAlgn="ctr">
              <a:spcBef>
                <a:spcPts val="0"/>
              </a:spcBef>
              <a:spcAft>
                <a:spcPts val="0"/>
              </a:spcAft>
              <a:buFont typeface="Arial" panose="020B0604020202020204" pitchFamily="34" charset="0"/>
              <a:buChar char="•"/>
            </a:pPr>
            <a:r>
              <a:rPr lang="en-US" sz="2000" dirty="0">
                <a:effectLst/>
                <a:latin typeface="Calibri" panose="020F0502020204030204" pitchFamily="34" charset="0"/>
              </a:rPr>
              <a:t>Built-in-functions</a:t>
            </a:r>
          </a:p>
          <a:p>
            <a:pPr lvl="1" fontAlgn="ctr">
              <a:spcBef>
                <a:spcPts val="0"/>
              </a:spcBef>
              <a:spcAft>
                <a:spcPts val="0"/>
              </a:spcAft>
              <a:buFont typeface="Arial" panose="020B0604020202020204" pitchFamily="34" charset="0"/>
              <a:buChar char="•"/>
            </a:pPr>
            <a:r>
              <a:rPr lang="en-US" sz="2000" dirty="0">
                <a:effectLst/>
                <a:latin typeface="Calibri" panose="020F0502020204030204" pitchFamily="34" charset="0"/>
              </a:rPr>
              <a:t>Regular expression</a:t>
            </a:r>
          </a:p>
          <a:p>
            <a:pPr lvl="1" fontAlgn="ctr">
              <a:spcBef>
                <a:spcPts val="0"/>
              </a:spcBef>
              <a:spcAft>
                <a:spcPts val="0"/>
              </a:spcAft>
              <a:buFont typeface="Arial" panose="020B0604020202020204" pitchFamily="34" charset="0"/>
              <a:buChar char="•"/>
            </a:pPr>
            <a:r>
              <a:rPr lang="en-US" sz="2000" dirty="0">
                <a:effectLst/>
                <a:latin typeface="Calibri" panose="020F0502020204030204" pitchFamily="34" charset="0"/>
              </a:rPr>
              <a:t>Distinct</a:t>
            </a:r>
          </a:p>
          <a:p>
            <a:pPr lvl="1" fontAlgn="ctr">
              <a:spcBef>
                <a:spcPts val="0"/>
              </a:spcBef>
              <a:spcAft>
                <a:spcPts val="0"/>
              </a:spcAft>
              <a:buFont typeface="Arial" panose="020B0604020202020204" pitchFamily="34" charset="0"/>
              <a:buChar char="•"/>
            </a:pPr>
            <a:r>
              <a:rPr lang="en-US" sz="2000" dirty="0">
                <a:effectLst/>
                <a:latin typeface="Calibri" panose="020F0502020204030204" pitchFamily="34" charset="0"/>
              </a:rPr>
              <a:t>Group by</a:t>
            </a:r>
          </a:p>
          <a:p>
            <a:pPr lvl="1" fontAlgn="ctr">
              <a:spcBef>
                <a:spcPts val="0"/>
              </a:spcBef>
              <a:spcAft>
                <a:spcPts val="0"/>
              </a:spcAft>
              <a:buFont typeface="Arial" panose="020B0604020202020204" pitchFamily="34" charset="0"/>
              <a:buChar char="•"/>
            </a:pPr>
            <a:r>
              <a:rPr lang="en-US" sz="2000" dirty="0">
                <a:effectLst/>
                <a:latin typeface="Calibri" panose="020F0502020204030204" pitchFamily="34" charset="0"/>
              </a:rPr>
              <a:t>Having</a:t>
            </a:r>
          </a:p>
          <a:p>
            <a:pPr lvl="1" fontAlgn="ctr">
              <a:spcBef>
                <a:spcPts val="0"/>
              </a:spcBef>
              <a:spcAft>
                <a:spcPts val="0"/>
              </a:spcAft>
              <a:buFont typeface="Arial" panose="020B0604020202020204" pitchFamily="34" charset="0"/>
              <a:buChar char="•"/>
            </a:pPr>
            <a:r>
              <a:rPr lang="en-US" sz="2000" dirty="0">
                <a:effectLst/>
                <a:latin typeface="Calibri" panose="020F0502020204030204" pitchFamily="34" charset="0"/>
              </a:rPr>
              <a:t>Subquery</a:t>
            </a:r>
          </a:p>
          <a:p>
            <a:pPr lvl="1" fontAlgn="ctr">
              <a:spcBef>
                <a:spcPts val="0"/>
              </a:spcBef>
              <a:spcAft>
                <a:spcPts val="0"/>
              </a:spcAft>
              <a:buFont typeface="Arial" panose="020B0604020202020204" pitchFamily="34" charset="0"/>
              <a:buChar char="•"/>
            </a:pPr>
            <a:r>
              <a:rPr lang="en-US" sz="2000" dirty="0">
                <a:effectLst/>
                <a:latin typeface="Calibri" panose="020F0502020204030204" pitchFamily="34" charset="0"/>
              </a:rPr>
              <a:t>Limit clause</a:t>
            </a:r>
          </a:p>
          <a:p>
            <a:pPr lvl="1" fontAlgn="ctr">
              <a:spcBef>
                <a:spcPts val="0"/>
              </a:spcBef>
              <a:spcAft>
                <a:spcPts val="0"/>
              </a:spcAft>
              <a:buFont typeface="Arial" panose="020B0604020202020204" pitchFamily="34" charset="0"/>
              <a:buChar char="•"/>
            </a:pPr>
            <a:endParaRPr lang="en-US" sz="2000" dirty="0">
              <a:effectLst/>
              <a:latin typeface="Calibri" panose="020F0502020204030204" pitchFamily="34" charset="0"/>
            </a:endParaRPr>
          </a:p>
        </p:txBody>
      </p:sp>
    </p:spTree>
    <p:extLst>
      <p:ext uri="{BB962C8B-B14F-4D97-AF65-F5344CB8AC3E}">
        <p14:creationId xmlns:p14="http://schemas.microsoft.com/office/powerpoint/2010/main" val="21939520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a:xfrm>
            <a:off x="-533400" y="838200"/>
            <a:ext cx="8305800" cy="838200"/>
          </a:xfrm>
          <a:noFill/>
        </p:spPr>
        <p:txBody>
          <a:bodyPr lIns="90487" tIns="44450" rIns="90487" bIns="44450" anchor="ctr"/>
          <a:lstStyle/>
          <a:p>
            <a:pPr eaLnBrk="1" hangingPunct="1"/>
            <a:r>
              <a:rPr lang="en-US" dirty="0"/>
              <a:t>Calculating: Computed Field</a:t>
            </a:r>
          </a:p>
        </p:txBody>
      </p:sp>
      <p:sp>
        <p:nvSpPr>
          <p:cNvPr id="32772" name="Rectangle 3"/>
          <p:cNvSpPr>
            <a:spLocks noGrp="1" noChangeArrowheads="1"/>
          </p:cNvSpPr>
          <p:nvPr>
            <p:ph idx="1"/>
          </p:nvPr>
        </p:nvSpPr>
        <p:spPr>
          <a:xfrm>
            <a:off x="533400" y="1600200"/>
            <a:ext cx="8229600" cy="4343400"/>
          </a:xfrm>
          <a:noFill/>
        </p:spPr>
        <p:txBody>
          <a:bodyPr lIns="90487" tIns="44450" rIns="90487" bIns="44450"/>
          <a:lstStyle/>
          <a:p>
            <a:pPr eaLnBrk="1" hangingPunct="1">
              <a:buFontTx/>
              <a:buNone/>
            </a:pPr>
            <a:r>
              <a:rPr lang="en-US" sz="2000" i="1" dirty="0"/>
              <a:t>Display firm name, price, quantity, and firm yield.</a:t>
            </a:r>
          </a:p>
          <a:p>
            <a:pPr eaLnBrk="1" hangingPunct="1">
              <a:buFontTx/>
              <a:buNone/>
            </a:pPr>
            <a:endParaRPr lang="en-US" sz="900" dirty="0"/>
          </a:p>
          <a:p>
            <a:pPr eaLnBrk="1" hangingPunct="1">
              <a:buFontTx/>
              <a:buNone/>
            </a:pPr>
            <a:r>
              <a:rPr lang="en-US" sz="2000" b="1" dirty="0">
                <a:latin typeface="Courier New" panose="02070309020205020404" pitchFamily="49" charset="0"/>
              </a:rPr>
              <a:t>SELECT </a:t>
            </a:r>
            <a:r>
              <a:rPr lang="en-US" sz="2000" b="1" dirty="0" err="1">
                <a:latin typeface="Courier New" panose="02070309020205020404" pitchFamily="49" charset="0"/>
              </a:rPr>
              <a:t>shrfirm</a:t>
            </a:r>
            <a:r>
              <a:rPr lang="en-US" sz="2000" b="1" dirty="0">
                <a:latin typeface="Courier New" panose="02070309020205020404" pitchFamily="49" charset="0"/>
              </a:rPr>
              <a:t>, </a:t>
            </a:r>
            <a:r>
              <a:rPr lang="en-US" sz="2000" b="1" dirty="0" err="1">
                <a:latin typeface="Courier New" panose="02070309020205020404" pitchFamily="49" charset="0"/>
              </a:rPr>
              <a:t>shrprice</a:t>
            </a:r>
            <a:r>
              <a:rPr lang="en-US" sz="2000" b="1" dirty="0">
                <a:latin typeface="Courier New" panose="02070309020205020404" pitchFamily="49" charset="0"/>
              </a:rPr>
              <a:t>, </a:t>
            </a:r>
            <a:r>
              <a:rPr lang="en-US" sz="2000" b="1" dirty="0" err="1">
                <a:latin typeface="Courier New" panose="02070309020205020404" pitchFamily="49" charset="0"/>
              </a:rPr>
              <a:t>shrqty</a:t>
            </a:r>
            <a:r>
              <a:rPr lang="en-US" sz="2000" b="1" dirty="0">
                <a:latin typeface="Courier New" panose="02070309020205020404" pitchFamily="49" charset="0"/>
              </a:rPr>
              <a:t>,</a:t>
            </a:r>
          </a:p>
          <a:p>
            <a:pPr eaLnBrk="1" hangingPunct="1">
              <a:buFontTx/>
              <a:buNone/>
            </a:pPr>
            <a:r>
              <a:rPr lang="en-US" sz="2000" b="1" dirty="0">
                <a:latin typeface="Courier New" panose="02070309020205020404" pitchFamily="49" charset="0"/>
              </a:rPr>
              <a:t>	</a:t>
            </a:r>
            <a:r>
              <a:rPr lang="en-US" sz="2000" b="1" dirty="0" err="1">
                <a:latin typeface="Courier New" panose="02070309020205020404" pitchFamily="49" charset="0"/>
              </a:rPr>
              <a:t>shrdiv</a:t>
            </a:r>
            <a:r>
              <a:rPr lang="en-US" sz="2000" b="1" dirty="0">
                <a:latin typeface="Courier New" panose="02070309020205020404" pitchFamily="49" charset="0"/>
              </a:rPr>
              <a:t>/</a:t>
            </a:r>
            <a:r>
              <a:rPr lang="en-US" sz="2000" b="1" dirty="0" err="1">
                <a:latin typeface="Courier New" panose="02070309020205020404" pitchFamily="49" charset="0"/>
              </a:rPr>
              <a:t>shrprice</a:t>
            </a:r>
            <a:r>
              <a:rPr lang="en-US" sz="2000" b="1" dirty="0">
                <a:latin typeface="Courier New" panose="02070309020205020404" pitchFamily="49" charset="0"/>
              </a:rPr>
              <a:t>*100 as YIELD FROM share;</a:t>
            </a:r>
            <a:endParaRPr lang="en-US" sz="2400" b="1" dirty="0">
              <a:latin typeface="Courier New" panose="02070309020205020404" pitchFamily="49" charset="0"/>
            </a:endParaRPr>
          </a:p>
        </p:txBody>
      </p:sp>
      <p:graphicFrame>
        <p:nvGraphicFramePr>
          <p:cNvPr id="33994" name="Group 202"/>
          <p:cNvGraphicFramePr>
            <a:graphicFrameLocks noGrp="1"/>
          </p:cNvGraphicFramePr>
          <p:nvPr>
            <p:extLst>
              <p:ext uri="{D42A27DB-BD31-4B8C-83A1-F6EECF244321}">
                <p14:modId xmlns:p14="http://schemas.microsoft.com/office/powerpoint/2010/main" val="1638416194"/>
              </p:ext>
            </p:extLst>
          </p:nvPr>
        </p:nvGraphicFramePr>
        <p:xfrm>
          <a:off x="1447800" y="2971800"/>
          <a:ext cx="5943600" cy="3719588"/>
        </p:xfrm>
        <a:graphic>
          <a:graphicData uri="http://schemas.openxmlformats.org/drawingml/2006/table">
            <a:tbl>
              <a:tblPr/>
              <a:tblGrid>
                <a:gridCol w="2862208">
                  <a:extLst>
                    <a:ext uri="{9D8B030D-6E8A-4147-A177-3AD203B41FA5}">
                      <a16:colId xmlns:a16="http://schemas.microsoft.com/office/drawing/2014/main" val="20000"/>
                    </a:ext>
                  </a:extLst>
                </a:gridCol>
                <a:gridCol w="1026182">
                  <a:extLst>
                    <a:ext uri="{9D8B030D-6E8A-4147-A177-3AD203B41FA5}">
                      <a16:colId xmlns:a16="http://schemas.microsoft.com/office/drawing/2014/main" val="20001"/>
                    </a:ext>
                  </a:extLst>
                </a:gridCol>
                <a:gridCol w="1101616">
                  <a:extLst>
                    <a:ext uri="{9D8B030D-6E8A-4147-A177-3AD203B41FA5}">
                      <a16:colId xmlns:a16="http://schemas.microsoft.com/office/drawing/2014/main" val="20002"/>
                    </a:ext>
                  </a:extLst>
                </a:gridCol>
                <a:gridCol w="953594">
                  <a:extLst>
                    <a:ext uri="{9D8B030D-6E8A-4147-A177-3AD203B41FA5}">
                      <a16:colId xmlns:a16="http://schemas.microsoft.com/office/drawing/2014/main" val="20003"/>
                    </a:ext>
                  </a:extLst>
                </a:gridCol>
              </a:tblGrid>
              <a:tr h="33047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err="1">
                          <a:ln>
                            <a:noFill/>
                          </a:ln>
                          <a:solidFill>
                            <a:schemeClr val="tx1"/>
                          </a:solidFill>
                          <a:effectLst/>
                          <a:latin typeface="Courier New" pitchFamily="48" charset="0"/>
                        </a:rPr>
                        <a:t>shrfirm</a:t>
                      </a:r>
                      <a:endParaRPr kumimoji="0" lang="en-US" sz="1200" b="0" i="0" u="none" strike="noStrike" cap="none" normalizeH="0" baseline="0" dirty="0">
                        <a:ln>
                          <a:noFill/>
                        </a:ln>
                        <a:solidFill>
                          <a:schemeClr val="tx1"/>
                        </a:solidFill>
                        <a:effectLst/>
                        <a:latin typeface="Courier New" pitchFamily="48"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err="1">
                          <a:ln>
                            <a:noFill/>
                          </a:ln>
                          <a:solidFill>
                            <a:schemeClr val="tx1"/>
                          </a:solidFill>
                          <a:effectLst/>
                          <a:latin typeface="Courier New" pitchFamily="48" charset="0"/>
                        </a:rPr>
                        <a:t>shrprice</a:t>
                      </a:r>
                      <a:endParaRPr kumimoji="0" lang="en-US" sz="1200" b="0" i="0" u="none" strike="noStrike" cap="none" normalizeH="0" baseline="0" dirty="0">
                        <a:ln>
                          <a:noFill/>
                        </a:ln>
                        <a:solidFill>
                          <a:schemeClr val="tx1"/>
                        </a:solidFill>
                        <a:effectLst/>
                        <a:latin typeface="Courier New" pitchFamily="48"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err="1">
                          <a:ln>
                            <a:noFill/>
                          </a:ln>
                          <a:solidFill>
                            <a:schemeClr val="tx1"/>
                          </a:solidFill>
                          <a:effectLst/>
                          <a:latin typeface="Courier New" pitchFamily="48" charset="0"/>
                        </a:rPr>
                        <a:t>shrqty</a:t>
                      </a:r>
                      <a:endParaRPr kumimoji="0" lang="en-US" sz="1200" b="0" i="0" u="none" strike="noStrike" cap="none" normalizeH="0" baseline="0" dirty="0">
                        <a:ln>
                          <a:noFill/>
                        </a:ln>
                        <a:solidFill>
                          <a:schemeClr val="tx1"/>
                        </a:solidFill>
                        <a:effectLst/>
                        <a:latin typeface="Courier New" pitchFamily="48" charset="0"/>
                      </a:endParaRPr>
                    </a:p>
                  </a:txBody>
                  <a:tcP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ourier New" pitchFamily="48" charset="0"/>
                        </a:rPr>
                        <a:t>yield</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10000"/>
                  </a:ext>
                </a:extLst>
              </a:tr>
              <a:tr h="33047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err="1">
                          <a:ln>
                            <a:noFill/>
                          </a:ln>
                          <a:solidFill>
                            <a:schemeClr val="tx1"/>
                          </a:solidFill>
                          <a:effectLst/>
                          <a:latin typeface="Courier New" pitchFamily="48" charset="0"/>
                        </a:rPr>
                        <a:t>Freedonia</a:t>
                      </a:r>
                      <a:r>
                        <a:rPr kumimoji="0" lang="en-US" sz="1200" b="0" i="0" u="none" strike="noStrike" cap="none" normalizeH="0" baseline="0" dirty="0">
                          <a:ln>
                            <a:noFill/>
                          </a:ln>
                          <a:solidFill>
                            <a:schemeClr val="tx1"/>
                          </a:solidFill>
                          <a:effectLst/>
                          <a:latin typeface="Courier New" pitchFamily="48" charset="0"/>
                        </a:rPr>
                        <a:t> Copper</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48" charset="0"/>
                        </a:rPr>
                        <a:t>27.50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48" charset="0"/>
                        </a:rPr>
                        <a:t>10,529</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48" charset="0"/>
                        </a:rPr>
                        <a:t>6.69</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extLst>
                  <a:ext uri="{0D108BD9-81ED-4DB2-BD59-A6C34878D82A}">
                    <a16:rowId xmlns:a16="http://schemas.microsoft.com/office/drawing/2014/main" val="10001"/>
                  </a:ext>
                </a:extLst>
              </a:tr>
              <a:tr h="33047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ourier New" pitchFamily="48" charset="0"/>
                        </a:rPr>
                        <a:t>Patagonian Tea</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48" charset="0"/>
                        </a:rPr>
                        <a:t>55.25</a:t>
                      </a: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48" charset="0"/>
                        </a:rPr>
                        <a:t>12,635</a:t>
                      </a: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48" charset="0"/>
                        </a:rPr>
                        <a:t>4.52</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2"/>
                  </a:ext>
                </a:extLst>
              </a:tr>
              <a:tr h="34252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ourier New" pitchFamily="48" charset="0"/>
                        </a:rPr>
                        <a:t>Abyssinian Ruby</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48" charset="0"/>
                        </a:rPr>
                        <a:t>31.82</a:t>
                      </a: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48" charset="0"/>
                        </a:rPr>
                        <a:t>22,010</a:t>
                      </a: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48" charset="0"/>
                        </a:rPr>
                        <a:t>4.15</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3"/>
                  </a:ext>
                </a:extLst>
              </a:tr>
              <a:tr h="33047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48" charset="0"/>
                        </a:rPr>
                        <a:t>Sri Lankan Gold</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ourier New" pitchFamily="48" charset="0"/>
                        </a:rPr>
                        <a:t>50.37</a:t>
                      </a: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48" charset="0"/>
                        </a:rPr>
                        <a:t>32,868</a:t>
                      </a: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48" charset="0"/>
                        </a:rPr>
                        <a:t>5.32</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4"/>
                  </a:ext>
                </a:extLst>
              </a:tr>
              <a:tr h="33219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48" charset="0"/>
                        </a:rPr>
                        <a:t>Indian Lead &amp; Zinc</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ourier New" pitchFamily="48" charset="0"/>
                        </a:rPr>
                        <a:t>37.75</a:t>
                      </a: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ourier New" pitchFamily="48" charset="0"/>
                        </a:rPr>
                        <a:t>6,390</a:t>
                      </a: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48" charset="0"/>
                        </a:rPr>
                        <a:t>7.95</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5"/>
                  </a:ext>
                </a:extLst>
              </a:tr>
              <a:tr h="33047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48" charset="0"/>
                        </a:rPr>
                        <a:t>Burmese Elephant</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48" charset="0"/>
                        </a:rPr>
                        <a:t>0.07</a:t>
                      </a: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ourier New" pitchFamily="48" charset="0"/>
                        </a:rPr>
                        <a:t>154,713</a:t>
                      </a: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48" charset="0"/>
                        </a:rPr>
                        <a:t>14.29</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6"/>
                  </a:ext>
                </a:extLst>
              </a:tr>
              <a:tr h="33047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48" charset="0"/>
                        </a:rPr>
                        <a:t>Bolivian Sheep</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48" charset="0"/>
                        </a:rPr>
                        <a:t>12.75</a:t>
                      </a: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48" charset="0"/>
                        </a:rPr>
                        <a:t>231,678</a:t>
                      </a: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ourier New" pitchFamily="48" charset="0"/>
                        </a:rPr>
                        <a:t>13.96</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7"/>
                  </a:ext>
                </a:extLst>
              </a:tr>
              <a:tr h="33047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48" charset="0"/>
                        </a:rPr>
                        <a:t>Nigerian Geese</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48" charset="0"/>
                        </a:rPr>
                        <a:t>35.00</a:t>
                      </a: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48" charset="0"/>
                        </a:rPr>
                        <a:t>12,323</a:t>
                      </a: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ourier New" pitchFamily="48" charset="0"/>
                        </a:rPr>
                        <a:t>4.80</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8"/>
                  </a:ext>
                </a:extLst>
              </a:tr>
              <a:tr h="33047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48" charset="0"/>
                        </a:rPr>
                        <a:t>Canadian Sugar</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48" charset="0"/>
                        </a:rPr>
                        <a:t>52.78</a:t>
                      </a: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48" charset="0"/>
                        </a:rPr>
                        <a:t>4,716</a:t>
                      </a:r>
                    </a:p>
                  </a:txBody>
                  <a:tcPr horzOverflow="overflow">
                    <a:lnL>
                      <a:noFill/>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ourier New" pitchFamily="48" charset="0"/>
                        </a:rPr>
                        <a:t>4.74</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9"/>
                  </a:ext>
                </a:extLst>
              </a:tr>
              <a:tr h="40104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48" charset="0"/>
                        </a:rPr>
                        <a:t>Royal Ostrich Farms</a:t>
                      </a: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ourier New" pitchFamily="48" charset="0"/>
                        </a:rPr>
                        <a:t>33.75</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Courier New" pitchFamily="48" charset="0"/>
                        </a:rPr>
                        <a:t>1,234,923</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Courier New" pitchFamily="48" charset="0"/>
                        </a:rPr>
                        <a:t>8.89</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643673705"/>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xfrm>
            <a:off x="304800" y="838200"/>
            <a:ext cx="8458200" cy="990600"/>
          </a:xfrm>
          <a:noFill/>
        </p:spPr>
        <p:txBody>
          <a:bodyPr lIns="90487" tIns="44450" rIns="90487" bIns="44450" anchor="ctr"/>
          <a:lstStyle/>
          <a:p>
            <a:pPr eaLnBrk="1" hangingPunct="1"/>
            <a:r>
              <a:rPr lang="en-US" dirty="0"/>
              <a:t>Built-in functions</a:t>
            </a:r>
          </a:p>
        </p:txBody>
      </p:sp>
      <p:sp>
        <p:nvSpPr>
          <p:cNvPr id="33796" name="Rectangle 3"/>
          <p:cNvSpPr>
            <a:spLocks noGrp="1" noChangeArrowheads="1"/>
          </p:cNvSpPr>
          <p:nvPr>
            <p:ph idx="1"/>
          </p:nvPr>
        </p:nvSpPr>
        <p:spPr>
          <a:xfrm>
            <a:off x="609600" y="1905000"/>
            <a:ext cx="8221663" cy="3975100"/>
          </a:xfrm>
          <a:noFill/>
        </p:spPr>
        <p:txBody>
          <a:bodyPr lIns="90487" tIns="44450" rIns="90487" bIns="44450"/>
          <a:lstStyle/>
          <a:p>
            <a:pPr eaLnBrk="1" hangingPunct="1">
              <a:lnSpc>
                <a:spcPct val="90000"/>
              </a:lnSpc>
            </a:pPr>
            <a:r>
              <a:rPr lang="en-US" sz="2800" dirty="0">
                <a:latin typeface="Courier New" panose="02070309020205020404" pitchFamily="49" charset="0"/>
              </a:rPr>
              <a:t>COUNT</a:t>
            </a:r>
            <a:r>
              <a:rPr lang="en-US" sz="2800" dirty="0"/>
              <a:t>,</a:t>
            </a:r>
            <a:r>
              <a:rPr lang="en-US" sz="2800" dirty="0">
                <a:latin typeface="Courier New" panose="02070309020205020404" pitchFamily="49" charset="0"/>
              </a:rPr>
              <a:t> AVG</a:t>
            </a:r>
            <a:r>
              <a:rPr lang="en-US" sz="2800" dirty="0"/>
              <a:t>,</a:t>
            </a:r>
            <a:r>
              <a:rPr lang="en-US" sz="2800" dirty="0">
                <a:latin typeface="Courier New" panose="02070309020205020404" pitchFamily="49" charset="0"/>
              </a:rPr>
              <a:t> SUM</a:t>
            </a:r>
            <a:r>
              <a:rPr lang="en-US" sz="2800" dirty="0"/>
              <a:t>,</a:t>
            </a:r>
            <a:r>
              <a:rPr lang="en-US" sz="2800" dirty="0">
                <a:latin typeface="Courier New" panose="02070309020205020404" pitchFamily="49" charset="0"/>
              </a:rPr>
              <a:t> MIN</a:t>
            </a:r>
            <a:r>
              <a:rPr lang="en-US" sz="2800" dirty="0"/>
              <a:t>, and </a:t>
            </a:r>
            <a:r>
              <a:rPr lang="en-US" sz="2800" dirty="0">
                <a:latin typeface="Courier New" panose="02070309020205020404" pitchFamily="49" charset="0"/>
              </a:rPr>
              <a:t>MAX</a:t>
            </a:r>
            <a:endParaRPr lang="en-US" sz="2800" dirty="0"/>
          </a:p>
          <a:p>
            <a:pPr eaLnBrk="1" hangingPunct="1">
              <a:lnSpc>
                <a:spcPct val="90000"/>
              </a:lnSpc>
              <a:buFontTx/>
              <a:buNone/>
            </a:pPr>
            <a:r>
              <a:rPr lang="en-US" dirty="0"/>
              <a:t>	</a:t>
            </a:r>
            <a:r>
              <a:rPr lang="en-US" sz="2000" i="1" dirty="0"/>
              <a:t>Find the average dividend.</a:t>
            </a:r>
            <a:endParaRPr lang="en-US" sz="2000" dirty="0"/>
          </a:p>
          <a:p>
            <a:pPr eaLnBrk="1" hangingPunct="1">
              <a:lnSpc>
                <a:spcPct val="90000"/>
              </a:lnSpc>
              <a:buFontTx/>
              <a:buNone/>
            </a:pPr>
            <a:r>
              <a:rPr lang="en-US" sz="2000" dirty="0"/>
              <a:t>	</a:t>
            </a:r>
            <a:r>
              <a:rPr lang="en-US" sz="2000" b="1" dirty="0">
                <a:latin typeface="Courier New" panose="02070309020205020404" pitchFamily="49" charset="0"/>
              </a:rPr>
              <a:t>SELECT AVG(</a:t>
            </a:r>
            <a:r>
              <a:rPr lang="en-US" sz="2000" b="1" dirty="0" err="1">
                <a:latin typeface="Courier New" panose="02070309020205020404" pitchFamily="49" charset="0"/>
              </a:rPr>
              <a:t>shrdiv</a:t>
            </a:r>
            <a:r>
              <a:rPr lang="en-US" sz="2000" b="1" dirty="0">
                <a:latin typeface="Courier New" panose="02070309020205020404" pitchFamily="49" charset="0"/>
              </a:rPr>
              <a:t>) AS </a:t>
            </a:r>
            <a:r>
              <a:rPr lang="en-US" sz="2000" b="1" dirty="0" err="1">
                <a:latin typeface="Courier New" panose="02070309020205020404" pitchFamily="49" charset="0"/>
              </a:rPr>
              <a:t>avgdiv</a:t>
            </a:r>
            <a:r>
              <a:rPr lang="en-US" sz="2000" b="1" dirty="0">
                <a:latin typeface="Courier New" panose="02070309020205020404" pitchFamily="49" charset="0"/>
              </a:rPr>
              <a:t> FROM share;</a:t>
            </a:r>
          </a:p>
          <a:p>
            <a:pPr eaLnBrk="1" hangingPunct="1">
              <a:lnSpc>
                <a:spcPct val="90000"/>
              </a:lnSpc>
              <a:buFontTx/>
              <a:buNone/>
            </a:pPr>
            <a:endParaRPr lang="en-US" sz="2000" dirty="0"/>
          </a:p>
          <a:p>
            <a:pPr eaLnBrk="1" hangingPunct="1">
              <a:lnSpc>
                <a:spcPct val="90000"/>
              </a:lnSpc>
              <a:buFontTx/>
              <a:buNone/>
            </a:pPr>
            <a:r>
              <a:rPr lang="en-US" sz="2000" dirty="0"/>
              <a:t>	</a:t>
            </a:r>
          </a:p>
          <a:p>
            <a:pPr eaLnBrk="1" hangingPunct="1">
              <a:lnSpc>
                <a:spcPct val="90000"/>
              </a:lnSpc>
              <a:buFontTx/>
              <a:buNone/>
            </a:pPr>
            <a:r>
              <a:rPr lang="en-US" sz="2000" dirty="0"/>
              <a:t>	</a:t>
            </a:r>
          </a:p>
          <a:p>
            <a:pPr eaLnBrk="1" hangingPunct="1">
              <a:lnSpc>
                <a:spcPct val="90000"/>
              </a:lnSpc>
              <a:buFontTx/>
              <a:buNone/>
            </a:pPr>
            <a:r>
              <a:rPr lang="en-US" sz="2000" dirty="0"/>
              <a:t>	</a:t>
            </a:r>
            <a:r>
              <a:rPr lang="en-US" sz="2000" i="1" dirty="0"/>
              <a:t>What is the average yield for the portfolio?</a:t>
            </a:r>
            <a:endParaRPr lang="en-US" sz="2000" dirty="0"/>
          </a:p>
          <a:p>
            <a:pPr eaLnBrk="1" hangingPunct="1">
              <a:lnSpc>
                <a:spcPct val="90000"/>
              </a:lnSpc>
              <a:buFontTx/>
              <a:buNone/>
            </a:pPr>
            <a:r>
              <a:rPr lang="en-US" sz="2000" dirty="0"/>
              <a:t>	</a:t>
            </a:r>
            <a:r>
              <a:rPr lang="en-US" sz="2000" b="1" dirty="0">
                <a:latin typeface="Courier New" panose="02070309020205020404" pitchFamily="49" charset="0"/>
              </a:rPr>
              <a:t>SELECT AVG(</a:t>
            </a:r>
            <a:r>
              <a:rPr lang="en-US" sz="2000" b="1" dirty="0" err="1">
                <a:latin typeface="Courier New" panose="02070309020205020404" pitchFamily="49" charset="0"/>
              </a:rPr>
              <a:t>shrdiv</a:t>
            </a:r>
            <a:r>
              <a:rPr lang="en-US" sz="2000" b="1" dirty="0">
                <a:latin typeface="Courier New" panose="02070309020205020404" pitchFamily="49" charset="0"/>
              </a:rPr>
              <a:t>/</a:t>
            </a:r>
            <a:r>
              <a:rPr lang="en-US" sz="2000" b="1" dirty="0" err="1">
                <a:latin typeface="Courier New" panose="02070309020205020404" pitchFamily="49" charset="0"/>
              </a:rPr>
              <a:t>shrprice</a:t>
            </a:r>
            <a:r>
              <a:rPr lang="en-US" sz="2000" b="1" dirty="0">
                <a:latin typeface="Courier New" panose="02070309020205020404" pitchFamily="49" charset="0"/>
              </a:rPr>
              <a:t>*100) AS </a:t>
            </a:r>
            <a:r>
              <a:rPr lang="en-US" sz="2000" b="1" dirty="0" err="1">
                <a:latin typeface="Courier New" panose="02070309020205020404" pitchFamily="49" charset="0"/>
              </a:rPr>
              <a:t>avgyield</a:t>
            </a:r>
            <a:r>
              <a:rPr lang="en-US" sz="2000" b="1" dirty="0">
                <a:latin typeface="Courier New" panose="02070309020205020404" pitchFamily="49" charset="0"/>
              </a:rPr>
              <a:t> FROM share;</a:t>
            </a:r>
          </a:p>
        </p:txBody>
      </p:sp>
      <p:graphicFrame>
        <p:nvGraphicFramePr>
          <p:cNvPr id="34924" name="Group 108"/>
          <p:cNvGraphicFramePr>
            <a:graphicFrameLocks noGrp="1"/>
          </p:cNvGraphicFramePr>
          <p:nvPr>
            <p:extLst>
              <p:ext uri="{D42A27DB-BD31-4B8C-83A1-F6EECF244321}">
                <p14:modId xmlns:p14="http://schemas.microsoft.com/office/powerpoint/2010/main" val="1888557096"/>
              </p:ext>
            </p:extLst>
          </p:nvPr>
        </p:nvGraphicFramePr>
        <p:xfrm>
          <a:off x="1600200" y="3352800"/>
          <a:ext cx="990600" cy="731837"/>
        </p:xfrm>
        <a:graphic>
          <a:graphicData uri="http://schemas.openxmlformats.org/drawingml/2006/table">
            <a:tbl>
              <a:tblPr/>
              <a:tblGrid>
                <a:gridCol w="990600">
                  <a:extLst>
                    <a:ext uri="{9D8B030D-6E8A-4147-A177-3AD203B41FA5}">
                      <a16:colId xmlns:a16="http://schemas.microsoft.com/office/drawing/2014/main" val="20000"/>
                    </a:ext>
                  </a:extLst>
                </a:gridCol>
              </a:tblGrid>
              <a:tr h="348666">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err="1">
                          <a:ln>
                            <a:noFill/>
                          </a:ln>
                          <a:solidFill>
                            <a:schemeClr val="tx1"/>
                          </a:solidFill>
                          <a:effectLst/>
                          <a:latin typeface="Courier New" pitchFamily="48" charset="0"/>
                        </a:rPr>
                        <a:t>avgdiv</a:t>
                      </a:r>
                      <a:endParaRPr kumimoji="0" lang="en-US" sz="1600" b="0" i="0" u="none" strike="noStrike" cap="none" normalizeH="0" baseline="0" dirty="0">
                        <a:ln>
                          <a:noFill/>
                        </a:ln>
                        <a:solidFill>
                          <a:schemeClr val="tx1"/>
                        </a:solidFill>
                        <a:effectLst/>
                        <a:latin typeface="Courier New" pitchFamily="4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10000"/>
                  </a:ext>
                </a:extLst>
              </a:tr>
              <a:tr h="383171">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8" charset="0"/>
                        </a:rPr>
                        <a:t>2.03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bl>
          </a:graphicData>
        </a:graphic>
      </p:graphicFrame>
      <p:graphicFrame>
        <p:nvGraphicFramePr>
          <p:cNvPr id="34923" name="Group 107"/>
          <p:cNvGraphicFramePr>
            <a:graphicFrameLocks noGrp="1"/>
          </p:cNvGraphicFramePr>
          <p:nvPr>
            <p:extLst>
              <p:ext uri="{D42A27DB-BD31-4B8C-83A1-F6EECF244321}">
                <p14:modId xmlns:p14="http://schemas.microsoft.com/office/powerpoint/2010/main" val="1800819086"/>
              </p:ext>
            </p:extLst>
          </p:nvPr>
        </p:nvGraphicFramePr>
        <p:xfrm>
          <a:off x="1600200" y="5516564"/>
          <a:ext cx="1219200" cy="731836"/>
        </p:xfrm>
        <a:graphic>
          <a:graphicData uri="http://schemas.openxmlformats.org/drawingml/2006/table">
            <a:tbl>
              <a:tblPr/>
              <a:tblGrid>
                <a:gridCol w="1219200">
                  <a:extLst>
                    <a:ext uri="{9D8B030D-6E8A-4147-A177-3AD203B41FA5}">
                      <a16:colId xmlns:a16="http://schemas.microsoft.com/office/drawing/2014/main" val="20000"/>
                    </a:ext>
                  </a:extLst>
                </a:gridCol>
              </a:tblGrid>
              <a:tr h="348666">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err="1">
                          <a:ln>
                            <a:noFill/>
                          </a:ln>
                          <a:solidFill>
                            <a:schemeClr val="tx1"/>
                          </a:solidFill>
                          <a:effectLst/>
                          <a:latin typeface="Courier New" pitchFamily="48" charset="0"/>
                        </a:rPr>
                        <a:t>avgyield</a:t>
                      </a:r>
                      <a:endParaRPr kumimoji="0" lang="en-US" sz="1600" b="0" i="0" u="none" strike="noStrike" cap="none" normalizeH="0" baseline="0" dirty="0">
                        <a:ln>
                          <a:noFill/>
                        </a:ln>
                        <a:solidFill>
                          <a:schemeClr val="tx1"/>
                        </a:solidFill>
                        <a:effectLst/>
                        <a:latin typeface="Courier New" pitchFamily="48"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10000"/>
                  </a:ext>
                </a:extLst>
              </a:tr>
              <a:tr h="38317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8" charset="0"/>
                        </a:rPr>
                        <a:t>7.53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023132656"/>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533400" y="914400"/>
            <a:ext cx="8305800" cy="990600"/>
          </a:xfrm>
          <a:noFill/>
        </p:spPr>
        <p:txBody>
          <a:bodyPr lIns="90488" tIns="44450" rIns="90488" bIns="44450" anchor="ctr"/>
          <a:lstStyle/>
          <a:p>
            <a:r>
              <a:rPr lang="en-US" dirty="0"/>
              <a:t>Built-in function COUNT</a:t>
            </a:r>
          </a:p>
        </p:txBody>
      </p:sp>
      <p:sp>
        <p:nvSpPr>
          <p:cNvPr id="34819" name="Rectangle 3"/>
          <p:cNvSpPr>
            <a:spLocks noGrp="1" noChangeArrowheads="1"/>
          </p:cNvSpPr>
          <p:nvPr>
            <p:ph idx="1"/>
          </p:nvPr>
        </p:nvSpPr>
        <p:spPr>
          <a:xfrm>
            <a:off x="533400" y="1981200"/>
            <a:ext cx="8297863" cy="4114800"/>
          </a:xfrm>
          <a:noFill/>
        </p:spPr>
        <p:txBody>
          <a:bodyPr lIns="90488" tIns="44450" rIns="90488" bIns="44450">
            <a:normAutofit lnSpcReduction="10000"/>
          </a:bodyPr>
          <a:lstStyle/>
          <a:p>
            <a:pPr>
              <a:lnSpc>
                <a:spcPct val="90000"/>
              </a:lnSpc>
            </a:pPr>
            <a:r>
              <a:rPr lang="en-US" sz="2800" dirty="0"/>
              <a:t>You can use the COUNT built-in function to determine the number of rows or non-Null values in a Result Set.</a:t>
            </a:r>
          </a:p>
          <a:p>
            <a:pPr>
              <a:lnSpc>
                <a:spcPct val="90000"/>
              </a:lnSpc>
            </a:pPr>
            <a:endParaRPr lang="en-US" sz="2800" dirty="0"/>
          </a:p>
          <a:p>
            <a:pPr>
              <a:lnSpc>
                <a:spcPct val="90000"/>
              </a:lnSpc>
            </a:pPr>
            <a:r>
              <a:rPr lang="en-US" sz="2800" dirty="0"/>
              <a:t>Use COUNT(*) to find out the number of rows in the entire set.</a:t>
            </a:r>
          </a:p>
          <a:p>
            <a:pPr>
              <a:lnSpc>
                <a:spcPct val="90000"/>
              </a:lnSpc>
            </a:pPr>
            <a:endParaRPr lang="en-US" sz="2800" dirty="0"/>
          </a:p>
          <a:p>
            <a:pPr>
              <a:lnSpc>
                <a:spcPct val="90000"/>
              </a:lnSpc>
            </a:pPr>
            <a:r>
              <a:rPr lang="en-US" sz="2800" dirty="0"/>
              <a:t>Use COUNT (column name) to find out the number of rows with non-null values for that column. </a:t>
            </a:r>
            <a:endParaRPr lang="en-US" sz="2000" dirty="0">
              <a:latin typeface="Courier New" panose="02070309020205020404" pitchFamily="49" charset="0"/>
            </a:endParaRPr>
          </a:p>
        </p:txBody>
      </p:sp>
    </p:spTree>
    <p:extLst>
      <p:ext uri="{BB962C8B-B14F-4D97-AF65-F5344CB8AC3E}">
        <p14:creationId xmlns:p14="http://schemas.microsoft.com/office/powerpoint/2010/main" val="30425055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5988"/>
            <a:ext cx="8229600" cy="1143000"/>
          </a:xfrm>
        </p:spPr>
        <p:txBody>
          <a:bodyPr/>
          <a:lstStyle/>
          <a:p>
            <a:r>
              <a:rPr lang="en-US" sz="3200" dirty="0"/>
              <a:t>Practice Exercise 2</a:t>
            </a:r>
            <a:br>
              <a:rPr lang="en-US" sz="3200" dirty="0"/>
            </a:br>
            <a:r>
              <a:rPr lang="en-US" sz="3200" dirty="0"/>
              <a:t>Entity &amp; Table named ITEM</a:t>
            </a:r>
          </a:p>
        </p:txBody>
      </p:sp>
      <p:sp>
        <p:nvSpPr>
          <p:cNvPr id="3" name="Content Placeholder 2"/>
          <p:cNvSpPr>
            <a:spLocks noGrp="1"/>
          </p:cNvSpPr>
          <p:nvPr>
            <p:ph sz="half" idx="1"/>
          </p:nvPr>
        </p:nvSpPr>
        <p:spPr>
          <a:xfrm>
            <a:off x="381000" y="2439988"/>
            <a:ext cx="3124200" cy="1357312"/>
          </a:xfrm>
          <a:ln>
            <a:solidFill>
              <a:schemeClr val="tx1"/>
            </a:solidFill>
          </a:ln>
        </p:spPr>
        <p:txBody>
          <a:bodyPr/>
          <a:lstStyle/>
          <a:p>
            <a:pPr marL="0" indent="0" algn="ctr">
              <a:buNone/>
            </a:pPr>
            <a:r>
              <a:rPr lang="en-US" sz="2000" b="1" dirty="0"/>
              <a:t>Attributes of the entity/columns of the table</a:t>
            </a:r>
          </a:p>
          <a:p>
            <a:pPr>
              <a:buNone/>
            </a:pPr>
            <a:endParaRPr lang="en-US" sz="2400" dirty="0"/>
          </a:p>
          <a:p>
            <a:pPr>
              <a:buNone/>
            </a:pPr>
            <a:endParaRPr lang="en-US" sz="2400" dirty="0"/>
          </a:p>
          <a:p>
            <a:pPr>
              <a:buNone/>
            </a:pPr>
            <a:endParaRPr lang="en-US" sz="2400" dirty="0"/>
          </a:p>
          <a:p>
            <a:pPr>
              <a:buNone/>
            </a:pPr>
            <a:endParaRPr lang="en-US" sz="2400" dirty="0"/>
          </a:p>
        </p:txBody>
      </p:sp>
      <p:sp>
        <p:nvSpPr>
          <p:cNvPr id="4" name="Content Placeholder 3"/>
          <p:cNvSpPr>
            <a:spLocks noGrp="1"/>
          </p:cNvSpPr>
          <p:nvPr>
            <p:ph sz="half" idx="2"/>
          </p:nvPr>
        </p:nvSpPr>
        <p:spPr>
          <a:xfrm>
            <a:off x="3581400" y="2058988"/>
            <a:ext cx="5249863" cy="4189412"/>
          </a:xfrm>
        </p:spPr>
        <p:txBody>
          <a:bodyPr>
            <a:normAutofit fontScale="92500" lnSpcReduction="10000"/>
          </a:bodyPr>
          <a:lstStyle/>
          <a:p>
            <a:r>
              <a:rPr lang="en-US" sz="2200" b="1" dirty="0"/>
              <a:t>Write queries to:</a:t>
            </a:r>
          </a:p>
          <a:p>
            <a:r>
              <a:rPr lang="en-US" sz="2200" dirty="0"/>
              <a:t>List all items</a:t>
            </a:r>
          </a:p>
          <a:p>
            <a:r>
              <a:rPr lang="en-US" sz="2200" dirty="0"/>
              <a:t>List all items whose price is greater than $25</a:t>
            </a:r>
          </a:p>
          <a:p>
            <a:r>
              <a:rPr lang="en-US" sz="2200" dirty="0"/>
              <a:t>List the item name for items whose price &lt; $100</a:t>
            </a:r>
          </a:p>
          <a:p>
            <a:r>
              <a:rPr lang="en-US" sz="2200" dirty="0">
                <a:highlight>
                  <a:srgbClr val="FFFF00"/>
                </a:highlight>
              </a:rPr>
              <a:t>List the average price of items whose category is ‘toy’</a:t>
            </a:r>
          </a:p>
          <a:p>
            <a:r>
              <a:rPr lang="en-US" sz="2200" dirty="0"/>
              <a:t>List the item name and price for items whose price more than the average price of all items</a:t>
            </a:r>
          </a:p>
          <a:p>
            <a:r>
              <a:rPr lang="en-US" sz="2200" dirty="0"/>
              <a:t>List all items in descending order by price</a:t>
            </a:r>
          </a:p>
          <a:p>
            <a:r>
              <a:rPr lang="en-US" sz="2200" dirty="0"/>
              <a:t>List the number of items</a:t>
            </a:r>
          </a:p>
        </p:txBody>
      </p:sp>
      <p:sp>
        <p:nvSpPr>
          <p:cNvPr id="6" name="TextBox 5"/>
          <p:cNvSpPr txBox="1"/>
          <p:nvPr/>
        </p:nvSpPr>
        <p:spPr>
          <a:xfrm>
            <a:off x="609600" y="3882872"/>
            <a:ext cx="2438400" cy="2308324"/>
          </a:xfrm>
          <a:prstGeom prst="rect">
            <a:avLst/>
          </a:prstGeom>
          <a:solidFill>
            <a:schemeClr val="bg1"/>
          </a:solidFill>
          <a:ln>
            <a:solidFill>
              <a:schemeClr val="tx1"/>
            </a:solidFill>
          </a:ln>
        </p:spPr>
        <p:txBody>
          <a:bodyPr wrap="square" rtlCol="0">
            <a:spAutoFit/>
          </a:bodyPr>
          <a:lstStyle/>
          <a:p>
            <a:pPr algn="ctr">
              <a:buNone/>
            </a:pPr>
            <a:r>
              <a:rPr lang="en-US" dirty="0"/>
              <a:t>ITEM</a:t>
            </a:r>
          </a:p>
          <a:p>
            <a:pPr>
              <a:buNone/>
            </a:pPr>
            <a:endParaRPr lang="en-US" dirty="0"/>
          </a:p>
          <a:p>
            <a:pPr>
              <a:buNone/>
            </a:pPr>
            <a:r>
              <a:rPr lang="en-US" dirty="0"/>
              <a:t>* </a:t>
            </a:r>
            <a:r>
              <a:rPr lang="en-US" dirty="0" err="1"/>
              <a:t>itemID</a:t>
            </a:r>
            <a:endParaRPr lang="en-US" dirty="0"/>
          </a:p>
          <a:p>
            <a:pPr>
              <a:buNone/>
            </a:pPr>
            <a:r>
              <a:rPr lang="en-US" dirty="0"/>
              <a:t>   </a:t>
            </a:r>
            <a:r>
              <a:rPr lang="en-US" dirty="0" err="1"/>
              <a:t>item_name</a:t>
            </a:r>
            <a:r>
              <a:rPr lang="en-US" dirty="0"/>
              <a:t> </a:t>
            </a:r>
          </a:p>
          <a:p>
            <a:pPr>
              <a:buNone/>
            </a:pPr>
            <a:r>
              <a:rPr lang="en-US" dirty="0"/>
              <a:t>   </a:t>
            </a:r>
            <a:r>
              <a:rPr lang="en-US" dirty="0" err="1"/>
              <a:t>item_category</a:t>
            </a:r>
            <a:endParaRPr lang="en-US" dirty="0"/>
          </a:p>
          <a:p>
            <a:pPr>
              <a:buNone/>
            </a:pPr>
            <a:r>
              <a:rPr lang="en-US" dirty="0"/>
              <a:t>   </a:t>
            </a:r>
            <a:r>
              <a:rPr lang="en-US" dirty="0" err="1"/>
              <a:t>item_price</a:t>
            </a:r>
            <a:endParaRPr lang="en-US" dirty="0"/>
          </a:p>
        </p:txBody>
      </p:sp>
    </p:spTree>
    <p:extLst>
      <p:ext uri="{BB962C8B-B14F-4D97-AF65-F5344CB8AC3E}">
        <p14:creationId xmlns:p14="http://schemas.microsoft.com/office/powerpoint/2010/main" val="42600862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42F5C-A206-D24E-9617-B9099CA6DDFA}"/>
              </a:ext>
            </a:extLst>
          </p:cNvPr>
          <p:cNvSpPr>
            <a:spLocks noGrp="1"/>
          </p:cNvSpPr>
          <p:nvPr>
            <p:ph type="title"/>
          </p:nvPr>
        </p:nvSpPr>
        <p:spPr/>
        <p:txBody>
          <a:bodyPr/>
          <a:lstStyle/>
          <a:p>
            <a:r>
              <a:rPr lang="en-US" dirty="0"/>
              <a:t>Practice Exercise 1.2</a:t>
            </a:r>
          </a:p>
        </p:txBody>
      </p:sp>
      <p:sp>
        <p:nvSpPr>
          <p:cNvPr id="5" name="Content Placeholder 4">
            <a:extLst>
              <a:ext uri="{FF2B5EF4-FFF2-40B4-BE49-F238E27FC236}">
                <a16:creationId xmlns:a16="http://schemas.microsoft.com/office/drawing/2014/main" id="{9B945DE4-638D-9445-A5AD-89A766726235}"/>
              </a:ext>
            </a:extLst>
          </p:cNvPr>
          <p:cNvSpPr>
            <a:spLocks noGrp="1"/>
          </p:cNvSpPr>
          <p:nvPr>
            <p:ph idx="1"/>
          </p:nvPr>
        </p:nvSpPr>
        <p:spPr/>
        <p:txBody>
          <a:bodyPr/>
          <a:lstStyle/>
          <a:p>
            <a:r>
              <a:rPr lang="en-US" sz="2000" dirty="0"/>
              <a:t>Use the </a:t>
            </a:r>
            <a:r>
              <a:rPr lang="en-US" sz="2000" dirty="0" err="1"/>
              <a:t>ClassicModels</a:t>
            </a:r>
            <a:r>
              <a:rPr lang="en-US" sz="2000" dirty="0"/>
              <a:t> database (refer to the data model present on the text website)</a:t>
            </a:r>
          </a:p>
          <a:p>
            <a:pPr lvl="1"/>
            <a:r>
              <a:rPr lang="en-US" sz="1800" dirty="0"/>
              <a:t>How many customers are present in the database?</a:t>
            </a:r>
          </a:p>
          <a:p>
            <a:pPr lvl="1"/>
            <a:r>
              <a:rPr lang="en-US" sz="1800" dirty="0">
                <a:highlight>
                  <a:srgbClr val="FFFF00"/>
                </a:highlight>
              </a:rPr>
              <a:t>What is the average payment amount made?</a:t>
            </a:r>
          </a:p>
          <a:p>
            <a:pPr lvl="1"/>
            <a:r>
              <a:rPr lang="en-US" sz="1800" dirty="0"/>
              <a:t>List out the names of customers whose credit limit is greater than the average credit limit.</a:t>
            </a:r>
          </a:p>
          <a:p>
            <a:pPr lvl="1"/>
            <a:r>
              <a:rPr lang="en-US" sz="1800" dirty="0"/>
              <a:t>List out the name of the customer who has the greatest credit limit.</a:t>
            </a:r>
          </a:p>
          <a:p>
            <a:pPr lvl="1"/>
            <a:r>
              <a:rPr lang="en-US" sz="1800" dirty="0">
                <a:highlight>
                  <a:srgbClr val="FFFF00"/>
                </a:highlight>
              </a:rPr>
              <a:t>List out the total value of all orders placed.</a:t>
            </a:r>
          </a:p>
        </p:txBody>
      </p:sp>
    </p:spTree>
    <p:extLst>
      <p:ext uri="{BB962C8B-B14F-4D97-AF65-F5344CB8AC3E}">
        <p14:creationId xmlns:p14="http://schemas.microsoft.com/office/powerpoint/2010/main" val="424948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5"/>
          <p:cNvSpPr>
            <a:spLocks noGrp="1" noChangeArrowheads="1"/>
          </p:cNvSpPr>
          <p:nvPr>
            <p:ph type="title"/>
          </p:nvPr>
        </p:nvSpPr>
        <p:spPr>
          <a:xfrm>
            <a:off x="457200" y="685800"/>
            <a:ext cx="8382000" cy="838200"/>
          </a:xfrm>
        </p:spPr>
        <p:txBody>
          <a:bodyPr/>
          <a:lstStyle/>
          <a:p>
            <a:pPr eaLnBrk="1" hangingPunct="1"/>
            <a:r>
              <a:rPr lang="en-US" dirty="0"/>
              <a:t>Entity</a:t>
            </a:r>
          </a:p>
        </p:txBody>
      </p:sp>
      <p:sp>
        <p:nvSpPr>
          <p:cNvPr id="8196" name="Rectangle 6"/>
          <p:cNvSpPr>
            <a:spLocks noGrp="1" noChangeArrowheads="1"/>
          </p:cNvSpPr>
          <p:nvPr>
            <p:ph idx="1"/>
          </p:nvPr>
        </p:nvSpPr>
        <p:spPr>
          <a:xfrm>
            <a:off x="457200" y="1676400"/>
            <a:ext cx="8229600" cy="4449763"/>
          </a:xfrm>
        </p:spPr>
        <p:txBody>
          <a:bodyPr/>
          <a:lstStyle/>
          <a:p>
            <a:pPr eaLnBrk="1" hangingPunct="1"/>
            <a:r>
              <a:rPr lang="en-US" dirty="0"/>
              <a:t>Some thing in the environment that we want to keep track of</a:t>
            </a:r>
          </a:p>
          <a:p>
            <a:pPr eaLnBrk="1" hangingPunct="1"/>
            <a:r>
              <a:rPr lang="en-US" dirty="0"/>
              <a:t>Entity type vs entity instance</a:t>
            </a:r>
          </a:p>
          <a:p>
            <a:pPr eaLnBrk="1" hangingPunct="1"/>
            <a:r>
              <a:rPr lang="en-US" dirty="0"/>
              <a:t>An instance is a particular occurrence of an entity </a:t>
            </a:r>
          </a:p>
        </p:txBody>
      </p:sp>
      <p:pic>
        <p:nvPicPr>
          <p:cNvPr id="8197" name="Picture 8" descr="FireLite:Books:Data Management:6e:Art PNG:03-share.png"/>
          <p:cNvPicPr>
            <a:picLocks noChangeAspect="1" noChangeArrowheads="1"/>
          </p:cNvPicPr>
          <p:nvPr/>
        </p:nvPicPr>
        <p:blipFill>
          <a:blip r:embed="rId3" r:link="rId4" cstate="print">
            <a:extLst>
              <a:ext uri="{28A0092B-C50C-407E-A947-70E740481C1C}">
                <a14:useLocalDpi xmlns:a14="http://schemas.microsoft.com/office/drawing/2010/main" val="0"/>
              </a:ext>
            </a:extLst>
          </a:blip>
          <a:srcRect/>
          <a:stretch>
            <a:fillRect/>
          </a:stretch>
        </p:blipFill>
        <p:spPr bwMode="auto">
          <a:xfrm>
            <a:off x="4187827" y="4123865"/>
            <a:ext cx="1987550" cy="1987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4">
            <a:extLst>
              <a:ext uri="{FF2B5EF4-FFF2-40B4-BE49-F238E27FC236}">
                <a16:creationId xmlns:a16="http://schemas.microsoft.com/office/drawing/2014/main" id="{060B4314-4845-4F8F-B00A-C699F88C9325}"/>
              </a:ext>
            </a:extLst>
          </p:cNvPr>
          <p:cNvSpPr/>
          <p:nvPr/>
        </p:nvSpPr>
        <p:spPr>
          <a:xfrm>
            <a:off x="1066800" y="4724400"/>
            <a:ext cx="2971800" cy="9144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eaLnBrk="1" hangingPunct="1"/>
            <a:r>
              <a:rPr lang="en-US" dirty="0">
                <a:solidFill>
                  <a:srgbClr val="FF0000"/>
                </a:solidFill>
              </a:rPr>
              <a:t>Represented by a rectangle</a:t>
            </a:r>
          </a:p>
        </p:txBody>
      </p:sp>
    </p:spTree>
    <p:extLst>
      <p:ext uri="{BB962C8B-B14F-4D97-AF65-F5344CB8AC3E}">
        <p14:creationId xmlns:p14="http://schemas.microsoft.com/office/powerpoint/2010/main" val="315316764"/>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 expression</a:t>
            </a:r>
          </a:p>
        </p:txBody>
      </p:sp>
      <p:sp>
        <p:nvSpPr>
          <p:cNvPr id="3" name="Content Placeholder 2"/>
          <p:cNvSpPr>
            <a:spLocks noGrp="1"/>
          </p:cNvSpPr>
          <p:nvPr>
            <p:ph idx="1"/>
          </p:nvPr>
        </p:nvSpPr>
        <p:spPr/>
        <p:txBody>
          <a:bodyPr/>
          <a:lstStyle/>
          <a:p>
            <a:r>
              <a:rPr lang="en-US" dirty="0"/>
              <a:t>A concise and flexible method for string searching</a:t>
            </a:r>
          </a:p>
          <a:p>
            <a:r>
              <a:rPr lang="en-US" dirty="0"/>
              <a:t>Commands are handled by a regular expression processor</a:t>
            </a:r>
          </a:p>
          <a:p>
            <a:r>
              <a:rPr lang="en-US" dirty="0"/>
              <a:t>Supported by many programming languages</a:t>
            </a:r>
          </a:p>
          <a:p>
            <a:endParaRPr lang="en-US" dirty="0"/>
          </a:p>
        </p:txBody>
      </p:sp>
    </p:spTree>
    <p:extLst>
      <p:ext uri="{BB962C8B-B14F-4D97-AF65-F5344CB8AC3E}">
        <p14:creationId xmlns:p14="http://schemas.microsoft.com/office/powerpoint/2010/main" val="15210378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2"/>
          <p:cNvSpPr>
            <a:spLocks noGrp="1" noChangeArrowheads="1"/>
          </p:cNvSpPr>
          <p:nvPr>
            <p:ph type="title"/>
          </p:nvPr>
        </p:nvSpPr>
        <p:spPr>
          <a:noFill/>
        </p:spPr>
        <p:txBody>
          <a:bodyPr lIns="90487" tIns="44450" rIns="90487" bIns="44450" anchor="ctr"/>
          <a:lstStyle/>
          <a:p>
            <a:pPr eaLnBrk="1" hangingPunct="1"/>
            <a:r>
              <a:rPr lang="en-US" dirty="0">
                <a:ea typeface="ＭＳ Ｐゴシック" pitchFamily="-109" charset="-128"/>
                <a:cs typeface="ＭＳ Ｐゴシック" pitchFamily="-109" charset="-128"/>
              </a:rPr>
              <a:t>Regular expression</a:t>
            </a:r>
          </a:p>
        </p:txBody>
      </p:sp>
      <p:sp>
        <p:nvSpPr>
          <p:cNvPr id="83973" name="Rectangle 3"/>
          <p:cNvSpPr>
            <a:spLocks noGrp="1" noChangeArrowheads="1"/>
          </p:cNvSpPr>
          <p:nvPr>
            <p:ph idx="1"/>
          </p:nvPr>
        </p:nvSpPr>
        <p:spPr>
          <a:xfrm>
            <a:off x="838200" y="2133600"/>
            <a:ext cx="7772400" cy="3962400"/>
          </a:xfrm>
          <a:noFill/>
        </p:spPr>
        <p:txBody>
          <a:bodyPr lIns="90487" tIns="44450" rIns="90487" bIns="44450"/>
          <a:lstStyle/>
          <a:p>
            <a:pPr eaLnBrk="1" hangingPunct="1">
              <a:buFontTx/>
              <a:buNone/>
            </a:pPr>
            <a:r>
              <a:rPr lang="en-US" sz="2800" dirty="0">
                <a:ea typeface="ＭＳ Ｐゴシック" pitchFamily="-109" charset="-128"/>
                <a:cs typeface="ＭＳ Ｐゴシック" pitchFamily="-109" charset="-128"/>
              </a:rPr>
              <a:t>Search for a string</a:t>
            </a:r>
          </a:p>
          <a:p>
            <a:pPr eaLnBrk="1" hangingPunct="1">
              <a:buFontTx/>
              <a:buNone/>
            </a:pPr>
            <a:r>
              <a:rPr lang="en-US" sz="2800" i="1" dirty="0">
                <a:ea typeface="ＭＳ Ｐゴシック" pitchFamily="-109" charset="-128"/>
                <a:cs typeface="ＭＳ Ｐゴシック" pitchFamily="-109" charset="-128"/>
              </a:rPr>
              <a:t>List all firms containing ‘Ruby’ in their name.</a:t>
            </a:r>
            <a:endParaRPr lang="en-US" sz="2400" dirty="0">
              <a:ea typeface="ＭＳ Ｐゴシック" pitchFamily="-109" charset="-128"/>
              <a:cs typeface="ＭＳ Ｐゴシック" pitchFamily="-109" charset="-128"/>
            </a:endParaRPr>
          </a:p>
          <a:p>
            <a:pPr eaLnBrk="1" hangingPunct="1">
              <a:buFontTx/>
              <a:buNone/>
            </a:pPr>
            <a:r>
              <a:rPr lang="en-US" sz="2800" dirty="0">
                <a:latin typeface="Courier New" pitchFamily="-109" charset="0"/>
                <a:ea typeface="ＭＳ Ｐゴシック" pitchFamily="-109" charset="-128"/>
                <a:cs typeface="ＭＳ Ｐゴシック" pitchFamily="-109" charset="-128"/>
              </a:rPr>
              <a:t>SELECT </a:t>
            </a:r>
            <a:r>
              <a:rPr lang="en-US" sz="2800" dirty="0" err="1">
                <a:latin typeface="Courier New" pitchFamily="-109" charset="0"/>
                <a:ea typeface="ＭＳ Ｐゴシック" pitchFamily="-109" charset="-128"/>
                <a:cs typeface="ＭＳ Ｐゴシック" pitchFamily="-109" charset="-128"/>
              </a:rPr>
              <a:t>shrfirm</a:t>
            </a:r>
            <a:r>
              <a:rPr lang="en-US" sz="2800" dirty="0">
                <a:latin typeface="Courier New" pitchFamily="-109" charset="0"/>
                <a:ea typeface="ＭＳ Ｐゴシック" pitchFamily="-109" charset="-128"/>
                <a:cs typeface="ＭＳ Ｐゴシック" pitchFamily="-109" charset="-128"/>
              </a:rPr>
              <a:t> FROM share</a:t>
            </a:r>
          </a:p>
          <a:p>
            <a:pPr eaLnBrk="1" hangingPunct="1">
              <a:buFontTx/>
              <a:buNone/>
            </a:pPr>
            <a:r>
              <a:rPr lang="en-US" sz="2800" dirty="0">
                <a:latin typeface="Courier New" pitchFamily="-109" charset="0"/>
                <a:ea typeface="ＭＳ Ｐゴシック" pitchFamily="-109" charset="-128"/>
                <a:cs typeface="ＭＳ Ｐゴシック" pitchFamily="-109" charset="-128"/>
              </a:rPr>
              <a:t>	WHERE </a:t>
            </a:r>
            <a:r>
              <a:rPr lang="en-US" sz="2800" dirty="0" err="1">
                <a:latin typeface="Courier New" pitchFamily="-109" charset="0"/>
                <a:ea typeface="ＭＳ Ｐゴシック" pitchFamily="-109" charset="-128"/>
                <a:cs typeface="ＭＳ Ｐゴシック" pitchFamily="-109" charset="-128"/>
              </a:rPr>
              <a:t>shrfirm</a:t>
            </a:r>
            <a:r>
              <a:rPr lang="en-US" sz="2800" dirty="0">
                <a:latin typeface="Courier New" pitchFamily="-109" charset="0"/>
                <a:ea typeface="ＭＳ Ｐゴシック" pitchFamily="-109" charset="-128"/>
                <a:cs typeface="ＭＳ Ｐゴシック" pitchFamily="-109" charset="-128"/>
              </a:rPr>
              <a:t> REGEXP 'Ruby';</a:t>
            </a:r>
            <a:endParaRPr lang="en-US" sz="2400" dirty="0">
              <a:latin typeface="Courier New" pitchFamily="-109" charset="0"/>
              <a:ea typeface="ＭＳ Ｐゴシック" pitchFamily="-109" charset="-128"/>
              <a:cs typeface="ＭＳ Ｐゴシック" pitchFamily="-109" charset="-128"/>
            </a:endParaRPr>
          </a:p>
          <a:p>
            <a:pPr eaLnBrk="1" hangingPunct="1">
              <a:buFontTx/>
              <a:buNone/>
            </a:pPr>
            <a:endParaRPr lang="en-US" sz="2800" i="1" dirty="0">
              <a:ea typeface="ＭＳ Ｐゴシック" pitchFamily="-109" charset="-128"/>
              <a:cs typeface="ＭＳ Ｐゴシック" pitchFamily="-109" charset="-128"/>
            </a:endParaRPr>
          </a:p>
          <a:p>
            <a:pPr eaLnBrk="1" hangingPunct="1">
              <a:buFontTx/>
              <a:buNone/>
            </a:pPr>
            <a:endParaRPr lang="en-US" sz="2800" i="1" dirty="0">
              <a:ea typeface="ＭＳ Ｐゴシック" pitchFamily="-109" charset="-128"/>
              <a:cs typeface="ＭＳ Ｐゴシック" pitchFamily="-109" charset="-128"/>
            </a:endParaRPr>
          </a:p>
        </p:txBody>
      </p:sp>
      <p:graphicFrame>
        <p:nvGraphicFramePr>
          <p:cNvPr id="36908" name="Group 44"/>
          <p:cNvGraphicFramePr>
            <a:graphicFrameLocks noGrp="1"/>
          </p:cNvGraphicFramePr>
          <p:nvPr>
            <p:extLst>
              <p:ext uri="{D42A27DB-BD31-4B8C-83A1-F6EECF244321}">
                <p14:modId xmlns:p14="http://schemas.microsoft.com/office/powerpoint/2010/main" val="3564494498"/>
              </p:ext>
            </p:extLst>
          </p:nvPr>
        </p:nvGraphicFramePr>
        <p:xfrm>
          <a:off x="1447800" y="4267200"/>
          <a:ext cx="1905000" cy="685800"/>
        </p:xfrm>
        <a:graphic>
          <a:graphicData uri="http://schemas.openxmlformats.org/drawingml/2006/table">
            <a:tbl>
              <a:tblPr/>
              <a:tblGrid>
                <a:gridCol w="1905000">
                  <a:extLst>
                    <a:ext uri="{9D8B030D-6E8A-4147-A177-3AD203B41FA5}">
                      <a16:colId xmlns:a16="http://schemas.microsoft.com/office/drawing/2014/main" val="20000"/>
                    </a:ext>
                  </a:extLst>
                </a:gridCol>
              </a:tblGrid>
              <a:tr h="304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err="1">
                          <a:ln>
                            <a:noFill/>
                          </a:ln>
                          <a:solidFill>
                            <a:schemeClr val="tx1"/>
                          </a:solidFill>
                          <a:effectLst/>
                          <a:latin typeface="Courier New" charset="0"/>
                        </a:rPr>
                        <a:t>shrfirm</a:t>
                      </a:r>
                      <a:endParaRPr kumimoji="0" lang="en-US" sz="1400" b="0" i="0" u="none" strike="noStrike" cap="none" normalizeH="0" baseline="0" dirty="0">
                        <a:ln>
                          <a:noFill/>
                        </a:ln>
                        <a:solidFill>
                          <a:schemeClr val="tx1"/>
                        </a:solidFill>
                        <a:effectLst/>
                        <a:latin typeface="Courier New" charset="0"/>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10000"/>
                  </a:ext>
                </a:extLst>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Courier New" charset="0"/>
                        </a:rPr>
                        <a:t>Abyssinian Ruby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37037940"/>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p:spPr>
        <p:txBody>
          <a:bodyPr/>
          <a:lstStyle/>
          <a:p>
            <a:r>
              <a:rPr lang="en-US" dirty="0"/>
              <a:t>Regular expression</a:t>
            </a:r>
          </a:p>
        </p:txBody>
      </p:sp>
      <p:sp>
        <p:nvSpPr>
          <p:cNvPr id="3" name="Content Placeholder 2"/>
          <p:cNvSpPr>
            <a:spLocks noGrp="1"/>
          </p:cNvSpPr>
          <p:nvPr>
            <p:ph idx="1"/>
          </p:nvPr>
        </p:nvSpPr>
        <p:spPr>
          <a:xfrm>
            <a:off x="457200" y="1981200"/>
            <a:ext cx="8229600" cy="3687763"/>
          </a:xfrm>
        </p:spPr>
        <p:txBody>
          <a:bodyPr/>
          <a:lstStyle/>
          <a:p>
            <a:pPr>
              <a:tabLst>
                <a:tab pos="457200" algn="l"/>
                <a:tab pos="693738" algn="l"/>
                <a:tab pos="914400" algn="l"/>
                <a:tab pos="1150938" algn="l"/>
              </a:tabLst>
            </a:pPr>
            <a:r>
              <a:rPr lang="en-GB" dirty="0"/>
              <a:t>Search for alternative strings</a:t>
            </a:r>
          </a:p>
          <a:p>
            <a:pPr>
              <a:tabLst>
                <a:tab pos="457200" algn="l"/>
                <a:tab pos="693738" algn="l"/>
                <a:tab pos="914400" algn="l"/>
                <a:tab pos="1150938" algn="l"/>
              </a:tabLst>
            </a:pPr>
            <a:r>
              <a:rPr lang="en-GB" dirty="0"/>
              <a:t>[</a:t>
            </a:r>
            <a:r>
              <a:rPr lang="en-GB" dirty="0" err="1"/>
              <a:t>a|b</a:t>
            </a:r>
            <a:r>
              <a:rPr lang="en-GB" dirty="0"/>
              <a:t>] finds 'a' or '</a:t>
            </a:r>
            <a:r>
              <a:rPr lang="en-GB" dirty="0" err="1"/>
              <a:t>b</a:t>
            </a:r>
            <a:r>
              <a:rPr lang="en-GB" dirty="0"/>
              <a:t>'</a:t>
            </a:r>
          </a:p>
          <a:p>
            <a:pPr>
              <a:tabLst>
                <a:tab pos="457200" algn="l"/>
                <a:tab pos="693738" algn="l"/>
                <a:tab pos="914400" algn="l"/>
                <a:tab pos="1150938" algn="l"/>
              </a:tabLst>
            </a:pPr>
            <a:r>
              <a:rPr lang="en-GB" dirty="0"/>
              <a:t>| is the alternation symbol</a:t>
            </a:r>
          </a:p>
          <a:p>
            <a:pPr>
              <a:tabLst>
                <a:tab pos="457200" algn="l"/>
                <a:tab pos="693738" algn="l"/>
                <a:tab pos="914400" algn="l"/>
                <a:tab pos="1150938" algn="l"/>
              </a:tabLst>
            </a:pPr>
            <a:r>
              <a:rPr lang="en-GB" i="1" dirty="0"/>
              <a:t>List the firms containing gold or zinc in their name.</a:t>
            </a:r>
          </a:p>
          <a:p>
            <a:pPr>
              <a:buNone/>
              <a:tabLst>
                <a:tab pos="457200" algn="l"/>
                <a:tab pos="693738" algn="l"/>
                <a:tab pos="914400" algn="l"/>
                <a:tab pos="1150938" algn="l"/>
              </a:tabLst>
            </a:pPr>
            <a:r>
              <a:rPr lang="en-US" dirty="0">
                <a:latin typeface="Courier New"/>
                <a:cs typeface="Courier New"/>
              </a:rPr>
              <a:t>	</a:t>
            </a:r>
            <a:r>
              <a:rPr lang="en-US" sz="2400" dirty="0">
                <a:latin typeface="Courier New"/>
                <a:cs typeface="Courier New"/>
              </a:rPr>
              <a:t>SELECT * FROM share	</a:t>
            </a:r>
          </a:p>
          <a:p>
            <a:pPr>
              <a:buNone/>
              <a:tabLst>
                <a:tab pos="457200" algn="l"/>
                <a:tab pos="693738" algn="l"/>
                <a:tab pos="914400" algn="l"/>
                <a:tab pos="1150938" algn="l"/>
              </a:tabLst>
            </a:pPr>
            <a:r>
              <a:rPr lang="en-US" sz="2400" dirty="0">
                <a:latin typeface="Courier New"/>
                <a:cs typeface="Courier New"/>
              </a:rPr>
              <a:t>			WHERE </a:t>
            </a:r>
            <a:r>
              <a:rPr lang="en-US" sz="2400" dirty="0" err="1">
                <a:latin typeface="Courier New"/>
                <a:cs typeface="Courier New"/>
              </a:rPr>
              <a:t>shrfirm</a:t>
            </a:r>
            <a:endParaRPr lang="en-US" sz="2400" dirty="0">
              <a:latin typeface="Courier New"/>
              <a:cs typeface="Courier New"/>
            </a:endParaRPr>
          </a:p>
          <a:p>
            <a:pPr>
              <a:buNone/>
              <a:tabLst>
                <a:tab pos="457200" algn="l"/>
                <a:tab pos="693738" algn="l"/>
                <a:tab pos="914400" algn="l"/>
                <a:tab pos="1150938" algn="l"/>
              </a:tabLst>
            </a:pPr>
            <a:r>
              <a:rPr lang="en-US" sz="2400" dirty="0">
                <a:latin typeface="Courier New"/>
                <a:cs typeface="Courier New"/>
              </a:rPr>
              <a:t>					REGEXP '</a:t>
            </a:r>
            <a:r>
              <a:rPr lang="en-US" sz="2400" dirty="0" err="1">
                <a:latin typeface="Courier New"/>
                <a:cs typeface="Courier New"/>
              </a:rPr>
              <a:t>gold|zinc|Gold|Zinc</a:t>
            </a:r>
            <a:r>
              <a:rPr lang="en-US" sz="2400" dirty="0">
                <a:latin typeface="Courier New"/>
                <a:cs typeface="Courier New"/>
              </a:rPr>
              <a:t>';</a:t>
            </a:r>
            <a:endParaRPr lang="en-GB" sz="2400" dirty="0">
              <a:latin typeface="Courier New"/>
              <a:cs typeface="Courier New"/>
            </a:endParaRPr>
          </a:p>
          <a:p>
            <a:endParaRPr lang="en-US" dirty="0"/>
          </a:p>
        </p:txBody>
      </p:sp>
    </p:spTree>
    <p:extLst>
      <p:ext uri="{BB962C8B-B14F-4D97-AF65-F5344CB8AC3E}">
        <p14:creationId xmlns:p14="http://schemas.microsoft.com/office/powerpoint/2010/main" val="20664071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 expression</a:t>
            </a:r>
          </a:p>
        </p:txBody>
      </p:sp>
      <p:sp>
        <p:nvSpPr>
          <p:cNvPr id="3" name="Content Placeholder 2"/>
          <p:cNvSpPr>
            <a:spLocks noGrp="1"/>
          </p:cNvSpPr>
          <p:nvPr>
            <p:ph idx="1"/>
          </p:nvPr>
        </p:nvSpPr>
        <p:spPr/>
        <p:txBody>
          <a:bodyPr/>
          <a:lstStyle/>
          <a:p>
            <a:pPr>
              <a:tabLst>
                <a:tab pos="457200" algn="l"/>
                <a:tab pos="693738" algn="l"/>
                <a:tab pos="914400" algn="l"/>
                <a:tab pos="1150938" algn="l"/>
              </a:tabLst>
            </a:pPr>
            <a:r>
              <a:rPr lang="en-GB" dirty="0"/>
              <a:t>Search for a beginning string</a:t>
            </a:r>
          </a:p>
          <a:p>
            <a:pPr>
              <a:tabLst>
                <a:tab pos="457200" algn="l"/>
                <a:tab pos="693738" algn="l"/>
                <a:tab pos="914400" algn="l"/>
                <a:tab pos="1150938" algn="l"/>
              </a:tabLst>
            </a:pPr>
            <a:r>
              <a:rPr lang="en-GB" dirty="0"/>
              <a:t>^ means at the start of the string</a:t>
            </a:r>
          </a:p>
          <a:p>
            <a:pPr>
              <a:tabLst>
                <a:tab pos="457200" algn="l"/>
                <a:tab pos="693738" algn="l"/>
                <a:tab pos="914400" algn="l"/>
                <a:tab pos="1150938" algn="l"/>
              </a:tabLst>
            </a:pPr>
            <a:r>
              <a:rPr lang="en-GB" i="1" dirty="0"/>
              <a:t>List the firms whose name begins with Sri.</a:t>
            </a:r>
          </a:p>
          <a:p>
            <a:pPr>
              <a:buNone/>
              <a:tabLst>
                <a:tab pos="457200" algn="l"/>
                <a:tab pos="693738" algn="l"/>
                <a:tab pos="914400" algn="l"/>
                <a:tab pos="1150938" algn="l"/>
              </a:tabLst>
            </a:pPr>
            <a:r>
              <a:rPr lang="en-US" dirty="0">
                <a:latin typeface="Courier New"/>
                <a:cs typeface="Courier New"/>
              </a:rPr>
              <a:t>	</a:t>
            </a:r>
            <a:r>
              <a:rPr lang="en-US" sz="2400" dirty="0">
                <a:latin typeface="Courier New"/>
                <a:cs typeface="Courier New"/>
              </a:rPr>
              <a:t>SELECT * FROM share	</a:t>
            </a:r>
          </a:p>
          <a:p>
            <a:pPr>
              <a:buNone/>
              <a:tabLst>
                <a:tab pos="457200" algn="l"/>
                <a:tab pos="693738" algn="l"/>
                <a:tab pos="914400" algn="l"/>
                <a:tab pos="1150938" algn="l"/>
              </a:tabLst>
            </a:pPr>
            <a:r>
              <a:rPr lang="en-US" sz="2400" dirty="0">
                <a:latin typeface="Courier New"/>
                <a:cs typeface="Courier New"/>
              </a:rPr>
              <a:t>			WHERE </a:t>
            </a:r>
            <a:r>
              <a:rPr lang="en-US" sz="2400" dirty="0" err="1">
                <a:latin typeface="Courier New"/>
                <a:cs typeface="Courier New"/>
              </a:rPr>
              <a:t>shrfirm</a:t>
            </a:r>
            <a:r>
              <a:rPr lang="en-US" sz="2400" dirty="0">
                <a:latin typeface="Courier New"/>
                <a:cs typeface="Courier New"/>
              </a:rPr>
              <a:t> REGEXP '^Sri';</a:t>
            </a:r>
            <a:endParaRPr lang="en-GB" sz="2400" dirty="0">
              <a:latin typeface="Courier New"/>
              <a:cs typeface="Courier New"/>
            </a:endParaRPr>
          </a:p>
          <a:p>
            <a:endParaRPr lang="en-US" dirty="0"/>
          </a:p>
        </p:txBody>
      </p:sp>
    </p:spTree>
    <p:extLst>
      <p:ext uri="{BB962C8B-B14F-4D97-AF65-F5344CB8AC3E}">
        <p14:creationId xmlns:p14="http://schemas.microsoft.com/office/powerpoint/2010/main" val="9989097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 expression</a:t>
            </a:r>
          </a:p>
        </p:txBody>
      </p:sp>
      <p:sp>
        <p:nvSpPr>
          <p:cNvPr id="3" name="Content Placeholder 2"/>
          <p:cNvSpPr>
            <a:spLocks noGrp="1"/>
          </p:cNvSpPr>
          <p:nvPr>
            <p:ph idx="1"/>
          </p:nvPr>
        </p:nvSpPr>
        <p:spPr/>
        <p:txBody>
          <a:bodyPr/>
          <a:lstStyle/>
          <a:p>
            <a:pPr>
              <a:tabLst>
                <a:tab pos="457200" algn="l"/>
                <a:tab pos="693738" algn="l"/>
                <a:tab pos="914400" algn="l"/>
                <a:tab pos="1150938" algn="l"/>
              </a:tabLst>
            </a:pPr>
            <a:r>
              <a:rPr lang="en-GB" dirty="0"/>
              <a:t>Search for an ending string</a:t>
            </a:r>
          </a:p>
          <a:p>
            <a:pPr>
              <a:tabLst>
                <a:tab pos="457200" algn="l"/>
                <a:tab pos="693738" algn="l"/>
                <a:tab pos="914400" algn="l"/>
                <a:tab pos="1150938" algn="l"/>
              </a:tabLst>
            </a:pPr>
            <a:r>
              <a:rPr lang="en-GB" dirty="0"/>
              <a:t>$ means at the end of the string</a:t>
            </a:r>
          </a:p>
          <a:p>
            <a:pPr>
              <a:tabLst>
                <a:tab pos="457200" algn="l"/>
                <a:tab pos="693738" algn="l"/>
                <a:tab pos="914400" algn="l"/>
                <a:tab pos="1150938" algn="l"/>
              </a:tabLst>
            </a:pPr>
            <a:r>
              <a:rPr lang="en-GB" i="1" dirty="0"/>
              <a:t>List the firms whose name ends in Geese.</a:t>
            </a:r>
          </a:p>
          <a:p>
            <a:pPr>
              <a:buNone/>
              <a:tabLst>
                <a:tab pos="457200" algn="l"/>
                <a:tab pos="693738" algn="l"/>
                <a:tab pos="914400" algn="l"/>
                <a:tab pos="1150938" algn="l"/>
              </a:tabLst>
            </a:pPr>
            <a:r>
              <a:rPr lang="en-US" dirty="0">
                <a:latin typeface="Courier New"/>
                <a:cs typeface="Courier New"/>
              </a:rPr>
              <a:t>	</a:t>
            </a:r>
            <a:r>
              <a:rPr lang="en-US" sz="2400" dirty="0">
                <a:latin typeface="Courier New"/>
                <a:cs typeface="Courier New"/>
              </a:rPr>
              <a:t>SELECT </a:t>
            </a:r>
            <a:r>
              <a:rPr lang="en-US" sz="2400" dirty="0" err="1">
                <a:latin typeface="Courier New"/>
                <a:cs typeface="Courier New"/>
              </a:rPr>
              <a:t>shrfirm</a:t>
            </a:r>
            <a:endParaRPr lang="en-US" sz="2400" dirty="0">
              <a:latin typeface="Courier New"/>
              <a:cs typeface="Courier New"/>
            </a:endParaRPr>
          </a:p>
          <a:p>
            <a:pPr>
              <a:buNone/>
              <a:tabLst>
                <a:tab pos="457200" algn="l"/>
                <a:tab pos="693738" algn="l"/>
                <a:tab pos="914400" algn="l"/>
                <a:tab pos="1150938" algn="l"/>
              </a:tabLst>
            </a:pPr>
            <a:r>
              <a:rPr lang="en-US" sz="2400" dirty="0">
                <a:latin typeface="Courier New"/>
                <a:cs typeface="Courier New"/>
              </a:rPr>
              <a:t>		FROM share</a:t>
            </a:r>
          </a:p>
          <a:p>
            <a:pPr>
              <a:buNone/>
              <a:tabLst>
                <a:tab pos="457200" algn="l"/>
                <a:tab pos="693738" algn="l"/>
                <a:tab pos="914400" algn="l"/>
                <a:tab pos="1150938" algn="l"/>
              </a:tabLst>
            </a:pPr>
            <a:r>
              <a:rPr lang="en-US" sz="2400" dirty="0">
                <a:latin typeface="Courier New"/>
                <a:cs typeface="Courier New"/>
              </a:rPr>
              <a:t>			WHERE </a:t>
            </a:r>
            <a:r>
              <a:rPr lang="en-US" sz="2400" dirty="0" err="1">
                <a:latin typeface="Courier New"/>
                <a:cs typeface="Courier New"/>
              </a:rPr>
              <a:t>shrfirm</a:t>
            </a:r>
            <a:r>
              <a:rPr lang="en-US" sz="2400" dirty="0">
                <a:latin typeface="Courier New"/>
                <a:cs typeface="Courier New"/>
              </a:rPr>
              <a:t> REGEXP 'Geese$';</a:t>
            </a:r>
            <a:endParaRPr lang="en-US" dirty="0"/>
          </a:p>
        </p:txBody>
      </p:sp>
    </p:spTree>
    <p:extLst>
      <p:ext uri="{BB962C8B-B14F-4D97-AF65-F5344CB8AC3E}">
        <p14:creationId xmlns:p14="http://schemas.microsoft.com/office/powerpoint/2010/main" val="17964828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422" y="1028700"/>
            <a:ext cx="8229600" cy="854496"/>
          </a:xfrm>
        </p:spPr>
        <p:txBody>
          <a:bodyPr/>
          <a:lstStyle/>
          <a:p>
            <a:r>
              <a:rPr lang="en-US" dirty="0"/>
              <a:t>Using Wildcards</a:t>
            </a:r>
          </a:p>
        </p:txBody>
      </p:sp>
      <p:sp>
        <p:nvSpPr>
          <p:cNvPr id="3" name="Content Placeholder 2"/>
          <p:cNvSpPr>
            <a:spLocks noGrp="1"/>
          </p:cNvSpPr>
          <p:nvPr>
            <p:ph idx="1"/>
          </p:nvPr>
        </p:nvSpPr>
        <p:spPr>
          <a:xfrm>
            <a:off x="533400" y="4267200"/>
            <a:ext cx="8229600" cy="1883195"/>
          </a:xfrm>
        </p:spPr>
        <p:txBody>
          <a:bodyPr>
            <a:normAutofit fontScale="92500" lnSpcReduction="20000"/>
          </a:bodyPr>
          <a:lstStyle/>
          <a:p>
            <a:pPr marL="457153" lvl="1" indent="0">
              <a:buNone/>
            </a:pPr>
            <a:r>
              <a:rPr lang="en-US" sz="2800" dirty="0">
                <a:cs typeface="Tahoma" pitchFamily="34" charset="0"/>
              </a:rPr>
              <a:t>Note: the </a:t>
            </a:r>
            <a:r>
              <a:rPr lang="en-US" sz="2800" dirty="0">
                <a:solidFill>
                  <a:srgbClr val="C00000"/>
                </a:solidFill>
                <a:effectLst>
                  <a:outerShdw blurRad="38100" dist="38100" dir="2700000" algn="tl">
                    <a:srgbClr val="000000">
                      <a:alpha val="43137"/>
                    </a:srgbClr>
                  </a:outerShdw>
                </a:effectLst>
                <a:cs typeface="Tahoma" pitchFamily="34" charset="0"/>
              </a:rPr>
              <a:t>LIKE</a:t>
            </a:r>
            <a:r>
              <a:rPr lang="en-US" sz="2800" dirty="0">
                <a:cs typeface="Tahoma" pitchFamily="34" charset="0"/>
              </a:rPr>
              <a:t> operator allows you to compare strings using </a:t>
            </a:r>
            <a:r>
              <a:rPr lang="en-US" sz="2800" dirty="0">
                <a:solidFill>
                  <a:srgbClr val="C00000"/>
                </a:solidFill>
                <a:effectLst>
                  <a:outerShdw blurRad="38100" dist="38100" dir="2700000" algn="tl">
                    <a:srgbClr val="000000">
                      <a:alpha val="43137"/>
                    </a:srgbClr>
                  </a:outerShdw>
                </a:effectLst>
                <a:cs typeface="Tahoma" pitchFamily="34" charset="0"/>
              </a:rPr>
              <a:t>wildcards</a:t>
            </a:r>
            <a:r>
              <a:rPr lang="en-US" sz="2800" dirty="0">
                <a:cs typeface="Tahoma" pitchFamily="34" charset="0"/>
              </a:rPr>
              <a:t>. </a:t>
            </a:r>
          </a:p>
          <a:p>
            <a:pPr marL="457153" lvl="1" indent="0">
              <a:buNone/>
            </a:pPr>
            <a:r>
              <a:rPr lang="en-US" sz="2800" dirty="0">
                <a:cs typeface="Tahoma" pitchFamily="34" charset="0"/>
              </a:rPr>
              <a:t>For example, the % wildcard in ‘%Desk’  indicates that all strings that have any number of characters preceding the word “Desk” will be allowed.</a:t>
            </a:r>
          </a:p>
          <a:p>
            <a:pPr lvl="1"/>
            <a:endParaRPr lang="en-US" dirty="0">
              <a:solidFill>
                <a:srgbClr val="0000FF"/>
              </a:solidFill>
            </a:endParaRPr>
          </a:p>
        </p:txBody>
      </p:sp>
      <p:sp>
        <p:nvSpPr>
          <p:cNvPr id="4" name="Slide Number Placeholder 3"/>
          <p:cNvSpPr>
            <a:spLocks noGrp="1"/>
          </p:cNvSpPr>
          <p:nvPr>
            <p:ph type="sldNum" sz="quarter" idx="12"/>
          </p:nvPr>
        </p:nvSpPr>
        <p:spPr>
          <a:xfrm>
            <a:off x="8069772" y="6459786"/>
            <a:ext cx="984019"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9A40A10-BBE0-457E-8976-CD63DEAAF30B}" type="slidenum">
              <a:rPr lang="en-US" smtClean="0"/>
              <a:pPr/>
              <a:t>55</a:t>
            </a:fld>
            <a:endParaRPr lang="en-US"/>
          </a:p>
        </p:txBody>
      </p:sp>
      <p:graphicFrame>
        <p:nvGraphicFramePr>
          <p:cNvPr id="5" name="Table 5">
            <a:extLst>
              <a:ext uri="{FF2B5EF4-FFF2-40B4-BE49-F238E27FC236}">
                <a16:creationId xmlns:a16="http://schemas.microsoft.com/office/drawing/2014/main" id="{6A0D6EE9-CD67-4713-84A3-E3EC867F4A4F}"/>
              </a:ext>
            </a:extLst>
          </p:cNvPr>
          <p:cNvGraphicFramePr>
            <a:graphicFrameLocks noGrp="1"/>
          </p:cNvGraphicFramePr>
          <p:nvPr>
            <p:extLst>
              <p:ext uri="{D42A27DB-BD31-4B8C-83A1-F6EECF244321}">
                <p14:modId xmlns:p14="http://schemas.microsoft.com/office/powerpoint/2010/main" val="3365185115"/>
              </p:ext>
            </p:extLst>
          </p:nvPr>
        </p:nvGraphicFramePr>
        <p:xfrm>
          <a:off x="1524000" y="2133600"/>
          <a:ext cx="6096000" cy="1483360"/>
        </p:xfrm>
        <a:graphic>
          <a:graphicData uri="http://schemas.openxmlformats.org/drawingml/2006/table">
            <a:tbl>
              <a:tblPr firstRow="1" bandRow="1">
                <a:tableStyleId>{8EC20E35-A176-4012-BC5E-935CFFF8708E}</a:tableStyleId>
              </a:tblPr>
              <a:tblGrid>
                <a:gridCol w="1685778">
                  <a:extLst>
                    <a:ext uri="{9D8B030D-6E8A-4147-A177-3AD203B41FA5}">
                      <a16:colId xmlns:a16="http://schemas.microsoft.com/office/drawing/2014/main" val="4133085943"/>
                    </a:ext>
                  </a:extLst>
                </a:gridCol>
                <a:gridCol w="4410222">
                  <a:extLst>
                    <a:ext uri="{9D8B030D-6E8A-4147-A177-3AD203B41FA5}">
                      <a16:colId xmlns:a16="http://schemas.microsoft.com/office/drawing/2014/main" val="222263615"/>
                    </a:ext>
                  </a:extLst>
                </a:gridCol>
              </a:tblGrid>
              <a:tr h="370840">
                <a:tc>
                  <a:txBody>
                    <a:bodyPr/>
                    <a:lstStyle/>
                    <a:p>
                      <a:r>
                        <a:rPr lang="en-US" dirty="0"/>
                        <a:t>Wildcard</a:t>
                      </a:r>
                    </a:p>
                  </a:txBody>
                  <a:tcPr/>
                </a:tc>
                <a:tc>
                  <a:txBody>
                    <a:bodyPr/>
                    <a:lstStyle/>
                    <a:p>
                      <a:r>
                        <a:rPr lang="en-US" dirty="0"/>
                        <a:t>Description</a:t>
                      </a:r>
                    </a:p>
                  </a:txBody>
                  <a:tcPr/>
                </a:tc>
                <a:extLst>
                  <a:ext uri="{0D108BD9-81ED-4DB2-BD59-A6C34878D82A}">
                    <a16:rowId xmlns:a16="http://schemas.microsoft.com/office/drawing/2014/main" val="97259342"/>
                  </a:ext>
                </a:extLst>
              </a:tr>
              <a:tr h="370840">
                <a:tc>
                  <a:txBody>
                    <a:bodyPr/>
                    <a:lstStyle/>
                    <a:p>
                      <a:r>
                        <a:rPr lang="en-US" dirty="0"/>
                        <a:t>*</a:t>
                      </a:r>
                    </a:p>
                  </a:txBody>
                  <a:tcPr/>
                </a:tc>
                <a:tc>
                  <a:txBody>
                    <a:bodyPr/>
                    <a:lstStyle/>
                    <a:p>
                      <a:r>
                        <a:rPr lang="en-US" dirty="0"/>
                        <a:t>All columns</a:t>
                      </a:r>
                    </a:p>
                  </a:txBody>
                  <a:tcPr/>
                </a:tc>
                <a:extLst>
                  <a:ext uri="{0D108BD9-81ED-4DB2-BD59-A6C34878D82A}">
                    <a16:rowId xmlns:a16="http://schemas.microsoft.com/office/drawing/2014/main" val="527748333"/>
                  </a:ext>
                </a:extLst>
              </a:tr>
              <a:tr h="370840">
                <a:tc>
                  <a:txBody>
                    <a:bodyPr/>
                    <a:lstStyle/>
                    <a:p>
                      <a:r>
                        <a:rPr lang="en-US" dirty="0"/>
                        <a:t>%</a:t>
                      </a:r>
                    </a:p>
                  </a:txBody>
                  <a:tcPr/>
                </a:tc>
                <a:tc>
                  <a:txBody>
                    <a:bodyPr/>
                    <a:lstStyle/>
                    <a:p>
                      <a:r>
                        <a:rPr lang="en-US" dirty="0"/>
                        <a:t>Any collection of characters</a:t>
                      </a:r>
                    </a:p>
                  </a:txBody>
                  <a:tcPr/>
                </a:tc>
                <a:extLst>
                  <a:ext uri="{0D108BD9-81ED-4DB2-BD59-A6C34878D82A}">
                    <a16:rowId xmlns:a16="http://schemas.microsoft.com/office/drawing/2014/main" val="2510208339"/>
                  </a:ext>
                </a:extLst>
              </a:tr>
              <a:tr h="370840">
                <a:tc>
                  <a:txBody>
                    <a:bodyPr/>
                    <a:lstStyle/>
                    <a:p>
                      <a:r>
                        <a:rPr lang="en-US" dirty="0"/>
                        <a:t>_</a:t>
                      </a:r>
                    </a:p>
                  </a:txBody>
                  <a:tcPr/>
                </a:tc>
                <a:tc>
                  <a:txBody>
                    <a:bodyPr/>
                    <a:lstStyle/>
                    <a:p>
                      <a:r>
                        <a:rPr lang="en-US" dirty="0"/>
                        <a:t>Exactly one character</a:t>
                      </a:r>
                    </a:p>
                  </a:txBody>
                  <a:tcPr/>
                </a:tc>
                <a:extLst>
                  <a:ext uri="{0D108BD9-81ED-4DB2-BD59-A6C34878D82A}">
                    <a16:rowId xmlns:a16="http://schemas.microsoft.com/office/drawing/2014/main" val="2402689721"/>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354DD-09DB-4025-98D8-D879635ACDE7}"/>
              </a:ext>
            </a:extLst>
          </p:cNvPr>
          <p:cNvSpPr>
            <a:spLocks noGrp="1"/>
          </p:cNvSpPr>
          <p:nvPr>
            <p:ph type="title"/>
          </p:nvPr>
        </p:nvSpPr>
        <p:spPr/>
        <p:txBody>
          <a:bodyPr/>
          <a:lstStyle/>
          <a:p>
            <a:r>
              <a:rPr lang="en-US" dirty="0"/>
              <a:t>Wildcards</a:t>
            </a:r>
          </a:p>
        </p:txBody>
      </p:sp>
      <p:sp>
        <p:nvSpPr>
          <p:cNvPr id="3" name="Content Placeholder 2">
            <a:extLst>
              <a:ext uri="{FF2B5EF4-FFF2-40B4-BE49-F238E27FC236}">
                <a16:creationId xmlns:a16="http://schemas.microsoft.com/office/drawing/2014/main" id="{FEE6102F-78D3-4E67-B8D4-54558DFEBC80}"/>
              </a:ext>
            </a:extLst>
          </p:cNvPr>
          <p:cNvSpPr>
            <a:spLocks noGrp="1"/>
          </p:cNvSpPr>
          <p:nvPr>
            <p:ph idx="1"/>
          </p:nvPr>
        </p:nvSpPr>
        <p:spPr/>
        <p:txBody>
          <a:bodyPr/>
          <a:lstStyle/>
          <a:p>
            <a:r>
              <a:rPr lang="en-US" sz="2400" dirty="0">
                <a:latin typeface="Courier New"/>
                <a:cs typeface="Courier New"/>
              </a:rPr>
              <a:t>SELECT * FROM share WHERE </a:t>
            </a:r>
            <a:r>
              <a:rPr lang="en-US" sz="2400" dirty="0" err="1">
                <a:latin typeface="Courier New"/>
                <a:cs typeface="Courier New"/>
              </a:rPr>
              <a:t>shrfirm</a:t>
            </a:r>
            <a:r>
              <a:rPr lang="en-US" sz="2400" dirty="0">
                <a:latin typeface="Courier New"/>
                <a:cs typeface="Courier New"/>
              </a:rPr>
              <a:t> LIKE '%gold%’;</a:t>
            </a:r>
          </a:p>
          <a:p>
            <a:r>
              <a:rPr lang="en-US" sz="2400" dirty="0">
                <a:latin typeface="Courier New"/>
                <a:cs typeface="Courier New"/>
              </a:rPr>
              <a:t>SELECT * FROM share WHERE </a:t>
            </a:r>
            <a:r>
              <a:rPr lang="en-US" sz="2400" dirty="0" err="1">
                <a:latin typeface="Courier New"/>
                <a:cs typeface="Courier New"/>
              </a:rPr>
              <a:t>shrfirm</a:t>
            </a:r>
            <a:r>
              <a:rPr lang="en-US" sz="2400" dirty="0">
                <a:latin typeface="Courier New"/>
                <a:cs typeface="Courier New"/>
              </a:rPr>
              <a:t> LIKE 'gold%’;</a:t>
            </a:r>
          </a:p>
          <a:p>
            <a:r>
              <a:rPr lang="en-US" sz="2400" dirty="0">
                <a:latin typeface="Courier New"/>
                <a:cs typeface="Courier New"/>
              </a:rPr>
              <a:t>SELECT * FROM share WHERE </a:t>
            </a:r>
            <a:r>
              <a:rPr lang="en-US" sz="2400" dirty="0" err="1">
                <a:latin typeface="Courier New"/>
                <a:cs typeface="Courier New"/>
              </a:rPr>
              <a:t>shrfirm</a:t>
            </a:r>
            <a:r>
              <a:rPr lang="en-US" sz="2400" dirty="0">
                <a:latin typeface="Courier New"/>
                <a:cs typeface="Courier New"/>
              </a:rPr>
              <a:t> LIKE '%gold’;</a:t>
            </a:r>
          </a:p>
          <a:p>
            <a:r>
              <a:rPr lang="en-US" sz="2400" dirty="0">
                <a:latin typeface="Courier New"/>
                <a:cs typeface="Courier New"/>
              </a:rPr>
              <a:t>SELECT * FROM share WHERE </a:t>
            </a:r>
            <a:r>
              <a:rPr lang="en-US" sz="2400" dirty="0" err="1">
                <a:latin typeface="Courier New"/>
                <a:cs typeface="Courier New"/>
              </a:rPr>
              <a:t>shrcode</a:t>
            </a:r>
            <a:r>
              <a:rPr lang="en-US" sz="2400" dirty="0">
                <a:latin typeface="Courier New"/>
                <a:cs typeface="Courier New"/>
              </a:rPr>
              <a:t> LIKE '__G';</a:t>
            </a:r>
          </a:p>
        </p:txBody>
      </p:sp>
    </p:spTree>
    <p:extLst>
      <p:ext uri="{BB962C8B-B14F-4D97-AF65-F5344CB8AC3E}">
        <p14:creationId xmlns:p14="http://schemas.microsoft.com/office/powerpoint/2010/main" val="38976493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lstStyle/>
          <a:p>
            <a:r>
              <a:rPr lang="en-US" dirty="0"/>
              <a:t>List names of shares whose name contains sheep or geese</a:t>
            </a:r>
          </a:p>
        </p:txBody>
      </p:sp>
    </p:spTree>
    <p:extLst>
      <p:ext uri="{BB962C8B-B14F-4D97-AF65-F5344CB8AC3E}">
        <p14:creationId xmlns:p14="http://schemas.microsoft.com/office/powerpoint/2010/main" val="20145659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a:xfrm>
            <a:off x="457200" y="685800"/>
            <a:ext cx="8382000" cy="1143000"/>
          </a:xfrm>
          <a:noFill/>
        </p:spPr>
        <p:txBody>
          <a:bodyPr lIns="90487" tIns="44450" rIns="90487" bIns="44450" anchor="ctr"/>
          <a:lstStyle/>
          <a:p>
            <a:pPr eaLnBrk="1" hangingPunct="1"/>
            <a:r>
              <a:rPr lang="en-US" dirty="0"/>
              <a:t>DISTINCT</a:t>
            </a:r>
          </a:p>
        </p:txBody>
      </p:sp>
      <p:sp>
        <p:nvSpPr>
          <p:cNvPr id="2053" name="Rectangle 3"/>
          <p:cNvSpPr>
            <a:spLocks noGrp="1" noChangeArrowheads="1"/>
          </p:cNvSpPr>
          <p:nvPr>
            <p:ph idx="1"/>
          </p:nvPr>
        </p:nvSpPr>
        <p:spPr>
          <a:xfrm>
            <a:off x="457200" y="2057400"/>
            <a:ext cx="8382000" cy="2209800"/>
          </a:xfrm>
          <a:noFill/>
        </p:spPr>
        <p:txBody>
          <a:bodyPr lIns="90487" tIns="44450" rIns="90487" bIns="44450"/>
          <a:lstStyle/>
          <a:p>
            <a:pPr eaLnBrk="1" hangingPunct="1">
              <a:lnSpc>
                <a:spcPct val="90000"/>
              </a:lnSpc>
            </a:pPr>
            <a:r>
              <a:rPr lang="en-US" sz="2800" dirty="0"/>
              <a:t>Eliminating duplicate rows</a:t>
            </a:r>
          </a:p>
          <a:p>
            <a:pPr eaLnBrk="1" hangingPunct="1">
              <a:lnSpc>
                <a:spcPct val="90000"/>
              </a:lnSpc>
              <a:buFontTx/>
              <a:buNone/>
            </a:pPr>
            <a:r>
              <a:rPr lang="en-US" sz="2800" dirty="0"/>
              <a:t>	</a:t>
            </a:r>
            <a:r>
              <a:rPr lang="en-US" sz="2400" i="1" dirty="0"/>
              <a:t>Find the number of different PE  ratios.</a:t>
            </a:r>
            <a:br>
              <a:rPr lang="en-US" sz="2400" i="1" dirty="0"/>
            </a:br>
            <a:endParaRPr lang="en-US" sz="2400" i="1" dirty="0"/>
          </a:p>
          <a:p>
            <a:pPr eaLnBrk="1" hangingPunct="1">
              <a:lnSpc>
                <a:spcPct val="90000"/>
              </a:lnSpc>
              <a:buFontTx/>
              <a:buNone/>
            </a:pPr>
            <a:r>
              <a:rPr lang="en-US" sz="2400" dirty="0"/>
              <a:t>	</a:t>
            </a:r>
            <a:r>
              <a:rPr lang="en-US" sz="2000" b="1" dirty="0">
                <a:latin typeface="Courier New" panose="02070309020205020404" pitchFamily="49" charset="0"/>
              </a:rPr>
              <a:t>SELECT COUNT(DISTINCT </a:t>
            </a:r>
            <a:r>
              <a:rPr lang="en-US" sz="2000" b="1" dirty="0" err="1">
                <a:latin typeface="Courier New" panose="02070309020205020404" pitchFamily="49" charset="0"/>
              </a:rPr>
              <a:t>shrpe</a:t>
            </a:r>
            <a:r>
              <a:rPr lang="en-US" sz="2000" b="1" dirty="0">
                <a:latin typeface="Courier New" panose="02070309020205020404" pitchFamily="49" charset="0"/>
              </a:rPr>
              <a:t>) AS </a:t>
            </a:r>
            <a:r>
              <a:rPr lang="en-US" sz="2400" b="1" dirty="0">
                <a:latin typeface="Courier New" panose="02070309020205020404" pitchFamily="49" charset="0"/>
              </a:rPr>
              <a:t>'</a:t>
            </a:r>
            <a:r>
              <a:rPr lang="en-US" sz="2000" b="1" dirty="0">
                <a:latin typeface="Courier New" panose="02070309020205020404" pitchFamily="49" charset="0"/>
              </a:rPr>
              <a:t>Different PEs</a:t>
            </a:r>
            <a:r>
              <a:rPr lang="en-US" sz="2400" b="1" dirty="0">
                <a:latin typeface="Courier New" panose="02070309020205020404" pitchFamily="49" charset="0"/>
              </a:rPr>
              <a:t>'</a:t>
            </a:r>
            <a:r>
              <a:rPr lang="en-US" sz="2000" b="1" dirty="0">
                <a:latin typeface="Courier New" panose="02070309020205020404" pitchFamily="49" charset="0"/>
              </a:rPr>
              <a:t> 	FROM share;</a:t>
            </a:r>
          </a:p>
          <a:p>
            <a:pPr eaLnBrk="1" hangingPunct="1">
              <a:lnSpc>
                <a:spcPct val="90000"/>
              </a:lnSpc>
              <a:buFontTx/>
              <a:buNone/>
            </a:pPr>
            <a:endParaRPr lang="en-US" sz="2000" dirty="0">
              <a:latin typeface="Courier" pitchFamily="48" charset="0"/>
            </a:endParaRPr>
          </a:p>
          <a:p>
            <a:pPr eaLnBrk="1" hangingPunct="1">
              <a:lnSpc>
                <a:spcPct val="90000"/>
              </a:lnSpc>
              <a:buFontTx/>
              <a:buNone/>
            </a:pPr>
            <a:r>
              <a:rPr lang="en-US" sz="2000" dirty="0">
                <a:latin typeface="Courier" pitchFamily="48" charset="0"/>
              </a:rPr>
              <a:t>	</a:t>
            </a:r>
          </a:p>
          <a:p>
            <a:pPr eaLnBrk="1" hangingPunct="1">
              <a:lnSpc>
                <a:spcPct val="90000"/>
              </a:lnSpc>
              <a:buFontTx/>
              <a:buNone/>
            </a:pPr>
            <a:r>
              <a:rPr lang="en-US" sz="2000" dirty="0">
                <a:latin typeface="Courier" pitchFamily="48" charset="0"/>
              </a:rPr>
              <a:t>	</a:t>
            </a:r>
          </a:p>
        </p:txBody>
      </p:sp>
      <p:graphicFrame>
        <p:nvGraphicFramePr>
          <p:cNvPr id="2050" name="Object 4"/>
          <p:cNvGraphicFramePr>
            <a:graphicFrameLocks/>
          </p:cNvGraphicFramePr>
          <p:nvPr/>
        </p:nvGraphicFramePr>
        <p:xfrm>
          <a:off x="1155700" y="7616825"/>
          <a:ext cx="869950" cy="784225"/>
        </p:xfrm>
        <a:graphic>
          <a:graphicData uri="http://schemas.openxmlformats.org/presentationml/2006/ole">
            <mc:AlternateContent xmlns:mc="http://schemas.openxmlformats.org/markup-compatibility/2006">
              <mc:Choice xmlns:v="urn:schemas-microsoft-com:vml" Requires="v">
                <p:oleObj name="Document" r:id="rId3" imgW="5626100" imgH="1358900" progId="Word.Document.8">
                  <p:embed/>
                </p:oleObj>
              </mc:Choice>
              <mc:Fallback>
                <p:oleObj name="Document" r:id="rId3" imgW="5626100" imgH="1358900" progId="Word.Documen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l="11337" t="24741" r="77203" b="32437"/>
                      <a:stretch>
                        <a:fillRect/>
                      </a:stretch>
                    </p:blipFill>
                    <p:spPr bwMode="auto">
                      <a:xfrm>
                        <a:off x="1155700" y="7616825"/>
                        <a:ext cx="869950" cy="784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aphicFrame>
        <p:nvGraphicFramePr>
          <p:cNvPr id="39136" name="Group 224"/>
          <p:cNvGraphicFramePr>
            <a:graphicFrameLocks noGrp="1"/>
          </p:cNvGraphicFramePr>
          <p:nvPr>
            <p:extLst>
              <p:ext uri="{D42A27DB-BD31-4B8C-83A1-F6EECF244321}">
                <p14:modId xmlns:p14="http://schemas.microsoft.com/office/powerpoint/2010/main" val="3123023165"/>
              </p:ext>
            </p:extLst>
          </p:nvPr>
        </p:nvGraphicFramePr>
        <p:xfrm>
          <a:off x="1828800" y="4191000"/>
          <a:ext cx="2057400" cy="914400"/>
        </p:xfrm>
        <a:graphic>
          <a:graphicData uri="http://schemas.openxmlformats.org/drawingml/2006/table">
            <a:tbl>
              <a:tblPr/>
              <a:tblGrid>
                <a:gridCol w="2057400">
                  <a:extLst>
                    <a:ext uri="{9D8B030D-6E8A-4147-A177-3AD203B41FA5}">
                      <a16:colId xmlns:a16="http://schemas.microsoft.com/office/drawing/2014/main" val="20000"/>
                    </a:ext>
                  </a:extLst>
                </a:gridCol>
              </a:tblGrid>
              <a:tr h="45720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8" charset="0"/>
                        </a:rPr>
                        <a:t>Different PEs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10000"/>
                  </a:ext>
                </a:extLst>
              </a:tr>
              <a:tr h="45720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8" charset="0"/>
                        </a:rPr>
                        <a:t>8</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bl>
          </a:graphicData>
        </a:graphic>
      </p:graphicFrame>
      <p:sp>
        <p:nvSpPr>
          <p:cNvPr id="2062" name="AutoShape 227"/>
          <p:cNvSpPr>
            <a:spLocks noChangeArrowheads="1"/>
          </p:cNvSpPr>
          <p:nvPr/>
        </p:nvSpPr>
        <p:spPr bwMode="auto">
          <a:xfrm>
            <a:off x="6096000" y="5034489"/>
            <a:ext cx="2590800" cy="943511"/>
          </a:xfrm>
          <a:prstGeom prst="foldedCorner">
            <a:avLst>
              <a:gd name="adj" fmla="val 12500"/>
            </a:avLst>
          </a:prstGeom>
          <a:solidFill>
            <a:srgbClr val="FFFF66"/>
          </a:solidFill>
          <a:ln w="12700">
            <a:solidFill>
              <a:schemeClr val="tx1"/>
            </a:solidFill>
            <a:round/>
            <a:headEnd/>
            <a:tailEnd/>
          </a:ln>
        </p:spPr>
        <p:txBody>
          <a:bodyPr anchor="ctr">
            <a:spAutoFit/>
          </a:bodyPr>
          <a:lstStyle>
            <a:lvl1pPr>
              <a:defRPr sz="2400">
                <a:solidFill>
                  <a:schemeClr val="tx1"/>
                </a:solidFill>
                <a:latin typeface="Times" panose="02020603050405020304" pitchFamily="18" charset="0"/>
                <a:ea typeface="Osaka" pitchFamily="48" charset="-128"/>
              </a:defRPr>
            </a:lvl1pPr>
            <a:lvl2pPr marL="742950" indent="-285750">
              <a:defRPr sz="2400">
                <a:solidFill>
                  <a:schemeClr val="tx1"/>
                </a:solidFill>
                <a:latin typeface="Times" panose="02020603050405020304" pitchFamily="18" charset="0"/>
                <a:ea typeface="Osaka" pitchFamily="48" charset="-128"/>
              </a:defRPr>
            </a:lvl2pPr>
            <a:lvl3pPr marL="1143000" indent="-228600">
              <a:defRPr sz="2400">
                <a:solidFill>
                  <a:schemeClr val="tx1"/>
                </a:solidFill>
                <a:latin typeface="Times" panose="02020603050405020304" pitchFamily="18" charset="0"/>
                <a:ea typeface="Osaka" pitchFamily="48" charset="-128"/>
              </a:defRPr>
            </a:lvl3pPr>
            <a:lvl4pPr marL="1600200" indent="-228600">
              <a:defRPr sz="2400">
                <a:solidFill>
                  <a:schemeClr val="tx1"/>
                </a:solidFill>
                <a:latin typeface="Times" panose="02020603050405020304" pitchFamily="18" charset="0"/>
                <a:ea typeface="Osaka" pitchFamily="48" charset="-128"/>
              </a:defRPr>
            </a:lvl4pPr>
            <a:lvl5pPr marL="2057400" indent="-228600">
              <a:defRPr sz="2400">
                <a:solidFill>
                  <a:schemeClr val="tx1"/>
                </a:solidFill>
                <a:latin typeface="Times" panose="02020603050405020304" pitchFamily="18" charset="0"/>
                <a:ea typeface="Osaka" pitchFamily="48" charset="-128"/>
              </a:defRPr>
            </a:lvl5pPr>
            <a:lvl6pPr marL="2514600" indent="-228600" eaLnBrk="0" fontAlgn="base" hangingPunct="0">
              <a:spcBef>
                <a:spcPct val="0"/>
              </a:spcBef>
              <a:spcAft>
                <a:spcPct val="0"/>
              </a:spcAft>
              <a:defRPr sz="2400">
                <a:solidFill>
                  <a:schemeClr val="tx1"/>
                </a:solidFill>
                <a:latin typeface="Times" panose="02020603050405020304" pitchFamily="18" charset="0"/>
                <a:ea typeface="Osaka" pitchFamily="48" charset="-128"/>
              </a:defRPr>
            </a:lvl6pPr>
            <a:lvl7pPr marL="2971800" indent="-228600" eaLnBrk="0" fontAlgn="base" hangingPunct="0">
              <a:spcBef>
                <a:spcPct val="0"/>
              </a:spcBef>
              <a:spcAft>
                <a:spcPct val="0"/>
              </a:spcAft>
              <a:defRPr sz="2400">
                <a:solidFill>
                  <a:schemeClr val="tx1"/>
                </a:solidFill>
                <a:latin typeface="Times" panose="02020603050405020304" pitchFamily="18" charset="0"/>
                <a:ea typeface="Osaka" pitchFamily="48" charset="-128"/>
              </a:defRPr>
            </a:lvl7pPr>
            <a:lvl8pPr marL="3429000" indent="-228600" eaLnBrk="0" fontAlgn="base" hangingPunct="0">
              <a:spcBef>
                <a:spcPct val="0"/>
              </a:spcBef>
              <a:spcAft>
                <a:spcPct val="0"/>
              </a:spcAft>
              <a:defRPr sz="2400">
                <a:solidFill>
                  <a:schemeClr val="tx1"/>
                </a:solidFill>
                <a:latin typeface="Times" panose="02020603050405020304" pitchFamily="18" charset="0"/>
                <a:ea typeface="Osaka" pitchFamily="48" charset="-128"/>
              </a:defRPr>
            </a:lvl8pPr>
            <a:lvl9pPr marL="3886200" indent="-228600" eaLnBrk="0" fontAlgn="base" hangingPunct="0">
              <a:spcBef>
                <a:spcPct val="0"/>
              </a:spcBef>
              <a:spcAft>
                <a:spcPct val="0"/>
              </a:spcAft>
              <a:defRPr sz="2400">
                <a:solidFill>
                  <a:schemeClr val="tx1"/>
                </a:solidFill>
                <a:latin typeface="Times" panose="02020603050405020304" pitchFamily="18" charset="0"/>
                <a:ea typeface="Osaka" pitchFamily="48" charset="-128"/>
              </a:defRPr>
            </a:lvl9pPr>
          </a:lstStyle>
          <a:p>
            <a:pPr algn="ctr"/>
            <a:r>
              <a:rPr lang="en-US" sz="1600" i="1" dirty="0">
                <a:solidFill>
                  <a:srgbClr val="000000"/>
                </a:solidFill>
                <a:latin typeface="Georgia" panose="02040502050405020303" pitchFamily="18" charset="0"/>
              </a:rPr>
              <a:t>DISTINCT column-name is not implemented by all relational systems</a:t>
            </a:r>
            <a:endParaRPr lang="en-US" sz="1400" b="1" dirty="0">
              <a:solidFill>
                <a:srgbClr val="000000"/>
              </a:solidFill>
              <a:latin typeface="Georgia" panose="02040502050405020303" pitchFamily="18" charset="0"/>
            </a:endParaRPr>
          </a:p>
        </p:txBody>
      </p:sp>
    </p:spTree>
    <p:extLst>
      <p:ext uri="{BB962C8B-B14F-4D97-AF65-F5344CB8AC3E}">
        <p14:creationId xmlns:p14="http://schemas.microsoft.com/office/powerpoint/2010/main" val="4022266853"/>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a:xfrm>
            <a:off x="533400" y="762000"/>
            <a:ext cx="8305800" cy="1066800"/>
          </a:xfrm>
          <a:noFill/>
        </p:spPr>
        <p:txBody>
          <a:bodyPr lIns="90487" tIns="44450" rIns="90487" bIns="44450" anchor="ctr"/>
          <a:lstStyle/>
          <a:p>
            <a:pPr eaLnBrk="1" hangingPunct="1"/>
            <a:r>
              <a:rPr lang="en-US" dirty="0"/>
              <a:t>DISTINCT</a:t>
            </a:r>
          </a:p>
        </p:txBody>
      </p:sp>
      <p:sp>
        <p:nvSpPr>
          <p:cNvPr id="3077" name="Rectangle 3"/>
          <p:cNvSpPr>
            <a:spLocks noGrp="1" noChangeArrowheads="1"/>
          </p:cNvSpPr>
          <p:nvPr>
            <p:ph idx="1"/>
          </p:nvPr>
        </p:nvSpPr>
        <p:spPr>
          <a:xfrm>
            <a:off x="838200" y="2057400"/>
            <a:ext cx="8001000" cy="3276600"/>
          </a:xfrm>
          <a:noFill/>
        </p:spPr>
        <p:txBody>
          <a:bodyPr lIns="90487" tIns="44450" rIns="90487" bIns="44450"/>
          <a:lstStyle/>
          <a:p>
            <a:pPr eaLnBrk="1" hangingPunct="1"/>
            <a:r>
              <a:rPr lang="en-US" dirty="0"/>
              <a:t>Eliminating duplicate rows</a:t>
            </a:r>
          </a:p>
          <a:p>
            <a:pPr eaLnBrk="1" hangingPunct="1">
              <a:buFontTx/>
              <a:buNone/>
            </a:pPr>
            <a:r>
              <a:rPr lang="en-US" dirty="0"/>
              <a:t>	</a:t>
            </a:r>
            <a:r>
              <a:rPr lang="en-US" sz="2400" i="1" dirty="0"/>
              <a:t>Report the different values of the PE ratio.</a:t>
            </a:r>
            <a:endParaRPr lang="en-US" sz="2000" dirty="0">
              <a:latin typeface="Courier" pitchFamily="48" charset="0"/>
            </a:endParaRPr>
          </a:p>
          <a:p>
            <a:pPr eaLnBrk="1" hangingPunct="1">
              <a:buFontTx/>
              <a:buNone/>
            </a:pPr>
            <a:r>
              <a:rPr lang="en-US" sz="2400" dirty="0"/>
              <a:t>	</a:t>
            </a:r>
            <a:r>
              <a:rPr lang="en-US" sz="2000" b="1" dirty="0">
                <a:latin typeface="Courier New" panose="02070309020205020404" pitchFamily="49" charset="0"/>
              </a:rPr>
              <a:t>SELECT DISTINCT </a:t>
            </a:r>
            <a:r>
              <a:rPr lang="en-US" sz="2000" b="1" dirty="0" err="1">
                <a:latin typeface="Courier New" panose="02070309020205020404" pitchFamily="49" charset="0"/>
              </a:rPr>
              <a:t>shrpe</a:t>
            </a:r>
            <a:r>
              <a:rPr lang="en-US" sz="2000" b="1" dirty="0">
                <a:latin typeface="Courier New" panose="02070309020205020404" pitchFamily="49" charset="0"/>
              </a:rPr>
              <a:t> FROM share;</a:t>
            </a:r>
          </a:p>
        </p:txBody>
      </p:sp>
      <p:graphicFrame>
        <p:nvGraphicFramePr>
          <p:cNvPr id="3074" name="Object 4"/>
          <p:cNvGraphicFramePr>
            <a:graphicFrameLocks/>
          </p:cNvGraphicFramePr>
          <p:nvPr/>
        </p:nvGraphicFramePr>
        <p:xfrm>
          <a:off x="1155700" y="7616825"/>
          <a:ext cx="869950" cy="784225"/>
        </p:xfrm>
        <a:graphic>
          <a:graphicData uri="http://schemas.openxmlformats.org/presentationml/2006/ole">
            <mc:AlternateContent xmlns:mc="http://schemas.openxmlformats.org/markup-compatibility/2006">
              <mc:Choice xmlns:v="urn:schemas-microsoft-com:vml" Requires="v">
                <p:oleObj name="Document" r:id="rId3" imgW="5626100" imgH="1358900" progId="Word.Document.8">
                  <p:embed/>
                </p:oleObj>
              </mc:Choice>
              <mc:Fallback>
                <p:oleObj name="Document" r:id="rId3" imgW="5626100" imgH="1358900" progId="Word.Documen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l="11337" t="24741" r="77203" b="32437"/>
                      <a:stretch>
                        <a:fillRect/>
                      </a:stretch>
                    </p:blipFill>
                    <p:spPr bwMode="auto">
                      <a:xfrm>
                        <a:off x="1155700" y="7616825"/>
                        <a:ext cx="869950" cy="784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aphicFrame>
        <p:nvGraphicFramePr>
          <p:cNvPr id="46145" name="Group 65"/>
          <p:cNvGraphicFramePr>
            <a:graphicFrameLocks noGrp="1"/>
          </p:cNvGraphicFramePr>
          <p:nvPr>
            <p:extLst>
              <p:ext uri="{D42A27DB-BD31-4B8C-83A1-F6EECF244321}">
                <p14:modId xmlns:p14="http://schemas.microsoft.com/office/powerpoint/2010/main" val="2325837659"/>
              </p:ext>
            </p:extLst>
          </p:nvPr>
        </p:nvGraphicFramePr>
        <p:xfrm>
          <a:off x="7315200" y="2057400"/>
          <a:ext cx="762000" cy="3875849"/>
        </p:xfrm>
        <a:graphic>
          <a:graphicData uri="http://schemas.openxmlformats.org/drawingml/2006/table">
            <a:tbl>
              <a:tblPr/>
              <a:tblGrid>
                <a:gridCol w="762000">
                  <a:extLst>
                    <a:ext uri="{9D8B030D-6E8A-4147-A177-3AD203B41FA5}">
                      <a16:colId xmlns:a16="http://schemas.microsoft.com/office/drawing/2014/main" val="20000"/>
                    </a:ext>
                  </a:extLst>
                </a:gridCol>
              </a:tblGrid>
              <a:tr h="333117">
                <a:tc>
                  <a:txBody>
                    <a:bodyPr/>
                    <a:lstStyle/>
                    <a:p>
                      <a:pPr marL="0" marR="0" lvl="0" indent="0" algn="r" defTabSz="914400" rtl="0" eaLnBrk="1" fontAlgn="base" latinLnBrk="0" hangingPunct="1">
                        <a:lnSpc>
                          <a:spcPct val="88000"/>
                        </a:lnSpc>
                        <a:spcBef>
                          <a:spcPts val="2000"/>
                        </a:spcBef>
                        <a:spcAft>
                          <a:spcPct val="0"/>
                        </a:spcAft>
                        <a:buClrTx/>
                        <a:buSzTx/>
                        <a:buFontTx/>
                        <a:buNone/>
                        <a:tabLst/>
                      </a:pPr>
                      <a:r>
                        <a:rPr kumimoji="0" lang="en-US" sz="1600" b="0" i="0" u="none" strike="noStrike" cap="none" normalizeH="0" baseline="0" dirty="0" err="1">
                          <a:ln>
                            <a:noFill/>
                          </a:ln>
                          <a:solidFill>
                            <a:schemeClr val="tx1"/>
                          </a:solidFill>
                          <a:effectLst/>
                          <a:latin typeface="Courier New" pitchFamily="48" charset="0"/>
                        </a:rPr>
                        <a:t>shrpe</a:t>
                      </a:r>
                      <a:endParaRPr kumimoji="0" lang="en-US" sz="1600" b="0" i="0" u="none" strike="noStrike" cap="none" normalizeH="0" baseline="0" dirty="0">
                        <a:ln>
                          <a:noFill/>
                        </a:ln>
                        <a:solidFill>
                          <a:schemeClr val="tx1"/>
                        </a:solidFill>
                        <a:effectLst/>
                        <a:latin typeface="Courier New" pitchFamily="48" charset="0"/>
                      </a:endParaRP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397385">
                <a:tc>
                  <a:txBody>
                    <a:bodyPr/>
                    <a:lstStyle/>
                    <a:p>
                      <a:pPr marL="0" marR="0" lvl="0" indent="0" algn="r" defTabSz="914400" rtl="0" eaLnBrk="1" fontAlgn="base" latinLnBrk="0" hangingPunct="1">
                        <a:lnSpc>
                          <a:spcPct val="88000"/>
                        </a:lnSpc>
                        <a:spcBef>
                          <a:spcPts val="3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8" charset="0"/>
                        </a:rPr>
                        <a:t>	3</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extLst>
                  <a:ext uri="{0D108BD9-81ED-4DB2-BD59-A6C34878D82A}">
                    <a16:rowId xmlns:a16="http://schemas.microsoft.com/office/drawing/2014/main" val="10001"/>
                  </a:ext>
                </a:extLst>
              </a:tr>
              <a:tr h="397385">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8" charset="0"/>
                        </a:rPr>
                        <a:t>	6</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2"/>
                  </a:ext>
                </a:extLst>
              </a:tr>
              <a:tr h="397385">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8" charset="0"/>
                        </a:rPr>
                        <a:t>	10</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3"/>
                  </a:ext>
                </a:extLst>
              </a:tr>
              <a:tr h="397385">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8" charset="0"/>
                        </a:rPr>
                        <a:t>	11</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4"/>
                  </a:ext>
                </a:extLst>
              </a:tr>
              <a:tr h="397385">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8" charset="0"/>
                        </a:rPr>
                        <a:t>	12</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5"/>
                  </a:ext>
                </a:extLst>
              </a:tr>
              <a:tr h="444044">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8" charset="0"/>
                        </a:rPr>
                        <a:t>	13</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6"/>
                  </a:ext>
                </a:extLst>
              </a:tr>
              <a:tr h="397385">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8" charset="0"/>
                        </a:rPr>
                        <a:t>	15</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7"/>
                  </a:ext>
                </a:extLst>
              </a:tr>
              <a:tr h="397385">
                <a:tc>
                  <a:txBody>
                    <a:bodyPr/>
                    <a:lstStyle/>
                    <a:p>
                      <a:pPr marL="0" marR="0" lvl="0" indent="0" algn="r" defTabSz="914400" rtl="0" eaLnBrk="1" fontAlgn="base" latinLnBrk="0" hangingPunct="1">
                        <a:lnSpc>
                          <a:spcPct val="88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8" charset="0"/>
                        </a:rPr>
                        <a:t>	16</a:t>
                      </a:r>
                    </a:p>
                  </a:txBody>
                  <a:tcPr marL="45720" marR="4572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21248783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457200" y="762000"/>
            <a:ext cx="8229600" cy="1143000"/>
          </a:xfrm>
          <a:noFill/>
        </p:spPr>
        <p:txBody>
          <a:bodyPr lIns="90487" tIns="44450" rIns="90487" bIns="44450" anchor="ctr"/>
          <a:lstStyle/>
          <a:p>
            <a:pPr eaLnBrk="1" hangingPunct="1"/>
            <a:r>
              <a:rPr lang="en-US" dirty="0"/>
              <a:t>Attributes</a:t>
            </a:r>
          </a:p>
        </p:txBody>
      </p:sp>
      <p:sp>
        <p:nvSpPr>
          <p:cNvPr id="9220" name="Rectangle 3"/>
          <p:cNvSpPr>
            <a:spLocks noGrp="1" noChangeArrowheads="1"/>
          </p:cNvSpPr>
          <p:nvPr>
            <p:ph idx="1"/>
          </p:nvPr>
        </p:nvSpPr>
        <p:spPr>
          <a:xfrm>
            <a:off x="609600" y="2209800"/>
            <a:ext cx="4953000" cy="4038600"/>
          </a:xfrm>
          <a:noFill/>
        </p:spPr>
        <p:txBody>
          <a:bodyPr lIns="90487" tIns="44450" rIns="90487" bIns="44450"/>
          <a:lstStyle/>
          <a:p>
            <a:pPr eaLnBrk="1" hangingPunct="1"/>
            <a:r>
              <a:rPr lang="en-US" sz="2800" dirty="0"/>
              <a:t>An attribute is a discrete data element that describes an entity</a:t>
            </a:r>
          </a:p>
          <a:p>
            <a:pPr lvl="1"/>
            <a:r>
              <a:rPr lang="en-US" sz="2400" dirty="0"/>
              <a:t>Characteristic or property</a:t>
            </a:r>
          </a:p>
          <a:p>
            <a:pPr eaLnBrk="1" hangingPunct="1"/>
            <a:r>
              <a:rPr lang="en-US" sz="2800" dirty="0"/>
              <a:t>Attribute names must be unique within a data model</a:t>
            </a:r>
          </a:p>
          <a:p>
            <a:pPr eaLnBrk="1" hangingPunct="1"/>
            <a:r>
              <a:rPr lang="en-US" sz="2800" dirty="0"/>
              <a:t>Attribute names must be meaningful</a:t>
            </a:r>
          </a:p>
          <a:p>
            <a:pPr eaLnBrk="1" hangingPunct="1">
              <a:buNone/>
            </a:pPr>
            <a:endParaRPr lang="en-US" sz="2800" dirty="0"/>
          </a:p>
        </p:txBody>
      </p:sp>
      <p:pic>
        <p:nvPicPr>
          <p:cNvPr id="9221" name="Picture 5" descr="FireLite:Books:Data Management:6e:Art PNG:03-share with attributes.png"/>
          <p:cNvPicPr>
            <a:picLocks noChangeAspect="1" noChangeArrowheads="1"/>
          </p:cNvPicPr>
          <p:nvPr/>
        </p:nvPicPr>
        <p:blipFill>
          <a:blip r:embed="rId3" r:link="rId4" cstate="print">
            <a:extLst>
              <a:ext uri="{28A0092B-C50C-407E-A947-70E740481C1C}">
                <a14:useLocalDpi xmlns:a14="http://schemas.microsoft.com/office/drawing/2010/main" val="0"/>
              </a:ext>
            </a:extLst>
          </a:blip>
          <a:srcRect/>
          <a:stretch>
            <a:fillRect/>
          </a:stretch>
        </p:blipFill>
        <p:spPr bwMode="auto">
          <a:xfrm>
            <a:off x="6019800" y="2819400"/>
            <a:ext cx="2249488" cy="281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615202307"/>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7310" y="900411"/>
            <a:ext cx="7772400" cy="1143000"/>
          </a:xfrm>
        </p:spPr>
        <p:txBody>
          <a:bodyPr/>
          <a:lstStyle/>
          <a:p>
            <a:r>
              <a:rPr lang="en-US" sz="4000" dirty="0"/>
              <a:t>Practice Exercise 3</a:t>
            </a:r>
            <a:br>
              <a:rPr lang="en-US" sz="4000" dirty="0"/>
            </a:br>
            <a:r>
              <a:rPr lang="en-US" sz="4000" dirty="0"/>
              <a:t>Entity &amp; Table named STUDENT</a:t>
            </a:r>
          </a:p>
        </p:txBody>
      </p:sp>
      <p:sp>
        <p:nvSpPr>
          <p:cNvPr id="3" name="Content Placeholder 2"/>
          <p:cNvSpPr>
            <a:spLocks noGrp="1"/>
          </p:cNvSpPr>
          <p:nvPr>
            <p:ph sz="half" idx="1"/>
          </p:nvPr>
        </p:nvSpPr>
        <p:spPr>
          <a:xfrm>
            <a:off x="457200" y="2308563"/>
            <a:ext cx="2743200" cy="1473159"/>
          </a:xfrm>
        </p:spPr>
        <p:txBody>
          <a:bodyPr/>
          <a:lstStyle/>
          <a:p>
            <a:pPr>
              <a:buNone/>
            </a:pPr>
            <a:r>
              <a:rPr lang="en-US" sz="2200" b="1" dirty="0"/>
              <a:t>Attributes of the entity/columns of the table</a:t>
            </a:r>
          </a:p>
          <a:p>
            <a:pPr>
              <a:buNone/>
            </a:pPr>
            <a:endParaRPr lang="en-US" sz="1800" b="1" dirty="0"/>
          </a:p>
          <a:p>
            <a:pPr>
              <a:buNone/>
            </a:pPr>
            <a:endParaRPr lang="en-US" sz="2400" dirty="0"/>
          </a:p>
          <a:p>
            <a:pPr>
              <a:buNone/>
            </a:pPr>
            <a:endParaRPr lang="en-US" sz="2400" dirty="0"/>
          </a:p>
          <a:p>
            <a:pPr>
              <a:buNone/>
            </a:pPr>
            <a:endParaRPr lang="en-US" sz="2400" dirty="0"/>
          </a:p>
        </p:txBody>
      </p:sp>
      <p:sp>
        <p:nvSpPr>
          <p:cNvPr id="4" name="Content Placeholder 3"/>
          <p:cNvSpPr>
            <a:spLocks noGrp="1"/>
          </p:cNvSpPr>
          <p:nvPr>
            <p:ph sz="half" idx="2"/>
          </p:nvPr>
        </p:nvSpPr>
        <p:spPr>
          <a:xfrm>
            <a:off x="3429000" y="2195811"/>
            <a:ext cx="5257800" cy="3960812"/>
          </a:xfrm>
        </p:spPr>
        <p:txBody>
          <a:bodyPr/>
          <a:lstStyle/>
          <a:p>
            <a:pPr>
              <a:buNone/>
            </a:pPr>
            <a:r>
              <a:rPr lang="en-US" sz="2200" b="1" dirty="0"/>
              <a:t>Write queries to:</a:t>
            </a:r>
          </a:p>
          <a:p>
            <a:r>
              <a:rPr lang="en-US" sz="2000" dirty="0"/>
              <a:t>List the first name, middle initial, and last name for students whose last name begins with an ‘S’</a:t>
            </a:r>
          </a:p>
          <a:p>
            <a:r>
              <a:rPr lang="en-US" sz="2000" dirty="0"/>
              <a:t>List the students who have the letter ‘A’ or ‘a’ somewhere in their first name</a:t>
            </a:r>
          </a:p>
          <a:p>
            <a:r>
              <a:rPr lang="en-US" sz="2000" dirty="0">
                <a:highlight>
                  <a:srgbClr val="FFFF00"/>
                </a:highlight>
              </a:rPr>
              <a:t>Display the number of students from Georgia</a:t>
            </a:r>
          </a:p>
          <a:p>
            <a:r>
              <a:rPr lang="en-US" sz="2000" dirty="0"/>
              <a:t>List each city for students in the table – do not repeat city names</a:t>
            </a:r>
          </a:p>
        </p:txBody>
      </p:sp>
      <p:sp>
        <p:nvSpPr>
          <p:cNvPr id="6" name="TextBox 5"/>
          <p:cNvSpPr txBox="1"/>
          <p:nvPr/>
        </p:nvSpPr>
        <p:spPr>
          <a:xfrm>
            <a:off x="609600" y="3476923"/>
            <a:ext cx="2514600" cy="2923877"/>
          </a:xfrm>
          <a:prstGeom prst="rect">
            <a:avLst/>
          </a:prstGeom>
          <a:solidFill>
            <a:schemeClr val="bg1"/>
          </a:solidFill>
          <a:ln>
            <a:solidFill>
              <a:schemeClr val="tx1"/>
            </a:solidFill>
          </a:ln>
        </p:spPr>
        <p:txBody>
          <a:bodyPr wrap="square" rtlCol="0">
            <a:spAutoFit/>
          </a:bodyPr>
          <a:lstStyle/>
          <a:p>
            <a:pPr algn="ctr"/>
            <a:r>
              <a:rPr lang="en-US" sz="2000" dirty="0"/>
              <a:t>STUDENT</a:t>
            </a:r>
          </a:p>
          <a:p>
            <a:endParaRPr lang="en-US" sz="2000" dirty="0"/>
          </a:p>
          <a:p>
            <a:r>
              <a:rPr lang="en-US" sz="2000" dirty="0"/>
              <a:t>* </a:t>
            </a:r>
            <a:r>
              <a:rPr lang="en-US" sz="2000" dirty="0" err="1"/>
              <a:t>studentID</a:t>
            </a:r>
            <a:endParaRPr lang="en-US" sz="2000" dirty="0"/>
          </a:p>
          <a:p>
            <a:r>
              <a:rPr lang="en-US" sz="2000" dirty="0"/>
              <a:t>   </a:t>
            </a:r>
            <a:r>
              <a:rPr lang="en-US" sz="2000" dirty="0" err="1"/>
              <a:t>f_name</a:t>
            </a:r>
            <a:r>
              <a:rPr lang="en-US" sz="2000" dirty="0"/>
              <a:t> </a:t>
            </a:r>
          </a:p>
          <a:p>
            <a:r>
              <a:rPr lang="en-US" sz="2000" dirty="0"/>
              <a:t>   </a:t>
            </a:r>
            <a:r>
              <a:rPr lang="en-US" sz="2000" dirty="0" err="1"/>
              <a:t>middle_init</a:t>
            </a:r>
            <a:endParaRPr lang="en-US" sz="2000" dirty="0"/>
          </a:p>
          <a:p>
            <a:r>
              <a:rPr lang="en-US" sz="2000" dirty="0"/>
              <a:t>   </a:t>
            </a:r>
            <a:r>
              <a:rPr lang="en-US" sz="2000" dirty="0" err="1"/>
              <a:t>l_name</a:t>
            </a:r>
            <a:r>
              <a:rPr lang="en-US" sz="2000" dirty="0"/>
              <a:t> </a:t>
            </a:r>
          </a:p>
          <a:p>
            <a:r>
              <a:rPr lang="en-US" sz="2000" dirty="0"/>
              <a:t>   city</a:t>
            </a:r>
          </a:p>
          <a:p>
            <a:r>
              <a:rPr lang="en-US" sz="2000" dirty="0"/>
              <a:t>   state</a:t>
            </a:r>
          </a:p>
          <a:p>
            <a:r>
              <a:rPr lang="en-US" sz="2000" dirty="0"/>
              <a:t>   zip</a:t>
            </a:r>
          </a:p>
        </p:txBody>
      </p:sp>
    </p:spTree>
    <p:extLst>
      <p:ext uri="{BB962C8B-B14F-4D97-AF65-F5344CB8AC3E}">
        <p14:creationId xmlns:p14="http://schemas.microsoft.com/office/powerpoint/2010/main" val="30189445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42F5C-A206-D24E-9617-B9099CA6DDFA}"/>
              </a:ext>
            </a:extLst>
          </p:cNvPr>
          <p:cNvSpPr>
            <a:spLocks noGrp="1"/>
          </p:cNvSpPr>
          <p:nvPr>
            <p:ph type="title"/>
          </p:nvPr>
        </p:nvSpPr>
        <p:spPr/>
        <p:txBody>
          <a:bodyPr/>
          <a:lstStyle/>
          <a:p>
            <a:r>
              <a:rPr lang="en-US" dirty="0"/>
              <a:t>Practice Exercise 1.3</a:t>
            </a:r>
          </a:p>
        </p:txBody>
      </p:sp>
      <p:sp>
        <p:nvSpPr>
          <p:cNvPr id="5" name="Content Placeholder 4">
            <a:extLst>
              <a:ext uri="{FF2B5EF4-FFF2-40B4-BE49-F238E27FC236}">
                <a16:creationId xmlns:a16="http://schemas.microsoft.com/office/drawing/2014/main" id="{9B945DE4-638D-9445-A5AD-89A766726235}"/>
              </a:ext>
            </a:extLst>
          </p:cNvPr>
          <p:cNvSpPr>
            <a:spLocks noGrp="1"/>
          </p:cNvSpPr>
          <p:nvPr>
            <p:ph idx="1"/>
          </p:nvPr>
        </p:nvSpPr>
        <p:spPr/>
        <p:txBody>
          <a:bodyPr/>
          <a:lstStyle/>
          <a:p>
            <a:r>
              <a:rPr lang="en-US" sz="2000" dirty="0"/>
              <a:t>Use the </a:t>
            </a:r>
            <a:r>
              <a:rPr lang="en-US" sz="2000" dirty="0" err="1"/>
              <a:t>ClassicModels</a:t>
            </a:r>
            <a:r>
              <a:rPr lang="en-US" sz="2000" dirty="0"/>
              <a:t> database (refer to the data model present on the text website)</a:t>
            </a:r>
          </a:p>
          <a:p>
            <a:pPr lvl="1"/>
            <a:r>
              <a:rPr lang="en-US" sz="1600" dirty="0"/>
              <a:t>List out all the countries where the organization has customers</a:t>
            </a:r>
          </a:p>
          <a:p>
            <a:pPr lvl="1"/>
            <a:r>
              <a:rPr lang="en-US" sz="1600" dirty="0"/>
              <a:t>List out the different statuses that orders can have</a:t>
            </a:r>
          </a:p>
          <a:p>
            <a:pPr lvl="1"/>
            <a:r>
              <a:rPr lang="en-US" sz="1600" dirty="0"/>
              <a:t>List out the names of customers if they have ‘Gift’ or ‘gift’ in their names.</a:t>
            </a:r>
          </a:p>
        </p:txBody>
      </p:sp>
    </p:spTree>
    <p:extLst>
      <p:ext uri="{BB962C8B-B14F-4D97-AF65-F5344CB8AC3E}">
        <p14:creationId xmlns:p14="http://schemas.microsoft.com/office/powerpoint/2010/main" val="20044745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BY</a:t>
            </a:r>
          </a:p>
        </p:txBody>
      </p:sp>
      <p:sp>
        <p:nvSpPr>
          <p:cNvPr id="3" name="Content Placeholder 2"/>
          <p:cNvSpPr>
            <a:spLocks noGrp="1"/>
          </p:cNvSpPr>
          <p:nvPr>
            <p:ph idx="1"/>
          </p:nvPr>
        </p:nvSpPr>
        <p:spPr>
          <a:xfrm>
            <a:off x="457200" y="2286001"/>
            <a:ext cx="8229600" cy="3840164"/>
          </a:xfrm>
        </p:spPr>
        <p:txBody>
          <a:bodyPr/>
          <a:lstStyle/>
          <a:p>
            <a:r>
              <a:rPr lang="en-US" sz="2800" dirty="0">
                <a:latin typeface="+mj-lt"/>
              </a:rPr>
              <a:t>Group records by columns specified.</a:t>
            </a:r>
          </a:p>
          <a:p>
            <a:r>
              <a:rPr lang="en-US" sz="2800" dirty="0">
                <a:latin typeface="+mj-lt"/>
              </a:rPr>
              <a:t>Apply aggregate functions to each group and display the results. </a:t>
            </a:r>
          </a:p>
        </p:txBody>
      </p:sp>
    </p:spTree>
    <p:extLst>
      <p:ext uri="{BB962C8B-B14F-4D97-AF65-F5344CB8AC3E}">
        <p14:creationId xmlns:p14="http://schemas.microsoft.com/office/powerpoint/2010/main" val="2912189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BY</a:t>
            </a:r>
          </a:p>
        </p:txBody>
      </p:sp>
      <p:sp>
        <p:nvSpPr>
          <p:cNvPr id="3" name="Content Placeholder 2"/>
          <p:cNvSpPr>
            <a:spLocks noGrp="1"/>
          </p:cNvSpPr>
          <p:nvPr>
            <p:ph idx="1"/>
          </p:nvPr>
        </p:nvSpPr>
        <p:spPr>
          <a:xfrm>
            <a:off x="457200" y="2286001"/>
            <a:ext cx="8229600" cy="3840164"/>
          </a:xfrm>
        </p:spPr>
        <p:txBody>
          <a:bodyPr/>
          <a:lstStyle/>
          <a:p>
            <a:pPr>
              <a:buNone/>
            </a:pPr>
            <a:r>
              <a:rPr lang="en-US" sz="2000" dirty="0">
                <a:latin typeface="Courier New" panose="02070309020205020404" pitchFamily="49" charset="0"/>
              </a:rPr>
              <a:t>SELECT COUNT(</a:t>
            </a:r>
            <a:r>
              <a:rPr lang="en-US" sz="2000" dirty="0" err="1">
                <a:latin typeface="Courier New" panose="02070309020205020404" pitchFamily="49" charset="0"/>
              </a:rPr>
              <a:t>shrpe</a:t>
            </a:r>
            <a:r>
              <a:rPr lang="en-US" sz="2000" dirty="0">
                <a:latin typeface="Courier New" panose="02070309020205020404" pitchFamily="49" charset="0"/>
              </a:rPr>
              <a:t>), </a:t>
            </a:r>
            <a:r>
              <a:rPr lang="en-US" sz="2000" dirty="0" err="1">
                <a:latin typeface="Courier New" panose="02070309020205020404" pitchFamily="49" charset="0"/>
              </a:rPr>
              <a:t>shrpe</a:t>
            </a:r>
            <a:r>
              <a:rPr lang="en-US" sz="2000" dirty="0">
                <a:latin typeface="Courier New" panose="02070309020205020404" pitchFamily="49" charset="0"/>
              </a:rPr>
              <a:t> FROM share </a:t>
            </a:r>
          </a:p>
          <a:p>
            <a:pPr>
              <a:buNone/>
            </a:pPr>
            <a:r>
              <a:rPr lang="en-US" sz="2000" dirty="0">
                <a:latin typeface="Courier New" panose="02070309020205020404" pitchFamily="49" charset="0"/>
              </a:rPr>
              <a:t>	GROUP BY </a:t>
            </a:r>
            <a:r>
              <a:rPr lang="en-US" sz="2000" dirty="0" err="1">
                <a:latin typeface="Courier New" panose="02070309020205020404" pitchFamily="49" charset="0"/>
              </a:rPr>
              <a:t>shrpe</a:t>
            </a:r>
            <a:r>
              <a:rPr lang="en-US" sz="2000" dirty="0">
                <a:latin typeface="Courier New" panose="02070309020205020404" pitchFamily="49" charset="0"/>
              </a:rPr>
              <a:t> </a:t>
            </a:r>
          </a:p>
          <a:p>
            <a:pPr>
              <a:buNone/>
            </a:pPr>
            <a:r>
              <a:rPr lang="en-US" sz="2000" dirty="0">
                <a:latin typeface="Courier New" panose="02070309020205020404" pitchFamily="49" charset="0"/>
              </a:rPr>
              <a:t>	ORDER BY COUNT(</a:t>
            </a:r>
            <a:r>
              <a:rPr lang="en-US" sz="2000" dirty="0" err="1">
                <a:latin typeface="Courier New" panose="02070309020205020404" pitchFamily="49" charset="0"/>
              </a:rPr>
              <a:t>shrpe</a:t>
            </a:r>
            <a:r>
              <a:rPr lang="en-US" sz="2000" dirty="0">
                <a:latin typeface="Courier New" panose="02070309020205020404" pitchFamily="49" charset="0"/>
              </a:rPr>
              <a:t>) DESC;</a:t>
            </a:r>
          </a:p>
          <a:p>
            <a:pPr>
              <a:buNone/>
            </a:pPr>
            <a:endParaRPr lang="en-US" sz="2000" dirty="0">
              <a:latin typeface="Courier New" panose="02070309020205020404" pitchFamily="49" charset="0"/>
            </a:endParaRPr>
          </a:p>
          <a:p>
            <a:pPr>
              <a:buNone/>
            </a:pPr>
            <a:r>
              <a:rPr lang="en-US" sz="2000" dirty="0">
                <a:latin typeface="Courier New" panose="02070309020205020404" pitchFamily="49" charset="0"/>
              </a:rPr>
              <a:t>SELECT AVG(</a:t>
            </a:r>
            <a:r>
              <a:rPr lang="en-US" sz="2000" dirty="0" err="1">
                <a:latin typeface="Courier New" panose="02070309020205020404" pitchFamily="49" charset="0"/>
              </a:rPr>
              <a:t>shrprice</a:t>
            </a:r>
            <a:r>
              <a:rPr lang="en-US" sz="2000" dirty="0">
                <a:latin typeface="Courier New" panose="02070309020205020404" pitchFamily="49" charset="0"/>
              </a:rPr>
              <a:t>), </a:t>
            </a:r>
            <a:r>
              <a:rPr lang="en-US" sz="2000" dirty="0" err="1">
                <a:latin typeface="Courier New" panose="02070309020205020404" pitchFamily="49" charset="0"/>
              </a:rPr>
              <a:t>shrpe</a:t>
            </a:r>
            <a:r>
              <a:rPr lang="en-US" sz="2000" dirty="0">
                <a:latin typeface="Courier New" panose="02070309020205020404" pitchFamily="49" charset="0"/>
              </a:rPr>
              <a:t> FROM share </a:t>
            </a:r>
          </a:p>
          <a:p>
            <a:pPr>
              <a:buNone/>
            </a:pPr>
            <a:r>
              <a:rPr lang="en-US" sz="2000" dirty="0">
                <a:latin typeface="Courier New" panose="02070309020205020404" pitchFamily="49" charset="0"/>
              </a:rPr>
              <a:t>	GROUP BY </a:t>
            </a:r>
            <a:r>
              <a:rPr lang="en-US" sz="2000" dirty="0" err="1">
                <a:latin typeface="Courier New" panose="02070309020205020404" pitchFamily="49" charset="0"/>
              </a:rPr>
              <a:t>shrpe</a:t>
            </a:r>
            <a:r>
              <a:rPr lang="en-US" sz="2000" dirty="0">
                <a:latin typeface="Courier New" panose="02070309020205020404" pitchFamily="49" charset="0"/>
              </a:rPr>
              <a:t>;</a:t>
            </a:r>
          </a:p>
          <a:p>
            <a:pPr>
              <a:buNone/>
            </a:pPr>
            <a:endParaRPr lang="en-US" sz="2000" dirty="0">
              <a:latin typeface="Courier New" panose="02070309020205020404" pitchFamily="49" charset="0"/>
            </a:endParaRPr>
          </a:p>
          <a:p>
            <a:pPr>
              <a:buNone/>
            </a:pPr>
            <a:r>
              <a:rPr lang="en-US" sz="2000" dirty="0">
                <a:latin typeface="Courier New" panose="02070309020205020404" pitchFamily="49" charset="0"/>
              </a:rPr>
              <a:t>SELECT AVG(</a:t>
            </a:r>
            <a:r>
              <a:rPr lang="en-US" sz="2000" dirty="0" err="1">
                <a:latin typeface="Courier New" panose="02070309020205020404" pitchFamily="49" charset="0"/>
              </a:rPr>
              <a:t>shrprice</a:t>
            </a:r>
            <a:r>
              <a:rPr lang="en-US" sz="2000" dirty="0">
                <a:latin typeface="Courier New" panose="02070309020205020404" pitchFamily="49" charset="0"/>
              </a:rPr>
              <a:t>), COUNT(</a:t>
            </a:r>
            <a:r>
              <a:rPr lang="en-US" sz="2000" dirty="0" err="1">
                <a:latin typeface="Courier New" panose="02070309020205020404" pitchFamily="49" charset="0"/>
              </a:rPr>
              <a:t>shrprice</a:t>
            </a:r>
            <a:r>
              <a:rPr lang="en-US" sz="2000" dirty="0">
                <a:latin typeface="Courier New" panose="02070309020205020404" pitchFamily="49" charset="0"/>
              </a:rPr>
              <a:t>), MAX(</a:t>
            </a:r>
            <a:r>
              <a:rPr lang="en-US" sz="2000" dirty="0" err="1">
                <a:latin typeface="Courier New" panose="02070309020205020404" pitchFamily="49" charset="0"/>
              </a:rPr>
              <a:t>shrprice</a:t>
            </a:r>
            <a:r>
              <a:rPr lang="en-US" sz="2000" dirty="0">
                <a:latin typeface="Courier New" panose="02070309020205020404" pitchFamily="49" charset="0"/>
              </a:rPr>
              <a:t>), MIN(</a:t>
            </a:r>
            <a:r>
              <a:rPr lang="en-US" sz="2000" dirty="0" err="1">
                <a:latin typeface="Courier New" panose="02070309020205020404" pitchFamily="49" charset="0"/>
              </a:rPr>
              <a:t>shrprice</a:t>
            </a:r>
            <a:r>
              <a:rPr lang="en-US" sz="2000" dirty="0">
                <a:latin typeface="Courier New" panose="02070309020205020404" pitchFamily="49" charset="0"/>
              </a:rPr>
              <a:t>),</a:t>
            </a:r>
            <a:r>
              <a:rPr lang="en-US" sz="2000" dirty="0" err="1">
                <a:latin typeface="Courier New" panose="02070309020205020404" pitchFamily="49" charset="0"/>
              </a:rPr>
              <a:t>shrpe</a:t>
            </a:r>
            <a:r>
              <a:rPr lang="en-US" sz="2000" dirty="0">
                <a:latin typeface="Courier New" panose="02070309020205020404" pitchFamily="49" charset="0"/>
              </a:rPr>
              <a:t> FROM share GROUP BY </a:t>
            </a:r>
            <a:r>
              <a:rPr lang="en-US" sz="2000" dirty="0" err="1">
                <a:latin typeface="Courier New" panose="02070309020205020404" pitchFamily="49" charset="0"/>
              </a:rPr>
              <a:t>shrpe</a:t>
            </a:r>
            <a:r>
              <a:rPr lang="en-US" sz="2000" dirty="0">
                <a:latin typeface="Courier New" panose="02070309020205020404" pitchFamily="49" charset="0"/>
              </a:rPr>
              <a:t>;</a:t>
            </a:r>
          </a:p>
        </p:txBody>
      </p:sp>
    </p:spTree>
    <p:extLst>
      <p:ext uri="{BB962C8B-B14F-4D97-AF65-F5344CB8AC3E}">
        <p14:creationId xmlns:p14="http://schemas.microsoft.com/office/powerpoint/2010/main" val="222527878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066800"/>
          </a:xfrm>
        </p:spPr>
        <p:txBody>
          <a:bodyPr/>
          <a:lstStyle/>
          <a:p>
            <a:r>
              <a:rPr lang="en-US" dirty="0"/>
              <a:t>Having </a:t>
            </a:r>
          </a:p>
        </p:txBody>
      </p:sp>
      <p:sp>
        <p:nvSpPr>
          <p:cNvPr id="3" name="Content Placeholder 2"/>
          <p:cNvSpPr>
            <a:spLocks noGrp="1"/>
          </p:cNvSpPr>
          <p:nvPr>
            <p:ph idx="1"/>
          </p:nvPr>
        </p:nvSpPr>
        <p:spPr>
          <a:xfrm>
            <a:off x="457200" y="1905000"/>
            <a:ext cx="8229600" cy="4221165"/>
          </a:xfrm>
        </p:spPr>
        <p:txBody>
          <a:bodyPr/>
          <a:lstStyle/>
          <a:p>
            <a:r>
              <a:rPr lang="en-US" sz="2800" dirty="0"/>
              <a:t>Only be used following a GROUP BY</a:t>
            </a:r>
          </a:p>
          <a:p>
            <a:r>
              <a:rPr lang="en-US" sz="2800" dirty="0"/>
              <a:t>Act as a secondary WHERE clause</a:t>
            </a:r>
          </a:p>
          <a:p>
            <a:r>
              <a:rPr lang="en-US" sz="2800" dirty="0"/>
              <a:t>Return only those groups that meet a specified condition</a:t>
            </a:r>
          </a:p>
          <a:p>
            <a:r>
              <a:rPr lang="en-US" sz="2800" dirty="0"/>
              <a:t>Can use aggregate function in the Having clause</a:t>
            </a:r>
          </a:p>
          <a:p>
            <a:pPr lvl="1"/>
            <a:endParaRPr lang="en-US" sz="900" dirty="0"/>
          </a:p>
        </p:txBody>
      </p:sp>
    </p:spTree>
    <p:extLst>
      <p:ext uri="{BB962C8B-B14F-4D97-AF65-F5344CB8AC3E}">
        <p14:creationId xmlns:p14="http://schemas.microsoft.com/office/powerpoint/2010/main" val="227761437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Having</a:t>
            </a:r>
          </a:p>
        </p:txBody>
      </p:sp>
      <p:sp>
        <p:nvSpPr>
          <p:cNvPr id="3" name="Content Placeholder 2"/>
          <p:cNvSpPr>
            <a:spLocks noGrp="1"/>
          </p:cNvSpPr>
          <p:nvPr>
            <p:ph idx="1"/>
          </p:nvPr>
        </p:nvSpPr>
        <p:spPr/>
        <p:txBody>
          <a:bodyPr/>
          <a:lstStyle/>
          <a:p>
            <a:pPr marL="342865" lvl="1" indent="-342865">
              <a:buNone/>
            </a:pPr>
            <a:r>
              <a:rPr lang="en-US" sz="2000" dirty="0">
                <a:latin typeface="Courier New" panose="02070309020205020404" pitchFamily="49" charset="0"/>
              </a:rPr>
              <a:t>SELECT </a:t>
            </a:r>
            <a:r>
              <a:rPr lang="en-US" sz="2000" dirty="0" err="1">
                <a:latin typeface="Courier New" panose="02070309020205020404" pitchFamily="49" charset="0"/>
              </a:rPr>
              <a:t>shrpe</a:t>
            </a:r>
            <a:r>
              <a:rPr lang="en-US" sz="2000" dirty="0">
                <a:latin typeface="Courier New" panose="02070309020205020404" pitchFamily="49" charset="0"/>
              </a:rPr>
              <a:t>, COUNT(</a:t>
            </a:r>
            <a:r>
              <a:rPr lang="en-US" sz="2000" dirty="0" err="1">
                <a:latin typeface="Courier New" panose="02070309020205020404" pitchFamily="49" charset="0"/>
              </a:rPr>
              <a:t>shrpe</a:t>
            </a:r>
            <a:r>
              <a:rPr lang="en-US" sz="2000" dirty="0">
                <a:latin typeface="Courier New" panose="02070309020205020404" pitchFamily="49" charset="0"/>
              </a:rPr>
              <a:t>) FROM share</a:t>
            </a:r>
          </a:p>
          <a:p>
            <a:pPr marL="342865" lvl="1" indent="-342865">
              <a:buNone/>
            </a:pPr>
            <a:r>
              <a:rPr lang="en-US" sz="2000" dirty="0">
                <a:latin typeface="Courier New" panose="02070309020205020404" pitchFamily="49" charset="0"/>
              </a:rPr>
              <a:t>		GROUP BY </a:t>
            </a:r>
            <a:r>
              <a:rPr lang="en-US" sz="2000" dirty="0" err="1">
                <a:latin typeface="Courier New" panose="02070309020205020404" pitchFamily="49" charset="0"/>
              </a:rPr>
              <a:t>shrpe</a:t>
            </a:r>
            <a:endParaRPr lang="en-US" sz="2000" dirty="0">
              <a:latin typeface="Courier New" panose="02070309020205020404" pitchFamily="49" charset="0"/>
            </a:endParaRPr>
          </a:p>
          <a:p>
            <a:pPr marL="342865" lvl="1" indent="-342865">
              <a:buNone/>
            </a:pPr>
            <a:r>
              <a:rPr lang="en-US" sz="2000" dirty="0">
                <a:latin typeface="Courier New" panose="02070309020205020404" pitchFamily="49" charset="0"/>
              </a:rPr>
              <a:t>		HAVING COUNT(</a:t>
            </a:r>
            <a:r>
              <a:rPr lang="en-US" sz="2000" dirty="0" err="1">
                <a:latin typeface="Courier New" panose="02070309020205020404" pitchFamily="49" charset="0"/>
              </a:rPr>
              <a:t>shrpe</a:t>
            </a:r>
            <a:r>
              <a:rPr lang="en-US" sz="2000" dirty="0">
                <a:latin typeface="Courier New" panose="02070309020205020404" pitchFamily="49" charset="0"/>
              </a:rPr>
              <a:t>) &gt; 1;</a:t>
            </a:r>
          </a:p>
          <a:p>
            <a:pPr marL="342865" lvl="1" indent="-342865">
              <a:buNone/>
            </a:pPr>
            <a:endParaRPr lang="en-US" sz="2000" dirty="0">
              <a:latin typeface="Courier New" panose="02070309020205020404" pitchFamily="49" charset="0"/>
            </a:endParaRPr>
          </a:p>
          <a:p>
            <a:pPr marL="457200" lvl="1" indent="-457200">
              <a:buFont typeface="Arial" panose="020B0604020202020204" pitchFamily="34" charset="0"/>
              <a:buChar char="•"/>
            </a:pPr>
            <a:r>
              <a:rPr lang="en-US" dirty="0"/>
              <a:t>Like a </a:t>
            </a:r>
            <a:r>
              <a:rPr lang="en-US" dirty="0">
                <a:solidFill>
                  <a:srgbClr val="C00000"/>
                </a:solidFill>
              </a:rPr>
              <a:t>WHERE</a:t>
            </a:r>
            <a:r>
              <a:rPr lang="en-US" dirty="0"/>
              <a:t> clause, but HAVING operates on </a:t>
            </a:r>
            <a:r>
              <a:rPr lang="en-US" dirty="0">
                <a:solidFill>
                  <a:srgbClr val="C00000"/>
                </a:solidFill>
              </a:rPr>
              <a:t>groups (categories)</a:t>
            </a:r>
            <a:r>
              <a:rPr lang="en-US" dirty="0"/>
              <a:t>,</a:t>
            </a:r>
            <a:r>
              <a:rPr lang="en-US" dirty="0">
                <a:solidFill>
                  <a:srgbClr val="C00000"/>
                </a:solidFill>
              </a:rPr>
              <a:t> </a:t>
            </a:r>
            <a:r>
              <a:rPr lang="en-US" dirty="0"/>
              <a:t>not on </a:t>
            </a:r>
            <a:r>
              <a:rPr lang="en-US" dirty="0">
                <a:solidFill>
                  <a:srgbClr val="C00000"/>
                </a:solidFill>
              </a:rPr>
              <a:t>individual rows</a:t>
            </a:r>
            <a:r>
              <a:rPr lang="en-US" dirty="0"/>
              <a:t>. Here, only those groups with total numbers greater than 1 will be included in final result.</a:t>
            </a:r>
          </a:p>
          <a:p>
            <a:pPr lvl="1"/>
            <a:endParaRPr lang="en-US" sz="2400" dirty="0"/>
          </a:p>
          <a:p>
            <a:endParaRPr lang="en-US" dirty="0"/>
          </a:p>
        </p:txBody>
      </p:sp>
    </p:spTree>
    <p:extLst>
      <p:ext uri="{BB962C8B-B14F-4D97-AF65-F5344CB8AC3E}">
        <p14:creationId xmlns:p14="http://schemas.microsoft.com/office/powerpoint/2010/main" val="39703959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a:xfrm>
            <a:off x="457200" y="762000"/>
            <a:ext cx="8382000" cy="1143000"/>
          </a:xfrm>
          <a:noFill/>
        </p:spPr>
        <p:txBody>
          <a:bodyPr lIns="90487" tIns="44450" rIns="90487" bIns="44450" anchor="ctr"/>
          <a:lstStyle/>
          <a:p>
            <a:pPr eaLnBrk="1" hangingPunct="1"/>
            <a:r>
              <a:rPr lang="en-US" dirty="0" err="1"/>
              <a:t>Subqueries</a:t>
            </a:r>
            <a:endParaRPr lang="en-US" dirty="0"/>
          </a:p>
        </p:txBody>
      </p:sp>
      <p:sp>
        <p:nvSpPr>
          <p:cNvPr id="35844" name="Rectangle 3"/>
          <p:cNvSpPr>
            <a:spLocks noGrp="1" noChangeArrowheads="1"/>
          </p:cNvSpPr>
          <p:nvPr>
            <p:ph idx="1"/>
          </p:nvPr>
        </p:nvSpPr>
        <p:spPr>
          <a:xfrm>
            <a:off x="685800" y="1828800"/>
            <a:ext cx="8145463" cy="4051300"/>
          </a:xfrm>
          <a:noFill/>
        </p:spPr>
        <p:txBody>
          <a:bodyPr lIns="90487" tIns="44450" rIns="90487" bIns="44450"/>
          <a:lstStyle/>
          <a:p>
            <a:pPr eaLnBrk="1" hangingPunct="1"/>
            <a:r>
              <a:rPr lang="en-US" sz="2800" dirty="0"/>
              <a:t>A query within a query</a:t>
            </a:r>
          </a:p>
          <a:p>
            <a:pPr eaLnBrk="1" hangingPunct="1">
              <a:buFontTx/>
              <a:buNone/>
            </a:pPr>
            <a:r>
              <a:rPr lang="en-US" sz="2800" dirty="0"/>
              <a:t>	</a:t>
            </a:r>
            <a:r>
              <a:rPr lang="en-US" sz="2000" i="1" dirty="0"/>
              <a:t>Report all firms with a PE ratio greater than the average for the portfolio.</a:t>
            </a:r>
          </a:p>
          <a:p>
            <a:pPr eaLnBrk="1" hangingPunct="1">
              <a:buFontTx/>
              <a:buNone/>
            </a:pPr>
            <a:endParaRPr lang="en-US" sz="1100" dirty="0"/>
          </a:p>
          <a:p>
            <a:pPr eaLnBrk="1" hangingPunct="1">
              <a:buFontTx/>
              <a:buNone/>
            </a:pPr>
            <a:r>
              <a:rPr lang="en-US" sz="2000" dirty="0"/>
              <a:t>	</a:t>
            </a:r>
            <a:r>
              <a:rPr lang="en-US" sz="2000" b="1" dirty="0">
                <a:latin typeface="Courier New" panose="02070309020205020404" pitchFamily="49" charset="0"/>
              </a:rPr>
              <a:t>SELECT </a:t>
            </a:r>
            <a:r>
              <a:rPr lang="en-US" sz="2000" b="1" dirty="0" err="1">
                <a:latin typeface="Courier New" panose="02070309020205020404" pitchFamily="49" charset="0"/>
              </a:rPr>
              <a:t>shrfirm</a:t>
            </a:r>
            <a:r>
              <a:rPr lang="en-US" sz="2000" b="1" dirty="0">
                <a:latin typeface="Courier New" panose="02070309020205020404" pitchFamily="49" charset="0"/>
              </a:rPr>
              <a:t>, </a:t>
            </a:r>
            <a:r>
              <a:rPr lang="en-US" sz="2000" b="1" dirty="0" err="1">
                <a:latin typeface="Courier New" panose="02070309020205020404" pitchFamily="49" charset="0"/>
              </a:rPr>
              <a:t>shrpe</a:t>
            </a:r>
            <a:r>
              <a:rPr lang="en-US" sz="2000" b="1" dirty="0">
                <a:latin typeface="Courier New" panose="02070309020205020404" pitchFamily="49" charset="0"/>
              </a:rPr>
              <a:t> FROM share WHERE               </a:t>
            </a:r>
            <a:r>
              <a:rPr lang="en-US" sz="2000" b="1" dirty="0" err="1">
                <a:latin typeface="Courier New" panose="02070309020205020404" pitchFamily="49" charset="0"/>
              </a:rPr>
              <a:t>shrpe</a:t>
            </a:r>
            <a:r>
              <a:rPr lang="en-US" sz="2000" b="1" dirty="0">
                <a:latin typeface="Courier New" panose="02070309020205020404" pitchFamily="49" charset="0"/>
              </a:rPr>
              <a:t> &gt;(SELECT AVG(</a:t>
            </a:r>
            <a:r>
              <a:rPr lang="en-US" sz="2000" b="1" dirty="0" err="1">
                <a:latin typeface="Courier New" panose="02070309020205020404" pitchFamily="49" charset="0"/>
              </a:rPr>
              <a:t>shrpe</a:t>
            </a:r>
            <a:r>
              <a:rPr lang="en-US" sz="2000" b="1" dirty="0">
                <a:latin typeface="Courier New" panose="02070309020205020404" pitchFamily="49" charset="0"/>
              </a:rPr>
              <a:t>)FROM share);</a:t>
            </a:r>
            <a:endParaRPr lang="en-US" sz="2800" b="1" dirty="0"/>
          </a:p>
          <a:p>
            <a:pPr eaLnBrk="1" hangingPunct="1"/>
            <a:endParaRPr lang="en-US" sz="2800" dirty="0"/>
          </a:p>
        </p:txBody>
      </p:sp>
      <p:graphicFrame>
        <p:nvGraphicFramePr>
          <p:cNvPr id="35988" name="Group 148"/>
          <p:cNvGraphicFramePr>
            <a:graphicFrameLocks noGrp="1"/>
          </p:cNvGraphicFramePr>
          <p:nvPr/>
        </p:nvGraphicFramePr>
        <p:xfrm>
          <a:off x="2667000" y="4119561"/>
          <a:ext cx="3733800" cy="2433639"/>
        </p:xfrm>
        <a:graphic>
          <a:graphicData uri="http://schemas.openxmlformats.org/drawingml/2006/table">
            <a:tbl>
              <a:tblPr/>
              <a:tblGrid>
                <a:gridCol w="2691809">
                  <a:extLst>
                    <a:ext uri="{9D8B030D-6E8A-4147-A177-3AD203B41FA5}">
                      <a16:colId xmlns:a16="http://schemas.microsoft.com/office/drawing/2014/main" val="20000"/>
                    </a:ext>
                  </a:extLst>
                </a:gridCol>
                <a:gridCol w="1041991">
                  <a:extLst>
                    <a:ext uri="{9D8B030D-6E8A-4147-A177-3AD203B41FA5}">
                      <a16:colId xmlns:a16="http://schemas.microsoft.com/office/drawing/2014/main" val="20001"/>
                    </a:ext>
                  </a:extLst>
                </a:gridCol>
              </a:tblGrid>
              <a:tr h="40455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err="1">
                          <a:ln>
                            <a:noFill/>
                          </a:ln>
                          <a:solidFill>
                            <a:schemeClr val="tx1"/>
                          </a:solidFill>
                          <a:effectLst/>
                          <a:latin typeface="Courier New" pitchFamily="48" charset="0"/>
                        </a:rPr>
                        <a:t>shrfirm</a:t>
                      </a:r>
                      <a:endParaRPr kumimoji="0" lang="en-US" sz="1600" b="0" i="0" u="none" strike="noStrike" cap="none" normalizeH="0" baseline="0" dirty="0">
                        <a:ln>
                          <a:noFill/>
                        </a:ln>
                        <a:solidFill>
                          <a:schemeClr val="tx1"/>
                        </a:solidFill>
                        <a:effectLst/>
                        <a:latin typeface="Courier New" pitchFamily="48" charset="0"/>
                      </a:endParaRP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err="1">
                          <a:ln>
                            <a:noFill/>
                          </a:ln>
                          <a:solidFill>
                            <a:schemeClr val="tx1"/>
                          </a:solidFill>
                          <a:effectLst/>
                          <a:latin typeface="Courier New" pitchFamily="48" charset="0"/>
                        </a:rPr>
                        <a:t>shrpe</a:t>
                      </a:r>
                      <a:endParaRPr kumimoji="0" lang="en-US" sz="1600" b="0" i="0" u="none" strike="noStrike" cap="none" normalizeH="0" baseline="0" dirty="0">
                        <a:ln>
                          <a:noFill/>
                        </a:ln>
                        <a:solidFill>
                          <a:schemeClr val="tx1"/>
                        </a:solidFill>
                        <a:effectLst/>
                        <a:latin typeface="Courier New" pitchFamily="48" charset="0"/>
                      </a:endParaRP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20000"/>
                        <a:lumOff val="80000"/>
                      </a:schemeClr>
                    </a:solidFill>
                  </a:tcPr>
                </a:tc>
                <a:extLst>
                  <a:ext uri="{0D108BD9-81ED-4DB2-BD59-A6C34878D82A}">
                    <a16:rowId xmlns:a16="http://schemas.microsoft.com/office/drawing/2014/main" val="10000"/>
                  </a:ext>
                </a:extLst>
              </a:tr>
              <a:tr h="40455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err="1">
                          <a:ln>
                            <a:noFill/>
                          </a:ln>
                          <a:solidFill>
                            <a:schemeClr val="tx1"/>
                          </a:solidFill>
                          <a:effectLst/>
                          <a:latin typeface="Courier New" pitchFamily="48" charset="0"/>
                        </a:rPr>
                        <a:t>Freedonia</a:t>
                      </a:r>
                      <a:r>
                        <a:rPr kumimoji="0" lang="en-US" sz="1600" b="0" i="0" u="none" strike="noStrike" cap="none" normalizeH="0" baseline="0" dirty="0">
                          <a:ln>
                            <a:noFill/>
                          </a:ln>
                          <a:solidFill>
                            <a:schemeClr val="tx1"/>
                          </a:solidFill>
                          <a:effectLst/>
                          <a:latin typeface="Courier New" pitchFamily="48" charset="0"/>
                        </a:rPr>
                        <a:t> Copper</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48" charset="0"/>
                        </a:rPr>
                        <a:t>16</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solidFill>
                      <a:schemeClr val="accent1"/>
                    </a:solidFill>
                  </a:tcPr>
                </a:tc>
                <a:extLst>
                  <a:ext uri="{0D108BD9-81ED-4DB2-BD59-A6C34878D82A}">
                    <a16:rowId xmlns:a16="http://schemas.microsoft.com/office/drawing/2014/main" val="10001"/>
                  </a:ext>
                </a:extLst>
              </a:tr>
              <a:tr h="40455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8" charset="0"/>
                        </a:rPr>
                        <a:t>Abyssinian Ruby</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8" charset="0"/>
                        </a:rPr>
                        <a:t>13</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2"/>
                  </a:ext>
                </a:extLst>
              </a:tr>
              <a:tr h="41087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8" charset="0"/>
                        </a:rPr>
                        <a:t>Sri Lankan Gold</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48" charset="0"/>
                        </a:rPr>
                        <a:t>16</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3"/>
                  </a:ext>
                </a:extLst>
              </a:tr>
              <a:tr h="40455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8" charset="0"/>
                        </a:rPr>
                        <a:t>Indian Lead &amp; Zinc</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8" charset="0"/>
                        </a:rPr>
                        <a:t>12</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chemeClr val="accent1"/>
                    </a:solidFill>
                  </a:tcPr>
                </a:tc>
                <a:extLst>
                  <a:ext uri="{0D108BD9-81ED-4DB2-BD59-A6C34878D82A}">
                    <a16:rowId xmlns:a16="http://schemas.microsoft.com/office/drawing/2014/main" val="10004"/>
                  </a:ext>
                </a:extLst>
              </a:tr>
              <a:tr h="40455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48" charset="0"/>
                        </a:rPr>
                        <a:t>Canadian Sugar</a:t>
                      </a: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8" charset="0"/>
                        </a:rPr>
                        <a:t>15</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099196391"/>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5988"/>
            <a:ext cx="8229600" cy="1143000"/>
          </a:xfrm>
        </p:spPr>
        <p:txBody>
          <a:bodyPr/>
          <a:lstStyle/>
          <a:p>
            <a:r>
              <a:rPr lang="en-US" sz="3200" dirty="0"/>
              <a:t>Practice Exercise 2</a:t>
            </a:r>
            <a:br>
              <a:rPr lang="en-US" sz="3200" dirty="0"/>
            </a:br>
            <a:r>
              <a:rPr lang="en-US" sz="3200" dirty="0"/>
              <a:t>Entity &amp; Table named ITEM</a:t>
            </a:r>
          </a:p>
        </p:txBody>
      </p:sp>
      <p:sp>
        <p:nvSpPr>
          <p:cNvPr id="3" name="Content Placeholder 2"/>
          <p:cNvSpPr>
            <a:spLocks noGrp="1"/>
          </p:cNvSpPr>
          <p:nvPr>
            <p:ph sz="half" idx="1"/>
          </p:nvPr>
        </p:nvSpPr>
        <p:spPr>
          <a:xfrm>
            <a:off x="381000" y="2439988"/>
            <a:ext cx="3124200" cy="1357312"/>
          </a:xfrm>
          <a:ln>
            <a:solidFill>
              <a:schemeClr val="tx1"/>
            </a:solidFill>
          </a:ln>
        </p:spPr>
        <p:txBody>
          <a:bodyPr/>
          <a:lstStyle/>
          <a:p>
            <a:pPr marL="0" indent="0" algn="ctr">
              <a:buNone/>
            </a:pPr>
            <a:r>
              <a:rPr lang="en-US" sz="2000" b="1" dirty="0"/>
              <a:t>Attributes of the entity/columns of the table</a:t>
            </a:r>
          </a:p>
          <a:p>
            <a:pPr>
              <a:buNone/>
            </a:pPr>
            <a:endParaRPr lang="en-US" sz="2400" dirty="0"/>
          </a:p>
          <a:p>
            <a:pPr>
              <a:buNone/>
            </a:pPr>
            <a:endParaRPr lang="en-US" sz="2400" dirty="0"/>
          </a:p>
          <a:p>
            <a:pPr>
              <a:buNone/>
            </a:pPr>
            <a:endParaRPr lang="en-US" sz="2400" dirty="0"/>
          </a:p>
          <a:p>
            <a:pPr>
              <a:buNone/>
            </a:pPr>
            <a:endParaRPr lang="en-US" sz="2400" dirty="0"/>
          </a:p>
        </p:txBody>
      </p:sp>
      <p:sp>
        <p:nvSpPr>
          <p:cNvPr id="4" name="Content Placeholder 3"/>
          <p:cNvSpPr>
            <a:spLocks noGrp="1"/>
          </p:cNvSpPr>
          <p:nvPr>
            <p:ph sz="half" idx="2"/>
          </p:nvPr>
        </p:nvSpPr>
        <p:spPr>
          <a:xfrm>
            <a:off x="3581400" y="2058988"/>
            <a:ext cx="5249863" cy="4189412"/>
          </a:xfrm>
        </p:spPr>
        <p:txBody>
          <a:bodyPr>
            <a:normAutofit fontScale="92500" lnSpcReduction="10000"/>
          </a:bodyPr>
          <a:lstStyle/>
          <a:p>
            <a:r>
              <a:rPr lang="en-US" sz="2200" b="1" dirty="0"/>
              <a:t>Write queries to:</a:t>
            </a:r>
          </a:p>
          <a:p>
            <a:r>
              <a:rPr lang="en-US" sz="2200" dirty="0"/>
              <a:t>List all items</a:t>
            </a:r>
          </a:p>
          <a:p>
            <a:r>
              <a:rPr lang="en-US" sz="2200" dirty="0"/>
              <a:t>List all items whose price is greater than $25</a:t>
            </a:r>
          </a:p>
          <a:p>
            <a:r>
              <a:rPr lang="en-US" sz="2200" dirty="0"/>
              <a:t>List the item name for items whose price &lt; $100</a:t>
            </a:r>
          </a:p>
          <a:p>
            <a:r>
              <a:rPr lang="en-US" sz="2200" dirty="0"/>
              <a:t>List the average price of items whose category is ‘toy’</a:t>
            </a:r>
          </a:p>
          <a:p>
            <a:r>
              <a:rPr lang="en-US" sz="2200" dirty="0">
                <a:highlight>
                  <a:srgbClr val="FFFF00"/>
                </a:highlight>
              </a:rPr>
              <a:t>List the item name and price for items whose price more than the average price of all items</a:t>
            </a:r>
          </a:p>
          <a:p>
            <a:r>
              <a:rPr lang="en-US" sz="2200" dirty="0"/>
              <a:t>List all items in descending order by price</a:t>
            </a:r>
          </a:p>
          <a:p>
            <a:r>
              <a:rPr lang="en-US" sz="2200" dirty="0"/>
              <a:t>List the number of items</a:t>
            </a:r>
          </a:p>
        </p:txBody>
      </p:sp>
      <p:sp>
        <p:nvSpPr>
          <p:cNvPr id="6" name="TextBox 5"/>
          <p:cNvSpPr txBox="1"/>
          <p:nvPr/>
        </p:nvSpPr>
        <p:spPr>
          <a:xfrm>
            <a:off x="609600" y="3882872"/>
            <a:ext cx="2438400" cy="2308324"/>
          </a:xfrm>
          <a:prstGeom prst="rect">
            <a:avLst/>
          </a:prstGeom>
          <a:solidFill>
            <a:schemeClr val="bg1"/>
          </a:solidFill>
          <a:ln>
            <a:solidFill>
              <a:schemeClr val="tx1"/>
            </a:solidFill>
          </a:ln>
        </p:spPr>
        <p:txBody>
          <a:bodyPr wrap="square" rtlCol="0">
            <a:spAutoFit/>
          </a:bodyPr>
          <a:lstStyle/>
          <a:p>
            <a:pPr algn="ctr">
              <a:buNone/>
            </a:pPr>
            <a:r>
              <a:rPr lang="en-US" dirty="0"/>
              <a:t>ITEM</a:t>
            </a:r>
          </a:p>
          <a:p>
            <a:pPr>
              <a:buNone/>
            </a:pPr>
            <a:endParaRPr lang="en-US" dirty="0"/>
          </a:p>
          <a:p>
            <a:pPr>
              <a:buNone/>
            </a:pPr>
            <a:r>
              <a:rPr lang="en-US" dirty="0"/>
              <a:t>* </a:t>
            </a:r>
            <a:r>
              <a:rPr lang="en-US" dirty="0" err="1"/>
              <a:t>itemID</a:t>
            </a:r>
            <a:endParaRPr lang="en-US" dirty="0"/>
          </a:p>
          <a:p>
            <a:pPr>
              <a:buNone/>
            </a:pPr>
            <a:r>
              <a:rPr lang="en-US" dirty="0"/>
              <a:t>   </a:t>
            </a:r>
            <a:r>
              <a:rPr lang="en-US" dirty="0" err="1"/>
              <a:t>item_name</a:t>
            </a:r>
            <a:r>
              <a:rPr lang="en-US" dirty="0"/>
              <a:t> </a:t>
            </a:r>
          </a:p>
          <a:p>
            <a:pPr>
              <a:buNone/>
            </a:pPr>
            <a:r>
              <a:rPr lang="en-US" dirty="0"/>
              <a:t>   </a:t>
            </a:r>
            <a:r>
              <a:rPr lang="en-US" dirty="0" err="1"/>
              <a:t>item_category</a:t>
            </a:r>
            <a:endParaRPr lang="en-US" dirty="0"/>
          </a:p>
          <a:p>
            <a:pPr>
              <a:buNone/>
            </a:pPr>
            <a:r>
              <a:rPr lang="en-US" dirty="0"/>
              <a:t>   </a:t>
            </a:r>
            <a:r>
              <a:rPr lang="en-US" dirty="0" err="1"/>
              <a:t>item_price</a:t>
            </a:r>
            <a:endParaRPr lang="en-US" dirty="0"/>
          </a:p>
        </p:txBody>
      </p:sp>
    </p:spTree>
    <p:extLst>
      <p:ext uri="{BB962C8B-B14F-4D97-AF65-F5344CB8AC3E}">
        <p14:creationId xmlns:p14="http://schemas.microsoft.com/office/powerpoint/2010/main" val="137142868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42F5C-A206-D24E-9617-B9099CA6DDFA}"/>
              </a:ext>
            </a:extLst>
          </p:cNvPr>
          <p:cNvSpPr>
            <a:spLocks noGrp="1"/>
          </p:cNvSpPr>
          <p:nvPr>
            <p:ph type="title"/>
          </p:nvPr>
        </p:nvSpPr>
        <p:spPr/>
        <p:txBody>
          <a:bodyPr/>
          <a:lstStyle/>
          <a:p>
            <a:r>
              <a:rPr lang="en-US" dirty="0"/>
              <a:t>Practice Exercise 1.2</a:t>
            </a:r>
          </a:p>
        </p:txBody>
      </p:sp>
      <p:sp>
        <p:nvSpPr>
          <p:cNvPr id="5" name="Content Placeholder 4">
            <a:extLst>
              <a:ext uri="{FF2B5EF4-FFF2-40B4-BE49-F238E27FC236}">
                <a16:creationId xmlns:a16="http://schemas.microsoft.com/office/drawing/2014/main" id="{9B945DE4-638D-9445-A5AD-89A766726235}"/>
              </a:ext>
            </a:extLst>
          </p:cNvPr>
          <p:cNvSpPr>
            <a:spLocks noGrp="1"/>
          </p:cNvSpPr>
          <p:nvPr>
            <p:ph idx="1"/>
          </p:nvPr>
        </p:nvSpPr>
        <p:spPr/>
        <p:txBody>
          <a:bodyPr/>
          <a:lstStyle/>
          <a:p>
            <a:r>
              <a:rPr lang="en-US" sz="2000" dirty="0"/>
              <a:t>Use the </a:t>
            </a:r>
            <a:r>
              <a:rPr lang="en-US" sz="2000" dirty="0" err="1"/>
              <a:t>ClassicModels</a:t>
            </a:r>
            <a:r>
              <a:rPr lang="en-US" sz="2000" dirty="0"/>
              <a:t> database (refer to the data model present on the text website)</a:t>
            </a:r>
          </a:p>
          <a:p>
            <a:pPr lvl="1"/>
            <a:r>
              <a:rPr lang="en-US" sz="1800" dirty="0"/>
              <a:t>How many customers are present in the database?</a:t>
            </a:r>
          </a:p>
          <a:p>
            <a:pPr lvl="1"/>
            <a:r>
              <a:rPr lang="en-US" sz="1800" dirty="0"/>
              <a:t>What is the average payment amount made?</a:t>
            </a:r>
          </a:p>
          <a:p>
            <a:pPr lvl="1"/>
            <a:r>
              <a:rPr lang="en-US" sz="1800" dirty="0">
                <a:highlight>
                  <a:srgbClr val="FFFF00"/>
                </a:highlight>
              </a:rPr>
              <a:t>List out the names of customers whose credit limit is greater than the average credit limit.</a:t>
            </a:r>
          </a:p>
          <a:p>
            <a:pPr lvl="1"/>
            <a:r>
              <a:rPr lang="en-US" sz="1800" dirty="0">
                <a:highlight>
                  <a:srgbClr val="FFFF00"/>
                </a:highlight>
              </a:rPr>
              <a:t>List out the name of the customer who has the greatest credit limit.</a:t>
            </a:r>
          </a:p>
          <a:p>
            <a:pPr lvl="1"/>
            <a:r>
              <a:rPr lang="en-US" sz="1800" dirty="0"/>
              <a:t>List out the total value of all orders placed.</a:t>
            </a:r>
          </a:p>
        </p:txBody>
      </p:sp>
    </p:spTree>
    <p:extLst>
      <p:ext uri="{BB962C8B-B14F-4D97-AF65-F5344CB8AC3E}">
        <p14:creationId xmlns:p14="http://schemas.microsoft.com/office/powerpoint/2010/main" val="278007883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a:xfrm>
            <a:off x="685800" y="685800"/>
            <a:ext cx="7772400" cy="990600"/>
          </a:xfrm>
        </p:spPr>
        <p:txBody>
          <a:bodyPr/>
          <a:lstStyle/>
          <a:p>
            <a:pPr eaLnBrk="1" hangingPunct="1"/>
            <a:r>
              <a:rPr lang="en-US" dirty="0"/>
              <a:t>DML &amp; DDL</a:t>
            </a:r>
          </a:p>
        </p:txBody>
      </p:sp>
      <p:sp>
        <p:nvSpPr>
          <p:cNvPr id="40964" name="Rectangle 3"/>
          <p:cNvSpPr>
            <a:spLocks noGrp="1" noChangeArrowheads="1"/>
          </p:cNvSpPr>
          <p:nvPr>
            <p:ph idx="1"/>
          </p:nvPr>
        </p:nvSpPr>
        <p:spPr>
          <a:xfrm>
            <a:off x="457200" y="1905000"/>
            <a:ext cx="8229600" cy="4495800"/>
          </a:xfrm>
        </p:spPr>
        <p:txBody>
          <a:bodyPr/>
          <a:lstStyle/>
          <a:p>
            <a:pPr eaLnBrk="1" hangingPunct="1">
              <a:lnSpc>
                <a:spcPct val="90000"/>
              </a:lnSpc>
            </a:pPr>
            <a:r>
              <a:rPr lang="en-US" dirty="0"/>
              <a:t>Introduced</a:t>
            </a:r>
          </a:p>
          <a:p>
            <a:pPr lvl="1" eaLnBrk="1" hangingPunct="1">
              <a:lnSpc>
                <a:spcPct val="90000"/>
              </a:lnSpc>
            </a:pPr>
            <a:r>
              <a:rPr lang="en-US" dirty="0"/>
              <a:t>Entity</a:t>
            </a:r>
          </a:p>
          <a:p>
            <a:pPr lvl="1" eaLnBrk="1" hangingPunct="1">
              <a:lnSpc>
                <a:spcPct val="90000"/>
              </a:lnSpc>
            </a:pPr>
            <a:r>
              <a:rPr lang="en-US" dirty="0"/>
              <a:t>Attribute</a:t>
            </a:r>
          </a:p>
          <a:p>
            <a:pPr lvl="1" eaLnBrk="1" hangingPunct="1">
              <a:lnSpc>
                <a:spcPct val="90000"/>
              </a:lnSpc>
            </a:pPr>
            <a:r>
              <a:rPr lang="en-US" dirty="0"/>
              <a:t>Identifier</a:t>
            </a:r>
          </a:p>
          <a:p>
            <a:pPr lvl="1" eaLnBrk="1" hangingPunct="1">
              <a:lnSpc>
                <a:spcPct val="90000"/>
              </a:lnSpc>
            </a:pPr>
            <a:r>
              <a:rPr lang="en-US" dirty="0"/>
              <a:t>SQL</a:t>
            </a:r>
          </a:p>
          <a:p>
            <a:pPr lvl="2" eaLnBrk="1" hangingPunct="1">
              <a:lnSpc>
                <a:spcPct val="90000"/>
              </a:lnSpc>
            </a:pPr>
            <a:r>
              <a:rPr lang="en-US" dirty="0">
                <a:latin typeface="Courier New" panose="02070309020205020404" pitchFamily="49" charset="0"/>
              </a:rPr>
              <a:t>CREATE</a:t>
            </a:r>
          </a:p>
          <a:p>
            <a:pPr lvl="2" eaLnBrk="1" hangingPunct="1">
              <a:lnSpc>
                <a:spcPct val="90000"/>
              </a:lnSpc>
            </a:pPr>
            <a:r>
              <a:rPr lang="en-US" dirty="0">
                <a:latin typeface="Courier New" panose="02070309020205020404" pitchFamily="49" charset="0"/>
              </a:rPr>
              <a:t>INSERT</a:t>
            </a:r>
          </a:p>
          <a:p>
            <a:pPr lvl="2" eaLnBrk="1" hangingPunct="1">
              <a:lnSpc>
                <a:spcPct val="90000"/>
              </a:lnSpc>
            </a:pPr>
            <a:r>
              <a:rPr lang="en-US" dirty="0">
                <a:latin typeface="Courier New" panose="02070309020205020404" pitchFamily="49" charset="0"/>
              </a:rPr>
              <a:t>SELECT</a:t>
            </a:r>
          </a:p>
          <a:p>
            <a:pPr lvl="2" eaLnBrk="1" hangingPunct="1">
              <a:lnSpc>
                <a:spcPct val="90000"/>
              </a:lnSpc>
            </a:pPr>
            <a:r>
              <a:rPr lang="en-US" dirty="0">
                <a:latin typeface="Courier New" panose="02070309020205020404" pitchFamily="49" charset="0"/>
              </a:rPr>
              <a:t>DELETE</a:t>
            </a:r>
          </a:p>
          <a:p>
            <a:pPr lvl="2" eaLnBrk="1" hangingPunct="1">
              <a:lnSpc>
                <a:spcPct val="90000"/>
              </a:lnSpc>
            </a:pPr>
            <a:r>
              <a:rPr lang="en-US" dirty="0">
                <a:latin typeface="Courier New" panose="02070309020205020404" pitchFamily="49" charset="0"/>
              </a:rPr>
              <a:t>UPDATE</a:t>
            </a:r>
          </a:p>
          <a:p>
            <a:pPr lvl="2" eaLnBrk="1" hangingPunct="1">
              <a:lnSpc>
                <a:spcPct val="90000"/>
              </a:lnSpc>
            </a:pPr>
            <a:endParaRPr lang="en-US" sz="2000" dirty="0"/>
          </a:p>
        </p:txBody>
      </p:sp>
    </p:spTree>
    <p:extLst>
      <p:ext uri="{BB962C8B-B14F-4D97-AF65-F5344CB8AC3E}">
        <p14:creationId xmlns:p14="http://schemas.microsoft.com/office/powerpoint/2010/main" val="3269221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228600" y="990600"/>
            <a:ext cx="8305800" cy="990600"/>
          </a:xfrm>
          <a:noFill/>
        </p:spPr>
        <p:txBody>
          <a:bodyPr lIns="90487" tIns="44450" rIns="90487" bIns="44450" anchor="ctr"/>
          <a:lstStyle/>
          <a:p>
            <a:pPr eaLnBrk="1" hangingPunct="1"/>
            <a:r>
              <a:rPr lang="en-US" dirty="0"/>
              <a:t>Identifiers</a:t>
            </a:r>
          </a:p>
        </p:txBody>
      </p:sp>
      <p:sp>
        <p:nvSpPr>
          <p:cNvPr id="10244" name="Rectangle 3"/>
          <p:cNvSpPr>
            <a:spLocks noGrp="1" noChangeArrowheads="1"/>
          </p:cNvSpPr>
          <p:nvPr>
            <p:ph sz="half" idx="1"/>
          </p:nvPr>
        </p:nvSpPr>
        <p:spPr>
          <a:xfrm>
            <a:off x="465137" y="2209800"/>
            <a:ext cx="5859463" cy="4038600"/>
          </a:xfrm>
          <a:noFill/>
        </p:spPr>
        <p:txBody>
          <a:bodyPr lIns="90487" tIns="44450" rIns="90487" bIns="44450">
            <a:normAutofit/>
          </a:bodyPr>
          <a:lstStyle/>
          <a:p>
            <a:pPr eaLnBrk="1" hangingPunct="1">
              <a:lnSpc>
                <a:spcPct val="90000"/>
              </a:lnSpc>
            </a:pPr>
            <a:r>
              <a:rPr lang="en-US" dirty="0"/>
              <a:t>Every instance of an entity must be uniquely identified</a:t>
            </a:r>
          </a:p>
          <a:p>
            <a:pPr eaLnBrk="1" hangingPunct="1">
              <a:lnSpc>
                <a:spcPct val="90000"/>
              </a:lnSpc>
            </a:pPr>
            <a:r>
              <a:rPr lang="en-US" dirty="0"/>
              <a:t>An </a:t>
            </a:r>
            <a:r>
              <a:rPr lang="en-US" u="sng" dirty="0"/>
              <a:t>identifier</a:t>
            </a:r>
            <a:r>
              <a:rPr lang="en-US" dirty="0"/>
              <a:t> can be an attribute or collection of attributes</a:t>
            </a:r>
          </a:p>
          <a:p>
            <a:pPr eaLnBrk="1" hangingPunct="1">
              <a:lnSpc>
                <a:spcPct val="90000"/>
              </a:lnSpc>
            </a:pPr>
            <a:r>
              <a:rPr lang="en-US" dirty="0"/>
              <a:t>An identifier can be created if there is no obvious attribute(s)</a:t>
            </a:r>
          </a:p>
          <a:p>
            <a:pPr eaLnBrk="1" hangingPunct="1">
              <a:lnSpc>
                <a:spcPct val="90000"/>
              </a:lnSpc>
            </a:pPr>
            <a:r>
              <a:rPr lang="en-US" dirty="0"/>
              <a:t>A leading asterisk denotes an identifier</a:t>
            </a:r>
          </a:p>
        </p:txBody>
      </p:sp>
      <p:pic>
        <p:nvPicPr>
          <p:cNvPr id="10245" name="Picture 5" descr="FireLite:Books:Data Management:6e:Art PNG:03-share with identifier.png"/>
          <p:cNvPicPr>
            <a:picLocks noChangeAspect="1" noChangeArrowheads="1"/>
          </p:cNvPicPr>
          <p:nvPr/>
        </p:nvPicPr>
        <p:blipFill>
          <a:blip r:embed="rId3" r:link="rId4" cstate="print">
            <a:extLst>
              <a:ext uri="{28A0092B-C50C-407E-A947-70E740481C1C}">
                <a14:useLocalDpi xmlns:a14="http://schemas.microsoft.com/office/drawing/2010/main" val="0"/>
              </a:ext>
            </a:extLst>
          </a:blip>
          <a:srcRect/>
          <a:stretch>
            <a:fillRect/>
          </a:stretch>
        </p:blipFill>
        <p:spPr bwMode="auto">
          <a:xfrm>
            <a:off x="6553200" y="2667000"/>
            <a:ext cx="2125663" cy="2667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4">
            <a:extLst>
              <a:ext uri="{FF2B5EF4-FFF2-40B4-BE49-F238E27FC236}">
                <a16:creationId xmlns:a16="http://schemas.microsoft.com/office/drawing/2014/main" id="{E222FBC7-08A4-407A-AA76-415F58DDDC5C}"/>
              </a:ext>
            </a:extLst>
          </p:cNvPr>
          <p:cNvSpPr/>
          <p:nvPr/>
        </p:nvSpPr>
        <p:spPr>
          <a:xfrm>
            <a:off x="4838700" y="3429000"/>
            <a:ext cx="1600200" cy="5334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dirty="0">
                <a:solidFill>
                  <a:srgbClr val="FF0000"/>
                </a:solidFill>
              </a:rPr>
              <a:t>Compound identifier</a:t>
            </a:r>
          </a:p>
        </p:txBody>
      </p:sp>
    </p:spTree>
    <p:extLst>
      <p:ext uri="{BB962C8B-B14F-4D97-AF65-F5344CB8AC3E}">
        <p14:creationId xmlns:p14="http://schemas.microsoft.com/office/powerpoint/2010/main" val="726527323"/>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152400" y="838200"/>
            <a:ext cx="8153400" cy="1066800"/>
          </a:xfrm>
          <a:noFill/>
        </p:spPr>
        <p:txBody>
          <a:bodyPr lIns="90487" tIns="44450" rIns="90487" bIns="44450" anchor="ctr"/>
          <a:lstStyle/>
          <a:p>
            <a:pPr eaLnBrk="1" hangingPunct="1"/>
            <a:r>
              <a:rPr lang="en-US" dirty="0"/>
              <a:t>Inserting rows with SQL</a:t>
            </a:r>
          </a:p>
        </p:txBody>
      </p:sp>
      <p:sp>
        <p:nvSpPr>
          <p:cNvPr id="17412" name="Rectangle 3"/>
          <p:cNvSpPr>
            <a:spLocks noGrp="1" noChangeArrowheads="1"/>
          </p:cNvSpPr>
          <p:nvPr>
            <p:ph idx="1"/>
          </p:nvPr>
        </p:nvSpPr>
        <p:spPr>
          <a:xfrm>
            <a:off x="381000" y="2286000"/>
            <a:ext cx="8534400" cy="4092574"/>
          </a:xfrm>
          <a:noFill/>
        </p:spPr>
        <p:txBody>
          <a:bodyPr lIns="90487" tIns="44450" rIns="90487" bIns="44450">
            <a:normAutofit fontScale="92500"/>
          </a:bodyPr>
          <a:lstStyle/>
          <a:p>
            <a:pPr eaLnBrk="1" hangingPunct="1">
              <a:buFontTx/>
              <a:buNone/>
            </a:pPr>
            <a:r>
              <a:rPr lang="en-US" sz="2400" dirty="0">
                <a:latin typeface="Courier New" panose="02070309020205020404" pitchFamily="49" charset="0"/>
              </a:rPr>
              <a:t>INSERT INTO share</a:t>
            </a:r>
          </a:p>
          <a:p>
            <a:pPr eaLnBrk="1" hangingPunct="1">
              <a:buFontTx/>
              <a:buNone/>
            </a:pPr>
            <a:r>
              <a:rPr lang="en-US" sz="2400" dirty="0">
                <a:latin typeface="Courier New" panose="02070309020205020404" pitchFamily="49" charset="0"/>
              </a:rPr>
              <a:t>(</a:t>
            </a:r>
            <a:r>
              <a:rPr lang="en-US" sz="2400" dirty="0" err="1">
                <a:latin typeface="Courier New" panose="02070309020205020404" pitchFamily="49" charset="0"/>
              </a:rPr>
              <a:t>shrcode,shrfirm,shrprice,shrqty,shrdiv,shrpe</a:t>
            </a:r>
            <a:r>
              <a:rPr lang="en-US" sz="2400" dirty="0">
                <a:latin typeface="Courier New" panose="02070309020205020404" pitchFamily="49" charset="0"/>
              </a:rPr>
              <a:t>)</a:t>
            </a:r>
          </a:p>
          <a:p>
            <a:pPr eaLnBrk="1" hangingPunct="1">
              <a:buFontTx/>
              <a:buNone/>
            </a:pPr>
            <a:r>
              <a:rPr lang="en-US" sz="2400" dirty="0">
                <a:latin typeface="Courier New" panose="02070309020205020404" pitchFamily="49" charset="0"/>
              </a:rPr>
              <a:t>	VALUES ('</a:t>
            </a:r>
            <a:r>
              <a:rPr lang="en-US" sz="2400" dirty="0" err="1">
                <a:latin typeface="Courier New" panose="02070309020205020404" pitchFamily="49" charset="0"/>
              </a:rPr>
              <a:t>FC','Freedonia</a:t>
            </a:r>
            <a:r>
              <a:rPr lang="en-US" sz="2400" dirty="0">
                <a:latin typeface="Courier New" panose="02070309020205020404" pitchFamily="49" charset="0"/>
              </a:rPr>
              <a:t> Copper',27.5,10529,1.84,16);</a:t>
            </a:r>
          </a:p>
          <a:p>
            <a:pPr eaLnBrk="1" hangingPunct="1">
              <a:buFontTx/>
              <a:buNone/>
            </a:pPr>
            <a:endParaRPr lang="en-US" sz="2400" dirty="0">
              <a:latin typeface="Courier New" panose="02070309020205020404" pitchFamily="49" charset="0"/>
            </a:endParaRPr>
          </a:p>
          <a:p>
            <a:pPr eaLnBrk="1" hangingPunct="1">
              <a:buFontTx/>
              <a:buNone/>
            </a:pPr>
            <a:r>
              <a:rPr lang="en-US" sz="2400" b="1" dirty="0"/>
              <a:t>OR</a:t>
            </a:r>
          </a:p>
          <a:p>
            <a:pPr eaLnBrk="1" hangingPunct="1">
              <a:buFontTx/>
              <a:buNone/>
            </a:pPr>
            <a:endParaRPr lang="en-US" sz="2400" dirty="0"/>
          </a:p>
          <a:p>
            <a:pPr eaLnBrk="1" hangingPunct="1">
              <a:buFontTx/>
              <a:buNone/>
            </a:pPr>
            <a:r>
              <a:rPr lang="en-US" sz="2400" dirty="0">
                <a:latin typeface="Courier New" panose="02070309020205020404" pitchFamily="49" charset="0"/>
              </a:rPr>
              <a:t>INSERT INTO share</a:t>
            </a:r>
          </a:p>
          <a:p>
            <a:pPr eaLnBrk="1" hangingPunct="1">
              <a:buFontTx/>
              <a:buNone/>
            </a:pPr>
            <a:r>
              <a:rPr lang="en-US" sz="2400" dirty="0">
                <a:latin typeface="Courier New" panose="02070309020205020404" pitchFamily="49" charset="0"/>
              </a:rPr>
              <a:t>	VALUES ('</a:t>
            </a:r>
            <a:r>
              <a:rPr lang="en-US" sz="2400" dirty="0" err="1">
                <a:latin typeface="Courier New" panose="02070309020205020404" pitchFamily="49" charset="0"/>
              </a:rPr>
              <a:t>FC','Freedonia</a:t>
            </a:r>
            <a:r>
              <a:rPr lang="en-US" sz="2400" dirty="0">
                <a:latin typeface="Courier New" panose="02070309020205020404" pitchFamily="49" charset="0"/>
              </a:rPr>
              <a:t> Copper',27.5,10529,1.84,16);</a:t>
            </a:r>
            <a:endParaRPr lang="en-US" sz="2400" dirty="0">
              <a:latin typeface="Courier" pitchFamily="48" charset="0"/>
            </a:endParaRPr>
          </a:p>
        </p:txBody>
      </p:sp>
    </p:spTree>
    <p:extLst>
      <p:ext uri="{BB962C8B-B14F-4D97-AF65-F5344CB8AC3E}">
        <p14:creationId xmlns:p14="http://schemas.microsoft.com/office/powerpoint/2010/main" val="1596179172"/>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143000"/>
          </a:xfrm>
        </p:spPr>
        <p:txBody>
          <a:bodyPr/>
          <a:lstStyle/>
          <a:p>
            <a:r>
              <a:rPr lang="en-US" dirty="0"/>
              <a:t>Importing from a text file</a:t>
            </a:r>
          </a:p>
        </p:txBody>
      </p:sp>
      <p:sp>
        <p:nvSpPr>
          <p:cNvPr id="3" name="Content Placeholder 2"/>
          <p:cNvSpPr>
            <a:spLocks noGrp="1"/>
          </p:cNvSpPr>
          <p:nvPr>
            <p:ph idx="1"/>
          </p:nvPr>
        </p:nvSpPr>
        <p:spPr>
          <a:xfrm>
            <a:off x="457200" y="1981201"/>
            <a:ext cx="8229600" cy="4144964"/>
          </a:xfrm>
        </p:spPr>
        <p:txBody>
          <a:bodyPr>
            <a:normAutofit fontScale="92500" lnSpcReduction="20000"/>
          </a:bodyPr>
          <a:lstStyle/>
          <a:p>
            <a:pPr marL="0" indent="0">
              <a:buNone/>
            </a:pPr>
            <a:r>
              <a:rPr lang="en-US" sz="1600" dirty="0">
                <a:latin typeface="Andale Mono"/>
                <a:cs typeface="Andale Mono"/>
              </a:rPr>
              <a:t>LOAD DATA LOCAL INFILE </a:t>
            </a:r>
          </a:p>
          <a:p>
            <a:pPr marL="0" indent="0">
              <a:buNone/>
            </a:pPr>
            <a:r>
              <a:rPr lang="en-US" sz="1600" dirty="0">
                <a:latin typeface="Andale Mono"/>
                <a:cs typeface="Andale Mono"/>
              </a:rPr>
              <a:t>'/Users/</a:t>
            </a:r>
            <a:r>
              <a:rPr lang="en-US" sz="1600" dirty="0" err="1">
                <a:latin typeface="Andale Mono"/>
                <a:cs typeface="Andale Mono"/>
              </a:rPr>
              <a:t>rtw</a:t>
            </a:r>
            <a:r>
              <a:rPr lang="en-US" sz="1600" dirty="0">
                <a:latin typeface="Andale Mono"/>
                <a:cs typeface="Andale Mono"/>
              </a:rPr>
              <a:t>/desktop/</a:t>
            </a:r>
            <a:r>
              <a:rPr lang="en-US" sz="1600" dirty="0" err="1">
                <a:latin typeface="Andale Mono"/>
                <a:cs typeface="Andale Mono"/>
              </a:rPr>
              <a:t>share.txt</a:t>
            </a:r>
            <a:r>
              <a:rPr lang="fr-FR" sz="1600" dirty="0"/>
              <a:t>'  </a:t>
            </a:r>
            <a:r>
              <a:rPr lang="en-US" sz="1600" dirty="0">
                <a:latin typeface="Andale Mono"/>
                <a:cs typeface="Andale Mono"/>
              </a:rPr>
              <a:t> INTO TABLE SHARE </a:t>
            </a:r>
          </a:p>
          <a:p>
            <a:pPr marL="0" indent="0">
              <a:buNone/>
            </a:pPr>
            <a:r>
              <a:rPr lang="en-US" sz="1600" dirty="0">
                <a:latin typeface="Andale Mono"/>
                <a:cs typeface="Andale Mono"/>
              </a:rPr>
              <a:t>FIELDS TERMINATED BY ',' </a:t>
            </a:r>
          </a:p>
          <a:p>
            <a:pPr marL="0" indent="0">
              <a:buNone/>
            </a:pPr>
            <a:r>
              <a:rPr lang="en-US" sz="1600" dirty="0">
                <a:latin typeface="Andale Mono"/>
                <a:cs typeface="Andale Mono"/>
              </a:rPr>
              <a:t>ENCLOSED BY "'" </a:t>
            </a:r>
          </a:p>
          <a:p>
            <a:pPr marL="0" indent="0">
              <a:buNone/>
            </a:pPr>
            <a:r>
              <a:rPr lang="en-US" sz="1600" dirty="0">
                <a:latin typeface="Andale Mono"/>
                <a:cs typeface="Andale Mono"/>
              </a:rPr>
              <a:t>LINES TERMINATED BY '\r’</a:t>
            </a:r>
          </a:p>
          <a:p>
            <a:endParaRPr lang="en-US" sz="1600" dirty="0">
              <a:latin typeface="Andale Mono"/>
              <a:cs typeface="Andale Mono"/>
            </a:endParaRPr>
          </a:p>
          <a:p>
            <a:pPr marL="0" indent="0">
              <a:buNone/>
            </a:pPr>
            <a:r>
              <a:rPr lang="en-US" sz="1600" dirty="0">
                <a:latin typeface="Andale Mono"/>
                <a:cs typeface="Andale Mono"/>
              </a:rPr>
              <a:t>Content of share.txt</a:t>
            </a:r>
          </a:p>
          <a:p>
            <a:pPr marL="0" indent="0">
              <a:buNone/>
            </a:pPr>
            <a:r>
              <a:rPr lang="en-US" sz="1600" dirty="0">
                <a:latin typeface="Andale Mono"/>
                <a:cs typeface="Andale Mono"/>
              </a:rPr>
              <a:t>FC,'</a:t>
            </a:r>
            <a:r>
              <a:rPr lang="en-US" sz="1600" dirty="0" err="1">
                <a:latin typeface="Andale Mono"/>
                <a:cs typeface="Andale Mono"/>
              </a:rPr>
              <a:t>Freedonia</a:t>
            </a:r>
            <a:r>
              <a:rPr lang="en-US" sz="1600" dirty="0">
                <a:latin typeface="Andale Mono"/>
                <a:cs typeface="Andale Mono"/>
              </a:rPr>
              <a:t> Copper',27.5,10529,1.84,16</a:t>
            </a:r>
          </a:p>
          <a:p>
            <a:pPr marL="0" indent="0">
              <a:buNone/>
            </a:pPr>
            <a:r>
              <a:rPr lang="en-US" sz="1600" dirty="0" err="1">
                <a:latin typeface="Andale Mono"/>
                <a:cs typeface="Andale Mono"/>
              </a:rPr>
              <a:t>PT,'Patagonian</a:t>
            </a:r>
            <a:r>
              <a:rPr lang="en-US" sz="1600" dirty="0">
                <a:latin typeface="Andale Mono"/>
                <a:cs typeface="Andale Mono"/>
              </a:rPr>
              <a:t> Tea',55.25,12635,2.5,10</a:t>
            </a:r>
          </a:p>
          <a:p>
            <a:pPr marL="0" indent="0">
              <a:buNone/>
            </a:pPr>
            <a:r>
              <a:rPr lang="en-US" sz="1600" dirty="0" err="1">
                <a:latin typeface="Andale Mono"/>
                <a:cs typeface="Andale Mono"/>
              </a:rPr>
              <a:t>AR,'Abyssinian</a:t>
            </a:r>
            <a:r>
              <a:rPr lang="en-US" sz="1600" dirty="0">
                <a:latin typeface="Andale Mono"/>
                <a:cs typeface="Andale Mono"/>
              </a:rPr>
              <a:t> Ruby',31.82,22010,1.32,13</a:t>
            </a:r>
          </a:p>
          <a:p>
            <a:pPr marL="0" indent="0">
              <a:buNone/>
            </a:pPr>
            <a:r>
              <a:rPr lang="en-US" sz="1600" dirty="0" err="1">
                <a:latin typeface="Andale Mono"/>
                <a:cs typeface="Andale Mono"/>
              </a:rPr>
              <a:t>SLG,'Sri</a:t>
            </a:r>
            <a:r>
              <a:rPr lang="en-US" sz="1600" dirty="0">
                <a:latin typeface="Andale Mono"/>
                <a:cs typeface="Andale Mono"/>
              </a:rPr>
              <a:t> Lankan Gold',50.37,32868,2.68,16</a:t>
            </a:r>
          </a:p>
          <a:p>
            <a:pPr marL="0" indent="0">
              <a:buNone/>
            </a:pPr>
            <a:r>
              <a:rPr lang="en-US" sz="1600" dirty="0" err="1">
                <a:latin typeface="Andale Mono"/>
                <a:cs typeface="Andale Mono"/>
              </a:rPr>
              <a:t>ILZ,'Indian</a:t>
            </a:r>
            <a:r>
              <a:rPr lang="en-US" sz="1600" dirty="0">
                <a:latin typeface="Andale Mono"/>
                <a:cs typeface="Andale Mono"/>
              </a:rPr>
              <a:t> Lead &amp; Zinc',37.75,6390,3,12</a:t>
            </a:r>
          </a:p>
          <a:p>
            <a:pPr marL="0" indent="0">
              <a:buNone/>
            </a:pPr>
            <a:r>
              <a:rPr lang="en-US" sz="1600" dirty="0" err="1">
                <a:latin typeface="Andale Mono"/>
                <a:cs typeface="Andale Mono"/>
              </a:rPr>
              <a:t>BE,'Burmese</a:t>
            </a:r>
            <a:r>
              <a:rPr lang="en-US" sz="1600" dirty="0">
                <a:latin typeface="Andale Mono"/>
                <a:cs typeface="Andale Mono"/>
              </a:rPr>
              <a:t> Elephant',0.07,154713,0.01,3</a:t>
            </a:r>
          </a:p>
          <a:p>
            <a:pPr marL="0" indent="0">
              <a:buNone/>
            </a:pPr>
            <a:r>
              <a:rPr lang="en-US" sz="1600" dirty="0" err="1">
                <a:latin typeface="Andale Mono"/>
                <a:cs typeface="Andale Mono"/>
              </a:rPr>
              <a:t>BS,'Bolivian</a:t>
            </a:r>
            <a:r>
              <a:rPr lang="en-US" sz="1600" dirty="0">
                <a:latin typeface="Andale Mono"/>
                <a:cs typeface="Andale Mono"/>
              </a:rPr>
              <a:t> Sheep',12.75,231678,1.78,11</a:t>
            </a:r>
          </a:p>
          <a:p>
            <a:pPr marL="0" indent="0">
              <a:buNone/>
            </a:pPr>
            <a:r>
              <a:rPr lang="en-US" sz="1600" dirty="0" err="1">
                <a:latin typeface="Andale Mono"/>
                <a:cs typeface="Andale Mono"/>
              </a:rPr>
              <a:t>NG,'Nigerian</a:t>
            </a:r>
            <a:r>
              <a:rPr lang="en-US" sz="1600" dirty="0">
                <a:latin typeface="Andale Mono"/>
                <a:cs typeface="Andale Mono"/>
              </a:rPr>
              <a:t> Geese',35,12323,1.68,10</a:t>
            </a:r>
          </a:p>
          <a:p>
            <a:pPr marL="0" indent="0">
              <a:buNone/>
            </a:pPr>
            <a:r>
              <a:rPr lang="en-US" sz="1600" dirty="0" err="1">
                <a:latin typeface="Andale Mono"/>
                <a:cs typeface="Andale Mono"/>
              </a:rPr>
              <a:t>CS,'Canadian</a:t>
            </a:r>
            <a:r>
              <a:rPr lang="en-US" sz="1600" dirty="0">
                <a:latin typeface="Andale Mono"/>
                <a:cs typeface="Andale Mono"/>
              </a:rPr>
              <a:t> Sugar',52.78,4716,2.5,15</a:t>
            </a:r>
          </a:p>
          <a:p>
            <a:pPr marL="0" indent="0">
              <a:buNone/>
            </a:pPr>
            <a:r>
              <a:rPr lang="en-US" sz="1600" dirty="0" err="1">
                <a:latin typeface="Andale Mono"/>
                <a:cs typeface="Andale Mono"/>
              </a:rPr>
              <a:t>ROF,'Royal</a:t>
            </a:r>
            <a:r>
              <a:rPr lang="en-US" sz="1600" dirty="0">
                <a:latin typeface="Andale Mono"/>
                <a:cs typeface="Andale Mono"/>
              </a:rPr>
              <a:t> Ostrich Farms',33.75,1234923,3,6</a:t>
            </a:r>
          </a:p>
        </p:txBody>
      </p:sp>
    </p:spTree>
    <p:extLst>
      <p:ext uri="{BB962C8B-B14F-4D97-AF65-F5344CB8AC3E}">
        <p14:creationId xmlns:p14="http://schemas.microsoft.com/office/powerpoint/2010/main" val="302356422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1026"/>
          <p:cNvSpPr>
            <a:spLocks noGrp="1" noChangeArrowheads="1"/>
          </p:cNvSpPr>
          <p:nvPr>
            <p:ph type="title"/>
          </p:nvPr>
        </p:nvSpPr>
        <p:spPr>
          <a:xfrm>
            <a:off x="457200" y="1371600"/>
            <a:ext cx="8229600" cy="1143000"/>
          </a:xfrm>
        </p:spPr>
        <p:txBody>
          <a:bodyPr/>
          <a:lstStyle/>
          <a:p>
            <a:pPr eaLnBrk="1" hangingPunct="1"/>
            <a:r>
              <a:rPr lang="en-US" dirty="0">
                <a:ea typeface="ＭＳ Ｐゴシック" pitchFamily="-109" charset="-128"/>
                <a:cs typeface="ＭＳ Ｐゴシック" pitchFamily="-109" charset="-128"/>
              </a:rPr>
              <a:t>Inserting rows with </a:t>
            </a:r>
            <a:r>
              <a:rPr lang="en-US" dirty="0" err="1">
                <a:ea typeface="ＭＳ Ｐゴシック" pitchFamily="-109" charset="-128"/>
                <a:cs typeface="ＭＳ Ｐゴシック" pitchFamily="-109" charset="-128"/>
              </a:rPr>
              <a:t>MySQL</a:t>
            </a:r>
            <a:r>
              <a:rPr lang="en-US" dirty="0">
                <a:ea typeface="ＭＳ Ｐゴシック" pitchFamily="-109" charset="-128"/>
                <a:cs typeface="ＭＳ Ｐゴシック" pitchFamily="-109" charset="-128"/>
              </a:rPr>
              <a:t> Workbench</a:t>
            </a:r>
          </a:p>
        </p:txBody>
      </p:sp>
      <p:pic>
        <p:nvPicPr>
          <p:cNvPr id="5" name="Picture 4"/>
          <p:cNvPicPr>
            <a:picLocks noChangeAspect="1"/>
          </p:cNvPicPr>
          <p:nvPr/>
        </p:nvPicPr>
        <p:blipFill>
          <a:blip r:embed="rId3"/>
          <a:stretch>
            <a:fillRect/>
          </a:stretch>
        </p:blipFill>
        <p:spPr>
          <a:xfrm>
            <a:off x="1148129" y="3429000"/>
            <a:ext cx="7195771" cy="1752600"/>
          </a:xfrm>
          <a:prstGeom prst="rect">
            <a:avLst/>
          </a:prstGeom>
        </p:spPr>
      </p:pic>
    </p:spTree>
    <p:extLst>
      <p:ext uri="{BB962C8B-B14F-4D97-AF65-F5344CB8AC3E}">
        <p14:creationId xmlns:p14="http://schemas.microsoft.com/office/powerpoint/2010/main" val="296920876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1026"/>
          <p:cNvSpPr>
            <a:spLocks noGrp="1" noChangeArrowheads="1"/>
          </p:cNvSpPr>
          <p:nvPr>
            <p:ph type="title"/>
          </p:nvPr>
        </p:nvSpPr>
        <p:spPr>
          <a:xfrm>
            <a:off x="457200" y="1219200"/>
            <a:ext cx="8229600" cy="1143000"/>
          </a:xfrm>
        </p:spPr>
        <p:txBody>
          <a:bodyPr/>
          <a:lstStyle/>
          <a:p>
            <a:pPr eaLnBrk="1" hangingPunct="1"/>
            <a:r>
              <a:rPr lang="en-US" dirty="0">
                <a:ea typeface="ＭＳ Ｐゴシック" pitchFamily="-109" charset="-128"/>
                <a:cs typeface="ＭＳ Ｐゴシック" pitchFamily="-109" charset="-128"/>
              </a:rPr>
              <a:t>Inserting rows with </a:t>
            </a:r>
            <a:r>
              <a:rPr lang="en-US" dirty="0" err="1">
                <a:ea typeface="ＭＳ Ｐゴシック" pitchFamily="-109" charset="-128"/>
                <a:cs typeface="ＭＳ Ｐゴシック" pitchFamily="-109" charset="-128"/>
              </a:rPr>
              <a:t>phpMyAdmin</a:t>
            </a:r>
            <a:endParaRPr lang="en-US" dirty="0">
              <a:ea typeface="ＭＳ Ｐゴシック" pitchFamily="-109" charset="-128"/>
              <a:cs typeface="ＭＳ Ｐゴシック" pitchFamily="-109" charset="-128"/>
            </a:endParaRPr>
          </a:p>
        </p:txBody>
      </p:sp>
      <p:pic>
        <p:nvPicPr>
          <p:cNvPr id="43012" name="Picture 1029" descr="VST:Books:Data Management:5e:slides:images:shrinsert.png"/>
          <p:cNvPicPr>
            <a:picLocks noChangeAspect="1" noChangeArrowheads="1"/>
          </p:cNvPicPr>
          <p:nvPr/>
        </p:nvPicPr>
        <p:blipFill>
          <a:blip r:embed="rId3"/>
          <a:srcRect/>
          <a:stretch>
            <a:fillRect/>
          </a:stretch>
        </p:blipFill>
        <p:spPr bwMode="auto">
          <a:xfrm>
            <a:off x="1574800" y="3162300"/>
            <a:ext cx="5994400" cy="2286000"/>
          </a:xfrm>
          <a:prstGeom prst="rect">
            <a:avLst/>
          </a:prstGeom>
          <a:noFill/>
          <a:ln w="9525">
            <a:noFill/>
            <a:miter lim="800000"/>
            <a:headEnd/>
            <a:tailEnd/>
          </a:ln>
        </p:spPr>
      </p:pic>
    </p:spTree>
    <p:extLst>
      <p:ext uri="{BB962C8B-B14F-4D97-AF65-F5344CB8AC3E}">
        <p14:creationId xmlns:p14="http://schemas.microsoft.com/office/powerpoint/2010/main" val="48307585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772" y="1143000"/>
            <a:ext cx="8229600" cy="1143000"/>
          </a:xfrm>
        </p:spPr>
        <p:txBody>
          <a:bodyPr/>
          <a:lstStyle/>
          <a:p>
            <a:r>
              <a:rPr lang="en-US" dirty="0"/>
              <a:t>Exercise</a:t>
            </a:r>
          </a:p>
        </p:txBody>
      </p:sp>
      <p:sp>
        <p:nvSpPr>
          <p:cNvPr id="3" name="Content Placeholder 2"/>
          <p:cNvSpPr>
            <a:spLocks noGrp="1"/>
          </p:cNvSpPr>
          <p:nvPr>
            <p:ph idx="1"/>
          </p:nvPr>
        </p:nvSpPr>
        <p:spPr>
          <a:xfrm>
            <a:off x="884918" y="2514600"/>
            <a:ext cx="7769225" cy="2728912"/>
          </a:xfrm>
        </p:spPr>
        <p:txBody>
          <a:bodyPr/>
          <a:lstStyle/>
          <a:p>
            <a:r>
              <a:rPr lang="en-US" dirty="0"/>
              <a:t>Use MySQL Workbench to design your data model for recording details of Olympic cities</a:t>
            </a:r>
          </a:p>
          <a:p>
            <a:r>
              <a:rPr lang="en-US" dirty="0"/>
              <a:t>Create a table and add rows for the first three Olympics</a:t>
            </a:r>
          </a:p>
          <a:p>
            <a:pPr marL="0" indent="0">
              <a:buNone/>
            </a:pPr>
            <a:endParaRPr lang="en-US" dirty="0"/>
          </a:p>
        </p:txBody>
      </p:sp>
    </p:spTree>
    <p:extLst>
      <p:ext uri="{BB962C8B-B14F-4D97-AF65-F5344CB8AC3E}">
        <p14:creationId xmlns:p14="http://schemas.microsoft.com/office/powerpoint/2010/main" val="210460579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a:xfrm>
            <a:off x="609600" y="1144587"/>
            <a:ext cx="8229600" cy="990600"/>
          </a:xfrm>
          <a:noFill/>
        </p:spPr>
        <p:txBody>
          <a:bodyPr lIns="90487" tIns="44450" rIns="90487" bIns="44450" anchor="ctr"/>
          <a:lstStyle/>
          <a:p>
            <a:pPr eaLnBrk="1" hangingPunct="1"/>
            <a:r>
              <a:rPr lang="en-US" dirty="0"/>
              <a:t>DELETE - deleting rows</a:t>
            </a:r>
          </a:p>
        </p:txBody>
      </p:sp>
      <p:sp>
        <p:nvSpPr>
          <p:cNvPr id="37892" name="Rectangle 3"/>
          <p:cNvSpPr>
            <a:spLocks noGrp="1" noChangeArrowheads="1"/>
          </p:cNvSpPr>
          <p:nvPr>
            <p:ph idx="1"/>
          </p:nvPr>
        </p:nvSpPr>
        <p:spPr>
          <a:xfrm>
            <a:off x="609600" y="2592387"/>
            <a:ext cx="8226425" cy="3808413"/>
          </a:xfrm>
          <a:noFill/>
        </p:spPr>
        <p:txBody>
          <a:bodyPr lIns="90487" tIns="44450" rIns="90487" bIns="44450"/>
          <a:lstStyle/>
          <a:p>
            <a:pPr eaLnBrk="1" hangingPunct="1">
              <a:buFontTx/>
              <a:buNone/>
            </a:pPr>
            <a:r>
              <a:rPr lang="en-US" sz="2400" dirty="0"/>
              <a:t>	</a:t>
            </a:r>
            <a:r>
              <a:rPr lang="en-US" sz="2400" i="1" dirty="0"/>
              <a:t>Erase the data for Burmese Elephant. All the shares have been sold.</a:t>
            </a:r>
          </a:p>
          <a:p>
            <a:pPr eaLnBrk="1" hangingPunct="1">
              <a:buFontTx/>
              <a:buNone/>
            </a:pPr>
            <a:endParaRPr lang="en-US" sz="2400" dirty="0"/>
          </a:p>
          <a:p>
            <a:pPr eaLnBrk="1" hangingPunct="1">
              <a:buFontTx/>
              <a:buNone/>
            </a:pPr>
            <a:r>
              <a:rPr lang="en-US" sz="2400" dirty="0"/>
              <a:t>	</a:t>
            </a:r>
            <a:r>
              <a:rPr lang="en-US" sz="2400" b="1" dirty="0">
                <a:latin typeface="Courier New" panose="02070309020205020404" pitchFamily="49" charset="0"/>
              </a:rPr>
              <a:t>DELETE FROM share </a:t>
            </a:r>
          </a:p>
          <a:p>
            <a:pPr eaLnBrk="1" hangingPunct="1">
              <a:buFontTx/>
              <a:buNone/>
            </a:pPr>
            <a:r>
              <a:rPr lang="en-US" sz="2400" b="1" dirty="0">
                <a:latin typeface="Courier New" panose="02070309020205020404" pitchFamily="49" charset="0"/>
              </a:rPr>
              <a:t>    WHERE </a:t>
            </a:r>
            <a:r>
              <a:rPr lang="en-US" sz="2400" b="1" dirty="0" err="1">
                <a:latin typeface="Courier New" panose="02070309020205020404" pitchFamily="49" charset="0"/>
              </a:rPr>
              <a:t>shrfirm</a:t>
            </a:r>
            <a:r>
              <a:rPr lang="en-US" sz="2400" b="1" dirty="0">
                <a:latin typeface="Courier New" panose="02070309020205020404" pitchFamily="49" charset="0"/>
              </a:rPr>
              <a:t> = 'Burmese Elephant';</a:t>
            </a:r>
            <a:endParaRPr lang="en-US" b="1" dirty="0">
              <a:latin typeface="Courier New" panose="02070309020205020404" pitchFamily="49" charset="0"/>
            </a:endParaRPr>
          </a:p>
          <a:p>
            <a:pPr eaLnBrk="1" hangingPunct="1"/>
            <a:endParaRPr lang="en-US" dirty="0">
              <a:latin typeface="Courier New" panose="02070309020205020404" pitchFamily="49" charset="0"/>
            </a:endParaRPr>
          </a:p>
        </p:txBody>
      </p:sp>
    </p:spTree>
    <p:extLst>
      <p:ext uri="{BB962C8B-B14F-4D97-AF65-F5344CB8AC3E}">
        <p14:creationId xmlns:p14="http://schemas.microsoft.com/office/powerpoint/2010/main" val="2762620275"/>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a:xfrm>
            <a:off x="609600" y="1130300"/>
            <a:ext cx="8229600" cy="990600"/>
          </a:xfrm>
        </p:spPr>
        <p:txBody>
          <a:bodyPr/>
          <a:lstStyle/>
          <a:p>
            <a:pPr eaLnBrk="1" hangingPunct="1"/>
            <a:r>
              <a:rPr lang="en-US" dirty="0"/>
              <a:t>UPDATE - changing rows</a:t>
            </a:r>
          </a:p>
        </p:txBody>
      </p:sp>
      <p:sp>
        <p:nvSpPr>
          <p:cNvPr id="38916" name="Rectangle 3"/>
          <p:cNvSpPr>
            <a:spLocks noGrp="1" noChangeArrowheads="1"/>
          </p:cNvSpPr>
          <p:nvPr>
            <p:ph idx="1"/>
          </p:nvPr>
        </p:nvSpPr>
        <p:spPr>
          <a:xfrm>
            <a:off x="609600" y="2425700"/>
            <a:ext cx="8221663" cy="3670300"/>
          </a:xfrm>
        </p:spPr>
        <p:txBody>
          <a:bodyPr/>
          <a:lstStyle/>
          <a:p>
            <a:pPr eaLnBrk="1" hangingPunct="1">
              <a:buFontTx/>
              <a:buNone/>
            </a:pPr>
            <a:r>
              <a:rPr lang="en-US" i="1" dirty="0"/>
              <a:t>Change the share price of FC to 31.50.</a:t>
            </a:r>
          </a:p>
          <a:p>
            <a:pPr eaLnBrk="1" hangingPunct="1">
              <a:buFontTx/>
              <a:buNone/>
            </a:pPr>
            <a:endParaRPr lang="en-US" dirty="0"/>
          </a:p>
          <a:p>
            <a:pPr eaLnBrk="1" hangingPunct="1">
              <a:buFontTx/>
              <a:buNone/>
            </a:pPr>
            <a:r>
              <a:rPr lang="en-US" dirty="0">
                <a:latin typeface="Courier" pitchFamily="48" charset="0"/>
              </a:rPr>
              <a:t>	</a:t>
            </a:r>
            <a:r>
              <a:rPr lang="en-US" sz="2400" b="1" dirty="0">
                <a:latin typeface="Courier New" panose="02070309020205020404" pitchFamily="49" charset="0"/>
              </a:rPr>
              <a:t>UPDATE share</a:t>
            </a:r>
          </a:p>
          <a:p>
            <a:pPr eaLnBrk="1" hangingPunct="1">
              <a:buFontTx/>
              <a:buNone/>
            </a:pPr>
            <a:r>
              <a:rPr lang="en-US" sz="2400" b="1" dirty="0">
                <a:latin typeface="Courier New" panose="02070309020205020404" pitchFamily="49" charset="0"/>
              </a:rPr>
              <a:t>		SET </a:t>
            </a:r>
            <a:r>
              <a:rPr lang="en-US" sz="2400" b="1" dirty="0" err="1">
                <a:latin typeface="Courier New" panose="02070309020205020404" pitchFamily="49" charset="0"/>
              </a:rPr>
              <a:t>shrprice</a:t>
            </a:r>
            <a:r>
              <a:rPr lang="en-US" sz="2400" b="1" dirty="0">
                <a:latin typeface="Courier New" panose="02070309020205020404" pitchFamily="49" charset="0"/>
              </a:rPr>
              <a:t> = 31.50</a:t>
            </a:r>
          </a:p>
          <a:p>
            <a:pPr eaLnBrk="1" hangingPunct="1">
              <a:buFontTx/>
              <a:buNone/>
            </a:pPr>
            <a:r>
              <a:rPr lang="en-US" sz="2400" b="1" dirty="0">
                <a:latin typeface="Courier New" panose="02070309020205020404" pitchFamily="49" charset="0"/>
              </a:rPr>
              <a:t>		WHERE </a:t>
            </a:r>
            <a:r>
              <a:rPr lang="en-US" sz="2400" b="1" dirty="0" err="1">
                <a:latin typeface="Courier New" panose="02070309020205020404" pitchFamily="49" charset="0"/>
              </a:rPr>
              <a:t>shrcode</a:t>
            </a:r>
            <a:r>
              <a:rPr lang="en-US" sz="2400" b="1" dirty="0">
                <a:latin typeface="Courier New" panose="02070309020205020404" pitchFamily="49" charset="0"/>
              </a:rPr>
              <a:t> = 'FC';</a:t>
            </a:r>
            <a:endParaRPr lang="en-US" b="1" dirty="0">
              <a:latin typeface="Courier New" panose="02070309020205020404" pitchFamily="49" charset="0"/>
            </a:endParaRPr>
          </a:p>
        </p:txBody>
      </p:sp>
    </p:spTree>
    <p:extLst>
      <p:ext uri="{BB962C8B-B14F-4D97-AF65-F5344CB8AC3E}">
        <p14:creationId xmlns:p14="http://schemas.microsoft.com/office/powerpoint/2010/main" val="111610696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a:xfrm>
            <a:off x="457200" y="1206500"/>
            <a:ext cx="8305800" cy="914400"/>
          </a:xfrm>
        </p:spPr>
        <p:txBody>
          <a:bodyPr/>
          <a:lstStyle/>
          <a:p>
            <a:pPr eaLnBrk="1" hangingPunct="1"/>
            <a:r>
              <a:rPr lang="en-US" dirty="0"/>
              <a:t>UPDATE - changing rows</a:t>
            </a:r>
          </a:p>
        </p:txBody>
      </p:sp>
      <p:sp>
        <p:nvSpPr>
          <p:cNvPr id="39940" name="Rectangle 3"/>
          <p:cNvSpPr>
            <a:spLocks noGrp="1" noChangeArrowheads="1"/>
          </p:cNvSpPr>
          <p:nvPr>
            <p:ph idx="1"/>
          </p:nvPr>
        </p:nvSpPr>
        <p:spPr>
          <a:xfrm>
            <a:off x="609600" y="2349500"/>
            <a:ext cx="8145463" cy="3746500"/>
          </a:xfrm>
        </p:spPr>
        <p:txBody>
          <a:bodyPr/>
          <a:lstStyle/>
          <a:p>
            <a:pPr eaLnBrk="1" hangingPunct="1">
              <a:buFontTx/>
              <a:buNone/>
            </a:pPr>
            <a:r>
              <a:rPr lang="en-US" i="1" dirty="0"/>
              <a:t>	</a:t>
            </a:r>
            <a:r>
              <a:rPr lang="en-US" sz="2400" i="1" dirty="0"/>
              <a:t>Increase the total number of shares for Nigerian Geese by 10% because of the recent bonus issue.</a:t>
            </a:r>
            <a:endParaRPr lang="en-US" dirty="0"/>
          </a:p>
          <a:p>
            <a:pPr eaLnBrk="1" hangingPunct="1">
              <a:buFontTx/>
              <a:buNone/>
            </a:pPr>
            <a:endParaRPr lang="en-US" dirty="0"/>
          </a:p>
          <a:p>
            <a:pPr eaLnBrk="1" hangingPunct="1">
              <a:buFontTx/>
              <a:buNone/>
            </a:pPr>
            <a:r>
              <a:rPr lang="en-US" dirty="0">
                <a:latin typeface="Courier" pitchFamily="48" charset="0"/>
              </a:rPr>
              <a:t>	</a:t>
            </a:r>
            <a:r>
              <a:rPr lang="en-US" sz="2400" b="1" dirty="0">
                <a:latin typeface="Courier New" panose="02070309020205020404" pitchFamily="49" charset="0"/>
              </a:rPr>
              <a:t>UPDATE share</a:t>
            </a:r>
          </a:p>
          <a:p>
            <a:pPr eaLnBrk="1" hangingPunct="1">
              <a:buFontTx/>
              <a:buNone/>
            </a:pPr>
            <a:r>
              <a:rPr lang="en-US" sz="2400" b="1" dirty="0">
                <a:latin typeface="Courier New" panose="02070309020205020404" pitchFamily="49" charset="0"/>
              </a:rPr>
              <a:t>		SET </a:t>
            </a:r>
            <a:r>
              <a:rPr lang="en-US" sz="2400" b="1" dirty="0" err="1">
                <a:latin typeface="Courier New" panose="02070309020205020404" pitchFamily="49" charset="0"/>
              </a:rPr>
              <a:t>shrqty</a:t>
            </a:r>
            <a:r>
              <a:rPr lang="en-US" sz="2400" b="1" dirty="0">
                <a:latin typeface="Courier New" panose="02070309020205020404" pitchFamily="49" charset="0"/>
              </a:rPr>
              <a:t> = </a:t>
            </a:r>
            <a:r>
              <a:rPr lang="en-US" sz="2400" b="1" dirty="0" err="1">
                <a:latin typeface="Courier New" panose="02070309020205020404" pitchFamily="49" charset="0"/>
              </a:rPr>
              <a:t>shrqty</a:t>
            </a:r>
            <a:r>
              <a:rPr lang="en-US" sz="2400" b="1" dirty="0">
                <a:latin typeface="Courier New" panose="02070309020205020404" pitchFamily="49" charset="0"/>
              </a:rPr>
              <a:t>*1.1</a:t>
            </a:r>
          </a:p>
          <a:p>
            <a:pPr eaLnBrk="1" hangingPunct="1">
              <a:buFontTx/>
              <a:buNone/>
            </a:pPr>
            <a:r>
              <a:rPr lang="en-US" sz="2400" b="1" dirty="0">
                <a:latin typeface="Courier New" panose="02070309020205020404" pitchFamily="49" charset="0"/>
              </a:rPr>
              <a:t>		WHERE </a:t>
            </a:r>
            <a:r>
              <a:rPr lang="en-US" sz="2400" b="1" dirty="0" err="1">
                <a:latin typeface="Courier New" panose="02070309020205020404" pitchFamily="49" charset="0"/>
              </a:rPr>
              <a:t>shrfirm</a:t>
            </a:r>
            <a:r>
              <a:rPr lang="en-US" sz="2400" b="1" dirty="0">
                <a:latin typeface="Courier New" panose="02070309020205020404" pitchFamily="49" charset="0"/>
              </a:rPr>
              <a:t> = 'Nigerian Geese';</a:t>
            </a:r>
          </a:p>
        </p:txBody>
      </p:sp>
    </p:spTree>
    <p:extLst>
      <p:ext uri="{BB962C8B-B14F-4D97-AF65-F5344CB8AC3E}">
        <p14:creationId xmlns:p14="http://schemas.microsoft.com/office/powerpoint/2010/main" val="105968989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p:txBody>
          <a:bodyPr/>
          <a:lstStyle/>
          <a:p>
            <a:pPr eaLnBrk="1" hangingPunct="1">
              <a:defRPr/>
            </a:pPr>
            <a:r>
              <a:rPr lang="en-US" dirty="0"/>
              <a:t>Changing Tables</a:t>
            </a:r>
          </a:p>
        </p:txBody>
      </p:sp>
      <p:sp>
        <p:nvSpPr>
          <p:cNvPr id="293891" name="Rectangle 3"/>
          <p:cNvSpPr>
            <a:spLocks noGrp="1" noChangeArrowheads="1"/>
          </p:cNvSpPr>
          <p:nvPr>
            <p:ph idx="1"/>
          </p:nvPr>
        </p:nvSpPr>
        <p:spPr/>
        <p:txBody>
          <a:bodyPr/>
          <a:lstStyle/>
          <a:p>
            <a:pPr eaLnBrk="1" hangingPunct="1">
              <a:defRPr/>
            </a:pPr>
            <a:r>
              <a:rPr lang="en-US" dirty="0">
                <a:solidFill>
                  <a:srgbClr val="C00000"/>
                </a:solidFill>
              </a:rPr>
              <a:t>ALTER TABLE </a:t>
            </a:r>
            <a:r>
              <a:rPr lang="en-US" dirty="0"/>
              <a:t>statement allows you </a:t>
            </a:r>
          </a:p>
          <a:p>
            <a:pPr lvl="1">
              <a:defRPr/>
            </a:pPr>
            <a:r>
              <a:rPr lang="en-US" dirty="0"/>
              <a:t>Add new column</a:t>
            </a:r>
          </a:p>
          <a:p>
            <a:pPr lvl="1">
              <a:defRPr/>
            </a:pPr>
            <a:r>
              <a:rPr lang="en-US" dirty="0"/>
              <a:t>Change column specifications</a:t>
            </a:r>
          </a:p>
          <a:p>
            <a:pPr lvl="1">
              <a:defRPr/>
            </a:pPr>
            <a:r>
              <a:rPr lang="en-US" dirty="0"/>
              <a:t>Add table constraints</a:t>
            </a:r>
          </a:p>
          <a:p>
            <a:pPr lvl="1">
              <a:defRPr/>
            </a:pPr>
            <a:r>
              <a:rPr lang="en-US" dirty="0"/>
              <a:t>Drop table constraints</a:t>
            </a:r>
          </a:p>
          <a:p>
            <a:pPr lvl="1" eaLnBrk="1" hangingPunct="1">
              <a:defRPr/>
            </a:pPr>
            <a:endParaRPr lang="en-US" dirty="0">
              <a:solidFill>
                <a:srgbClr val="C00000"/>
              </a:solidFill>
            </a:endParaRPr>
          </a:p>
          <a:p>
            <a:pPr eaLnBrk="1" hangingPunct="1">
              <a:defRPr/>
            </a:pPr>
            <a:endParaRPr lang="en-US" dirty="0">
              <a:solidFill>
                <a:srgbClr val="0000FF"/>
              </a:solidFill>
            </a:endParaRPr>
          </a:p>
        </p:txBody>
      </p:sp>
      <p:sp>
        <p:nvSpPr>
          <p:cNvPr id="4" name="Slide Number Placeholder 3"/>
          <p:cNvSpPr>
            <a:spLocks noGrp="1"/>
          </p:cNvSpPr>
          <p:nvPr>
            <p:ph type="sldNum" sz="quarter" idx="4294967295"/>
          </p:nvPr>
        </p:nvSpPr>
        <p:spPr/>
        <p:txBody>
          <a:bodyPr/>
          <a:lstStyle/>
          <a:p>
            <a:fld id="{515DF3BB-CB3A-4A93-A7AC-6E10D5EE5186}" type="slidenum">
              <a:rPr lang="en-US"/>
              <a:pPr/>
              <a:t>78</a:t>
            </a:fld>
            <a:endParaRPr lang="en-US"/>
          </a:p>
        </p:txBody>
      </p:sp>
    </p:spTree>
    <p:extLst>
      <p:ext uri="{BB962C8B-B14F-4D97-AF65-F5344CB8AC3E}">
        <p14:creationId xmlns:p14="http://schemas.microsoft.com/office/powerpoint/2010/main" val="319371575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a:xfrm>
            <a:off x="-152400" y="548792"/>
            <a:ext cx="8229600" cy="1281260"/>
          </a:xfrm>
        </p:spPr>
        <p:txBody>
          <a:bodyPr/>
          <a:lstStyle/>
          <a:p>
            <a:pPr eaLnBrk="1" fontAlgn="auto" hangingPunct="1">
              <a:spcAft>
                <a:spcPts val="0"/>
              </a:spcAft>
              <a:defRPr/>
            </a:pPr>
            <a:r>
              <a:rPr dirty="0"/>
              <a:t>Changing Tables</a:t>
            </a:r>
          </a:p>
        </p:txBody>
      </p:sp>
      <p:sp>
        <p:nvSpPr>
          <p:cNvPr id="32771" name="Rectangle 3"/>
          <p:cNvSpPr>
            <a:spLocks noGrp="1" noChangeArrowheads="1"/>
          </p:cNvSpPr>
          <p:nvPr>
            <p:ph idx="1"/>
          </p:nvPr>
        </p:nvSpPr>
        <p:spPr>
          <a:xfrm>
            <a:off x="457200" y="1667971"/>
            <a:ext cx="8229600" cy="5156691"/>
          </a:xfrm>
        </p:spPr>
        <p:txBody>
          <a:bodyPr>
            <a:normAutofit/>
          </a:bodyPr>
          <a:lstStyle/>
          <a:p>
            <a:pPr eaLnBrk="1" hangingPunct="1"/>
            <a:r>
              <a:rPr lang="en-US" altLang="en-US" sz="2400" dirty="0"/>
              <a:t>ALTER TABLE statement allows you to change column specifications:</a:t>
            </a:r>
          </a:p>
          <a:p>
            <a:pPr eaLnBrk="1" hangingPunct="1"/>
            <a:endParaRPr lang="en-US" altLang="en-US" sz="2400" dirty="0"/>
          </a:p>
          <a:p>
            <a:pPr eaLnBrk="1" hangingPunct="1"/>
            <a:endParaRPr lang="en-US" altLang="en-US" sz="2400" dirty="0"/>
          </a:p>
          <a:p>
            <a:pPr eaLnBrk="1" hangingPunct="1"/>
            <a:r>
              <a:rPr lang="en-US" altLang="en-US" sz="2400" dirty="0"/>
              <a:t>Table Actions:</a:t>
            </a:r>
          </a:p>
          <a:p>
            <a:pPr eaLnBrk="1" hangingPunct="1"/>
            <a:endParaRPr lang="en-US" altLang="en-US" sz="2400" dirty="0"/>
          </a:p>
          <a:p>
            <a:pPr eaLnBrk="1" hangingPunct="1"/>
            <a:endParaRPr lang="en-US" altLang="en-US" sz="2400" dirty="0"/>
          </a:p>
          <a:p>
            <a:pPr eaLnBrk="1" hangingPunct="1"/>
            <a:endParaRPr lang="en-US" altLang="en-US" sz="2400" dirty="0"/>
          </a:p>
          <a:p>
            <a:pPr eaLnBrk="1" hangingPunct="1"/>
            <a:r>
              <a:rPr lang="en-US" altLang="en-US" sz="2400" dirty="0"/>
              <a:t>Example </a:t>
            </a:r>
            <a:r>
              <a:rPr lang="en-US" altLang="en-US" sz="1600" dirty="0"/>
              <a:t>(adding a new column with a default value)</a:t>
            </a:r>
            <a:r>
              <a:rPr lang="en-US" altLang="en-US" sz="2400" dirty="0"/>
              <a:t>:</a:t>
            </a:r>
          </a:p>
          <a:p>
            <a:pPr eaLnBrk="1" hangingPunct="1"/>
            <a:endParaRPr lang="en-US" altLang="en-US" sz="28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5653085"/>
            <a:ext cx="7267575" cy="81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2263" y="2500493"/>
            <a:ext cx="5660510" cy="6746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9775" y="3327580"/>
            <a:ext cx="5506788" cy="16159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91090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Terms</a:t>
            </a:r>
          </a:p>
        </p:txBody>
      </p:sp>
      <p:sp>
        <p:nvSpPr>
          <p:cNvPr id="3" name="Content Placeholder 2"/>
          <p:cNvSpPr>
            <a:spLocks noGrp="1"/>
          </p:cNvSpPr>
          <p:nvPr>
            <p:ph idx="1"/>
          </p:nvPr>
        </p:nvSpPr>
        <p:spPr/>
        <p:txBody>
          <a:bodyPr/>
          <a:lstStyle/>
          <a:p>
            <a:r>
              <a:rPr lang="en-US" dirty="0"/>
              <a:t>Database</a:t>
            </a:r>
          </a:p>
          <a:p>
            <a:pPr lvl="1"/>
            <a:r>
              <a:rPr lang="en-US" dirty="0"/>
              <a:t>Collection of related tables</a:t>
            </a:r>
          </a:p>
          <a:p>
            <a:r>
              <a:rPr lang="en-US" dirty="0"/>
              <a:t>Records</a:t>
            </a:r>
          </a:p>
          <a:p>
            <a:pPr lvl="1"/>
            <a:r>
              <a:rPr lang="en-US" dirty="0"/>
              <a:t>One row in a table for one instance of data</a:t>
            </a:r>
          </a:p>
          <a:p>
            <a:r>
              <a:rPr lang="en-US" dirty="0"/>
              <a:t>Fields</a:t>
            </a:r>
          </a:p>
          <a:p>
            <a:pPr lvl="1"/>
            <a:r>
              <a:rPr lang="en-US" dirty="0"/>
              <a:t>Columns for fine details of an instance</a:t>
            </a:r>
          </a:p>
        </p:txBody>
      </p:sp>
    </p:spTree>
    <p:extLst>
      <p:ext uri="{BB962C8B-B14F-4D97-AF65-F5344CB8AC3E}">
        <p14:creationId xmlns:p14="http://schemas.microsoft.com/office/powerpoint/2010/main" val="120190191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Removing Tables</a:t>
            </a:r>
          </a:p>
        </p:txBody>
      </p:sp>
      <p:sp>
        <p:nvSpPr>
          <p:cNvPr id="3" name="Content Placeholder 2"/>
          <p:cNvSpPr>
            <a:spLocks noGrp="1"/>
          </p:cNvSpPr>
          <p:nvPr>
            <p:ph idx="1"/>
          </p:nvPr>
        </p:nvSpPr>
        <p:spPr/>
        <p:txBody>
          <a:bodyPr/>
          <a:lstStyle/>
          <a:p>
            <a:pPr>
              <a:defRPr/>
            </a:pPr>
            <a:r>
              <a:rPr lang="en-US" dirty="0">
                <a:solidFill>
                  <a:srgbClr val="C00000"/>
                </a:solidFill>
              </a:rPr>
              <a:t>DROP TABLE </a:t>
            </a:r>
            <a:r>
              <a:rPr lang="en-US" dirty="0"/>
              <a:t>statement allows you to remove tables from your schema:</a:t>
            </a:r>
          </a:p>
          <a:p>
            <a:pPr lvl="1">
              <a:defRPr/>
            </a:pPr>
            <a:r>
              <a:rPr lang="en-US" dirty="0">
                <a:solidFill>
                  <a:srgbClr val="0000FF"/>
                </a:solidFill>
              </a:rPr>
              <a:t>DROP TABLE share;</a:t>
            </a:r>
            <a:endParaRPr lang="en-US" dirty="0"/>
          </a:p>
        </p:txBody>
      </p:sp>
      <p:sp>
        <p:nvSpPr>
          <p:cNvPr id="5" name="Slide Number Placeholder 4"/>
          <p:cNvSpPr>
            <a:spLocks noGrp="1"/>
          </p:cNvSpPr>
          <p:nvPr>
            <p:ph type="sldNum" sz="quarter" idx="4294967295"/>
          </p:nvPr>
        </p:nvSpPr>
        <p:spPr/>
        <p:txBody>
          <a:bodyPr/>
          <a:lstStyle/>
          <a:p>
            <a:fld id="{B9A40A10-BBE0-457E-8976-CD63DEAAF30B}" type="slidenum">
              <a:rPr lang="en-US" smtClean="0"/>
              <a:pPr/>
              <a:t>80</a:t>
            </a:fld>
            <a:endParaRPr lang="en-US"/>
          </a:p>
        </p:txBody>
      </p:sp>
    </p:spTree>
    <p:extLst>
      <p:ext uri="{BB962C8B-B14F-4D97-AF65-F5344CB8AC3E}">
        <p14:creationId xmlns:p14="http://schemas.microsoft.com/office/powerpoint/2010/main" val="136004987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p:spPr>
        <p:txBody>
          <a:bodyPr/>
          <a:lstStyle/>
          <a:p>
            <a:r>
              <a:rPr lang="en-US" dirty="0"/>
              <a:t>Quotes</a:t>
            </a:r>
          </a:p>
        </p:txBody>
      </p:sp>
      <p:sp>
        <p:nvSpPr>
          <p:cNvPr id="3" name="Content Placeholder 2"/>
          <p:cNvSpPr>
            <a:spLocks noGrp="1"/>
          </p:cNvSpPr>
          <p:nvPr>
            <p:ph idx="1"/>
          </p:nvPr>
        </p:nvSpPr>
        <p:spPr>
          <a:xfrm>
            <a:off x="457200" y="2057400"/>
            <a:ext cx="8229600" cy="4419600"/>
          </a:xfrm>
        </p:spPr>
        <p:txBody>
          <a:bodyPr>
            <a:normAutofit lnSpcReduction="10000"/>
          </a:bodyPr>
          <a:lstStyle/>
          <a:p>
            <a:r>
              <a:rPr lang="en-US" dirty="0"/>
              <a:t>Three kinds of quotes</a:t>
            </a:r>
          </a:p>
          <a:p>
            <a:pPr lvl="1"/>
            <a:r>
              <a:rPr lang="en-US" dirty="0"/>
              <a:t>Single </a:t>
            </a:r>
            <a:r>
              <a:rPr lang="fr-FR" dirty="0">
                <a:solidFill>
                  <a:srgbClr val="FF0000"/>
                </a:solidFill>
              </a:rPr>
              <a:t>'</a:t>
            </a:r>
            <a:r>
              <a:rPr lang="fr-FR" dirty="0"/>
              <a:t> </a:t>
            </a:r>
            <a:r>
              <a:rPr lang="en-US" dirty="0"/>
              <a:t>(must be straight not curly)</a:t>
            </a:r>
          </a:p>
          <a:p>
            <a:pPr lvl="1"/>
            <a:r>
              <a:rPr lang="en-US" dirty="0"/>
              <a:t>Double </a:t>
            </a:r>
            <a:r>
              <a:rPr lang="en-US" dirty="0">
                <a:solidFill>
                  <a:srgbClr val="FF0000"/>
                </a:solidFill>
              </a:rPr>
              <a:t>"</a:t>
            </a:r>
            <a:r>
              <a:rPr lang="en-US" dirty="0"/>
              <a:t> (must be straight not curly)</a:t>
            </a:r>
          </a:p>
          <a:p>
            <a:pPr lvl="1"/>
            <a:r>
              <a:rPr lang="en-US" dirty="0"/>
              <a:t>Back </a:t>
            </a:r>
            <a:r>
              <a:rPr lang="en-US" dirty="0">
                <a:solidFill>
                  <a:srgbClr val="FF0000"/>
                </a:solidFill>
              </a:rPr>
              <a:t>`</a:t>
            </a:r>
            <a:r>
              <a:rPr lang="en-US" dirty="0"/>
              <a:t> ( left of 1 key)</a:t>
            </a:r>
          </a:p>
          <a:p>
            <a:r>
              <a:rPr lang="en-US" dirty="0"/>
              <a:t>In MySQL, the first two are equivalent and can be used interchangeably</a:t>
            </a:r>
            <a:br>
              <a:rPr lang="en-US" dirty="0"/>
            </a:br>
            <a:endParaRPr lang="en-US" dirty="0"/>
          </a:p>
          <a:p>
            <a:pPr marL="0" indent="0">
              <a:buNone/>
            </a:pPr>
            <a:r>
              <a:rPr lang="en-US" sz="2400" dirty="0">
                <a:latin typeface="Courier New"/>
                <a:cs typeface="Courier New"/>
              </a:rPr>
              <a:t>SELECT `person first` FROM person WHERE `person last` = "O'Hara";</a:t>
            </a:r>
          </a:p>
        </p:txBody>
      </p:sp>
    </p:spTree>
    <p:extLst>
      <p:ext uri="{BB962C8B-B14F-4D97-AF65-F5344CB8AC3E}">
        <p14:creationId xmlns:p14="http://schemas.microsoft.com/office/powerpoint/2010/main" val="6552680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p:spPr>
        <p:txBody>
          <a:bodyPr/>
          <a:lstStyle/>
          <a:p>
            <a:r>
              <a:rPr lang="en-US" dirty="0"/>
              <a:t>Constraints</a:t>
            </a:r>
          </a:p>
        </p:txBody>
      </p:sp>
      <p:sp>
        <p:nvSpPr>
          <p:cNvPr id="3" name="Content Placeholder 2"/>
          <p:cNvSpPr>
            <a:spLocks noGrp="1"/>
          </p:cNvSpPr>
          <p:nvPr>
            <p:ph idx="1"/>
          </p:nvPr>
        </p:nvSpPr>
        <p:spPr>
          <a:xfrm>
            <a:off x="457200" y="2057400"/>
            <a:ext cx="8229600" cy="4419600"/>
          </a:xfrm>
        </p:spPr>
        <p:txBody>
          <a:bodyPr>
            <a:normAutofit/>
          </a:bodyPr>
          <a:lstStyle/>
          <a:p>
            <a:r>
              <a:rPr lang="en-US" sz="2000" b="1" dirty="0">
                <a:latin typeface="Courier New"/>
                <a:cs typeface="Courier New"/>
              </a:rPr>
              <a:t>List all constraints in your table: </a:t>
            </a:r>
          </a:p>
          <a:p>
            <a:pPr marL="0" indent="0">
              <a:buNone/>
            </a:pPr>
            <a:r>
              <a:rPr lang="en-US" sz="2000" dirty="0">
                <a:latin typeface="Courier New"/>
                <a:cs typeface="Courier New"/>
              </a:rPr>
              <a:t>  SELECT CONSTRAINT_NAME, CONSTRAINT_TYPE</a:t>
            </a:r>
          </a:p>
          <a:p>
            <a:pPr marL="0" indent="0">
              <a:buNone/>
            </a:pPr>
            <a:r>
              <a:rPr lang="en-US" sz="2000" dirty="0">
                <a:latin typeface="Courier New"/>
                <a:cs typeface="Courier New"/>
              </a:rPr>
              <a:t>	FROM INFORMATION_SCHEMA.TABLE_CONSTRAINTS</a:t>
            </a:r>
          </a:p>
          <a:p>
            <a:pPr marL="0" indent="0">
              <a:buNone/>
            </a:pPr>
            <a:r>
              <a:rPr lang="en-US" sz="2000" dirty="0">
                <a:latin typeface="Courier New"/>
                <a:cs typeface="Courier New"/>
              </a:rPr>
              <a:t>	WHERE TABLE_NAME = 'Ship’ AND </a:t>
            </a:r>
          </a:p>
          <a:p>
            <a:pPr marL="0" indent="0">
              <a:buNone/>
            </a:pPr>
            <a:r>
              <a:rPr lang="en-US" sz="2000" dirty="0">
                <a:latin typeface="Courier New"/>
                <a:cs typeface="Courier New"/>
              </a:rPr>
              <a:t>		TABLE_SCHEMA = </a:t>
            </a:r>
            <a:r>
              <a:rPr lang="en-US" sz="2000" dirty="0">
                <a:highlight>
                  <a:srgbClr val="FFFF00"/>
                </a:highlight>
                <a:latin typeface="Courier New"/>
                <a:cs typeface="Courier New"/>
              </a:rPr>
              <a:t>'</a:t>
            </a:r>
            <a:r>
              <a:rPr lang="en-US" sz="2000" dirty="0" err="1">
                <a:highlight>
                  <a:srgbClr val="FFFF00"/>
                </a:highlight>
                <a:latin typeface="Courier New"/>
                <a:cs typeface="Courier New"/>
              </a:rPr>
              <a:t>lx_try</a:t>
            </a:r>
            <a:r>
              <a:rPr lang="en-US" sz="2000" dirty="0">
                <a:highlight>
                  <a:srgbClr val="FFFF00"/>
                </a:highlight>
                <a:latin typeface="Courier New"/>
                <a:cs typeface="Courier New"/>
              </a:rPr>
              <a:t>’</a:t>
            </a:r>
            <a:r>
              <a:rPr lang="en-US" sz="2000" dirty="0">
                <a:latin typeface="Courier New"/>
                <a:cs typeface="Courier New"/>
              </a:rPr>
              <a:t>;</a:t>
            </a:r>
          </a:p>
          <a:p>
            <a:pPr marL="0" indent="0">
              <a:buNone/>
            </a:pPr>
            <a:endParaRPr lang="en-US" sz="2000" dirty="0">
              <a:latin typeface="Courier New"/>
              <a:cs typeface="Courier New"/>
            </a:endParaRPr>
          </a:p>
          <a:p>
            <a:r>
              <a:rPr lang="en-US" sz="2000" b="1" dirty="0">
                <a:latin typeface="Courier New"/>
                <a:cs typeface="Courier New"/>
              </a:rPr>
              <a:t>Add/Delete the primary key: </a:t>
            </a:r>
          </a:p>
          <a:p>
            <a:pPr marL="0" indent="0">
              <a:buNone/>
            </a:pPr>
            <a:r>
              <a:rPr lang="en-US" sz="2000" dirty="0">
                <a:latin typeface="Courier New"/>
                <a:cs typeface="Courier New"/>
              </a:rPr>
              <a:t>  ALTER TABLE Ship DROP PRIMARY KEY;</a:t>
            </a:r>
          </a:p>
          <a:p>
            <a:pPr marL="0" indent="0">
              <a:buNone/>
            </a:pPr>
            <a:endParaRPr lang="en-US" sz="2000" dirty="0">
              <a:latin typeface="Courier New"/>
              <a:cs typeface="Courier New"/>
            </a:endParaRPr>
          </a:p>
          <a:p>
            <a:pPr marL="0" indent="0">
              <a:buNone/>
            </a:pPr>
            <a:r>
              <a:rPr lang="en-US" sz="2000" dirty="0">
                <a:latin typeface="Courier New"/>
                <a:cs typeface="Courier New"/>
              </a:rPr>
              <a:t>  ALTER TABLE Ship ADD PRIMARY KEY (</a:t>
            </a:r>
            <a:r>
              <a:rPr lang="en-US" sz="2000" dirty="0" err="1">
                <a:latin typeface="Courier New"/>
                <a:cs typeface="Courier New"/>
              </a:rPr>
              <a:t>shpCode</a:t>
            </a:r>
            <a:r>
              <a:rPr lang="en-US" sz="2000" dirty="0">
                <a:latin typeface="Courier New"/>
                <a:cs typeface="Courier New"/>
              </a:rPr>
              <a:t>);</a:t>
            </a:r>
          </a:p>
        </p:txBody>
      </p:sp>
    </p:spTree>
    <p:extLst>
      <p:ext uri="{BB962C8B-B14F-4D97-AF65-F5344CB8AC3E}">
        <p14:creationId xmlns:p14="http://schemas.microsoft.com/office/powerpoint/2010/main" val="341553801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a:xfrm>
            <a:off x="685800" y="685800"/>
            <a:ext cx="7772400" cy="990600"/>
          </a:xfrm>
        </p:spPr>
        <p:txBody>
          <a:bodyPr/>
          <a:lstStyle/>
          <a:p>
            <a:pPr eaLnBrk="1" hangingPunct="1"/>
            <a:r>
              <a:rPr lang="en-US" dirty="0"/>
              <a:t>Summary</a:t>
            </a:r>
          </a:p>
        </p:txBody>
      </p:sp>
      <p:sp>
        <p:nvSpPr>
          <p:cNvPr id="40964" name="Rectangle 3"/>
          <p:cNvSpPr>
            <a:spLocks noGrp="1" noChangeArrowheads="1"/>
          </p:cNvSpPr>
          <p:nvPr>
            <p:ph idx="1"/>
          </p:nvPr>
        </p:nvSpPr>
        <p:spPr>
          <a:xfrm>
            <a:off x="457200" y="1905000"/>
            <a:ext cx="8229600" cy="4495800"/>
          </a:xfrm>
        </p:spPr>
        <p:txBody>
          <a:bodyPr/>
          <a:lstStyle/>
          <a:p>
            <a:pPr eaLnBrk="1" hangingPunct="1">
              <a:lnSpc>
                <a:spcPct val="90000"/>
              </a:lnSpc>
            </a:pPr>
            <a:r>
              <a:rPr lang="en-US" dirty="0"/>
              <a:t>Introduced</a:t>
            </a:r>
          </a:p>
          <a:p>
            <a:pPr lvl="1" eaLnBrk="1" hangingPunct="1">
              <a:lnSpc>
                <a:spcPct val="90000"/>
              </a:lnSpc>
            </a:pPr>
            <a:r>
              <a:rPr lang="en-US" dirty="0"/>
              <a:t>Entity</a:t>
            </a:r>
          </a:p>
          <a:p>
            <a:pPr lvl="1" eaLnBrk="1" hangingPunct="1">
              <a:lnSpc>
                <a:spcPct val="90000"/>
              </a:lnSpc>
            </a:pPr>
            <a:r>
              <a:rPr lang="en-US" dirty="0"/>
              <a:t>Attribute</a:t>
            </a:r>
          </a:p>
          <a:p>
            <a:pPr lvl="1" eaLnBrk="1" hangingPunct="1">
              <a:lnSpc>
                <a:spcPct val="90000"/>
              </a:lnSpc>
            </a:pPr>
            <a:r>
              <a:rPr lang="en-US" dirty="0"/>
              <a:t>Identifier</a:t>
            </a:r>
          </a:p>
          <a:p>
            <a:pPr lvl="1" eaLnBrk="1" hangingPunct="1">
              <a:lnSpc>
                <a:spcPct val="90000"/>
              </a:lnSpc>
            </a:pPr>
            <a:r>
              <a:rPr lang="en-US" dirty="0"/>
              <a:t>SQL</a:t>
            </a:r>
          </a:p>
          <a:p>
            <a:pPr lvl="2" eaLnBrk="1" hangingPunct="1">
              <a:lnSpc>
                <a:spcPct val="90000"/>
              </a:lnSpc>
            </a:pPr>
            <a:r>
              <a:rPr lang="en-US" dirty="0">
                <a:latin typeface="Courier New" panose="02070309020205020404" pitchFamily="49" charset="0"/>
              </a:rPr>
              <a:t>CREATE</a:t>
            </a:r>
          </a:p>
          <a:p>
            <a:pPr lvl="2" eaLnBrk="1" hangingPunct="1">
              <a:lnSpc>
                <a:spcPct val="90000"/>
              </a:lnSpc>
            </a:pPr>
            <a:r>
              <a:rPr lang="en-US" dirty="0">
                <a:latin typeface="Courier New" panose="02070309020205020404" pitchFamily="49" charset="0"/>
              </a:rPr>
              <a:t>INSERT</a:t>
            </a:r>
          </a:p>
          <a:p>
            <a:pPr lvl="2" eaLnBrk="1" hangingPunct="1">
              <a:lnSpc>
                <a:spcPct val="90000"/>
              </a:lnSpc>
            </a:pPr>
            <a:r>
              <a:rPr lang="en-US" dirty="0">
                <a:latin typeface="Courier New" panose="02070309020205020404" pitchFamily="49" charset="0"/>
              </a:rPr>
              <a:t>SELECT</a:t>
            </a:r>
          </a:p>
          <a:p>
            <a:pPr lvl="2" eaLnBrk="1" hangingPunct="1">
              <a:lnSpc>
                <a:spcPct val="90000"/>
              </a:lnSpc>
            </a:pPr>
            <a:r>
              <a:rPr lang="en-US" dirty="0">
                <a:latin typeface="Courier New" panose="02070309020205020404" pitchFamily="49" charset="0"/>
              </a:rPr>
              <a:t>DELETE</a:t>
            </a:r>
          </a:p>
          <a:p>
            <a:pPr lvl="2" eaLnBrk="1" hangingPunct="1">
              <a:lnSpc>
                <a:spcPct val="90000"/>
              </a:lnSpc>
            </a:pPr>
            <a:r>
              <a:rPr lang="en-US" dirty="0">
                <a:latin typeface="Courier New" panose="02070309020205020404" pitchFamily="49" charset="0"/>
              </a:rPr>
              <a:t>UPDATE</a:t>
            </a:r>
          </a:p>
          <a:p>
            <a:pPr lvl="2" eaLnBrk="1" hangingPunct="1">
              <a:lnSpc>
                <a:spcPct val="90000"/>
              </a:lnSpc>
            </a:pPr>
            <a:endParaRPr lang="en-US" sz="2000" dirty="0"/>
          </a:p>
        </p:txBody>
      </p:sp>
    </p:spTree>
    <p:extLst>
      <p:ext uri="{BB962C8B-B14F-4D97-AF65-F5344CB8AC3E}">
        <p14:creationId xmlns:p14="http://schemas.microsoft.com/office/powerpoint/2010/main" val="37125047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A636F-9AA2-38E0-A98A-27B8D46AACBE}"/>
              </a:ext>
            </a:extLst>
          </p:cNvPr>
          <p:cNvSpPr>
            <a:spLocks noGrp="1"/>
          </p:cNvSpPr>
          <p:nvPr>
            <p:ph type="title"/>
          </p:nvPr>
        </p:nvSpPr>
        <p:spPr>
          <a:xfrm>
            <a:off x="-304800" y="1143000"/>
            <a:ext cx="8229600" cy="1143000"/>
          </a:xfrm>
        </p:spPr>
        <p:txBody>
          <a:bodyPr/>
          <a:lstStyle/>
          <a:p>
            <a:r>
              <a:rPr lang="en-US" sz="4000" dirty="0"/>
              <a:t>Summary: Single Entity SQL </a:t>
            </a:r>
            <a:br>
              <a:rPr lang="en-US" sz="4000" dirty="0"/>
            </a:br>
            <a:r>
              <a:rPr lang="en-US" sz="4000" dirty="0"/>
              <a:t>Data Retrieval</a:t>
            </a:r>
          </a:p>
        </p:txBody>
      </p:sp>
      <p:sp>
        <p:nvSpPr>
          <p:cNvPr id="3" name="Content Placeholder 2">
            <a:extLst>
              <a:ext uri="{FF2B5EF4-FFF2-40B4-BE49-F238E27FC236}">
                <a16:creationId xmlns:a16="http://schemas.microsoft.com/office/drawing/2014/main" id="{B2332247-39EC-3756-9772-85F9B9FC2331}"/>
              </a:ext>
            </a:extLst>
          </p:cNvPr>
          <p:cNvSpPr>
            <a:spLocks noGrp="1"/>
          </p:cNvSpPr>
          <p:nvPr>
            <p:ph idx="1"/>
          </p:nvPr>
        </p:nvSpPr>
        <p:spPr/>
        <p:txBody>
          <a:bodyPr/>
          <a:lstStyle/>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Simple query</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Simple criteria, using comparison operators</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Compound criteria, using </a:t>
            </a:r>
            <a:r>
              <a:rPr lang="en-US" sz="1800" dirty="0" err="1">
                <a:effectLst/>
                <a:latin typeface="Calibri" panose="020F0502020204030204" pitchFamily="34" charset="0"/>
              </a:rPr>
              <a:t>boolean</a:t>
            </a:r>
            <a:r>
              <a:rPr lang="en-US" sz="1800" dirty="0">
                <a:effectLst/>
                <a:latin typeface="Calibri" panose="020F0502020204030204" pitchFamily="34" charset="0"/>
              </a:rPr>
              <a:t> operators</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Sort</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Limit clause</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Computed fields </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Built-in-functions</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Regular expression</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Distinct</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Group by</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Having</a:t>
            </a:r>
          </a:p>
          <a:p>
            <a:pPr rtl="0" fontAlgn="ctr">
              <a:spcBef>
                <a:spcPts val="0"/>
              </a:spcBef>
              <a:spcAft>
                <a:spcPts val="0"/>
              </a:spcAft>
              <a:buFont typeface="Arial" panose="020B0604020202020204" pitchFamily="34" charset="0"/>
              <a:buChar char="•"/>
            </a:pPr>
            <a:r>
              <a:rPr lang="en-US" sz="1800" dirty="0">
                <a:effectLst/>
                <a:latin typeface="Calibri" panose="020F0502020204030204" pitchFamily="34" charset="0"/>
              </a:rPr>
              <a:t>Subquery</a:t>
            </a:r>
          </a:p>
          <a:p>
            <a:pPr marL="457153" lvl="1" indent="0">
              <a:buNone/>
            </a:pPr>
            <a:endParaRPr lang="en-US" sz="2400" dirty="0">
              <a:latin typeface="Courier New" panose="02070309020205020404" pitchFamily="49" charset="0"/>
            </a:endParaRPr>
          </a:p>
        </p:txBody>
      </p:sp>
    </p:spTree>
    <p:extLst>
      <p:ext uri="{BB962C8B-B14F-4D97-AF65-F5344CB8AC3E}">
        <p14:creationId xmlns:p14="http://schemas.microsoft.com/office/powerpoint/2010/main" val="2626776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381000" y="838200"/>
            <a:ext cx="8305800" cy="990600"/>
          </a:xfrm>
          <a:noFill/>
        </p:spPr>
        <p:txBody>
          <a:bodyPr lIns="90487" tIns="44450" rIns="90487" bIns="44450" anchor="ctr"/>
          <a:lstStyle/>
          <a:p>
            <a:pPr eaLnBrk="1" hangingPunct="1"/>
            <a:r>
              <a:rPr lang="en-US" dirty="0"/>
              <a:t>Rules for creating a table</a:t>
            </a:r>
          </a:p>
        </p:txBody>
      </p:sp>
      <p:sp>
        <p:nvSpPr>
          <p:cNvPr id="11268" name="Rectangle 3"/>
          <p:cNvSpPr>
            <a:spLocks noGrp="1" noChangeArrowheads="1"/>
          </p:cNvSpPr>
          <p:nvPr>
            <p:ph idx="1"/>
          </p:nvPr>
        </p:nvSpPr>
        <p:spPr>
          <a:xfrm>
            <a:off x="838200" y="1904999"/>
            <a:ext cx="7769225" cy="3048001"/>
          </a:xfrm>
          <a:noFill/>
        </p:spPr>
        <p:txBody>
          <a:bodyPr lIns="90487" tIns="44450" rIns="90487" bIns="44450"/>
          <a:lstStyle/>
          <a:p>
            <a:pPr eaLnBrk="1" hangingPunct="1"/>
            <a:r>
              <a:rPr lang="en-US" dirty="0"/>
              <a:t>Each entity becomes a table</a:t>
            </a:r>
          </a:p>
          <a:p>
            <a:pPr eaLnBrk="1" hangingPunct="1"/>
            <a:r>
              <a:rPr lang="en-US" dirty="0"/>
              <a:t>The entity name becomes the table name</a:t>
            </a:r>
          </a:p>
          <a:p>
            <a:pPr eaLnBrk="1" hangingPunct="1"/>
            <a:r>
              <a:rPr lang="en-US" dirty="0"/>
              <a:t>Each attribute becomes a column</a:t>
            </a:r>
          </a:p>
          <a:p>
            <a:pPr eaLnBrk="1" hangingPunct="1"/>
            <a:r>
              <a:rPr lang="en-US" dirty="0"/>
              <a:t>The identifier becomes the primary key</a:t>
            </a:r>
          </a:p>
        </p:txBody>
      </p:sp>
      <p:sp>
        <p:nvSpPr>
          <p:cNvPr id="5" name="TextBox 4"/>
          <p:cNvSpPr txBox="1"/>
          <p:nvPr/>
        </p:nvSpPr>
        <p:spPr>
          <a:xfrm>
            <a:off x="847315" y="4953000"/>
            <a:ext cx="7772400" cy="1015663"/>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defPPr>
              <a:defRPr lang="en-US"/>
            </a:defPPr>
            <a:lvl1pPr algn="ctr">
              <a:defRPr sz="2000">
                <a:solidFill>
                  <a:srgbClr val="FF0000"/>
                </a:solidFill>
                <a:latin typeface="+mn-lt"/>
                <a:cs typeface="+mn-cs"/>
              </a:defRPr>
            </a:lvl1pPr>
            <a:lvl2pPr>
              <a:defRPr>
                <a:solidFill>
                  <a:schemeClr val="lt1"/>
                </a:solidFill>
                <a:latin typeface="+mn-lt"/>
                <a:cs typeface="+mn-cs"/>
              </a:defRPr>
            </a:lvl2pPr>
            <a:lvl3pPr>
              <a:defRPr>
                <a:solidFill>
                  <a:schemeClr val="lt1"/>
                </a:solidFill>
                <a:latin typeface="+mn-lt"/>
                <a:cs typeface="+mn-cs"/>
              </a:defRPr>
            </a:lvl3pPr>
            <a:lvl4pPr>
              <a:defRPr>
                <a:solidFill>
                  <a:schemeClr val="lt1"/>
                </a:solidFill>
                <a:latin typeface="+mn-lt"/>
                <a:cs typeface="+mn-cs"/>
              </a:defRPr>
            </a:lvl4pPr>
            <a:lvl5pPr>
              <a:defRPr>
                <a:solidFill>
                  <a:schemeClr val="lt1"/>
                </a:solidFill>
                <a:latin typeface="+mn-lt"/>
                <a:cs typeface="+mn-cs"/>
              </a:defRPr>
            </a:lvl5pPr>
            <a:lvl6pPr>
              <a:defRPr>
                <a:solidFill>
                  <a:schemeClr val="lt1"/>
                </a:solidFill>
                <a:latin typeface="+mn-lt"/>
                <a:cs typeface="+mn-cs"/>
              </a:defRPr>
            </a:lvl6pPr>
            <a:lvl7pPr>
              <a:defRPr>
                <a:solidFill>
                  <a:schemeClr val="lt1"/>
                </a:solidFill>
                <a:latin typeface="+mn-lt"/>
                <a:cs typeface="+mn-cs"/>
              </a:defRPr>
            </a:lvl7pPr>
            <a:lvl8pPr>
              <a:defRPr>
                <a:solidFill>
                  <a:schemeClr val="lt1"/>
                </a:solidFill>
                <a:latin typeface="+mn-lt"/>
                <a:cs typeface="+mn-cs"/>
              </a:defRPr>
            </a:lvl8pPr>
            <a:lvl9pPr>
              <a:defRPr>
                <a:solidFill>
                  <a:schemeClr val="lt1"/>
                </a:solidFill>
                <a:latin typeface="+mn-lt"/>
                <a:cs typeface="+mn-cs"/>
              </a:defRPr>
            </a:lvl9pPr>
          </a:lstStyle>
          <a:p>
            <a:r>
              <a:rPr lang="en-US" dirty="0"/>
              <a:t>Note: In </a:t>
            </a:r>
            <a:r>
              <a:rPr lang="en-US" dirty="0" err="1"/>
              <a:t>MySQL</a:t>
            </a:r>
            <a:r>
              <a:rPr lang="en-US" dirty="0"/>
              <a:t> having one or more spaces in a table name or attribute name will cause problems. Use the underscore (e.g., </a:t>
            </a:r>
            <a:r>
              <a:rPr lang="en-US" dirty="0" err="1"/>
              <a:t>share_code</a:t>
            </a:r>
            <a:r>
              <a:rPr lang="en-US" dirty="0"/>
              <a:t>) or an upper-case character (e.g., </a:t>
            </a:r>
            <a:r>
              <a:rPr lang="en-US" dirty="0" err="1"/>
              <a:t>ShareCode</a:t>
            </a:r>
            <a:r>
              <a:rPr lang="en-US" dirty="0"/>
              <a:t>).</a:t>
            </a:r>
          </a:p>
        </p:txBody>
      </p:sp>
    </p:spTree>
    <p:extLst>
      <p:ext uri="{BB962C8B-B14F-4D97-AF65-F5344CB8AC3E}">
        <p14:creationId xmlns:p14="http://schemas.microsoft.com/office/powerpoint/2010/main" val="3438956072"/>
      </p:ext>
    </p:extLst>
  </p:cSld>
  <p:clrMapOvr>
    <a:masterClrMapping/>
  </p:clrMapOvr>
  <p:transition/>
</p:sld>
</file>

<file path=ppt/theme/theme1.xml><?xml version="1.0" encoding="utf-8"?>
<a:theme xmlns:a="http://schemas.openxmlformats.org/drawingml/2006/main" name="UGA them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UGATemplate" id="{FBEAE634-6466-5C4C-9E8E-1905B47CE371}" vid="{1AAF9FC3-A5B1-DF43-972C-76DD711896C3}"/>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UGATemplate</Template>
  <TotalTime>12782</TotalTime>
  <Words>4983</Words>
  <Application>Microsoft Office PowerPoint</Application>
  <PresentationFormat>On-screen Show (4:3)</PresentationFormat>
  <Paragraphs>1204</Paragraphs>
  <Slides>84</Slides>
  <Notes>50</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1</vt:i4>
      </vt:variant>
      <vt:variant>
        <vt:lpstr>Slide Titles</vt:lpstr>
      </vt:variant>
      <vt:variant>
        <vt:i4>84</vt:i4>
      </vt:variant>
    </vt:vector>
  </HeadingPairs>
  <TitlesOfParts>
    <vt:vector size="100" baseType="lpstr">
      <vt:lpstr>Andale Mono</vt:lpstr>
      <vt:lpstr>Courier</vt:lpstr>
      <vt:lpstr>Inter</vt:lpstr>
      <vt:lpstr>ＭＳ Ｐゴシック</vt:lpstr>
      <vt:lpstr>Arial</vt:lpstr>
      <vt:lpstr>Calibri</vt:lpstr>
      <vt:lpstr>Comic Sans MS</vt:lpstr>
      <vt:lpstr>Courier New</vt:lpstr>
      <vt:lpstr>Georgia</vt:lpstr>
      <vt:lpstr>Tahoma</vt:lpstr>
      <vt:lpstr>Times</vt:lpstr>
      <vt:lpstr>Trebuchet MS</vt:lpstr>
      <vt:lpstr>Wingdings</vt:lpstr>
      <vt:lpstr>Wingdings 2</vt:lpstr>
      <vt:lpstr>UGA theme</vt:lpstr>
      <vt:lpstr>Document</vt:lpstr>
      <vt:lpstr>Change Password</vt:lpstr>
      <vt:lpstr>Data Modeling and SQL</vt:lpstr>
      <vt:lpstr>Data Modeling and SQL</vt:lpstr>
      <vt:lpstr>Codd’s Relational Model</vt:lpstr>
      <vt:lpstr>Entity</vt:lpstr>
      <vt:lpstr>Attributes</vt:lpstr>
      <vt:lpstr>Identifiers</vt:lpstr>
      <vt:lpstr>Terms</vt:lpstr>
      <vt:lpstr>Rules for creating a table</vt:lpstr>
      <vt:lpstr>Exercise</vt:lpstr>
      <vt:lpstr>DML and DDL</vt:lpstr>
      <vt:lpstr>PowerPoint Presentation</vt:lpstr>
      <vt:lpstr>Defining a table with SQL</vt:lpstr>
      <vt:lpstr>Defining a table with MySQL workbench</vt:lpstr>
      <vt:lpstr>MySQL Workbench preferences</vt:lpstr>
      <vt:lpstr>Defining a table with phpMyAdmin</vt:lpstr>
      <vt:lpstr>Allowable data types - SQL standard - </vt:lpstr>
      <vt:lpstr>Table Structure</vt:lpstr>
      <vt:lpstr>The share table (Text database)</vt:lpstr>
      <vt:lpstr>Single Entity SQL: Data Retrieval</vt:lpstr>
      <vt:lpstr>Single Entity SQL: DML &amp; DDL</vt:lpstr>
      <vt:lpstr>SELECT Statement</vt:lpstr>
      <vt:lpstr>PowerPoint Presentation</vt:lpstr>
      <vt:lpstr>Querying a table</vt:lpstr>
      <vt:lpstr>Project - Creates a new virtual table</vt:lpstr>
      <vt:lpstr>Project</vt:lpstr>
      <vt:lpstr>Restrict - Creates a new virtual table containing some rows of an existing table</vt:lpstr>
      <vt:lpstr>Restrict - Creates a new virtual table that contains some rows of an existing table</vt:lpstr>
      <vt:lpstr>Using Comparison Operators</vt:lpstr>
      <vt:lpstr>Project and restrict combo</vt:lpstr>
      <vt:lpstr>Primary key retrieval</vt:lpstr>
      <vt:lpstr>Primary key retrieval</vt:lpstr>
      <vt:lpstr>Exercise</vt:lpstr>
      <vt:lpstr>Compound Criteria:  Using Boolean Operators</vt:lpstr>
      <vt:lpstr>IN</vt:lpstr>
      <vt:lpstr>NOT IN</vt:lpstr>
      <vt:lpstr>Ordering output</vt:lpstr>
      <vt:lpstr>Ordering columns</vt:lpstr>
      <vt:lpstr>Ordering rows</vt:lpstr>
      <vt:lpstr>Practice Exercise 1: Using the Chapter3 database Entity &amp; Table named STUDENT</vt:lpstr>
      <vt:lpstr>Practice Exercise 1.1</vt:lpstr>
      <vt:lpstr>BETWEEN – Specifying a range (range includes the values listed)</vt:lpstr>
      <vt:lpstr>Practice Exercise 4 Entity &amp; Table named ITEM</vt:lpstr>
      <vt:lpstr>Quick Recap</vt:lpstr>
      <vt:lpstr>Calculating: Computed Field</vt:lpstr>
      <vt:lpstr>Built-in functions</vt:lpstr>
      <vt:lpstr>Built-in function COUNT</vt:lpstr>
      <vt:lpstr>Practice Exercise 2 Entity &amp; Table named ITEM</vt:lpstr>
      <vt:lpstr>Practice Exercise 1.2</vt:lpstr>
      <vt:lpstr>Regular expression</vt:lpstr>
      <vt:lpstr>Regular expression</vt:lpstr>
      <vt:lpstr>Regular expression</vt:lpstr>
      <vt:lpstr>Regular expression</vt:lpstr>
      <vt:lpstr>Regular expression</vt:lpstr>
      <vt:lpstr>Using Wildcards</vt:lpstr>
      <vt:lpstr>Wildcards</vt:lpstr>
      <vt:lpstr>Exercise</vt:lpstr>
      <vt:lpstr>DISTINCT</vt:lpstr>
      <vt:lpstr>DISTINCT</vt:lpstr>
      <vt:lpstr>Practice Exercise 3 Entity &amp; Table named STUDENT</vt:lpstr>
      <vt:lpstr>Practice Exercise 1.3</vt:lpstr>
      <vt:lpstr>GROUP BY</vt:lpstr>
      <vt:lpstr>GROUP BY</vt:lpstr>
      <vt:lpstr>Having </vt:lpstr>
      <vt:lpstr>Having</vt:lpstr>
      <vt:lpstr>Subqueries</vt:lpstr>
      <vt:lpstr>Practice Exercise 2 Entity &amp; Table named ITEM</vt:lpstr>
      <vt:lpstr>Practice Exercise 1.2</vt:lpstr>
      <vt:lpstr>DML &amp; DDL</vt:lpstr>
      <vt:lpstr>Inserting rows with SQL</vt:lpstr>
      <vt:lpstr>Importing from a text file</vt:lpstr>
      <vt:lpstr>Inserting rows with MySQL Workbench</vt:lpstr>
      <vt:lpstr>Inserting rows with phpMyAdmin</vt:lpstr>
      <vt:lpstr>Exercise</vt:lpstr>
      <vt:lpstr>DELETE - deleting rows</vt:lpstr>
      <vt:lpstr>UPDATE - changing rows</vt:lpstr>
      <vt:lpstr>UPDATE - changing rows</vt:lpstr>
      <vt:lpstr>Changing Tables</vt:lpstr>
      <vt:lpstr>Changing Tables</vt:lpstr>
      <vt:lpstr>Removing Tables</vt:lpstr>
      <vt:lpstr>Quotes</vt:lpstr>
      <vt:lpstr>Constraints</vt:lpstr>
      <vt:lpstr>Summary</vt:lpstr>
      <vt:lpstr>Summary: Single Entity SQL  Data Retrieval</vt:lpstr>
    </vt:vector>
  </TitlesOfParts>
  <Company>The University of Georgia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Managing Data</dc:title>
  <dc:creator>mcboudre</dc:creator>
  <cp:lastModifiedBy>Ling Xue</cp:lastModifiedBy>
  <cp:revision>276</cp:revision>
  <dcterms:created xsi:type="dcterms:W3CDTF">2010-12-22T17:46:51Z</dcterms:created>
  <dcterms:modified xsi:type="dcterms:W3CDTF">2024-09-09T12:52:21Z</dcterms:modified>
</cp:coreProperties>
</file>