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62" r:id="rId1"/>
  </p:sldMasterIdLst>
  <p:notesMasterIdLst>
    <p:notesMasterId r:id="rId58"/>
  </p:notesMasterIdLst>
  <p:handoutMasterIdLst>
    <p:handoutMasterId r:id="rId59"/>
  </p:handoutMasterIdLst>
  <p:sldIdLst>
    <p:sldId id="376" r:id="rId2"/>
    <p:sldId id="257" r:id="rId3"/>
    <p:sldId id="258" r:id="rId4"/>
    <p:sldId id="260" r:id="rId5"/>
    <p:sldId id="287" r:id="rId6"/>
    <p:sldId id="261" r:id="rId7"/>
    <p:sldId id="288" r:id="rId8"/>
    <p:sldId id="263" r:id="rId9"/>
    <p:sldId id="264" r:id="rId10"/>
    <p:sldId id="265" r:id="rId11"/>
    <p:sldId id="284" r:id="rId12"/>
    <p:sldId id="400" r:id="rId13"/>
    <p:sldId id="401" r:id="rId14"/>
    <p:sldId id="450" r:id="rId15"/>
    <p:sldId id="413" r:id="rId16"/>
    <p:sldId id="414" r:id="rId17"/>
    <p:sldId id="436" r:id="rId18"/>
    <p:sldId id="445" r:id="rId19"/>
    <p:sldId id="415" r:id="rId20"/>
    <p:sldId id="416" r:id="rId21"/>
    <p:sldId id="417" r:id="rId22"/>
    <p:sldId id="437" r:id="rId23"/>
    <p:sldId id="438" r:id="rId24"/>
    <p:sldId id="446" r:id="rId25"/>
    <p:sldId id="447" r:id="rId26"/>
    <p:sldId id="346" r:id="rId27"/>
    <p:sldId id="294" r:id="rId28"/>
    <p:sldId id="317" r:id="rId29"/>
    <p:sldId id="418" r:id="rId30"/>
    <p:sldId id="419" r:id="rId31"/>
    <p:sldId id="420" r:id="rId32"/>
    <p:sldId id="421" r:id="rId33"/>
    <p:sldId id="422" r:id="rId34"/>
    <p:sldId id="423" r:id="rId35"/>
    <p:sldId id="424" r:id="rId36"/>
    <p:sldId id="425" r:id="rId37"/>
    <p:sldId id="426" r:id="rId38"/>
    <p:sldId id="448" r:id="rId39"/>
    <p:sldId id="427" r:id="rId40"/>
    <p:sldId id="428" r:id="rId41"/>
    <p:sldId id="429" r:id="rId42"/>
    <p:sldId id="439" r:id="rId43"/>
    <p:sldId id="430" r:id="rId44"/>
    <p:sldId id="440" r:id="rId45"/>
    <p:sldId id="441" r:id="rId46"/>
    <p:sldId id="444" r:id="rId47"/>
    <p:sldId id="442" r:id="rId48"/>
    <p:sldId id="443" r:id="rId49"/>
    <p:sldId id="449" r:id="rId50"/>
    <p:sldId id="431" r:id="rId51"/>
    <p:sldId id="432" r:id="rId52"/>
    <p:sldId id="433" r:id="rId53"/>
    <p:sldId id="434" r:id="rId54"/>
    <p:sldId id="330" r:id="rId55"/>
    <p:sldId id="435" r:id="rId56"/>
    <p:sldId id="377" r:id="rId57"/>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5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7FD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0" autoAdjust="0"/>
    <p:restoredTop sz="95034" autoAdjust="0"/>
  </p:normalViewPr>
  <p:slideViewPr>
    <p:cSldViewPr snapToGrid="0">
      <p:cViewPr varScale="1">
        <p:scale>
          <a:sx n="111" d="100"/>
          <a:sy n="111" d="100"/>
        </p:scale>
        <p:origin x="2154" y="108"/>
      </p:cViewPr>
      <p:guideLst>
        <p:guide orient="horz" pos="2256"/>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33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324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6627" name="Rectangle 3"/>
          <p:cNvSpPr>
            <a:spLocks noGrp="1" noRot="1" noChangeAspect="1" noChangeArrowheads="1" noTextEdit="1"/>
          </p:cNvSpPr>
          <p:nvPr>
            <p:ph type="sldImg" idx="2"/>
          </p:nvPr>
        </p:nvSpPr>
        <p:spPr bwMode="auto">
          <a:xfrm>
            <a:off x="1152525" y="692150"/>
            <a:ext cx="4552950" cy="34163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42147237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1pPr>
    <a:lvl2pPr marL="457153"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2pPr>
    <a:lvl3pPr marL="914305"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3pPr>
    <a:lvl4pPr marL="1371458"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4pPr>
    <a:lvl5pPr marL="1828610" algn="l" rtl="0" eaLnBrk="0" fontAlgn="base" hangingPunct="0">
      <a:spcBef>
        <a:spcPct val="30000"/>
      </a:spcBef>
      <a:spcAft>
        <a:spcPct val="0"/>
      </a:spcAft>
      <a:defRPr sz="1200" kern="1200">
        <a:solidFill>
          <a:schemeClr val="tx1"/>
        </a:solidFill>
        <a:latin typeface="Times New Roman" pitchFamily="18" charset="0"/>
        <a:ea typeface="Osaka" pitchFamily="-120" charset="-128"/>
        <a:cs typeface="+mn-cs"/>
      </a:defRPr>
    </a:lvl5pPr>
    <a:lvl6pPr marL="2285762" algn="l" defTabSz="914305" rtl="0" eaLnBrk="1" latinLnBrk="0" hangingPunct="1">
      <a:defRPr sz="1200" kern="1200">
        <a:solidFill>
          <a:schemeClr val="tx1"/>
        </a:solidFill>
        <a:latin typeface="+mn-lt"/>
        <a:ea typeface="+mn-ea"/>
        <a:cs typeface="+mn-cs"/>
      </a:defRPr>
    </a:lvl6pPr>
    <a:lvl7pPr marL="2742915"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0"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Osaka" pitchFamily="48" charset="-128"/>
            </a:endParaRPr>
          </a:p>
        </p:txBody>
      </p:sp>
      <p:sp>
        <p:nvSpPr>
          <p:cNvPr id="28675"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3374109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Osaka" pitchFamily="48" charset="-128"/>
            </a:endParaRPr>
          </a:p>
        </p:txBody>
      </p:sp>
      <p:sp>
        <p:nvSpPr>
          <p:cNvPr id="37891"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3916086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ln/>
        </p:spPr>
        <p:txBody>
          <a:bodyPr/>
          <a:lstStyle/>
          <a:p>
            <a:endParaRPr lang="en-US"/>
          </a:p>
        </p:txBody>
      </p:sp>
      <p:sp>
        <p:nvSpPr>
          <p:cNvPr id="256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3171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p:spPr>
        <p:txBody>
          <a:bodyPr/>
          <a:lstStyle/>
          <a:p>
            <a:endParaRPr lang="en-US"/>
          </a:p>
        </p:txBody>
      </p:sp>
      <p:sp>
        <p:nvSpPr>
          <p:cNvPr id="39939"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4038887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en-US"/>
          </a:p>
        </p:txBody>
      </p:sp>
      <p:sp>
        <p:nvSpPr>
          <p:cNvPr id="276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9107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90108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9578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804828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03002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96622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179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Osaka" pitchFamily="48" charset="-128"/>
            </a:endParaRPr>
          </a:p>
        </p:txBody>
      </p:sp>
      <p:sp>
        <p:nvSpPr>
          <p:cNvPr id="29699"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215272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50938" y="692150"/>
            <a:ext cx="4556125" cy="3416300"/>
          </a:xfrm>
          <a:ln/>
        </p:spPr>
      </p:sp>
      <p:sp>
        <p:nvSpPr>
          <p:cNvPr id="43011" name="Notes Placeholder 2"/>
          <p:cNvSpPr>
            <a:spLocks noGrp="1"/>
          </p:cNvSpPr>
          <p:nvPr>
            <p:ph type="body" idx="1"/>
          </p:nvPr>
        </p:nvSpPr>
        <p:spPr>
          <a:noFill/>
          <a:ln w="9525"/>
        </p:spPr>
        <p:txBody>
          <a:bodyPr/>
          <a:lstStyle/>
          <a:p>
            <a:pPr eaLnBrk="1" hangingPunct="1"/>
            <a:r>
              <a:rPr lang="en-US" altLang="en-US" dirty="0">
                <a:cs typeface="Arial" panose="020B0604020202020204" pitchFamily="34" charset="0"/>
              </a:rPr>
              <a:t>There</a:t>
            </a:r>
            <a:r>
              <a:rPr lang="en-US" altLang="en-US" baseline="0" dirty="0">
                <a:cs typeface="Arial" panose="020B0604020202020204" pitchFamily="34" charset="0"/>
              </a:rPr>
              <a:t> are 15 records in the </a:t>
            </a:r>
            <a:r>
              <a:rPr lang="en-US" altLang="en-US" baseline="0" dirty="0" err="1">
                <a:cs typeface="Arial" panose="020B0604020202020204" pitchFamily="34" charset="0"/>
              </a:rPr>
              <a:t>Customer_T</a:t>
            </a:r>
            <a:r>
              <a:rPr lang="en-US" altLang="en-US" baseline="0" dirty="0">
                <a:cs typeface="Arial" panose="020B0604020202020204" pitchFamily="34" charset="0"/>
              </a:rPr>
              <a:t> table, so all of these are returned, even if there are no matching records in the </a:t>
            </a:r>
            <a:r>
              <a:rPr lang="en-US" altLang="en-US" baseline="0" dirty="0" err="1">
                <a:cs typeface="Arial" panose="020B0604020202020204" pitchFamily="34" charset="0"/>
              </a:rPr>
              <a:t>Order_T</a:t>
            </a:r>
            <a:r>
              <a:rPr lang="en-US" altLang="en-US" baseline="0" dirty="0">
                <a:cs typeface="Arial" panose="020B0604020202020204" pitchFamily="34" charset="0"/>
              </a:rPr>
              <a:t> table. Also, one of the customers has two orders, as you can see. Therefore there are total of 16 rows returned here.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This is what distinguishes an outer join from an inner join.</a:t>
            </a:r>
            <a:endParaRPr lang="en-US" altLang="en-US" dirty="0">
              <a:cs typeface="Arial" panose="020B0604020202020204" pitchFamily="34" charset="0"/>
            </a:endParaRP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876960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909693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28792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2525" y="692150"/>
            <a:ext cx="4552950" cy="3416300"/>
          </a:xfrm>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Osaka" pitchFamily="48" charset="-128"/>
            </a:endParaRPr>
          </a:p>
        </p:txBody>
      </p:sp>
    </p:spTree>
    <p:extLst>
      <p:ext uri="{BB962C8B-B14F-4D97-AF65-F5344CB8AC3E}">
        <p14:creationId xmlns:p14="http://schemas.microsoft.com/office/powerpoint/2010/main" val="207817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2508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24108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33722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88543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555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Osaka" pitchFamily="48" charset="-128"/>
            </a:endParaRPr>
          </a:p>
        </p:txBody>
      </p:sp>
      <p:sp>
        <p:nvSpPr>
          <p:cNvPr id="31747"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1056797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p:txBody>
          <a:bodyPr/>
          <a:lstStyle/>
          <a:p>
            <a:r>
              <a:rPr lang="en-US"/>
              <a:t>Added to MySQL 5.0.1</a:t>
            </a:r>
          </a:p>
        </p:txBody>
      </p:sp>
    </p:spTree>
    <p:extLst>
      <p:ext uri="{BB962C8B-B14F-4D97-AF65-F5344CB8AC3E}">
        <p14:creationId xmlns:p14="http://schemas.microsoft.com/office/powerpoint/2010/main" val="585479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50777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9634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p:spPr>
        <p:txBody>
          <a:bodyPr/>
          <a:lstStyle/>
          <a:p>
            <a:endParaRPr lang="en-US"/>
          </a:p>
        </p:txBody>
      </p:sp>
      <p:sp>
        <p:nvSpPr>
          <p:cNvPr id="39939"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318126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Osaka" pitchFamily="48" charset="-128"/>
            </a:endParaRPr>
          </a:p>
        </p:txBody>
      </p:sp>
      <p:sp>
        <p:nvSpPr>
          <p:cNvPr id="32771"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179416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p:spPr>
        <p:txBody>
          <a:bodyPr/>
          <a:lstStyle/>
          <a:p>
            <a:endParaRPr lang="en-US"/>
          </a:p>
        </p:txBody>
      </p:sp>
      <p:sp>
        <p:nvSpPr>
          <p:cNvPr id="43011"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192789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Osaka" pitchFamily="48" charset="-128"/>
            </a:endParaRPr>
          </a:p>
        </p:txBody>
      </p:sp>
      <p:sp>
        <p:nvSpPr>
          <p:cNvPr id="34819"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205061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Osaka" pitchFamily="48" charset="-128"/>
            </a:endParaRPr>
          </a:p>
        </p:txBody>
      </p:sp>
      <p:sp>
        <p:nvSpPr>
          <p:cNvPr id="35843"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186277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Osaka" pitchFamily="48" charset="-128"/>
            </a:endParaRPr>
          </a:p>
        </p:txBody>
      </p:sp>
      <p:sp>
        <p:nvSpPr>
          <p:cNvPr id="36867" name="Rectangle 3"/>
          <p:cNvSpPr>
            <a:spLocks noGrp="1" noRot="1" noChangeAspect="1" noChangeArrowheads="1" noTextEdit="1"/>
          </p:cNvSpPr>
          <p:nvPr>
            <p:ph type="sldImg"/>
          </p:nvPr>
        </p:nvSpPr>
        <p:spPr>
          <a:xfrm>
            <a:off x="1152525" y="692150"/>
            <a:ext cx="4552950" cy="3416300"/>
          </a:xfrm>
          <a:ln cap="flat"/>
        </p:spPr>
      </p:sp>
    </p:spTree>
    <p:extLst>
      <p:ext uri="{BB962C8B-B14F-4D97-AF65-F5344CB8AC3E}">
        <p14:creationId xmlns:p14="http://schemas.microsoft.com/office/powerpoint/2010/main" val="303553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53" indent="0" algn="ctr">
              <a:buNone/>
              <a:defRPr/>
            </a:lvl2pPr>
            <a:lvl3pPr marL="914305" indent="0" algn="ctr">
              <a:buNone/>
              <a:defRPr/>
            </a:lvl3pPr>
            <a:lvl4pPr marL="1371458" indent="0" algn="ctr">
              <a:buNone/>
              <a:defRPr/>
            </a:lvl4pPr>
            <a:lvl5pPr marL="1828610" indent="0" algn="ctr">
              <a:buNone/>
              <a:defRPr/>
            </a:lvl5pPr>
            <a:lvl6pPr marL="2285762" indent="0" algn="ctr">
              <a:buNone/>
              <a:defRPr/>
            </a:lvl6pPr>
            <a:lvl7pPr marL="2742915" indent="0" algn="ctr">
              <a:buNone/>
              <a:defRPr/>
            </a:lvl7pPr>
            <a:lvl8pPr marL="3200068" indent="0" algn="ctr">
              <a:buNone/>
              <a:defRPr/>
            </a:lvl8pPr>
            <a:lvl9pPr marL="3657220" indent="0" algn="ctr">
              <a:buNone/>
              <a:defRPr/>
            </a:lvl9pPr>
          </a:lstStyle>
          <a:p>
            <a:r>
              <a:rPr lang="en-US"/>
              <a:t>Click to edit Master subtitle style</a:t>
            </a:r>
          </a:p>
        </p:txBody>
      </p:sp>
    </p:spTree>
    <p:extLst>
      <p:ext uri="{BB962C8B-B14F-4D97-AF65-F5344CB8AC3E}">
        <p14:creationId xmlns:p14="http://schemas.microsoft.com/office/powerpoint/2010/main" val="143026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666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1"/>
            <a:ext cx="2057400" cy="5059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1066801"/>
            <a:ext cx="6019800" cy="5059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0848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5094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1062038" y="1766888"/>
            <a:ext cx="7769225" cy="4113212"/>
          </a:xfrm>
        </p:spPr>
        <p:txBody>
          <a:bodyPr/>
          <a:lstStyle/>
          <a:p>
            <a:pPr lvl="0"/>
            <a:r>
              <a:rPr lang="en-US" noProof="0"/>
              <a:t>Click icon to add table</a:t>
            </a:r>
          </a:p>
        </p:txBody>
      </p:sp>
      <p:sp>
        <p:nvSpPr>
          <p:cNvPr id="5" name="Rectangle 5"/>
          <p:cNvSpPr>
            <a:spLocks noGrp="1" noChangeArrowheads="1"/>
          </p:cNvSpPr>
          <p:nvPr>
            <p:ph type="ftr" sz="quarter" idx="11"/>
          </p:nvPr>
        </p:nvSpPr>
        <p:spPr>
          <a:xfrm>
            <a:off x="3429000" y="64008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229600" y="6400800"/>
            <a:ext cx="914400" cy="457200"/>
          </a:xfrm>
          <a:prstGeom prst="rect">
            <a:avLst/>
          </a:prstGeom>
          <a:ln/>
        </p:spPr>
        <p:txBody>
          <a:bodyPr/>
          <a:lstStyle>
            <a:lvl1pPr>
              <a:defRPr/>
            </a:lvl1pPr>
          </a:lstStyle>
          <a:p>
            <a:pPr>
              <a:defRPr/>
            </a:pPr>
            <a:fld id="{A6D5C2F8-28E7-E44A-9EEC-D5B2DF74DE37}" type="slidenum">
              <a:rPr lang="en-US" smtClean="0"/>
              <a:pPr>
                <a:defRPr/>
              </a:pPr>
              <a:t>‹#›</a:t>
            </a:fld>
            <a:endParaRPr lang="en-US"/>
          </a:p>
        </p:txBody>
      </p:sp>
    </p:spTree>
    <p:extLst>
      <p:ext uri="{BB962C8B-B14F-4D97-AF65-F5344CB8AC3E}">
        <p14:creationId xmlns:p14="http://schemas.microsoft.com/office/powerpoint/2010/main" val="20486274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98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53" indent="0">
              <a:buNone/>
              <a:defRPr sz="1800"/>
            </a:lvl2pPr>
            <a:lvl3pPr marL="914305" indent="0">
              <a:buNone/>
              <a:defRPr sz="1600"/>
            </a:lvl3pPr>
            <a:lvl4pPr marL="1371458" indent="0">
              <a:buNone/>
              <a:defRPr sz="1400"/>
            </a:lvl4pPr>
            <a:lvl5pPr marL="1828610" indent="0">
              <a:buNone/>
              <a:defRPr sz="1400"/>
            </a:lvl5pPr>
            <a:lvl6pPr marL="2285762" indent="0">
              <a:buNone/>
              <a:defRPr sz="1400"/>
            </a:lvl6pPr>
            <a:lvl7pPr marL="2742915" indent="0">
              <a:buNone/>
              <a:defRPr sz="1400"/>
            </a:lvl7pPr>
            <a:lvl8pPr marL="3200068" indent="0">
              <a:buNone/>
              <a:defRPr sz="1400"/>
            </a:lvl8pPr>
            <a:lvl9pPr marL="3657220" indent="0">
              <a:buNone/>
              <a:defRPr sz="1400"/>
            </a:lvl9pPr>
          </a:lstStyle>
          <a:p>
            <a:pPr lvl="0"/>
            <a:r>
              <a:rPr lang="en-US"/>
              <a:t>Click to edit Master text styles</a:t>
            </a:r>
          </a:p>
        </p:txBody>
      </p:sp>
    </p:spTree>
    <p:extLst>
      <p:ext uri="{BB962C8B-B14F-4D97-AF65-F5344CB8AC3E}">
        <p14:creationId xmlns:p14="http://schemas.microsoft.com/office/powerpoint/2010/main" val="121115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38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80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744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29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287760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2"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178580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66800"/>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2438401"/>
            <a:ext cx="8229600" cy="36877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3" descr="tcb_horiz_print.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1" y="6164264"/>
            <a:ext cx="3440113"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5" descr="TCB_swoosh_cmyk.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
            <a:ext cx="9144000" cy="174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39289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hf sldNum="0" hdr="0" ftr="0" dt="0"/>
  <p:txStyles>
    <p:title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2"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FireLite:Books:Data%20Management:6e:Art%20PNG:04-nation-stock.pn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FireLite:Books:Data%20Management:6e:Art%20PNG:04-hierarchy.p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regexlib.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72697"/>
            <a:ext cx="8229600" cy="1906494"/>
          </a:xfrm>
        </p:spPr>
        <p:txBody>
          <a:bodyPr/>
          <a:lstStyle/>
          <a:p>
            <a:r>
              <a:rPr lang="en-US" dirty="0"/>
              <a:t>Module 3 </a:t>
            </a:r>
            <a:br>
              <a:rPr lang="en-US" dirty="0"/>
            </a:br>
            <a:r>
              <a:rPr lang="en-US" dirty="0"/>
              <a:t>Multi-Entity Modeling and SQL</a:t>
            </a:r>
          </a:p>
        </p:txBody>
      </p:sp>
      <p:sp>
        <p:nvSpPr>
          <p:cNvPr id="3" name="Subtitle 2"/>
          <p:cNvSpPr>
            <a:spLocks noGrp="1"/>
          </p:cNvSpPr>
          <p:nvPr>
            <p:ph type="subTitle" idx="1"/>
          </p:nvPr>
        </p:nvSpPr>
        <p:spPr>
          <a:xfrm>
            <a:off x="1371600" y="4289898"/>
            <a:ext cx="6400800" cy="1348902"/>
          </a:xfrm>
        </p:spPr>
        <p:txBody>
          <a:bodyPr/>
          <a:lstStyle/>
          <a:p>
            <a:r>
              <a:rPr lang="en-US" dirty="0"/>
              <a:t>Ling Xue</a:t>
            </a:r>
          </a:p>
        </p:txBody>
      </p:sp>
    </p:spTree>
    <p:extLst>
      <p:ext uri="{BB962C8B-B14F-4D97-AF65-F5344CB8AC3E}">
        <p14:creationId xmlns:p14="http://schemas.microsoft.com/office/powerpoint/2010/main" val="398584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33881" y="990601"/>
            <a:ext cx="8686800" cy="1143000"/>
          </a:xfrm>
          <a:noFill/>
        </p:spPr>
        <p:txBody>
          <a:bodyPr lIns="90479" tIns="44445" rIns="90479" bIns="44445" anchor="ctr"/>
          <a:lstStyle/>
          <a:p>
            <a:pPr eaLnBrk="1" hangingPunct="1"/>
            <a:r>
              <a:rPr lang="en-GB" dirty="0"/>
              <a:t>Creating the tables</a:t>
            </a:r>
          </a:p>
        </p:txBody>
      </p:sp>
      <p:sp>
        <p:nvSpPr>
          <p:cNvPr id="12292" name="Rectangle 3"/>
          <p:cNvSpPr>
            <a:spLocks noGrp="1" noChangeArrowheads="1"/>
          </p:cNvSpPr>
          <p:nvPr>
            <p:ph idx="1"/>
          </p:nvPr>
        </p:nvSpPr>
        <p:spPr>
          <a:xfrm>
            <a:off x="972080" y="2159000"/>
            <a:ext cx="7848600" cy="4724400"/>
          </a:xfrm>
          <a:noFill/>
        </p:spPr>
        <p:txBody>
          <a:bodyPr lIns="90479" tIns="44445" rIns="90479" bIns="44445"/>
          <a:lstStyle/>
          <a:p>
            <a:pPr eaLnBrk="1" hangingPunct="1">
              <a:buFontTx/>
              <a:buNone/>
            </a:pPr>
            <a:r>
              <a:rPr lang="en-GB" sz="2400" b="1" dirty="0">
                <a:latin typeface="Courier New" panose="02070309020205020404" pitchFamily="49" charset="0"/>
              </a:rPr>
              <a:t>CREATE TABLE nation (</a:t>
            </a:r>
          </a:p>
          <a:p>
            <a:pPr eaLnBrk="1" hangingPunct="1">
              <a:buFontTx/>
              <a:buNone/>
            </a:pPr>
            <a:r>
              <a:rPr lang="en-GB" sz="2400" b="1" dirty="0">
                <a:latin typeface="Courier New" panose="02070309020205020404" pitchFamily="49" charset="0"/>
              </a:rPr>
              <a:t>	 </a:t>
            </a:r>
            <a:r>
              <a:rPr lang="en-GB" sz="2400" b="1" dirty="0" err="1">
                <a:latin typeface="Courier New" panose="02070309020205020404" pitchFamily="49" charset="0"/>
              </a:rPr>
              <a:t>natcode</a:t>
            </a:r>
            <a:r>
              <a:rPr lang="en-GB" sz="2400" b="1" dirty="0">
                <a:latin typeface="Courier New" panose="02070309020205020404" pitchFamily="49" charset="0"/>
              </a:rPr>
              <a:t>		CHAR(3),</a:t>
            </a:r>
          </a:p>
          <a:p>
            <a:pPr eaLnBrk="1" hangingPunct="1">
              <a:buFontTx/>
              <a:buNone/>
            </a:pPr>
            <a:r>
              <a:rPr lang="en-GB" sz="2400" b="1" dirty="0">
                <a:latin typeface="Courier New" panose="02070309020205020404" pitchFamily="49" charset="0"/>
              </a:rPr>
              <a:t>	 </a:t>
            </a:r>
            <a:r>
              <a:rPr lang="en-GB" sz="2400" b="1" dirty="0" err="1">
                <a:latin typeface="Courier New" panose="02070309020205020404" pitchFamily="49" charset="0"/>
              </a:rPr>
              <a:t>natname</a:t>
            </a:r>
            <a:r>
              <a:rPr lang="en-GB" sz="2400" b="1" dirty="0">
                <a:latin typeface="Courier New" panose="02070309020205020404" pitchFamily="49" charset="0"/>
              </a:rPr>
              <a:t>		VARCHAR(20),</a:t>
            </a:r>
          </a:p>
          <a:p>
            <a:pPr eaLnBrk="1" hangingPunct="1">
              <a:buFontTx/>
              <a:buNone/>
            </a:pPr>
            <a:r>
              <a:rPr lang="en-GB" sz="2400" b="1" dirty="0">
                <a:latin typeface="Courier New" panose="02070309020205020404" pitchFamily="49" charset="0"/>
              </a:rPr>
              <a:t>	 </a:t>
            </a:r>
            <a:r>
              <a:rPr lang="en-GB" sz="2400" b="1" dirty="0" err="1">
                <a:latin typeface="Courier New" panose="02070309020205020404" pitchFamily="49" charset="0"/>
              </a:rPr>
              <a:t>exchrate</a:t>
            </a:r>
            <a:r>
              <a:rPr lang="en-GB" sz="2400" b="1" dirty="0">
                <a:latin typeface="Courier New" panose="02070309020205020404" pitchFamily="49" charset="0"/>
              </a:rPr>
              <a:t>	DECIMAL(9,5),</a:t>
            </a:r>
          </a:p>
          <a:p>
            <a:pPr eaLnBrk="1" hangingPunct="1">
              <a:buFontTx/>
              <a:buNone/>
            </a:pPr>
            <a:r>
              <a:rPr lang="en-GB" sz="2400" b="1" dirty="0">
                <a:latin typeface="Courier New" panose="02070309020205020404" pitchFamily="49" charset="0"/>
              </a:rPr>
              <a:t>		PRIMARY KEY (</a:t>
            </a:r>
            <a:r>
              <a:rPr lang="en-GB" sz="2400" b="1" dirty="0" err="1">
                <a:latin typeface="Courier New" panose="02070309020205020404" pitchFamily="49" charset="0"/>
              </a:rPr>
              <a:t>natcode</a:t>
            </a:r>
            <a:r>
              <a:rPr lang="en-GB" sz="2400" b="1" dirty="0">
                <a:latin typeface="Courier New" panose="02070309020205020404" pitchFamily="49" charset="0"/>
              </a:rPr>
              <a:t>));</a:t>
            </a:r>
          </a:p>
          <a:p>
            <a:pPr eaLnBrk="1" hangingPunct="1">
              <a:buFontTx/>
              <a:buNone/>
            </a:pPr>
            <a:endParaRPr lang="en-GB" sz="1600" dirty="0">
              <a:latin typeface="Courier New" panose="02070309020205020404" pitchFamily="49" charset="0"/>
            </a:endParaRPr>
          </a:p>
          <a:p>
            <a:pPr eaLnBrk="1" hangingPunct="1">
              <a:buFontTx/>
              <a:buNone/>
            </a:pPr>
            <a:endParaRPr lang="en-GB" sz="1400" dirty="0">
              <a:latin typeface="Courier New" panose="02070309020205020404" pitchFamily="49"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70934" y="673723"/>
            <a:ext cx="8686800" cy="1143000"/>
          </a:xfrm>
          <a:noFill/>
        </p:spPr>
        <p:txBody>
          <a:bodyPr lIns="90479" tIns="44445" rIns="90479" bIns="44445" anchor="ctr"/>
          <a:lstStyle/>
          <a:p>
            <a:pPr eaLnBrk="1" hangingPunct="1"/>
            <a:r>
              <a:rPr lang="en-GB" dirty="0"/>
              <a:t>Creating the tables</a:t>
            </a:r>
          </a:p>
        </p:txBody>
      </p:sp>
      <p:sp>
        <p:nvSpPr>
          <p:cNvPr id="13316" name="Rectangle 3"/>
          <p:cNvSpPr>
            <a:spLocks noGrp="1" noChangeArrowheads="1"/>
          </p:cNvSpPr>
          <p:nvPr>
            <p:ph idx="1"/>
          </p:nvPr>
        </p:nvSpPr>
        <p:spPr>
          <a:xfrm>
            <a:off x="633845" y="1998134"/>
            <a:ext cx="8203768" cy="4221257"/>
          </a:xfrm>
          <a:noFill/>
        </p:spPr>
        <p:txBody>
          <a:bodyPr lIns="90479" tIns="44445" rIns="90479" bIns="44445">
            <a:normAutofit fontScale="92500"/>
          </a:bodyPr>
          <a:lstStyle/>
          <a:p>
            <a:pPr eaLnBrk="1" hangingPunct="1">
              <a:buFontTx/>
              <a:buNone/>
            </a:pPr>
            <a:r>
              <a:rPr lang="en-GB" sz="2200" b="1" dirty="0">
                <a:latin typeface="Courier New" panose="02070309020205020404" pitchFamily="49" charset="0"/>
              </a:rPr>
              <a:t>CREATE TABLE stock (</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stkcode</a:t>
            </a:r>
            <a:r>
              <a:rPr lang="en-GB" sz="2200" b="1" dirty="0">
                <a:latin typeface="Courier New" panose="02070309020205020404" pitchFamily="49" charset="0"/>
              </a:rPr>
              <a:t>		CHAR(3),</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stkfirm</a:t>
            </a:r>
            <a:r>
              <a:rPr lang="en-GB" sz="2200" b="1" dirty="0">
                <a:latin typeface="Courier New" panose="02070309020205020404" pitchFamily="49" charset="0"/>
              </a:rPr>
              <a:t>		VARCHAR(20),</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stkprice</a:t>
            </a:r>
            <a:r>
              <a:rPr lang="en-GB" sz="2200" b="1" dirty="0">
                <a:latin typeface="Courier New" panose="02070309020205020404" pitchFamily="49" charset="0"/>
              </a:rPr>
              <a:t>		DECIMAL(6,2),</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stkqty</a:t>
            </a:r>
            <a:r>
              <a:rPr lang="en-GB" sz="2200" b="1" dirty="0">
                <a:latin typeface="Courier New" panose="02070309020205020404" pitchFamily="49" charset="0"/>
              </a:rPr>
              <a:t>		DECIMAL(8),</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stkdiv</a:t>
            </a:r>
            <a:r>
              <a:rPr lang="en-GB" sz="2200" b="1" dirty="0">
                <a:latin typeface="Courier New" panose="02070309020205020404" pitchFamily="49" charset="0"/>
              </a:rPr>
              <a:t>		DECIMAL(5,2),</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stkpe</a:t>
            </a:r>
            <a:r>
              <a:rPr lang="en-GB" sz="2200" b="1" dirty="0">
                <a:latin typeface="Courier New" panose="02070309020205020404" pitchFamily="49" charset="0"/>
              </a:rPr>
              <a:t>		DECIMAL(5),</a:t>
            </a:r>
          </a:p>
          <a:p>
            <a:pPr eaLnBrk="1" hangingPunct="1">
              <a:buFontTx/>
              <a:buNone/>
            </a:pPr>
            <a:r>
              <a:rPr lang="en-GB" sz="2200" b="1" dirty="0">
                <a:latin typeface="Courier New" panose="02070309020205020404" pitchFamily="49" charset="0"/>
              </a:rPr>
              <a:t>	 </a:t>
            </a:r>
            <a:r>
              <a:rPr lang="en-GB" sz="2200" b="1" dirty="0" err="1">
                <a:latin typeface="Courier New" panose="02070309020205020404" pitchFamily="49" charset="0"/>
              </a:rPr>
              <a:t>natcode</a:t>
            </a:r>
            <a:r>
              <a:rPr lang="en-GB" sz="2200" b="1" dirty="0">
                <a:latin typeface="Courier New" panose="02070309020205020404" pitchFamily="49" charset="0"/>
              </a:rPr>
              <a:t>		CHAR(3),</a:t>
            </a:r>
          </a:p>
          <a:p>
            <a:pPr eaLnBrk="1" hangingPunct="1">
              <a:buFontTx/>
              <a:buNone/>
            </a:pPr>
            <a:r>
              <a:rPr lang="en-GB" sz="2200" b="1" dirty="0">
                <a:latin typeface="Courier New" panose="02070309020205020404" pitchFamily="49" charset="0"/>
              </a:rPr>
              <a:t>	PRIMARY KEY(</a:t>
            </a:r>
            <a:r>
              <a:rPr lang="en-GB" sz="2200" b="1" dirty="0" err="1">
                <a:latin typeface="Courier New" panose="02070309020205020404" pitchFamily="49" charset="0"/>
              </a:rPr>
              <a:t>stkcode</a:t>
            </a:r>
            <a:r>
              <a:rPr lang="en-GB" sz="2200" b="1" dirty="0">
                <a:latin typeface="Courier New" panose="02070309020205020404" pitchFamily="49" charset="0"/>
              </a:rPr>
              <a:t>),</a:t>
            </a:r>
          </a:p>
          <a:p>
            <a:pPr eaLnBrk="1" hangingPunct="1">
              <a:buFontTx/>
              <a:buNone/>
            </a:pPr>
            <a:r>
              <a:rPr lang="en-GB" sz="2200" b="1" dirty="0">
                <a:latin typeface="Courier New" panose="02070309020205020404" pitchFamily="49" charset="0"/>
              </a:rPr>
              <a:t>	</a:t>
            </a:r>
            <a:r>
              <a:rPr lang="en-US" sz="2200" b="1" dirty="0">
                <a:latin typeface="Courier New" panose="02070309020205020404" pitchFamily="49" charset="0"/>
              </a:rPr>
              <a:t>CONSTRAINT </a:t>
            </a:r>
            <a:r>
              <a:rPr lang="en-US" sz="2200" b="1" dirty="0" err="1">
                <a:latin typeface="Courier New" panose="02070309020205020404" pitchFamily="49" charset="0"/>
              </a:rPr>
              <a:t>fk_has_nation</a:t>
            </a:r>
            <a:r>
              <a:rPr lang="en-US" sz="2200" b="1" dirty="0">
                <a:latin typeface="Courier New" panose="02070309020205020404" pitchFamily="49" charset="0"/>
              </a:rPr>
              <a:t> FOREIGN KEY(</a:t>
            </a:r>
            <a:r>
              <a:rPr lang="en-US" sz="2200" b="1" dirty="0" err="1">
                <a:latin typeface="Courier New" panose="02070309020205020404" pitchFamily="49" charset="0"/>
              </a:rPr>
              <a:t>natcode</a:t>
            </a:r>
            <a:r>
              <a:rPr lang="en-US" sz="2200" b="1" dirty="0">
                <a:latin typeface="Courier New" panose="02070309020205020404" pitchFamily="49" charset="0"/>
              </a:rPr>
              <a:t>) </a:t>
            </a:r>
          </a:p>
          <a:p>
            <a:pPr eaLnBrk="1" hangingPunct="1">
              <a:buFontTx/>
              <a:buNone/>
            </a:pPr>
            <a:r>
              <a:rPr lang="en-US" sz="2200" b="1" dirty="0">
                <a:latin typeface="Courier New" panose="02070309020205020404" pitchFamily="49" charset="0"/>
              </a:rPr>
              <a:t>	REFERENCES nation(</a:t>
            </a:r>
            <a:r>
              <a:rPr lang="en-US" sz="2200" b="1" dirty="0" err="1">
                <a:latin typeface="Courier New" panose="02070309020205020404" pitchFamily="49" charset="0"/>
              </a:rPr>
              <a:t>natcode</a:t>
            </a:r>
            <a:r>
              <a:rPr lang="en-US" sz="2200" b="1" dirty="0">
                <a:latin typeface="Courier New" panose="02070309020205020404" pitchFamily="49" charset="0"/>
              </a:rPr>
              <a:t>) ON DELETE RESTRICT);</a:t>
            </a:r>
            <a:endParaRPr lang="en-GB" sz="2200" b="1" dirty="0">
              <a:latin typeface="Courier New" panose="02070309020205020404" pitchFamily="49" charset="0"/>
            </a:endParaRPr>
          </a:p>
          <a:p>
            <a:pPr eaLnBrk="1" hangingPunct="1">
              <a:buFontTx/>
              <a:buNone/>
            </a:pPr>
            <a:endParaRPr lang="en-GB" sz="1800" b="1" dirty="0">
              <a:latin typeface="Courier New" panose="02070309020205020404" pitchFamily="49"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01328" y="1326395"/>
            <a:ext cx="8242300" cy="1143000"/>
          </a:xfrm>
          <a:noFill/>
          <a:ln/>
        </p:spPr>
        <p:txBody>
          <a:bodyPr lIns="90488" tIns="44450" rIns="90488" bIns="44450" anchor="ctr"/>
          <a:lstStyle/>
          <a:p>
            <a:r>
              <a:rPr lang="en-GB" dirty="0"/>
              <a:t>Representing a 1:m relationship in </a:t>
            </a:r>
            <a:r>
              <a:rPr lang="en-GB"/>
              <a:t>MySQL Workbench</a:t>
            </a:r>
            <a:endParaRPr lang="en-GB" dirty="0"/>
          </a:p>
        </p:txBody>
      </p:sp>
      <p:pic>
        <p:nvPicPr>
          <p:cNvPr id="7" name="Picture 6"/>
          <p:cNvPicPr>
            <a:picLocks noChangeAspect="1"/>
          </p:cNvPicPr>
          <p:nvPr/>
        </p:nvPicPr>
        <p:blipFill>
          <a:blip r:embed="rId3"/>
          <a:stretch>
            <a:fillRect/>
          </a:stretch>
        </p:blipFill>
        <p:spPr>
          <a:xfrm>
            <a:off x="648421" y="2623306"/>
            <a:ext cx="4254500" cy="3530600"/>
          </a:xfrm>
          <a:prstGeom prst="rect">
            <a:avLst/>
          </a:prstGeom>
        </p:spPr>
      </p:pic>
      <p:sp>
        <p:nvSpPr>
          <p:cNvPr id="8" name="AutoShape 129"/>
          <p:cNvSpPr>
            <a:spLocks noChangeArrowheads="1"/>
          </p:cNvSpPr>
          <p:nvPr/>
        </p:nvSpPr>
        <p:spPr bwMode="auto">
          <a:xfrm>
            <a:off x="5539992" y="2817465"/>
            <a:ext cx="1905000" cy="1223070"/>
          </a:xfrm>
          <a:prstGeom prst="foldedCorner">
            <a:avLst>
              <a:gd name="adj" fmla="val 12500"/>
            </a:avLst>
          </a:prstGeom>
          <a:solidFill>
            <a:srgbClr val="FFFF66"/>
          </a:solidFill>
          <a:ln w="12700">
            <a:solidFill>
              <a:schemeClr val="tx1"/>
            </a:solidFill>
            <a:round/>
            <a:headEnd/>
            <a:tailEnd/>
          </a:ln>
          <a:effectLst/>
        </p:spPr>
        <p:txBody>
          <a:bodyPr anchor="ctr">
            <a:prstTxWarp prst="textNoShape">
              <a:avLst/>
            </a:prstTxWarp>
            <a:spAutoFit/>
          </a:bodyPr>
          <a:lstStyle/>
          <a:p>
            <a:pPr algn="ctr"/>
            <a:r>
              <a:rPr lang="en-US" sz="1600" i="1" dirty="0">
                <a:solidFill>
                  <a:srgbClr val="000000"/>
                </a:solidFill>
                <a:latin typeface="Georgia" pitchFamily="-109" charset="0"/>
              </a:rPr>
              <a:t>A non-identifying relationship in MySQL Workbench </a:t>
            </a:r>
            <a:endParaRPr lang="en-US" sz="1400" b="1" dirty="0">
              <a:solidFill>
                <a:srgbClr val="000000"/>
              </a:solidFill>
              <a:latin typeface="Georgia" pitchFamily="-109" charset="0"/>
            </a:endParaRPr>
          </a:p>
        </p:txBody>
      </p:sp>
      <p:sp>
        <p:nvSpPr>
          <p:cNvPr id="10" name="AutoShape 129">
            <a:extLst>
              <a:ext uri="{FF2B5EF4-FFF2-40B4-BE49-F238E27FC236}">
                <a16:creationId xmlns:a16="http://schemas.microsoft.com/office/drawing/2014/main" id="{0362337A-C08B-4EFD-8F62-1C8300AF51E4}"/>
              </a:ext>
            </a:extLst>
          </p:cNvPr>
          <p:cNvSpPr>
            <a:spLocks noChangeArrowheads="1"/>
          </p:cNvSpPr>
          <p:nvPr/>
        </p:nvSpPr>
        <p:spPr bwMode="auto">
          <a:xfrm>
            <a:off x="4870527" y="4543715"/>
            <a:ext cx="3873101" cy="943511"/>
          </a:xfrm>
          <a:prstGeom prst="foldedCorner">
            <a:avLst>
              <a:gd name="adj" fmla="val 12500"/>
            </a:avLst>
          </a:prstGeom>
          <a:solidFill>
            <a:srgbClr val="FFFF66"/>
          </a:solidFill>
          <a:ln w="12700">
            <a:solidFill>
              <a:schemeClr val="tx1"/>
            </a:solidFill>
            <a:round/>
            <a:headEnd/>
            <a:tailEnd/>
          </a:ln>
          <a:effectLst/>
        </p:spPr>
        <p:txBody>
          <a:bodyPr wrap="square" anchor="ctr">
            <a:prstTxWarp prst="textNoShape">
              <a:avLst/>
            </a:prstTxWarp>
            <a:spAutoFit/>
          </a:bodyPr>
          <a:lstStyle/>
          <a:p>
            <a:r>
              <a:rPr lang="en-US" sz="1600" b="0" i="1" dirty="0">
                <a:solidFill>
                  <a:srgbClr val="232629"/>
                </a:solidFill>
                <a:effectLst/>
                <a:highlight>
                  <a:srgbClr val="FFFF00"/>
                </a:highlight>
                <a:latin typeface="Times New Roman" panose="02020603050405020304" pitchFamily="18" charset="0"/>
                <a:cs typeface="Times New Roman" panose="02020603050405020304" pitchFamily="18" charset="0"/>
              </a:rPr>
              <a:t>An identifying relationship means that the child table cannot be uniquely identified without the parent</a:t>
            </a:r>
            <a:endParaRPr lang="en-US" sz="1600" i="1"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64062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Develop a data model to keep track of a distance runner’s times over various lengths</a:t>
            </a:r>
          </a:p>
          <a:p>
            <a:r>
              <a:rPr lang="en-US" dirty="0"/>
              <a:t>Create the database and add 3 rows for each of 2 athletes</a:t>
            </a:r>
          </a:p>
        </p:txBody>
      </p:sp>
    </p:spTree>
    <p:extLst>
      <p:ext uri="{BB962C8B-B14F-4D97-AF65-F5344CB8AC3E}">
        <p14:creationId xmlns:p14="http://schemas.microsoft.com/office/powerpoint/2010/main" val="101930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75408" y="-224282"/>
            <a:ext cx="8163791" cy="1143000"/>
          </a:xfrm>
          <a:noFill/>
        </p:spPr>
        <p:txBody>
          <a:bodyPr lIns="90479" tIns="44445" rIns="90479" bIns="44445" anchor="ctr"/>
          <a:lstStyle/>
          <a:p>
            <a:pPr eaLnBrk="1" hangingPunct="1"/>
            <a:r>
              <a:rPr lang="en-GB" dirty="0">
                <a:solidFill>
                  <a:schemeClr val="bg1"/>
                </a:solidFill>
              </a:rPr>
              <a:t>Join Two Tables</a:t>
            </a:r>
            <a:endParaRPr lang="en-GB" sz="2800" dirty="0">
              <a:solidFill>
                <a:schemeClr val="bg1"/>
              </a:solidFill>
            </a:endParaRPr>
          </a:p>
        </p:txBody>
      </p:sp>
      <p:sp>
        <p:nvSpPr>
          <p:cNvPr id="12292" name="Rectangle 3"/>
          <p:cNvSpPr>
            <a:spLocks noGrp="1" noChangeArrowheads="1"/>
          </p:cNvSpPr>
          <p:nvPr>
            <p:ph idx="1"/>
          </p:nvPr>
        </p:nvSpPr>
        <p:spPr>
          <a:xfrm>
            <a:off x="593005" y="1181819"/>
            <a:ext cx="7875587" cy="5339750"/>
          </a:xfrm>
          <a:noFill/>
        </p:spPr>
        <p:txBody>
          <a:bodyPr lIns="90479" tIns="44445" rIns="90479" bIns="44445">
            <a:normAutofit/>
          </a:bodyPr>
          <a:lstStyle/>
          <a:p>
            <a:pPr eaLnBrk="1" hangingPunct="1">
              <a:lnSpc>
                <a:spcPct val="90000"/>
              </a:lnSpc>
            </a:pPr>
            <a:r>
              <a:rPr lang="en-GB" sz="2400" b="1" dirty="0"/>
              <a:t>Inner Join</a:t>
            </a:r>
          </a:p>
          <a:p>
            <a:pPr lvl="1">
              <a:lnSpc>
                <a:spcPct val="90000"/>
              </a:lnSpc>
            </a:pPr>
            <a:r>
              <a:rPr lang="en-GB" sz="2000" dirty="0"/>
              <a:t>Retrieve records from both the left table and the right table that satisfy a join condition</a:t>
            </a:r>
          </a:p>
          <a:p>
            <a:pPr>
              <a:lnSpc>
                <a:spcPct val="90000"/>
              </a:lnSpc>
            </a:pPr>
            <a:r>
              <a:rPr lang="en-GB" sz="2400" b="1" dirty="0"/>
              <a:t>Outer Join: Left Join</a:t>
            </a:r>
          </a:p>
          <a:p>
            <a:pPr lvl="1">
              <a:lnSpc>
                <a:spcPct val="90000"/>
              </a:lnSpc>
            </a:pPr>
            <a:r>
              <a:rPr lang="en-GB" sz="2000" dirty="0"/>
              <a:t>Retrieve records from both the left table and the right table that satisfy a join condition</a:t>
            </a:r>
          </a:p>
          <a:p>
            <a:pPr lvl="1">
              <a:lnSpc>
                <a:spcPct val="90000"/>
              </a:lnSpc>
            </a:pPr>
            <a:r>
              <a:rPr lang="en-GB" sz="2000" dirty="0"/>
              <a:t>And retrieve all the remaining records from the </a:t>
            </a:r>
            <a:r>
              <a:rPr lang="en-GB" sz="2000" u="sng" dirty="0"/>
              <a:t>left table</a:t>
            </a:r>
            <a:r>
              <a:rPr lang="en-GB" sz="2000" dirty="0"/>
              <a:t> </a:t>
            </a:r>
            <a:endParaRPr lang="en-GB" dirty="0"/>
          </a:p>
          <a:p>
            <a:pPr>
              <a:lnSpc>
                <a:spcPct val="90000"/>
              </a:lnSpc>
            </a:pPr>
            <a:r>
              <a:rPr lang="en-GB" sz="2400" b="1" dirty="0"/>
              <a:t>Outer Join: Right Join</a:t>
            </a:r>
          </a:p>
          <a:p>
            <a:pPr lvl="1">
              <a:lnSpc>
                <a:spcPct val="90000"/>
              </a:lnSpc>
            </a:pPr>
            <a:r>
              <a:rPr lang="en-GB" sz="2000" dirty="0"/>
              <a:t>Retrieve records from both the left table and the right table that satisfy a join condition</a:t>
            </a:r>
          </a:p>
          <a:p>
            <a:pPr lvl="1">
              <a:lnSpc>
                <a:spcPct val="90000"/>
              </a:lnSpc>
            </a:pPr>
            <a:r>
              <a:rPr lang="en-GB" sz="2000" dirty="0"/>
              <a:t>And retrieve all the remaining records from the </a:t>
            </a:r>
            <a:r>
              <a:rPr lang="en-GB" sz="2000" u="sng" dirty="0"/>
              <a:t>right table</a:t>
            </a:r>
            <a:r>
              <a:rPr lang="en-GB" sz="2000" dirty="0"/>
              <a:t> </a:t>
            </a:r>
          </a:p>
          <a:p>
            <a:pPr>
              <a:lnSpc>
                <a:spcPct val="90000"/>
              </a:lnSpc>
            </a:pPr>
            <a:r>
              <a:rPr lang="en-GB" sz="2400" b="1" dirty="0"/>
              <a:t>Full Join</a:t>
            </a:r>
          </a:p>
          <a:p>
            <a:pPr lvl="1">
              <a:lnSpc>
                <a:spcPct val="90000"/>
              </a:lnSpc>
            </a:pPr>
            <a:r>
              <a:rPr lang="en-GB" sz="2000" dirty="0"/>
              <a:t>Retrieve all the records from the two tables and put them together</a:t>
            </a:r>
          </a:p>
          <a:p>
            <a:pPr>
              <a:lnSpc>
                <a:spcPct val="90000"/>
              </a:lnSpc>
            </a:pPr>
            <a:endParaRPr lang="en-GB" dirty="0"/>
          </a:p>
        </p:txBody>
      </p:sp>
    </p:spTree>
    <p:extLst>
      <p:ext uri="{BB962C8B-B14F-4D97-AF65-F5344CB8AC3E}">
        <p14:creationId xmlns:p14="http://schemas.microsoft.com/office/powerpoint/2010/main" val="24013655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5981" y="568388"/>
            <a:ext cx="7772400" cy="1143000"/>
          </a:xfrm>
          <a:noFill/>
          <a:ln/>
        </p:spPr>
        <p:txBody>
          <a:bodyPr lIns="90488" tIns="44450" rIns="90488" bIns="44450" anchor="ctr"/>
          <a:lstStyle/>
          <a:p>
            <a:r>
              <a:rPr lang="en-GB"/>
              <a:t>Join</a:t>
            </a:r>
          </a:p>
        </p:txBody>
      </p:sp>
      <p:sp>
        <p:nvSpPr>
          <p:cNvPr id="26627" name="Rectangle 3"/>
          <p:cNvSpPr>
            <a:spLocks noGrp="1" noChangeArrowheads="1"/>
          </p:cNvSpPr>
          <p:nvPr>
            <p:ph idx="1"/>
          </p:nvPr>
        </p:nvSpPr>
        <p:spPr>
          <a:xfrm>
            <a:off x="594551" y="1625090"/>
            <a:ext cx="8196263" cy="1201737"/>
          </a:xfrm>
          <a:noFill/>
          <a:ln/>
        </p:spPr>
        <p:txBody>
          <a:bodyPr lIns="90488" tIns="44450" rIns="90488" bIns="44450"/>
          <a:lstStyle/>
          <a:p>
            <a:pPr>
              <a:lnSpc>
                <a:spcPct val="90000"/>
              </a:lnSpc>
            </a:pPr>
            <a:r>
              <a:rPr lang="en-GB" sz="2400" dirty="0"/>
              <a:t>Create a new table from two existing tables by matching on a common column</a:t>
            </a:r>
          </a:p>
          <a:p>
            <a:pPr>
              <a:lnSpc>
                <a:spcPct val="90000"/>
              </a:lnSpc>
              <a:buFontTx/>
              <a:buNone/>
            </a:pPr>
            <a:r>
              <a:rPr lang="en-GB" sz="2800" dirty="0"/>
              <a:t>	</a:t>
            </a:r>
            <a:r>
              <a:rPr lang="en-GB" sz="1400" dirty="0">
                <a:latin typeface="Courier New" pitchFamily="-109" charset="0"/>
              </a:rPr>
              <a:t>SELECT * FROM stock JOIN nation</a:t>
            </a:r>
          </a:p>
          <a:p>
            <a:pPr>
              <a:lnSpc>
                <a:spcPct val="90000"/>
              </a:lnSpc>
              <a:buFontTx/>
              <a:buNone/>
            </a:pPr>
            <a:r>
              <a:rPr lang="en-GB" sz="1400" dirty="0">
                <a:latin typeface="Courier New" pitchFamily="-109" charset="0"/>
              </a:rPr>
              <a:t>		ON </a:t>
            </a:r>
            <a:r>
              <a:rPr lang="en-GB" sz="1400" dirty="0" err="1">
                <a:latin typeface="Courier New" pitchFamily="-109" charset="0"/>
              </a:rPr>
              <a:t>stock.natcode</a:t>
            </a:r>
            <a:r>
              <a:rPr lang="en-GB" sz="1400" dirty="0">
                <a:latin typeface="Courier New" pitchFamily="-109" charset="0"/>
              </a:rPr>
              <a:t> = </a:t>
            </a:r>
            <a:r>
              <a:rPr lang="en-GB" sz="1400" dirty="0" err="1">
                <a:latin typeface="Courier New" pitchFamily="-109" charset="0"/>
              </a:rPr>
              <a:t>nation.natcode</a:t>
            </a:r>
            <a:r>
              <a:rPr lang="en-GB" sz="1400" dirty="0">
                <a:latin typeface="Courier New" pitchFamily="-109" charset="0"/>
              </a:rPr>
              <a:t>;</a:t>
            </a:r>
          </a:p>
          <a:p>
            <a:pPr>
              <a:lnSpc>
                <a:spcPct val="90000"/>
              </a:lnSpc>
              <a:buFontTx/>
              <a:buNone/>
            </a:pPr>
            <a:endParaRPr lang="en-GB" sz="1400" dirty="0"/>
          </a:p>
        </p:txBody>
      </p:sp>
      <p:graphicFrame>
        <p:nvGraphicFramePr>
          <p:cNvPr id="54435" name="Group 163"/>
          <p:cNvGraphicFramePr>
            <a:graphicFrameLocks noGrp="1"/>
          </p:cNvGraphicFramePr>
          <p:nvPr>
            <p:extLst>
              <p:ext uri="{D42A27DB-BD31-4B8C-83A1-F6EECF244321}">
                <p14:modId xmlns:p14="http://schemas.microsoft.com/office/powerpoint/2010/main" val="1139626059"/>
              </p:ext>
            </p:extLst>
          </p:nvPr>
        </p:nvGraphicFramePr>
        <p:xfrm>
          <a:off x="594551" y="3206750"/>
          <a:ext cx="7823200" cy="3524253"/>
        </p:xfrm>
        <a:graphic>
          <a:graphicData uri="http://schemas.openxmlformats.org/drawingml/2006/table">
            <a:tbl>
              <a:tblPr/>
              <a:tblGrid>
                <a:gridCol w="609600">
                  <a:extLst>
                    <a:ext uri="{9D8B030D-6E8A-4147-A177-3AD203B41FA5}">
                      <a16:colId xmlns:a16="http://schemas.microsoft.com/office/drawing/2014/main" val="20000"/>
                    </a:ext>
                  </a:extLst>
                </a:gridCol>
                <a:gridCol w="1541462">
                  <a:extLst>
                    <a:ext uri="{9D8B030D-6E8A-4147-A177-3AD203B41FA5}">
                      <a16:colId xmlns:a16="http://schemas.microsoft.com/office/drawing/2014/main" val="20001"/>
                    </a:ext>
                  </a:extLst>
                </a:gridCol>
                <a:gridCol w="728663">
                  <a:extLst>
                    <a:ext uri="{9D8B030D-6E8A-4147-A177-3AD203B41FA5}">
                      <a16:colId xmlns:a16="http://schemas.microsoft.com/office/drawing/2014/main" val="20002"/>
                    </a:ext>
                  </a:extLst>
                </a:gridCol>
                <a:gridCol w="642937">
                  <a:extLst>
                    <a:ext uri="{9D8B030D-6E8A-4147-A177-3AD203B41FA5}">
                      <a16:colId xmlns:a16="http://schemas.microsoft.com/office/drawing/2014/main" val="20003"/>
                    </a:ext>
                  </a:extLst>
                </a:gridCol>
                <a:gridCol w="592138">
                  <a:extLst>
                    <a:ext uri="{9D8B030D-6E8A-4147-A177-3AD203B41FA5}">
                      <a16:colId xmlns:a16="http://schemas.microsoft.com/office/drawing/2014/main" val="20004"/>
                    </a:ext>
                  </a:extLst>
                </a:gridCol>
                <a:gridCol w="427037">
                  <a:extLst>
                    <a:ext uri="{9D8B030D-6E8A-4147-A177-3AD203B41FA5}">
                      <a16:colId xmlns:a16="http://schemas.microsoft.com/office/drawing/2014/main" val="20005"/>
                    </a:ext>
                  </a:extLst>
                </a:gridCol>
                <a:gridCol w="741363">
                  <a:extLst>
                    <a:ext uri="{9D8B030D-6E8A-4147-A177-3AD203B41FA5}">
                      <a16:colId xmlns:a16="http://schemas.microsoft.com/office/drawing/2014/main" val="20006"/>
                    </a:ext>
                  </a:extLst>
                </a:gridCol>
                <a:gridCol w="727075">
                  <a:extLst>
                    <a:ext uri="{9D8B030D-6E8A-4147-A177-3AD203B41FA5}">
                      <a16:colId xmlns:a16="http://schemas.microsoft.com/office/drawing/2014/main" val="20007"/>
                    </a:ext>
                  </a:extLst>
                </a:gridCol>
                <a:gridCol w="1084262">
                  <a:extLst>
                    <a:ext uri="{9D8B030D-6E8A-4147-A177-3AD203B41FA5}">
                      <a16:colId xmlns:a16="http://schemas.microsoft.com/office/drawing/2014/main" val="20008"/>
                    </a:ext>
                  </a:extLst>
                </a:gridCol>
                <a:gridCol w="728663">
                  <a:extLst>
                    <a:ext uri="{9D8B030D-6E8A-4147-A177-3AD203B41FA5}">
                      <a16:colId xmlns:a16="http://schemas.microsoft.com/office/drawing/2014/main" val="20009"/>
                    </a:ext>
                  </a:extLst>
                </a:gridCol>
              </a:tblGrid>
              <a:tr h="206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stkfirm</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stkprice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stkqty</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stkdiv</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stkpe</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natcode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natcode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natname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exchrate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NE</a:t>
                      </a: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Narembeen Emu</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45619</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1.00</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8</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IR</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Indooroopilly Ruby</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15.92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56147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QD</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Queensland Diamond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6.73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89251</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BD</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Bombay Duck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25.55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167382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0.02280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ROF</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Royal Ostrich Farms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33.75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1234923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CS</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Canadian Sugar</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52.78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4716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FC</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Freedonia Copper</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27.50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10529</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1.84</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BS</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Bolivian Sheep</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231678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11</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8"/>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BE</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Burmese Elephant</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154713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0.01</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9"/>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ILZ</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Indian Lead &amp; Zinc</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37.75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6390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0"/>
                  </a:ext>
                </a:extLst>
              </a:tr>
              <a:tr h="217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SLG</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Sri Lankan Gold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50.37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32868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2.68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1"/>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AR</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Abyssinian Ruby</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31.82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22010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1.32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2"/>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PT</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Patagonian Tea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55.25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12635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3"/>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NG</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Nigerian Geese</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35.00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12323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4"/>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MG</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Minnesota Gold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53.87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816122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0.67000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5"/>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GP</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Georgia Peach</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2.35</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387333</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0.20</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5</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US</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US</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0.67000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6802014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2438" y="536448"/>
            <a:ext cx="8229600" cy="1143000"/>
          </a:xfrm>
          <a:noFill/>
          <a:ln/>
        </p:spPr>
        <p:txBody>
          <a:bodyPr lIns="90488" tIns="44450" rIns="90488" bIns="44450" anchor="ctr"/>
          <a:lstStyle/>
          <a:p>
            <a:r>
              <a:rPr lang="en-GB"/>
              <a:t>Join</a:t>
            </a:r>
          </a:p>
        </p:txBody>
      </p:sp>
      <p:sp>
        <p:nvSpPr>
          <p:cNvPr id="28675" name="Rectangle 3"/>
          <p:cNvSpPr>
            <a:spLocks noGrp="1" noChangeArrowheads="1"/>
          </p:cNvSpPr>
          <p:nvPr>
            <p:ph idx="1"/>
          </p:nvPr>
        </p:nvSpPr>
        <p:spPr>
          <a:xfrm>
            <a:off x="673227" y="1586484"/>
            <a:ext cx="7772400" cy="2146300"/>
          </a:xfrm>
          <a:noFill/>
          <a:ln/>
        </p:spPr>
        <p:txBody>
          <a:bodyPr lIns="90488" tIns="44450" rIns="90488" bIns="44450"/>
          <a:lstStyle/>
          <a:p>
            <a:pPr>
              <a:lnSpc>
                <a:spcPct val="90000"/>
              </a:lnSpc>
              <a:buFontTx/>
              <a:buNone/>
            </a:pPr>
            <a:r>
              <a:rPr lang="en-GB" sz="1600" i="1" dirty="0"/>
              <a:t>Report the value of each stock holding in UK pounds. Sort the report by nation and firm.</a:t>
            </a:r>
            <a:endParaRPr lang="en-GB" sz="1600" dirty="0"/>
          </a:p>
          <a:p>
            <a:pPr>
              <a:lnSpc>
                <a:spcPct val="90000"/>
              </a:lnSpc>
              <a:buFontTx/>
              <a:buNone/>
            </a:pPr>
            <a:r>
              <a:rPr lang="en-GB" sz="1600" dirty="0">
                <a:latin typeface="Courier New" pitchFamily="-109" charset="0"/>
              </a:rPr>
              <a:t>SELECT </a:t>
            </a:r>
            <a:r>
              <a:rPr lang="en-GB" sz="1600" dirty="0" err="1">
                <a:latin typeface="Courier New" pitchFamily="-109" charset="0"/>
              </a:rPr>
              <a:t>natname</a:t>
            </a:r>
            <a:r>
              <a:rPr lang="en-GB" sz="1600" dirty="0">
                <a:latin typeface="Courier New" pitchFamily="-109" charset="0"/>
              </a:rPr>
              <a:t>, </a:t>
            </a:r>
            <a:r>
              <a:rPr lang="en-GB" sz="1600" dirty="0" err="1">
                <a:latin typeface="Courier New" pitchFamily="-109" charset="0"/>
              </a:rPr>
              <a:t>stkfirm</a:t>
            </a:r>
            <a:r>
              <a:rPr lang="en-GB" sz="1600" dirty="0">
                <a:latin typeface="Courier New" pitchFamily="-109" charset="0"/>
              </a:rPr>
              <a:t>, </a:t>
            </a:r>
            <a:r>
              <a:rPr lang="en-GB" sz="1600" dirty="0" err="1">
                <a:latin typeface="Courier New" pitchFamily="-109" charset="0"/>
              </a:rPr>
              <a:t>stkprice</a:t>
            </a:r>
            <a:r>
              <a:rPr lang="en-GB" sz="1600" dirty="0">
                <a:latin typeface="Courier New" pitchFamily="-109" charset="0"/>
              </a:rPr>
              <a:t>, </a:t>
            </a:r>
            <a:r>
              <a:rPr lang="en-GB" sz="1600" dirty="0" err="1">
                <a:latin typeface="Courier New" pitchFamily="-109" charset="0"/>
              </a:rPr>
              <a:t>stkqty</a:t>
            </a:r>
            <a:r>
              <a:rPr lang="en-GB" sz="1600" dirty="0">
                <a:latin typeface="Courier New" pitchFamily="-109" charset="0"/>
              </a:rPr>
              <a:t>, </a:t>
            </a:r>
            <a:r>
              <a:rPr lang="en-GB" sz="1600" dirty="0" err="1">
                <a:latin typeface="Courier New" pitchFamily="-109" charset="0"/>
              </a:rPr>
              <a:t>exchrate</a:t>
            </a:r>
            <a:r>
              <a:rPr lang="en-GB" sz="1600" dirty="0">
                <a:latin typeface="Courier New" pitchFamily="-109" charset="0"/>
              </a:rPr>
              <a:t>,</a:t>
            </a:r>
          </a:p>
          <a:p>
            <a:pPr>
              <a:lnSpc>
                <a:spcPct val="90000"/>
              </a:lnSpc>
              <a:buFontTx/>
              <a:buNone/>
            </a:pPr>
            <a:r>
              <a:rPr lang="en-GB" sz="1600" dirty="0">
                <a:latin typeface="Courier New" pitchFamily="-109" charset="0"/>
              </a:rPr>
              <a:t>	</a:t>
            </a:r>
            <a:r>
              <a:rPr lang="en-GB" sz="1600" dirty="0" err="1">
                <a:latin typeface="Courier New" pitchFamily="-109" charset="0"/>
              </a:rPr>
              <a:t>stkprice</a:t>
            </a:r>
            <a:r>
              <a:rPr lang="en-GB" sz="1600" dirty="0">
                <a:latin typeface="Courier New" pitchFamily="-109" charset="0"/>
              </a:rPr>
              <a:t>*</a:t>
            </a:r>
            <a:r>
              <a:rPr lang="en-GB" sz="1600" dirty="0" err="1">
                <a:latin typeface="Courier New" pitchFamily="-109" charset="0"/>
              </a:rPr>
              <a:t>stkqty</a:t>
            </a:r>
            <a:r>
              <a:rPr lang="en-GB" sz="1600" dirty="0">
                <a:latin typeface="Courier New" pitchFamily="-109" charset="0"/>
              </a:rPr>
              <a:t>*</a:t>
            </a:r>
            <a:r>
              <a:rPr lang="en-GB" sz="1600" dirty="0" err="1">
                <a:latin typeface="Courier New" pitchFamily="-109" charset="0"/>
              </a:rPr>
              <a:t>exchrate</a:t>
            </a:r>
            <a:r>
              <a:rPr lang="en-GB" sz="1600" dirty="0">
                <a:latin typeface="Courier New" pitchFamily="-109" charset="0"/>
              </a:rPr>
              <a:t> AS </a:t>
            </a:r>
            <a:r>
              <a:rPr lang="en-GB" sz="1600" dirty="0" err="1">
                <a:latin typeface="Courier New" pitchFamily="-109" charset="0"/>
              </a:rPr>
              <a:t>stkvalue</a:t>
            </a:r>
            <a:endParaRPr lang="en-GB" sz="1600" dirty="0">
              <a:latin typeface="Courier New" pitchFamily="-109" charset="0"/>
            </a:endParaRPr>
          </a:p>
          <a:p>
            <a:pPr>
              <a:lnSpc>
                <a:spcPct val="90000"/>
              </a:lnSpc>
              <a:buFontTx/>
              <a:buNone/>
            </a:pPr>
            <a:r>
              <a:rPr lang="en-GB" sz="1600" dirty="0">
                <a:latin typeface="Courier New" pitchFamily="-109" charset="0"/>
              </a:rPr>
              <a:t>		FROM stock JOIN nation</a:t>
            </a:r>
          </a:p>
          <a:p>
            <a:pPr>
              <a:lnSpc>
                <a:spcPct val="90000"/>
              </a:lnSpc>
              <a:buFontTx/>
              <a:buNone/>
            </a:pPr>
            <a:r>
              <a:rPr lang="en-GB" sz="1600" dirty="0">
                <a:latin typeface="Courier New" pitchFamily="-109" charset="0"/>
              </a:rPr>
              <a:t>			ON </a:t>
            </a:r>
            <a:r>
              <a:rPr lang="en-GB" sz="1600" dirty="0" err="1">
                <a:latin typeface="Courier New" pitchFamily="-109" charset="0"/>
              </a:rPr>
              <a:t>stock.natcode</a:t>
            </a:r>
            <a:r>
              <a:rPr lang="en-GB" sz="1600" dirty="0">
                <a:latin typeface="Courier New" pitchFamily="-109" charset="0"/>
              </a:rPr>
              <a:t> = </a:t>
            </a:r>
            <a:r>
              <a:rPr lang="en-GB" sz="1600" dirty="0" err="1">
                <a:latin typeface="Courier New" pitchFamily="-109" charset="0"/>
              </a:rPr>
              <a:t>nation.natcode</a:t>
            </a:r>
            <a:endParaRPr lang="en-GB" sz="1600" dirty="0">
              <a:latin typeface="Courier New" pitchFamily="-109" charset="0"/>
            </a:endParaRPr>
          </a:p>
          <a:p>
            <a:pPr>
              <a:lnSpc>
                <a:spcPct val="90000"/>
              </a:lnSpc>
              <a:buFontTx/>
              <a:buNone/>
            </a:pPr>
            <a:r>
              <a:rPr lang="en-GB" sz="1600" dirty="0">
                <a:latin typeface="Courier New" pitchFamily="-109" charset="0"/>
              </a:rPr>
              <a:t>				ORDER BY </a:t>
            </a:r>
            <a:r>
              <a:rPr lang="en-GB" sz="1600" dirty="0" err="1">
                <a:latin typeface="Courier New" pitchFamily="-109" charset="0"/>
              </a:rPr>
              <a:t>natname</a:t>
            </a:r>
            <a:r>
              <a:rPr lang="en-GB" sz="1600" dirty="0">
                <a:latin typeface="Courier New" pitchFamily="-109" charset="0"/>
              </a:rPr>
              <a:t>, </a:t>
            </a:r>
            <a:r>
              <a:rPr lang="en-GB" sz="1600" dirty="0" err="1">
                <a:latin typeface="Courier New" pitchFamily="-109" charset="0"/>
              </a:rPr>
              <a:t>stkfirm</a:t>
            </a:r>
            <a:r>
              <a:rPr lang="en-GB" sz="1600" dirty="0">
                <a:latin typeface="Courier New" pitchFamily="-109" charset="0"/>
              </a:rPr>
              <a:t>;</a:t>
            </a:r>
          </a:p>
          <a:p>
            <a:pPr>
              <a:lnSpc>
                <a:spcPct val="90000"/>
              </a:lnSpc>
              <a:buFontTx/>
              <a:buNone/>
            </a:pPr>
            <a:endParaRPr lang="en-GB" sz="1600" dirty="0"/>
          </a:p>
        </p:txBody>
      </p:sp>
      <p:graphicFrame>
        <p:nvGraphicFramePr>
          <p:cNvPr id="29129" name="Group 457"/>
          <p:cNvGraphicFramePr>
            <a:graphicFrameLocks noGrp="1"/>
          </p:cNvGraphicFramePr>
          <p:nvPr>
            <p:extLst>
              <p:ext uri="{D42A27DB-BD31-4B8C-83A1-F6EECF244321}">
                <p14:modId xmlns:p14="http://schemas.microsoft.com/office/powerpoint/2010/main" val="3102843933"/>
              </p:ext>
            </p:extLst>
          </p:nvPr>
        </p:nvGraphicFramePr>
        <p:xfrm>
          <a:off x="790766" y="3429000"/>
          <a:ext cx="7891272" cy="3174386"/>
        </p:xfrm>
        <a:graphic>
          <a:graphicData uri="http://schemas.openxmlformats.org/drawingml/2006/table">
            <a:tbl>
              <a:tblPr/>
              <a:tblGrid>
                <a:gridCol w="1315212">
                  <a:extLst>
                    <a:ext uri="{9D8B030D-6E8A-4147-A177-3AD203B41FA5}">
                      <a16:colId xmlns:a16="http://schemas.microsoft.com/office/drawing/2014/main" val="20000"/>
                    </a:ext>
                  </a:extLst>
                </a:gridCol>
                <a:gridCol w="1578254">
                  <a:extLst>
                    <a:ext uri="{9D8B030D-6E8A-4147-A177-3AD203B41FA5}">
                      <a16:colId xmlns:a16="http://schemas.microsoft.com/office/drawing/2014/main" val="20001"/>
                    </a:ext>
                  </a:extLst>
                </a:gridCol>
                <a:gridCol w="1052170">
                  <a:extLst>
                    <a:ext uri="{9D8B030D-6E8A-4147-A177-3AD203B41FA5}">
                      <a16:colId xmlns:a16="http://schemas.microsoft.com/office/drawing/2014/main" val="20002"/>
                    </a:ext>
                  </a:extLst>
                </a:gridCol>
                <a:gridCol w="1315212">
                  <a:extLst>
                    <a:ext uri="{9D8B030D-6E8A-4147-A177-3AD203B41FA5}">
                      <a16:colId xmlns:a16="http://schemas.microsoft.com/office/drawing/2014/main" val="20003"/>
                    </a:ext>
                  </a:extLst>
                </a:gridCol>
                <a:gridCol w="1315212">
                  <a:extLst>
                    <a:ext uri="{9D8B030D-6E8A-4147-A177-3AD203B41FA5}">
                      <a16:colId xmlns:a16="http://schemas.microsoft.com/office/drawing/2014/main" val="20004"/>
                    </a:ext>
                  </a:extLst>
                </a:gridCol>
                <a:gridCol w="1315212">
                  <a:extLst>
                    <a:ext uri="{9D8B030D-6E8A-4147-A177-3AD203B41FA5}">
                      <a16:colId xmlns:a16="http://schemas.microsoft.com/office/drawing/2014/main" val="20005"/>
                    </a:ext>
                  </a:extLst>
                </a:gridCol>
              </a:tblGrid>
              <a:tr h="1314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Natname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stkfirm</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stkprice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stkqty</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exchrate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stkvalue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147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Indooroopilly Ruby</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15.92</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56147</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411175.71</a:t>
                      </a:r>
                    </a:p>
                  </a:txBody>
                  <a:tcPr marL="45720" marR="4572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195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Narembeen Emu</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45619</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258951.69</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162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Queensland Diamond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6.73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89251</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276303.25</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197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Bombay Duck</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25.55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167382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0.02280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97506.71</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1938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Abyssinian Ruby</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31.82</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22010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700358.20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195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Bolivian Sheep</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231678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2953894.50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1938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Burmese Elephant</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154713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10829.91</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195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Canadian Sugar</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52.78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4716</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248910.48</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8"/>
                  </a:ext>
                </a:extLst>
              </a:tr>
              <a:tr h="195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Freedonia Copper</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27.50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10529</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289547.50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9"/>
                  </a:ext>
                </a:extLst>
              </a:tr>
              <a:tr h="192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Indian Lead &amp; Zinc</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37.75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6390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241222.50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0"/>
                  </a:ext>
                </a:extLst>
              </a:tr>
              <a:tr h="197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Nigerian Geese</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35.00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12323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431305.00</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1"/>
                  </a:ext>
                </a:extLst>
              </a:tr>
              <a:tr h="195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Patagonian Tea</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55.25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12635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698083.75</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2"/>
                  </a:ext>
                </a:extLst>
              </a:tr>
              <a:tr h="1938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Royal Ostrich Farms</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33.75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1234923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41678651.25</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3"/>
                  </a:ext>
                </a:extLst>
              </a:tr>
              <a:tr h="197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Sri Lankan Gold</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50.37</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32868</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1655561.16</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4"/>
                  </a:ext>
                </a:extLst>
              </a:tr>
              <a:tr h="192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Georgia Peach</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2.35</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387333</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0.67000</a:t>
                      </a:r>
                    </a:p>
                  </a:txBody>
                  <a:tcPr marL="45720" marR="45720" marT="0" marB="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609855.81</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5"/>
                  </a:ext>
                </a:extLst>
              </a:tr>
              <a:tr h="197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Minnesota Gold</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53.87</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816122</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0.67000</a:t>
                      </a:r>
                    </a:p>
                  </a:txBody>
                  <a:tcPr marL="45720" marR="4572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29456209.73</a:t>
                      </a:r>
                    </a:p>
                  </a:txBody>
                  <a:tcPr marL="45720" marR="4572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091838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38" y="754689"/>
            <a:ext cx="8371609" cy="955964"/>
          </a:xfrm>
        </p:spPr>
        <p:txBody>
          <a:bodyPr/>
          <a:lstStyle/>
          <a:p>
            <a:r>
              <a:rPr lang="en-US" dirty="0"/>
              <a:t>Practice Exercise 1</a:t>
            </a:r>
          </a:p>
        </p:txBody>
      </p:sp>
      <p:sp>
        <p:nvSpPr>
          <p:cNvPr id="3" name="Content Placeholder 2"/>
          <p:cNvSpPr>
            <a:spLocks noGrp="1"/>
          </p:cNvSpPr>
          <p:nvPr>
            <p:ph sz="half" idx="1"/>
          </p:nvPr>
        </p:nvSpPr>
        <p:spPr>
          <a:xfrm>
            <a:off x="752475" y="1740671"/>
            <a:ext cx="4057015" cy="1391149"/>
          </a:xfrm>
        </p:spPr>
        <p:txBody>
          <a:bodyPr>
            <a:normAutofit fontScale="92500"/>
          </a:bodyPr>
          <a:lstStyle/>
          <a:p>
            <a:r>
              <a:rPr lang="en-US" sz="2400" dirty="0"/>
              <a:t>Assume two tables with a 1:m </a:t>
            </a:r>
            <a:r>
              <a:rPr lang="en-US" sz="2400"/>
              <a:t>relationship entity</a:t>
            </a:r>
            <a:r>
              <a:rPr lang="en-US" sz="2400" dirty="0"/>
              <a:t>.</a:t>
            </a:r>
          </a:p>
        </p:txBody>
      </p:sp>
      <p:sp>
        <p:nvSpPr>
          <p:cNvPr id="4" name="Content Placeholder 3"/>
          <p:cNvSpPr>
            <a:spLocks noGrp="1"/>
          </p:cNvSpPr>
          <p:nvPr>
            <p:ph sz="half" idx="2"/>
          </p:nvPr>
        </p:nvSpPr>
        <p:spPr>
          <a:xfrm>
            <a:off x="5022851" y="1794933"/>
            <a:ext cx="3808413" cy="4097868"/>
          </a:xfrm>
        </p:spPr>
        <p:txBody>
          <a:bodyPr>
            <a:normAutofit fontScale="92500"/>
          </a:bodyPr>
          <a:lstStyle/>
          <a:p>
            <a:r>
              <a:rPr lang="en-US" sz="2400" dirty="0"/>
              <a:t>Write queries that do the following:</a:t>
            </a:r>
          </a:p>
          <a:p>
            <a:r>
              <a:rPr lang="en-US" sz="2400" dirty="0"/>
              <a:t>Display all columns and records in the joined table</a:t>
            </a:r>
          </a:p>
          <a:p>
            <a:r>
              <a:rPr lang="en-US" sz="2400" dirty="0"/>
              <a:t>Display the last and first name of all faculty in the Departments ‘Art’ and ’Economics’</a:t>
            </a:r>
          </a:p>
          <a:p>
            <a:r>
              <a:rPr lang="en-US" sz="2400" dirty="0"/>
              <a:t>Display the department </a:t>
            </a:r>
            <a:r>
              <a:rPr lang="en-US" sz="2400" dirty="0" err="1"/>
              <a:t>url</a:t>
            </a:r>
            <a:r>
              <a:rPr lang="en-US" sz="2400" dirty="0"/>
              <a:t> for the professor whose faculty ID is ‘7890’</a:t>
            </a:r>
          </a:p>
        </p:txBody>
      </p:sp>
      <p:grpSp>
        <p:nvGrpSpPr>
          <p:cNvPr id="12" name="Group 11"/>
          <p:cNvGrpSpPr/>
          <p:nvPr/>
        </p:nvGrpSpPr>
        <p:grpSpPr>
          <a:xfrm>
            <a:off x="752475" y="3131821"/>
            <a:ext cx="4229100" cy="2554545"/>
            <a:chOff x="752475" y="3219451"/>
            <a:chExt cx="4229100" cy="2438657"/>
          </a:xfrm>
        </p:grpSpPr>
        <p:sp>
          <p:nvSpPr>
            <p:cNvPr id="41" name="TextBox 40"/>
            <p:cNvSpPr txBox="1"/>
            <p:nvPr/>
          </p:nvSpPr>
          <p:spPr>
            <a:xfrm>
              <a:off x="752475" y="3248025"/>
              <a:ext cx="1609725" cy="2138902"/>
            </a:xfrm>
            <a:prstGeom prst="rect">
              <a:avLst/>
            </a:prstGeom>
            <a:solidFill>
              <a:schemeClr val="bg1">
                <a:lumMod val="85000"/>
              </a:schemeClr>
            </a:solidFill>
            <a:ln>
              <a:solidFill>
                <a:schemeClr val="tx1"/>
              </a:solidFill>
            </a:ln>
          </p:spPr>
          <p:txBody>
            <a:bodyPr wrap="square" rtlCol="0">
              <a:spAutoFit/>
            </a:bodyPr>
            <a:lstStyle/>
            <a:p>
              <a:r>
                <a:rPr lang="en-US" sz="2000" dirty="0"/>
                <a:t>Department</a:t>
              </a:r>
            </a:p>
            <a:p>
              <a:endParaRPr lang="en-US" sz="2000" dirty="0"/>
            </a:p>
            <a:p>
              <a:r>
                <a:rPr lang="en-US" sz="2000" dirty="0"/>
                <a:t>*</a:t>
              </a:r>
              <a:r>
                <a:rPr lang="en-US" sz="2000" dirty="0" err="1"/>
                <a:t>deptID</a:t>
              </a:r>
              <a:endParaRPr lang="en-US" sz="2000" dirty="0"/>
            </a:p>
            <a:p>
              <a:r>
                <a:rPr lang="en-US" sz="2000" dirty="0" err="1"/>
                <a:t>deptName</a:t>
              </a:r>
              <a:endParaRPr lang="en-US" sz="2000" dirty="0"/>
            </a:p>
            <a:p>
              <a:r>
                <a:rPr lang="en-US" sz="2000" dirty="0" err="1"/>
                <a:t>deptOffice</a:t>
              </a:r>
              <a:endParaRPr lang="en-US" sz="2000" dirty="0"/>
            </a:p>
            <a:p>
              <a:r>
                <a:rPr lang="en-US" sz="2000" dirty="0" err="1"/>
                <a:t>deptPhone</a:t>
              </a:r>
              <a:endParaRPr lang="en-US" sz="2000" dirty="0"/>
            </a:p>
            <a:p>
              <a:r>
                <a:rPr lang="en-US" sz="2000" dirty="0" err="1"/>
                <a:t>deptUrl</a:t>
              </a:r>
              <a:endParaRPr lang="en-US" sz="2000" dirty="0"/>
            </a:p>
          </p:txBody>
        </p:sp>
        <p:sp>
          <p:nvSpPr>
            <p:cNvPr id="43" name="TextBox 42"/>
            <p:cNvSpPr txBox="1"/>
            <p:nvPr/>
          </p:nvSpPr>
          <p:spPr>
            <a:xfrm>
              <a:off x="3219451" y="3219451"/>
              <a:ext cx="1762124" cy="2438657"/>
            </a:xfrm>
            <a:prstGeom prst="rect">
              <a:avLst/>
            </a:prstGeom>
            <a:solidFill>
              <a:schemeClr val="bg1">
                <a:lumMod val="85000"/>
              </a:schemeClr>
            </a:solidFill>
            <a:ln>
              <a:solidFill>
                <a:schemeClr val="tx1"/>
              </a:solidFill>
            </a:ln>
          </p:spPr>
          <p:txBody>
            <a:bodyPr wrap="square" rtlCol="0">
              <a:spAutoFit/>
            </a:bodyPr>
            <a:lstStyle/>
            <a:p>
              <a:r>
                <a:rPr lang="en-US" sz="2000" dirty="0"/>
                <a:t>Professor</a:t>
              </a:r>
            </a:p>
            <a:p>
              <a:endParaRPr lang="en-US" sz="2000" dirty="0"/>
            </a:p>
            <a:p>
              <a:r>
                <a:rPr lang="en-US" sz="2000" dirty="0"/>
                <a:t>*</a:t>
              </a:r>
              <a:r>
                <a:rPr lang="en-US" sz="2000" dirty="0" err="1"/>
                <a:t>facID</a:t>
              </a:r>
              <a:endParaRPr lang="en-US" sz="2000" dirty="0"/>
            </a:p>
            <a:p>
              <a:r>
                <a:rPr lang="en-US" sz="2000" dirty="0" err="1"/>
                <a:t>facLname</a:t>
              </a:r>
              <a:endParaRPr lang="en-US" sz="2000" dirty="0"/>
            </a:p>
            <a:p>
              <a:r>
                <a:rPr lang="en-US" sz="2000" dirty="0" err="1"/>
                <a:t>facFname</a:t>
              </a:r>
              <a:endParaRPr lang="en-US" sz="2000" dirty="0"/>
            </a:p>
            <a:p>
              <a:r>
                <a:rPr lang="en-US" sz="2000" dirty="0" err="1"/>
                <a:t>facOffice</a:t>
              </a:r>
              <a:endParaRPr lang="en-US" sz="2000" dirty="0"/>
            </a:p>
            <a:p>
              <a:r>
                <a:rPr lang="en-US" sz="2000" dirty="0" err="1"/>
                <a:t>facOffPhone</a:t>
              </a:r>
              <a:endParaRPr lang="en-US" sz="2000" dirty="0"/>
            </a:p>
            <a:p>
              <a:r>
                <a:rPr lang="en-US" sz="2000" dirty="0" err="1"/>
                <a:t>facEmail</a:t>
              </a:r>
              <a:endParaRPr lang="en-US" sz="2000" dirty="0"/>
            </a:p>
          </p:txBody>
        </p:sp>
        <p:cxnSp>
          <p:nvCxnSpPr>
            <p:cNvPr id="7" name="Straight Connector 6"/>
            <p:cNvCxnSpPr/>
            <p:nvPr/>
          </p:nvCxnSpPr>
          <p:spPr bwMode="auto">
            <a:xfrm>
              <a:off x="2362200" y="4156364"/>
              <a:ext cx="857251" cy="1039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V="1">
              <a:off x="2971800" y="4010891"/>
              <a:ext cx="247651" cy="155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971800" y="4166755"/>
              <a:ext cx="247651" cy="20465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86413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F10B55-AD01-3541-ABE2-F1F6C7456BA1}"/>
              </a:ext>
            </a:extLst>
          </p:cNvPr>
          <p:cNvSpPr>
            <a:spLocks noGrp="1"/>
          </p:cNvSpPr>
          <p:nvPr>
            <p:ph type="title"/>
          </p:nvPr>
        </p:nvSpPr>
        <p:spPr/>
        <p:txBody>
          <a:bodyPr/>
          <a:lstStyle/>
          <a:p>
            <a:r>
              <a:rPr lang="en-US" dirty="0"/>
              <a:t>Practice Exercise 1.1</a:t>
            </a:r>
          </a:p>
        </p:txBody>
      </p:sp>
      <p:sp>
        <p:nvSpPr>
          <p:cNvPr id="6" name="Content Placeholder 5">
            <a:extLst>
              <a:ext uri="{FF2B5EF4-FFF2-40B4-BE49-F238E27FC236}">
                <a16:creationId xmlns:a16="http://schemas.microsoft.com/office/drawing/2014/main" id="{E6ABF120-DD71-7840-A2FC-E4A319FA9732}"/>
              </a:ext>
            </a:extLst>
          </p:cNvPr>
          <p:cNvSpPr>
            <a:spLocks noGrp="1"/>
          </p:cNvSpPr>
          <p:nvPr>
            <p:ph idx="1"/>
          </p:nvPr>
        </p:nvSpPr>
        <p:spPr/>
        <p:txBody>
          <a:bodyPr/>
          <a:lstStyle/>
          <a:p>
            <a:r>
              <a:rPr lang="en-US" sz="2000" dirty="0"/>
              <a:t>Based on the </a:t>
            </a:r>
            <a:r>
              <a:rPr lang="en-US" sz="2000" dirty="0" err="1"/>
              <a:t>ClassicModels</a:t>
            </a:r>
            <a:r>
              <a:rPr lang="en-US" sz="2000" dirty="0"/>
              <a:t> database</a:t>
            </a:r>
          </a:p>
          <a:p>
            <a:pPr lvl="1"/>
            <a:r>
              <a:rPr lang="en-US" sz="1800" dirty="0"/>
              <a:t>List the last and first name of employees and the customers that they were sales representatives for.</a:t>
            </a:r>
          </a:p>
          <a:p>
            <a:pPr lvl="1"/>
            <a:r>
              <a:rPr lang="en-US" sz="1800" dirty="0"/>
              <a:t>List the first and last names for employees and the country they have an office in.</a:t>
            </a:r>
          </a:p>
          <a:p>
            <a:pPr lvl="1"/>
            <a:r>
              <a:rPr lang="en-US" sz="1800" dirty="0"/>
              <a:t>List the customer name and the check numbers for the different checks they have written.</a:t>
            </a:r>
          </a:p>
        </p:txBody>
      </p:sp>
    </p:spTree>
    <p:extLst>
      <p:ext uri="{BB962C8B-B14F-4D97-AF65-F5344CB8AC3E}">
        <p14:creationId xmlns:p14="http://schemas.microsoft.com/office/powerpoint/2010/main" val="75856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37744" y="1207008"/>
            <a:ext cx="8229600" cy="1143000"/>
          </a:xfrm>
          <a:noFill/>
          <a:ln/>
        </p:spPr>
        <p:txBody>
          <a:bodyPr lIns="90488" tIns="44450" rIns="90488" bIns="44450" anchor="ctr"/>
          <a:lstStyle/>
          <a:p>
            <a:r>
              <a:rPr lang="en-GB"/>
              <a:t>GROUP BY - reporting by groups</a:t>
            </a:r>
          </a:p>
        </p:txBody>
      </p:sp>
      <p:sp>
        <p:nvSpPr>
          <p:cNvPr id="38915" name="Rectangle 3"/>
          <p:cNvSpPr>
            <a:spLocks noGrp="1" noChangeArrowheads="1"/>
          </p:cNvSpPr>
          <p:nvPr>
            <p:ph idx="1"/>
          </p:nvPr>
        </p:nvSpPr>
        <p:spPr>
          <a:xfrm>
            <a:off x="457200" y="2500937"/>
            <a:ext cx="8237537" cy="1626129"/>
          </a:xfrm>
          <a:noFill/>
          <a:ln/>
        </p:spPr>
        <p:txBody>
          <a:bodyPr lIns="90488" tIns="44450" rIns="90488" bIns="44450"/>
          <a:lstStyle/>
          <a:p>
            <a:pPr>
              <a:lnSpc>
                <a:spcPct val="90000"/>
              </a:lnSpc>
              <a:buFontTx/>
              <a:buNone/>
            </a:pPr>
            <a:r>
              <a:rPr lang="en-GB" sz="1800" i="1" dirty="0"/>
              <a:t>Report by nation the total value of stockholdings.</a:t>
            </a:r>
          </a:p>
          <a:p>
            <a:pPr>
              <a:lnSpc>
                <a:spcPct val="90000"/>
              </a:lnSpc>
              <a:buFontTx/>
              <a:buNone/>
            </a:pPr>
            <a:endParaRPr lang="en-GB" sz="1800" dirty="0"/>
          </a:p>
          <a:p>
            <a:pPr>
              <a:lnSpc>
                <a:spcPct val="90000"/>
              </a:lnSpc>
              <a:buFontTx/>
              <a:buNone/>
            </a:pPr>
            <a:r>
              <a:rPr lang="en-GB" sz="1800" dirty="0">
                <a:latin typeface="Courier New" pitchFamily="-109" charset="0"/>
              </a:rPr>
              <a:t>SELECT </a:t>
            </a:r>
            <a:r>
              <a:rPr lang="en-GB" sz="1800" dirty="0" err="1">
                <a:latin typeface="Courier New" pitchFamily="-109" charset="0"/>
              </a:rPr>
              <a:t>natname</a:t>
            </a:r>
            <a:r>
              <a:rPr lang="en-GB" sz="1800" dirty="0">
                <a:latin typeface="Courier New" pitchFamily="-109" charset="0"/>
              </a:rPr>
              <a:t>, </a:t>
            </a:r>
            <a:r>
              <a:rPr lang="en-GB" sz="1800" dirty="0" err="1">
                <a:latin typeface="Courier New" pitchFamily="-109" charset="0"/>
              </a:rPr>
              <a:t>SUM(stkprice</a:t>
            </a:r>
            <a:r>
              <a:rPr lang="en-GB" sz="1800" dirty="0">
                <a:latin typeface="Courier New" pitchFamily="-109" charset="0"/>
              </a:rPr>
              <a:t>*</a:t>
            </a:r>
            <a:r>
              <a:rPr lang="en-GB" sz="1800" dirty="0" err="1">
                <a:latin typeface="Courier New" pitchFamily="-109" charset="0"/>
              </a:rPr>
              <a:t>stkqty</a:t>
            </a:r>
            <a:r>
              <a:rPr lang="en-GB" sz="1800" dirty="0">
                <a:latin typeface="Courier New" pitchFamily="-109" charset="0"/>
              </a:rPr>
              <a:t>*</a:t>
            </a:r>
            <a:r>
              <a:rPr lang="en-GB" sz="1800" dirty="0" err="1">
                <a:latin typeface="Courier New" pitchFamily="-109" charset="0"/>
              </a:rPr>
              <a:t>exchrate</a:t>
            </a:r>
            <a:r>
              <a:rPr lang="en-GB" sz="1800" dirty="0">
                <a:latin typeface="Courier New" pitchFamily="-109" charset="0"/>
              </a:rPr>
              <a:t>) AS </a:t>
            </a:r>
            <a:r>
              <a:rPr lang="en-GB" sz="1800" dirty="0" err="1">
                <a:latin typeface="Courier New" pitchFamily="-109" charset="0"/>
              </a:rPr>
              <a:t>stkvalue</a:t>
            </a:r>
            <a:endParaRPr lang="en-GB" sz="1800" dirty="0">
              <a:latin typeface="Courier New" pitchFamily="-109" charset="0"/>
            </a:endParaRPr>
          </a:p>
          <a:p>
            <a:pPr>
              <a:lnSpc>
                <a:spcPct val="90000"/>
              </a:lnSpc>
              <a:buFontTx/>
              <a:buNone/>
            </a:pPr>
            <a:r>
              <a:rPr lang="en-GB" sz="1800" dirty="0">
                <a:latin typeface="Courier New" pitchFamily="-109" charset="0"/>
              </a:rPr>
              <a:t>	FROM stock JOIN nation ON </a:t>
            </a:r>
            <a:r>
              <a:rPr lang="en-GB" sz="1800" dirty="0" err="1">
                <a:latin typeface="Courier New" pitchFamily="-109" charset="0"/>
              </a:rPr>
              <a:t>stock.natcode</a:t>
            </a:r>
            <a:r>
              <a:rPr lang="en-GB" sz="1800" dirty="0">
                <a:latin typeface="Courier New" pitchFamily="-109" charset="0"/>
              </a:rPr>
              <a:t> = </a:t>
            </a:r>
            <a:r>
              <a:rPr lang="en-GB" sz="1800" dirty="0" err="1">
                <a:latin typeface="Courier New" pitchFamily="-109" charset="0"/>
              </a:rPr>
              <a:t>nation.natcode</a:t>
            </a:r>
            <a:endParaRPr lang="en-GB" sz="1800" dirty="0">
              <a:latin typeface="Courier New" pitchFamily="-109" charset="0"/>
            </a:endParaRPr>
          </a:p>
          <a:p>
            <a:pPr>
              <a:lnSpc>
                <a:spcPct val="90000"/>
              </a:lnSpc>
              <a:buFontTx/>
              <a:buNone/>
            </a:pPr>
            <a:r>
              <a:rPr lang="en-GB" sz="1800" dirty="0">
                <a:latin typeface="Courier New" pitchFamily="-109" charset="0"/>
              </a:rPr>
              <a:t>		GROUP BY </a:t>
            </a:r>
            <a:r>
              <a:rPr lang="en-GB" sz="1800" dirty="0" err="1">
                <a:latin typeface="Courier New" pitchFamily="-109" charset="0"/>
              </a:rPr>
              <a:t>natname</a:t>
            </a:r>
            <a:r>
              <a:rPr lang="en-GB" sz="1800" dirty="0">
                <a:latin typeface="Courier New" pitchFamily="-109" charset="0"/>
              </a:rPr>
              <a:t>;</a:t>
            </a:r>
            <a:endParaRPr lang="en-GB" sz="1800" dirty="0"/>
          </a:p>
          <a:p>
            <a:pPr>
              <a:lnSpc>
                <a:spcPct val="90000"/>
              </a:lnSpc>
              <a:buFontTx/>
              <a:buNone/>
            </a:pPr>
            <a:endParaRPr lang="en-GB" sz="1800" dirty="0"/>
          </a:p>
        </p:txBody>
      </p:sp>
      <p:graphicFrame>
        <p:nvGraphicFramePr>
          <p:cNvPr id="38981" name="Group 69"/>
          <p:cNvGraphicFramePr>
            <a:graphicFrameLocks noGrp="1"/>
          </p:cNvGraphicFramePr>
          <p:nvPr>
            <p:extLst>
              <p:ext uri="{D42A27DB-BD31-4B8C-83A1-F6EECF244321}">
                <p14:modId xmlns:p14="http://schemas.microsoft.com/office/powerpoint/2010/main" val="458994429"/>
              </p:ext>
            </p:extLst>
          </p:nvPr>
        </p:nvGraphicFramePr>
        <p:xfrm>
          <a:off x="1751584" y="4277995"/>
          <a:ext cx="4487863" cy="1770063"/>
        </p:xfrm>
        <a:graphic>
          <a:graphicData uri="http://schemas.openxmlformats.org/drawingml/2006/table">
            <a:tbl>
              <a:tblPr/>
              <a:tblGrid>
                <a:gridCol w="2420938">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tblGrid>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natname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stkvalue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946430.65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India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97506.71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48908364.25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United States</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109" charset="0"/>
                        </a:rPr>
                        <a:t>30066065.54</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939489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50718" y="910128"/>
            <a:ext cx="8288482" cy="1143000"/>
          </a:xfrm>
          <a:noFill/>
        </p:spPr>
        <p:txBody>
          <a:bodyPr lIns="90479" tIns="44445" rIns="90479" bIns="44445" anchor="ctr"/>
          <a:lstStyle/>
          <a:p>
            <a:pPr eaLnBrk="1" hangingPunct="1"/>
            <a:r>
              <a:rPr lang="en-GB" dirty="0"/>
              <a:t>The one-to-many relationship</a:t>
            </a:r>
          </a:p>
        </p:txBody>
      </p:sp>
      <p:sp>
        <p:nvSpPr>
          <p:cNvPr id="4100" name="Rectangle 3"/>
          <p:cNvSpPr>
            <a:spLocks noGrp="1" noChangeArrowheads="1"/>
          </p:cNvSpPr>
          <p:nvPr>
            <p:ph idx="1"/>
          </p:nvPr>
        </p:nvSpPr>
        <p:spPr>
          <a:xfrm>
            <a:off x="427789" y="2053128"/>
            <a:ext cx="8411411" cy="4097724"/>
          </a:xfrm>
          <a:noFill/>
        </p:spPr>
        <p:txBody>
          <a:bodyPr lIns="90479" tIns="44445" rIns="90479" bIns="44445"/>
          <a:lstStyle/>
          <a:p>
            <a:pPr eaLnBrk="1" hangingPunct="1"/>
            <a:r>
              <a:rPr lang="en-GB" sz="2800" dirty="0"/>
              <a:t>Entities are related to other entities</a:t>
            </a:r>
          </a:p>
          <a:p>
            <a:pPr eaLnBrk="1" hangingPunct="1"/>
            <a:r>
              <a:rPr lang="en-GB" sz="2800" dirty="0"/>
              <a:t>A 1:m relationship</a:t>
            </a:r>
          </a:p>
          <a:p>
            <a:pPr eaLnBrk="1" hangingPunct="1"/>
            <a:r>
              <a:rPr lang="en-GB" sz="2800" dirty="0"/>
              <a:t>Read as: ‘a nation can have many stocks, but a stock belongs to only one nation’</a:t>
            </a:r>
          </a:p>
          <a:p>
            <a:pPr eaLnBrk="1" hangingPunct="1"/>
            <a:endParaRPr lang="en-GB" sz="2800" dirty="0"/>
          </a:p>
        </p:txBody>
      </p:sp>
      <p:pic>
        <p:nvPicPr>
          <p:cNvPr id="4101" name="Picture 47" descr="FireLite:Books:Data Management:6e:Art PNG:04-nation-stock.pn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2508477" y="4304588"/>
            <a:ext cx="3646487" cy="184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257301"/>
            <a:ext cx="8229600" cy="1143000"/>
          </a:xfrm>
          <a:noFill/>
          <a:ln/>
        </p:spPr>
        <p:txBody>
          <a:bodyPr lIns="90488" tIns="44450" rIns="90488" bIns="44450" anchor="ctr"/>
          <a:lstStyle/>
          <a:p>
            <a:r>
              <a:rPr lang="en-GB"/>
              <a:t>HAVING - the WHERE clause of groups</a:t>
            </a:r>
          </a:p>
        </p:txBody>
      </p:sp>
      <p:sp>
        <p:nvSpPr>
          <p:cNvPr id="40963" name="Rectangle 3"/>
          <p:cNvSpPr>
            <a:spLocks noGrp="1" noChangeArrowheads="1"/>
          </p:cNvSpPr>
          <p:nvPr>
            <p:ph idx="1"/>
          </p:nvPr>
        </p:nvSpPr>
        <p:spPr>
          <a:xfrm>
            <a:off x="500063" y="2497138"/>
            <a:ext cx="8186737" cy="3962400"/>
          </a:xfrm>
          <a:noFill/>
          <a:ln/>
        </p:spPr>
        <p:txBody>
          <a:bodyPr lIns="90488" tIns="44450" rIns="90488" bIns="44450" anchor="t"/>
          <a:lstStyle/>
          <a:p>
            <a:pPr>
              <a:buFontTx/>
              <a:buNone/>
            </a:pPr>
            <a:r>
              <a:rPr lang="en-GB" sz="1800" i="1" dirty="0"/>
              <a:t>Report the total value of stocks for nations with two or more listed stocks.</a:t>
            </a:r>
          </a:p>
          <a:p>
            <a:pPr>
              <a:buFontTx/>
              <a:buNone/>
            </a:pPr>
            <a:endParaRPr lang="en-GB" sz="1800" i="1" dirty="0"/>
          </a:p>
          <a:p>
            <a:pPr>
              <a:buFontTx/>
              <a:buNone/>
            </a:pPr>
            <a:r>
              <a:rPr lang="en-GB" sz="1800" dirty="0">
                <a:latin typeface="Courier New"/>
                <a:cs typeface="Courier New"/>
              </a:rPr>
              <a:t>SELECT </a:t>
            </a:r>
            <a:r>
              <a:rPr lang="en-GB" sz="1800" dirty="0" err="1">
                <a:latin typeface="Courier New"/>
                <a:cs typeface="Courier New"/>
              </a:rPr>
              <a:t>natname</a:t>
            </a:r>
            <a:r>
              <a:rPr lang="en-GB" sz="1800" dirty="0">
                <a:latin typeface="Courier New"/>
                <a:cs typeface="Courier New"/>
              </a:rPr>
              <a:t>, </a:t>
            </a:r>
            <a:r>
              <a:rPr lang="en-GB" sz="1800" dirty="0" err="1">
                <a:latin typeface="Courier New"/>
                <a:cs typeface="Courier New"/>
              </a:rPr>
              <a:t>SUM(stkprice</a:t>
            </a:r>
            <a:r>
              <a:rPr lang="en-GB" sz="1800" dirty="0">
                <a:latin typeface="Courier New"/>
                <a:cs typeface="Courier New"/>
              </a:rPr>
              <a:t>*</a:t>
            </a:r>
            <a:r>
              <a:rPr lang="en-GB" sz="1800" dirty="0" err="1">
                <a:latin typeface="Courier New"/>
                <a:cs typeface="Courier New"/>
              </a:rPr>
              <a:t>stkqty</a:t>
            </a:r>
            <a:r>
              <a:rPr lang="en-GB" sz="1800" dirty="0">
                <a:latin typeface="Courier New"/>
                <a:cs typeface="Courier New"/>
              </a:rPr>
              <a:t>*</a:t>
            </a:r>
            <a:r>
              <a:rPr lang="en-GB" sz="1800" dirty="0" err="1">
                <a:latin typeface="Courier New"/>
                <a:cs typeface="Courier New"/>
              </a:rPr>
              <a:t>exchrate</a:t>
            </a:r>
            <a:r>
              <a:rPr lang="en-GB" sz="1800" dirty="0">
                <a:latin typeface="Courier New"/>
                <a:cs typeface="Courier New"/>
              </a:rPr>
              <a:t>) AS </a:t>
            </a:r>
            <a:r>
              <a:rPr lang="en-GB" sz="1800" dirty="0" err="1">
                <a:latin typeface="Courier New"/>
                <a:cs typeface="Courier New"/>
              </a:rPr>
              <a:t>stkvalue</a:t>
            </a:r>
            <a:endParaRPr lang="en-GB" sz="1800" dirty="0">
              <a:latin typeface="Courier New"/>
              <a:cs typeface="Courier New"/>
            </a:endParaRPr>
          </a:p>
          <a:p>
            <a:pPr>
              <a:buFontTx/>
              <a:buNone/>
            </a:pPr>
            <a:r>
              <a:rPr lang="en-GB" sz="1800" dirty="0">
                <a:latin typeface="Courier New"/>
                <a:cs typeface="Courier New"/>
              </a:rPr>
              <a:t>	FROM stock JOIN nation ON </a:t>
            </a:r>
            <a:r>
              <a:rPr lang="en-GB" sz="1800" dirty="0" err="1">
                <a:latin typeface="Courier New"/>
                <a:cs typeface="Courier New"/>
              </a:rPr>
              <a:t>stock.natcode</a:t>
            </a:r>
            <a:r>
              <a:rPr lang="en-GB" sz="1800" dirty="0">
                <a:latin typeface="Courier New"/>
                <a:cs typeface="Courier New"/>
              </a:rPr>
              <a:t> = </a:t>
            </a:r>
            <a:r>
              <a:rPr lang="en-GB" sz="1800" dirty="0" err="1">
                <a:latin typeface="Courier New"/>
                <a:cs typeface="Courier New"/>
              </a:rPr>
              <a:t>nation.natcode</a:t>
            </a:r>
            <a:br>
              <a:rPr lang="en-GB" sz="1800" dirty="0">
                <a:latin typeface="Courier New"/>
                <a:cs typeface="Courier New"/>
              </a:rPr>
            </a:br>
            <a:r>
              <a:rPr lang="en-GB" sz="1800" dirty="0">
                <a:latin typeface="Courier New"/>
                <a:cs typeface="Courier New"/>
              </a:rPr>
              <a:t>	GROUP BY </a:t>
            </a:r>
            <a:r>
              <a:rPr lang="en-GB" sz="1800" dirty="0" err="1">
                <a:latin typeface="Courier New"/>
                <a:cs typeface="Courier New"/>
              </a:rPr>
              <a:t>natname</a:t>
            </a:r>
            <a:br>
              <a:rPr lang="en-GB" sz="1800" dirty="0">
                <a:latin typeface="Courier New"/>
                <a:cs typeface="Courier New"/>
              </a:rPr>
            </a:br>
            <a:r>
              <a:rPr lang="en-GB" sz="1800" dirty="0">
                <a:latin typeface="Courier New"/>
                <a:cs typeface="Courier New"/>
              </a:rPr>
              <a:t>		HAVING COUNT(*) &gt;= 2;</a:t>
            </a:r>
            <a:endParaRPr lang="en-GB" dirty="0">
              <a:latin typeface="Courier New"/>
              <a:cs typeface="Courier New"/>
            </a:endParaRPr>
          </a:p>
          <a:p>
            <a:pPr>
              <a:buFontTx/>
              <a:buNone/>
            </a:pPr>
            <a:endParaRPr lang="en-GB" dirty="0"/>
          </a:p>
        </p:txBody>
      </p:sp>
      <p:graphicFrame>
        <p:nvGraphicFramePr>
          <p:cNvPr id="41031" name="Group 71"/>
          <p:cNvGraphicFramePr>
            <a:graphicFrameLocks noGrp="1"/>
          </p:cNvGraphicFramePr>
          <p:nvPr/>
        </p:nvGraphicFramePr>
        <p:xfrm>
          <a:off x="1862138" y="4478338"/>
          <a:ext cx="3743325" cy="1312863"/>
        </p:xfrm>
        <a:graphic>
          <a:graphicData uri="http://schemas.openxmlformats.org/drawingml/2006/table">
            <a:tbl>
              <a:tblPr/>
              <a:tblGrid>
                <a:gridCol w="2201862">
                  <a:extLst>
                    <a:ext uri="{9D8B030D-6E8A-4147-A177-3AD203B41FA5}">
                      <a16:colId xmlns:a16="http://schemas.microsoft.com/office/drawing/2014/main" val="20000"/>
                    </a:ext>
                  </a:extLst>
                </a:gridCol>
                <a:gridCol w="1541463">
                  <a:extLst>
                    <a:ext uri="{9D8B030D-6E8A-4147-A177-3AD203B41FA5}">
                      <a16:colId xmlns:a16="http://schemas.microsoft.com/office/drawing/2014/main" val="20001"/>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natname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stkvalue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946430.65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48908364.25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United States</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30066065.54</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91284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Report the total dividend payment for each country that has three or more stocks in the portfolio</a:t>
            </a:r>
          </a:p>
        </p:txBody>
      </p:sp>
    </p:spTree>
    <p:extLst>
      <p:ext uri="{BB962C8B-B14F-4D97-AF65-F5344CB8AC3E}">
        <p14:creationId xmlns:p14="http://schemas.microsoft.com/office/powerpoint/2010/main" val="67985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8" y="773805"/>
            <a:ext cx="8215745" cy="1143000"/>
          </a:xfrm>
        </p:spPr>
        <p:txBody>
          <a:bodyPr/>
          <a:lstStyle/>
          <a:p>
            <a:r>
              <a:rPr lang="en-US" dirty="0"/>
              <a:t>Practice Exercise 2</a:t>
            </a:r>
          </a:p>
        </p:txBody>
      </p:sp>
      <p:sp>
        <p:nvSpPr>
          <p:cNvPr id="3" name="Content Placeholder 2"/>
          <p:cNvSpPr>
            <a:spLocks noGrp="1"/>
          </p:cNvSpPr>
          <p:nvPr>
            <p:ph sz="half" idx="1"/>
          </p:nvPr>
        </p:nvSpPr>
        <p:spPr>
          <a:xfrm>
            <a:off x="681902" y="1885420"/>
            <a:ext cx="3808412" cy="900112"/>
          </a:xfrm>
        </p:spPr>
        <p:txBody>
          <a:bodyPr/>
          <a:lstStyle/>
          <a:p>
            <a:r>
              <a:rPr lang="en-US" sz="2400" dirty="0"/>
              <a:t>Assume two tables with a 1:m relationship</a:t>
            </a:r>
          </a:p>
        </p:txBody>
      </p:sp>
      <p:sp>
        <p:nvSpPr>
          <p:cNvPr id="4" name="Content Placeholder 3"/>
          <p:cNvSpPr>
            <a:spLocks noGrp="1"/>
          </p:cNvSpPr>
          <p:nvPr>
            <p:ph sz="half" idx="2"/>
          </p:nvPr>
        </p:nvSpPr>
        <p:spPr>
          <a:xfrm>
            <a:off x="4947024" y="2586814"/>
            <a:ext cx="4038600" cy="3687763"/>
          </a:xfrm>
        </p:spPr>
        <p:txBody>
          <a:bodyPr/>
          <a:lstStyle/>
          <a:p>
            <a:r>
              <a:rPr lang="en-US" sz="2400" dirty="0"/>
              <a:t>Write a query that does the following:</a:t>
            </a:r>
          </a:p>
          <a:p>
            <a:r>
              <a:rPr lang="en-US" sz="2400" dirty="0"/>
              <a:t>Display each department name and the number of faculty members in it</a:t>
            </a:r>
          </a:p>
          <a:p>
            <a:pPr>
              <a:buNone/>
            </a:pPr>
            <a:endParaRPr lang="en-US" sz="2000" dirty="0"/>
          </a:p>
          <a:p>
            <a:pPr>
              <a:buNone/>
            </a:pPr>
            <a:endParaRPr lang="en-US" sz="2000" dirty="0"/>
          </a:p>
        </p:txBody>
      </p:sp>
      <p:grpSp>
        <p:nvGrpSpPr>
          <p:cNvPr id="12" name="Group 11"/>
          <p:cNvGrpSpPr/>
          <p:nvPr/>
        </p:nvGrpSpPr>
        <p:grpSpPr>
          <a:xfrm>
            <a:off x="752475" y="2987462"/>
            <a:ext cx="4229100" cy="2854393"/>
            <a:chOff x="752475" y="3219451"/>
            <a:chExt cx="4229100" cy="2719605"/>
          </a:xfrm>
        </p:grpSpPr>
        <p:sp>
          <p:nvSpPr>
            <p:cNvPr id="13" name="TextBox 12"/>
            <p:cNvSpPr txBox="1"/>
            <p:nvPr/>
          </p:nvSpPr>
          <p:spPr>
            <a:xfrm>
              <a:off x="752475" y="3248025"/>
              <a:ext cx="1609725" cy="2134744"/>
            </a:xfrm>
            <a:prstGeom prst="rect">
              <a:avLst/>
            </a:prstGeom>
            <a:solidFill>
              <a:schemeClr val="bg1">
                <a:lumMod val="85000"/>
              </a:schemeClr>
            </a:solidFill>
            <a:ln>
              <a:solidFill>
                <a:schemeClr val="tx1"/>
              </a:solidFill>
            </a:ln>
          </p:spPr>
          <p:txBody>
            <a:bodyPr wrap="square" rtlCol="0">
              <a:spAutoFit/>
            </a:bodyPr>
            <a:lstStyle/>
            <a:p>
              <a:r>
                <a:rPr lang="en-US" sz="2000" dirty="0"/>
                <a:t>Department</a:t>
              </a:r>
            </a:p>
            <a:p>
              <a:endParaRPr lang="en-US" sz="2000" dirty="0"/>
            </a:p>
            <a:p>
              <a:r>
                <a:rPr lang="en-US" sz="2000" dirty="0"/>
                <a:t>*</a:t>
              </a:r>
              <a:r>
                <a:rPr lang="en-US" sz="2000" dirty="0" err="1"/>
                <a:t>deptID</a:t>
              </a:r>
              <a:endParaRPr lang="en-US" sz="2000" dirty="0"/>
            </a:p>
            <a:p>
              <a:r>
                <a:rPr lang="en-US" sz="2000" dirty="0" err="1"/>
                <a:t>deptName</a:t>
              </a:r>
              <a:endParaRPr lang="en-US" sz="2000" dirty="0"/>
            </a:p>
            <a:p>
              <a:r>
                <a:rPr lang="en-US" sz="2000" dirty="0" err="1"/>
                <a:t>deptOffice</a:t>
              </a:r>
              <a:endParaRPr lang="en-US" sz="2000" dirty="0"/>
            </a:p>
            <a:p>
              <a:r>
                <a:rPr lang="en-US" sz="2000" dirty="0" err="1"/>
                <a:t>deptPhone</a:t>
              </a:r>
              <a:endParaRPr lang="en-US" sz="2000" dirty="0"/>
            </a:p>
            <a:p>
              <a:r>
                <a:rPr lang="en-US" sz="2000" dirty="0" err="1"/>
                <a:t>deptUrl</a:t>
              </a:r>
              <a:endParaRPr lang="en-US" sz="2000" dirty="0"/>
            </a:p>
          </p:txBody>
        </p:sp>
        <p:sp>
          <p:nvSpPr>
            <p:cNvPr id="14" name="TextBox 13"/>
            <p:cNvSpPr txBox="1"/>
            <p:nvPr/>
          </p:nvSpPr>
          <p:spPr>
            <a:xfrm>
              <a:off x="3219451" y="3219451"/>
              <a:ext cx="1762124" cy="2719605"/>
            </a:xfrm>
            <a:prstGeom prst="rect">
              <a:avLst/>
            </a:prstGeom>
            <a:solidFill>
              <a:schemeClr val="bg1">
                <a:lumMod val="85000"/>
              </a:schemeClr>
            </a:solidFill>
            <a:ln>
              <a:solidFill>
                <a:schemeClr val="tx1"/>
              </a:solidFill>
            </a:ln>
          </p:spPr>
          <p:txBody>
            <a:bodyPr wrap="square" rtlCol="0">
              <a:spAutoFit/>
            </a:bodyPr>
            <a:lstStyle/>
            <a:p>
              <a:r>
                <a:rPr lang="en-US" sz="2000" dirty="0"/>
                <a:t>Professor</a:t>
              </a:r>
            </a:p>
            <a:p>
              <a:endParaRPr lang="en-US" sz="2000" dirty="0"/>
            </a:p>
            <a:p>
              <a:r>
                <a:rPr lang="en-US" sz="2000" dirty="0"/>
                <a:t>*</a:t>
              </a:r>
              <a:r>
                <a:rPr lang="en-US" sz="2000" dirty="0" err="1"/>
                <a:t>facID</a:t>
              </a:r>
              <a:endParaRPr lang="en-US" sz="2000" dirty="0"/>
            </a:p>
            <a:p>
              <a:r>
                <a:rPr lang="en-US" sz="2000" dirty="0" err="1"/>
                <a:t>facLname</a:t>
              </a:r>
              <a:endParaRPr lang="en-US" sz="2000" dirty="0"/>
            </a:p>
            <a:p>
              <a:r>
                <a:rPr lang="en-US" sz="2000" dirty="0" err="1"/>
                <a:t>facFname</a:t>
              </a:r>
              <a:endParaRPr lang="en-US" sz="2000" dirty="0"/>
            </a:p>
            <a:p>
              <a:r>
                <a:rPr lang="en-US" sz="2000" dirty="0" err="1"/>
                <a:t>facOffice</a:t>
              </a:r>
              <a:endParaRPr lang="en-US" sz="2000" dirty="0"/>
            </a:p>
            <a:p>
              <a:r>
                <a:rPr lang="en-US" sz="2000" dirty="0" err="1"/>
                <a:t>facOffPhone</a:t>
              </a:r>
              <a:endParaRPr lang="en-US" sz="2000" dirty="0"/>
            </a:p>
            <a:p>
              <a:r>
                <a:rPr lang="en-US" sz="2000" dirty="0" err="1"/>
                <a:t>facEmail</a:t>
              </a:r>
              <a:endParaRPr lang="en-US" sz="2000" dirty="0"/>
            </a:p>
            <a:p>
              <a:r>
                <a:rPr lang="en-US" sz="2000" dirty="0" err="1"/>
                <a:t>deptID</a:t>
              </a:r>
              <a:endParaRPr lang="en-US" sz="2000" dirty="0"/>
            </a:p>
          </p:txBody>
        </p:sp>
        <p:cxnSp>
          <p:nvCxnSpPr>
            <p:cNvPr id="21" name="Straight Connector 20"/>
            <p:cNvCxnSpPr/>
            <p:nvPr/>
          </p:nvCxnSpPr>
          <p:spPr bwMode="auto">
            <a:xfrm>
              <a:off x="2362200" y="4156364"/>
              <a:ext cx="857251" cy="1039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2971800" y="4010891"/>
              <a:ext cx="247651" cy="155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971800" y="4166755"/>
              <a:ext cx="247651" cy="20465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631927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81" y="714734"/>
            <a:ext cx="8392391" cy="1143000"/>
          </a:xfrm>
        </p:spPr>
        <p:txBody>
          <a:bodyPr/>
          <a:lstStyle/>
          <a:p>
            <a:r>
              <a:rPr lang="en-US" dirty="0"/>
              <a:t>Practice Exercise 3</a:t>
            </a:r>
          </a:p>
        </p:txBody>
      </p:sp>
      <p:sp>
        <p:nvSpPr>
          <p:cNvPr id="3" name="Content Placeholder 2"/>
          <p:cNvSpPr>
            <a:spLocks noGrp="1"/>
          </p:cNvSpPr>
          <p:nvPr>
            <p:ph sz="half" idx="1"/>
          </p:nvPr>
        </p:nvSpPr>
        <p:spPr>
          <a:xfrm>
            <a:off x="702684" y="2135956"/>
            <a:ext cx="3808412" cy="900112"/>
          </a:xfrm>
        </p:spPr>
        <p:txBody>
          <a:bodyPr/>
          <a:lstStyle/>
          <a:p>
            <a:r>
              <a:rPr lang="en-US" sz="2400" dirty="0"/>
              <a:t>Assume two tables with a 1:m relationship</a:t>
            </a:r>
          </a:p>
        </p:txBody>
      </p:sp>
      <p:sp>
        <p:nvSpPr>
          <p:cNvPr id="4" name="Content Placeholder 3"/>
          <p:cNvSpPr>
            <a:spLocks noGrp="1"/>
          </p:cNvSpPr>
          <p:nvPr>
            <p:ph sz="half" idx="2"/>
          </p:nvPr>
        </p:nvSpPr>
        <p:spPr>
          <a:xfrm>
            <a:off x="5022851" y="2135955"/>
            <a:ext cx="3808413" cy="4113212"/>
          </a:xfrm>
        </p:spPr>
        <p:txBody>
          <a:bodyPr/>
          <a:lstStyle/>
          <a:p>
            <a:r>
              <a:rPr lang="en-US" sz="2000" dirty="0"/>
              <a:t>Write a query that does the following:</a:t>
            </a:r>
          </a:p>
          <a:p>
            <a:r>
              <a:rPr lang="en-US" sz="2000" dirty="0"/>
              <a:t>Display each department and the number of faculty members in it, for those departments that </a:t>
            </a:r>
            <a:r>
              <a:rPr lang="en-US" sz="2000"/>
              <a:t>have </a:t>
            </a:r>
            <a:r>
              <a:rPr lang="en-US" sz="2000" dirty="0"/>
              <a:t>2</a:t>
            </a:r>
            <a:r>
              <a:rPr lang="en-US" sz="2000"/>
              <a:t> </a:t>
            </a:r>
            <a:r>
              <a:rPr lang="en-US" sz="2000" dirty="0"/>
              <a:t>or fewer faculty members</a:t>
            </a:r>
            <a:br>
              <a:rPr lang="en-US" sz="2000" dirty="0"/>
            </a:br>
            <a:endParaRPr lang="en-US" sz="2000" dirty="0"/>
          </a:p>
          <a:p>
            <a:pPr>
              <a:buNone/>
            </a:pPr>
            <a:endParaRPr lang="en-US" sz="2000" dirty="0"/>
          </a:p>
        </p:txBody>
      </p:sp>
      <p:grpSp>
        <p:nvGrpSpPr>
          <p:cNvPr id="12" name="Group 11"/>
          <p:cNvGrpSpPr/>
          <p:nvPr/>
        </p:nvGrpSpPr>
        <p:grpSpPr>
          <a:xfrm>
            <a:off x="752475" y="3285716"/>
            <a:ext cx="4229100" cy="2862322"/>
            <a:chOff x="752475" y="3219451"/>
            <a:chExt cx="4229100" cy="2862322"/>
          </a:xfrm>
        </p:grpSpPr>
        <p:sp>
          <p:nvSpPr>
            <p:cNvPr id="13" name="TextBox 12"/>
            <p:cNvSpPr txBox="1"/>
            <p:nvPr/>
          </p:nvSpPr>
          <p:spPr>
            <a:xfrm>
              <a:off x="752475" y="3248025"/>
              <a:ext cx="1609725" cy="2246769"/>
            </a:xfrm>
            <a:prstGeom prst="rect">
              <a:avLst/>
            </a:prstGeom>
            <a:solidFill>
              <a:schemeClr val="bg1">
                <a:lumMod val="85000"/>
              </a:schemeClr>
            </a:solidFill>
            <a:ln>
              <a:solidFill>
                <a:schemeClr val="tx1"/>
              </a:solidFill>
            </a:ln>
          </p:spPr>
          <p:txBody>
            <a:bodyPr wrap="square" rtlCol="0">
              <a:spAutoFit/>
            </a:bodyPr>
            <a:lstStyle/>
            <a:p>
              <a:r>
                <a:rPr lang="en-US" sz="2000" dirty="0"/>
                <a:t>Department</a:t>
              </a:r>
            </a:p>
            <a:p>
              <a:endParaRPr lang="en-US" sz="2000" dirty="0"/>
            </a:p>
            <a:p>
              <a:r>
                <a:rPr lang="en-US" sz="2000" dirty="0"/>
                <a:t>*</a:t>
              </a:r>
              <a:r>
                <a:rPr lang="en-US" sz="2000" dirty="0" err="1"/>
                <a:t>deptID</a:t>
              </a:r>
              <a:endParaRPr lang="en-US" sz="2000" dirty="0"/>
            </a:p>
            <a:p>
              <a:r>
                <a:rPr lang="en-US" sz="2000" dirty="0" err="1"/>
                <a:t>deptName</a:t>
              </a:r>
              <a:endParaRPr lang="en-US" sz="2000" dirty="0"/>
            </a:p>
            <a:p>
              <a:r>
                <a:rPr lang="en-US" sz="2000" dirty="0" err="1"/>
                <a:t>deptOffice</a:t>
              </a:r>
              <a:endParaRPr lang="en-US" sz="2000" dirty="0"/>
            </a:p>
            <a:p>
              <a:r>
                <a:rPr lang="en-US" sz="2000" dirty="0" err="1"/>
                <a:t>deptPhone</a:t>
              </a:r>
              <a:endParaRPr lang="en-US" sz="2000" dirty="0"/>
            </a:p>
            <a:p>
              <a:r>
                <a:rPr lang="en-US" sz="2000" dirty="0" err="1"/>
                <a:t>deptUrl</a:t>
              </a:r>
              <a:endParaRPr lang="en-US" sz="2000" dirty="0"/>
            </a:p>
          </p:txBody>
        </p:sp>
        <p:sp>
          <p:nvSpPr>
            <p:cNvPr id="14" name="TextBox 13"/>
            <p:cNvSpPr txBox="1"/>
            <p:nvPr/>
          </p:nvSpPr>
          <p:spPr>
            <a:xfrm>
              <a:off x="3219451" y="3219451"/>
              <a:ext cx="1762124" cy="2862322"/>
            </a:xfrm>
            <a:prstGeom prst="rect">
              <a:avLst/>
            </a:prstGeom>
            <a:solidFill>
              <a:schemeClr val="bg1">
                <a:lumMod val="85000"/>
              </a:schemeClr>
            </a:solidFill>
            <a:ln>
              <a:solidFill>
                <a:schemeClr val="tx1"/>
              </a:solidFill>
            </a:ln>
          </p:spPr>
          <p:txBody>
            <a:bodyPr wrap="square" rtlCol="0">
              <a:spAutoFit/>
            </a:bodyPr>
            <a:lstStyle/>
            <a:p>
              <a:r>
                <a:rPr lang="en-US" sz="2000" dirty="0"/>
                <a:t>Professor</a:t>
              </a:r>
            </a:p>
            <a:p>
              <a:endParaRPr lang="en-US" sz="2000" dirty="0"/>
            </a:p>
            <a:p>
              <a:r>
                <a:rPr lang="en-US" sz="2000" dirty="0"/>
                <a:t>*</a:t>
              </a:r>
              <a:r>
                <a:rPr lang="en-US" sz="2000" dirty="0" err="1"/>
                <a:t>facID</a:t>
              </a:r>
              <a:endParaRPr lang="en-US" sz="2000" dirty="0"/>
            </a:p>
            <a:p>
              <a:r>
                <a:rPr lang="en-US" sz="2000" dirty="0" err="1"/>
                <a:t>facLname</a:t>
              </a:r>
              <a:endParaRPr lang="en-US" sz="2000" dirty="0"/>
            </a:p>
            <a:p>
              <a:r>
                <a:rPr lang="en-US" sz="2000" dirty="0" err="1"/>
                <a:t>facFname</a:t>
              </a:r>
              <a:endParaRPr lang="en-US" sz="2000" dirty="0"/>
            </a:p>
            <a:p>
              <a:r>
                <a:rPr lang="en-US" sz="2000" dirty="0" err="1"/>
                <a:t>facOffice</a:t>
              </a:r>
              <a:endParaRPr lang="en-US" sz="2000" dirty="0"/>
            </a:p>
            <a:p>
              <a:r>
                <a:rPr lang="en-US" sz="2000" dirty="0" err="1"/>
                <a:t>facOffPhone</a:t>
              </a:r>
              <a:endParaRPr lang="en-US" sz="2000" dirty="0"/>
            </a:p>
            <a:p>
              <a:r>
                <a:rPr lang="en-US" sz="2000" dirty="0" err="1"/>
                <a:t>facEmail</a:t>
              </a:r>
              <a:endParaRPr lang="en-US" sz="2000" dirty="0"/>
            </a:p>
            <a:p>
              <a:r>
                <a:rPr lang="en-US" sz="2000" dirty="0" err="1"/>
                <a:t>deptID</a:t>
              </a:r>
              <a:endParaRPr lang="en-US" sz="2000" dirty="0"/>
            </a:p>
          </p:txBody>
        </p:sp>
        <p:cxnSp>
          <p:nvCxnSpPr>
            <p:cNvPr id="21" name="Straight Connector 20"/>
            <p:cNvCxnSpPr/>
            <p:nvPr/>
          </p:nvCxnSpPr>
          <p:spPr bwMode="auto">
            <a:xfrm>
              <a:off x="2362200" y="4156364"/>
              <a:ext cx="857251" cy="1039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2971800" y="4010891"/>
              <a:ext cx="247651" cy="155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971800" y="4166755"/>
              <a:ext cx="247651" cy="20465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2669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875B82-FC48-6D44-95AE-4E48C431F928}"/>
              </a:ext>
            </a:extLst>
          </p:cNvPr>
          <p:cNvSpPr>
            <a:spLocks noGrp="1"/>
          </p:cNvSpPr>
          <p:nvPr>
            <p:ph type="title"/>
          </p:nvPr>
        </p:nvSpPr>
        <p:spPr/>
        <p:txBody>
          <a:bodyPr/>
          <a:lstStyle/>
          <a:p>
            <a:r>
              <a:rPr lang="en-US" dirty="0"/>
              <a:t>Practice Exercise 1.2</a:t>
            </a:r>
          </a:p>
        </p:txBody>
      </p:sp>
      <p:sp>
        <p:nvSpPr>
          <p:cNvPr id="6" name="Content Placeholder 5">
            <a:extLst>
              <a:ext uri="{FF2B5EF4-FFF2-40B4-BE49-F238E27FC236}">
                <a16:creationId xmlns:a16="http://schemas.microsoft.com/office/drawing/2014/main" id="{976117D2-5503-5C48-AF31-85639C75703E}"/>
              </a:ext>
            </a:extLst>
          </p:cNvPr>
          <p:cNvSpPr>
            <a:spLocks noGrp="1"/>
          </p:cNvSpPr>
          <p:nvPr>
            <p:ph idx="1"/>
          </p:nvPr>
        </p:nvSpPr>
        <p:spPr/>
        <p:txBody>
          <a:bodyPr/>
          <a:lstStyle/>
          <a:p>
            <a:r>
              <a:rPr lang="en-US" sz="2800" dirty="0"/>
              <a:t>Based on the </a:t>
            </a:r>
            <a:r>
              <a:rPr lang="en-US" sz="2800" dirty="0" err="1"/>
              <a:t>ClassicModels</a:t>
            </a:r>
            <a:r>
              <a:rPr lang="en-US" sz="2800" dirty="0"/>
              <a:t> database</a:t>
            </a:r>
          </a:p>
          <a:p>
            <a:pPr lvl="1"/>
            <a:r>
              <a:rPr lang="en-US" sz="2400" dirty="0"/>
              <a:t>Write a query to list the product line and the number of products in the product line</a:t>
            </a:r>
          </a:p>
          <a:p>
            <a:pPr lvl="1"/>
            <a:r>
              <a:rPr lang="en-US" sz="2400" dirty="0"/>
              <a:t>Write a query to list the country and the number of customers in the country.</a:t>
            </a:r>
          </a:p>
          <a:p>
            <a:pPr lvl="1"/>
            <a:r>
              <a:rPr lang="en-US" sz="2400" dirty="0"/>
              <a:t>Write a query to list the country and the percentage of customers from the country.</a:t>
            </a:r>
          </a:p>
          <a:p>
            <a:pPr lvl="1"/>
            <a:r>
              <a:rPr lang="en-US" sz="2400" dirty="0"/>
              <a:t>Write a query to list the customer name and total values of payments made by the customer.</a:t>
            </a:r>
          </a:p>
          <a:p>
            <a:pPr lvl="1"/>
            <a:endParaRPr lang="en-US" sz="2400" dirty="0"/>
          </a:p>
        </p:txBody>
      </p:sp>
    </p:spTree>
    <p:extLst>
      <p:ext uri="{BB962C8B-B14F-4D97-AF65-F5344CB8AC3E}">
        <p14:creationId xmlns:p14="http://schemas.microsoft.com/office/powerpoint/2010/main" val="1259971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875B82-FC48-6D44-95AE-4E48C431F928}"/>
              </a:ext>
            </a:extLst>
          </p:cNvPr>
          <p:cNvSpPr>
            <a:spLocks noGrp="1"/>
          </p:cNvSpPr>
          <p:nvPr>
            <p:ph type="title"/>
          </p:nvPr>
        </p:nvSpPr>
        <p:spPr/>
        <p:txBody>
          <a:bodyPr/>
          <a:lstStyle/>
          <a:p>
            <a:r>
              <a:rPr lang="en-US" dirty="0"/>
              <a:t>Practice Exercise 1.3</a:t>
            </a:r>
          </a:p>
        </p:txBody>
      </p:sp>
      <p:sp>
        <p:nvSpPr>
          <p:cNvPr id="6" name="Content Placeholder 5">
            <a:extLst>
              <a:ext uri="{FF2B5EF4-FFF2-40B4-BE49-F238E27FC236}">
                <a16:creationId xmlns:a16="http://schemas.microsoft.com/office/drawing/2014/main" id="{976117D2-5503-5C48-AF31-85639C75703E}"/>
              </a:ext>
            </a:extLst>
          </p:cNvPr>
          <p:cNvSpPr>
            <a:spLocks noGrp="1"/>
          </p:cNvSpPr>
          <p:nvPr>
            <p:ph idx="1"/>
          </p:nvPr>
        </p:nvSpPr>
        <p:spPr/>
        <p:txBody>
          <a:bodyPr/>
          <a:lstStyle/>
          <a:p>
            <a:r>
              <a:rPr lang="en-US" sz="2400" dirty="0"/>
              <a:t>Based on the </a:t>
            </a:r>
            <a:r>
              <a:rPr lang="en-US" sz="2400" dirty="0" err="1"/>
              <a:t>ClassicModels</a:t>
            </a:r>
            <a:r>
              <a:rPr lang="en-US" sz="2400" dirty="0"/>
              <a:t> database</a:t>
            </a:r>
          </a:p>
          <a:p>
            <a:pPr lvl="1"/>
            <a:r>
              <a:rPr lang="en-US" sz="2000" dirty="0"/>
              <a:t>List the last and first name of employees and the number of customers they are sales rep if they represent more than 10 customers</a:t>
            </a:r>
          </a:p>
          <a:p>
            <a:pPr lvl="1"/>
            <a:r>
              <a:rPr lang="en-US" sz="2000" dirty="0"/>
              <a:t>List the customer name and a count of the number of checks they have written if they have made more than 10000 dollars of payments and have written more than 5 checks</a:t>
            </a:r>
          </a:p>
          <a:p>
            <a:pPr lvl="1"/>
            <a:r>
              <a:rPr lang="en-US" sz="2000" dirty="0"/>
              <a:t>List the order number of orders where the value of the order was greatest.</a:t>
            </a:r>
          </a:p>
          <a:p>
            <a:pPr lvl="1"/>
            <a:r>
              <a:rPr lang="en-US" sz="2000" dirty="0">
                <a:solidFill>
                  <a:srgbClr val="C00000"/>
                </a:solidFill>
              </a:rPr>
              <a:t>List the order number of orders where the value of the order was greater than the average value of orders(challenge).</a:t>
            </a:r>
          </a:p>
        </p:txBody>
      </p:sp>
    </p:spTree>
    <p:extLst>
      <p:ext uri="{BB962C8B-B14F-4D97-AF65-F5344CB8AC3E}">
        <p14:creationId xmlns:p14="http://schemas.microsoft.com/office/powerpoint/2010/main" val="952436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Join</a:t>
            </a:r>
          </a:p>
        </p:txBody>
      </p:sp>
      <p:sp>
        <p:nvSpPr>
          <p:cNvPr id="3" name="Content Placeholder 2"/>
          <p:cNvSpPr>
            <a:spLocks noGrp="1"/>
          </p:cNvSpPr>
          <p:nvPr>
            <p:ph idx="1"/>
          </p:nvPr>
        </p:nvSpPr>
        <p:spPr/>
        <p:txBody>
          <a:bodyPr/>
          <a:lstStyle/>
          <a:p>
            <a:r>
              <a:rPr lang="en-US" dirty="0"/>
              <a:t>INNER JOIN operation only contains rows of which the matching columns have the same value.</a:t>
            </a:r>
          </a:p>
          <a:p>
            <a:endParaRPr lang="en-US" b="1" dirty="0"/>
          </a:p>
          <a:p>
            <a:r>
              <a:rPr lang="en-US" b="1" dirty="0"/>
              <a:t>OUTER JOIN</a:t>
            </a:r>
            <a:r>
              <a:rPr lang="en-US" dirty="0"/>
              <a:t> operator retains the unmatched rows in the result table.</a:t>
            </a:r>
          </a:p>
        </p:txBody>
      </p:sp>
      <p:sp>
        <p:nvSpPr>
          <p:cNvPr id="4" name="Slide Number Placeholder 3"/>
          <p:cNvSpPr>
            <a:spLocks noGrp="1"/>
          </p:cNvSpPr>
          <p:nvPr>
            <p:ph type="sldNum" sz="quarter" idx="4294967295"/>
          </p:nvPr>
        </p:nvSpPr>
        <p:spPr>
          <a:xfrm>
            <a:off x="8159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41343CD-30ED-4EB9-A12C-3B231D427C00}" type="slidenum">
              <a:rPr lang="en-US" smtClean="0"/>
              <a:pPr/>
              <a:t>26</a:t>
            </a:fld>
            <a:endParaRPr lang="en-US"/>
          </a:p>
        </p:txBody>
      </p:sp>
    </p:spTree>
    <p:extLst>
      <p:ext uri="{BB962C8B-B14F-4D97-AF65-F5344CB8AC3E}">
        <p14:creationId xmlns:p14="http://schemas.microsoft.com/office/powerpoint/2010/main" val="7761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type="title"/>
          </p:nvPr>
        </p:nvSpPr>
        <p:spPr>
          <a:xfrm>
            <a:off x="152554" y="733876"/>
            <a:ext cx="8832274" cy="1143000"/>
          </a:xfrm>
        </p:spPr>
        <p:txBody>
          <a:bodyPr>
            <a:noAutofit/>
          </a:bodyPr>
          <a:lstStyle/>
          <a:p>
            <a:pPr eaLnBrk="1" hangingPunct="1">
              <a:defRPr/>
            </a:pPr>
            <a:r>
              <a:rPr lang="en-US" sz="4400" dirty="0"/>
              <a:t>Outer Join Example</a:t>
            </a:r>
          </a:p>
        </p:txBody>
      </p:sp>
      <p:sp>
        <p:nvSpPr>
          <p:cNvPr id="312322" name="Rectangle 2"/>
          <p:cNvSpPr>
            <a:spLocks noGrp="1" noChangeArrowheads="1"/>
          </p:cNvSpPr>
          <p:nvPr>
            <p:ph idx="1"/>
          </p:nvPr>
        </p:nvSpPr>
        <p:spPr>
          <a:xfrm>
            <a:off x="535879" y="1991947"/>
            <a:ext cx="8608121" cy="2971800"/>
          </a:xfrm>
        </p:spPr>
        <p:txBody>
          <a:bodyPr>
            <a:normAutofit/>
          </a:bodyPr>
          <a:lstStyle/>
          <a:p>
            <a:pPr eaLnBrk="1" hangingPunct="1">
              <a:lnSpc>
                <a:spcPct val="90000"/>
              </a:lnSpc>
            </a:pPr>
            <a:r>
              <a:rPr lang="en-US" sz="2800" dirty="0"/>
              <a:t>List the customer name, check number for all customers. Include customers who have never made a payment.</a:t>
            </a:r>
          </a:p>
          <a:p>
            <a:pPr eaLnBrk="1" hangingPunct="1">
              <a:lnSpc>
                <a:spcPct val="90000"/>
              </a:lnSpc>
            </a:pPr>
            <a:endParaRPr lang="en-US" sz="2800" dirty="0"/>
          </a:p>
          <a:p>
            <a:pPr lvl="1">
              <a:lnSpc>
                <a:spcPct val="90000"/>
              </a:lnSpc>
              <a:buNone/>
            </a:pPr>
            <a:r>
              <a:rPr lang="en-US" sz="2000" dirty="0"/>
              <a:t>SELECT </a:t>
            </a:r>
            <a:r>
              <a:rPr lang="en-US" sz="2000" dirty="0" err="1"/>
              <a:t>customerName</a:t>
            </a:r>
            <a:r>
              <a:rPr lang="en-US" sz="2000" dirty="0"/>
              <a:t>, </a:t>
            </a:r>
            <a:r>
              <a:rPr lang="en-US" sz="2000" dirty="0" err="1"/>
              <a:t>checkNumber</a:t>
            </a:r>
            <a:r>
              <a:rPr lang="en-US" sz="2000" dirty="0"/>
              <a:t>, amount </a:t>
            </a:r>
          </a:p>
          <a:p>
            <a:pPr lvl="1">
              <a:lnSpc>
                <a:spcPct val="90000"/>
              </a:lnSpc>
              <a:buNone/>
            </a:pPr>
            <a:r>
              <a:rPr lang="en-US" sz="2000" dirty="0"/>
              <a:t>FROM Customers </a:t>
            </a:r>
            <a:r>
              <a:rPr lang="en-US" sz="2000" dirty="0">
                <a:solidFill>
                  <a:srgbClr val="C00000"/>
                </a:solidFill>
              </a:rPr>
              <a:t>LEFT OUTER JOIN </a:t>
            </a:r>
            <a:r>
              <a:rPr lang="en-US" sz="2000" dirty="0"/>
              <a:t>Payments	</a:t>
            </a:r>
          </a:p>
          <a:p>
            <a:pPr lvl="1">
              <a:lnSpc>
                <a:spcPct val="90000"/>
              </a:lnSpc>
              <a:buNone/>
            </a:pPr>
            <a:r>
              <a:rPr lang="en-US" sz="2000" dirty="0">
                <a:solidFill>
                  <a:srgbClr val="C00000"/>
                </a:solidFill>
              </a:rPr>
              <a:t>ON</a:t>
            </a:r>
            <a:r>
              <a:rPr lang="en-US" sz="2000" dirty="0"/>
              <a:t> </a:t>
            </a:r>
            <a:r>
              <a:rPr lang="en-US" sz="2000" dirty="0" err="1"/>
              <a:t>Customers.customerNumber</a:t>
            </a:r>
            <a:r>
              <a:rPr lang="en-US" sz="2000" dirty="0"/>
              <a:t>=</a:t>
            </a:r>
            <a:r>
              <a:rPr lang="en-US" sz="2000" dirty="0" err="1"/>
              <a:t>Payments.customerNumber</a:t>
            </a:r>
            <a:r>
              <a:rPr lang="en-US" sz="2000" dirty="0"/>
              <a:t>;</a:t>
            </a:r>
          </a:p>
        </p:txBody>
      </p:sp>
      <p:sp>
        <p:nvSpPr>
          <p:cNvPr id="11" name="Slide Number Placeholder 3"/>
          <p:cNvSpPr>
            <a:spLocks noGrp="1"/>
          </p:cNvSpPr>
          <p:nvPr>
            <p:ph type="sldNum" sz="quarter" idx="4294967295"/>
          </p:nvPr>
        </p:nvSpPr>
        <p:spPr>
          <a:xfrm>
            <a:off x="8159981" y="71074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41343CD-30ED-4EB9-A12C-3B231D427C00}" type="slidenum">
              <a:rPr lang="en-US" smtClean="0"/>
              <a:pPr/>
              <a:t>27</a:t>
            </a:fld>
            <a:endParaRPr lang="en-US"/>
          </a:p>
        </p:txBody>
      </p:sp>
      <p:sp>
        <p:nvSpPr>
          <p:cNvPr id="10246" name="Text Box 11"/>
          <p:cNvSpPr txBox="1">
            <a:spLocks noChangeArrowheads="1"/>
          </p:cNvSpPr>
          <p:nvPr/>
        </p:nvSpPr>
        <p:spPr bwMode="auto">
          <a:xfrm>
            <a:off x="1023507" y="4963747"/>
            <a:ext cx="3816432" cy="1323439"/>
          </a:xfrm>
          <a:prstGeom prst="rect">
            <a:avLst/>
          </a:prstGeom>
          <a:noFill/>
          <a:ln w="15875">
            <a:noFill/>
            <a:miter lim="800000"/>
            <a:headEnd/>
            <a:tailEnd/>
          </a:ln>
        </p:spPr>
        <p:txBody>
          <a:bodyPr wrap="square">
            <a:spAutoFit/>
          </a:bodyPr>
          <a:lstStyle/>
          <a:p>
            <a:pPr marL="342900" indent="-342900">
              <a:buFont typeface="Arial" panose="020B0604020202020204" pitchFamily="34" charset="0"/>
              <a:buChar char="•"/>
            </a:pPr>
            <a:r>
              <a:rPr lang="en-US" sz="2000" dirty="0">
                <a:solidFill>
                  <a:srgbClr val="000000"/>
                </a:solidFill>
              </a:rPr>
              <a:t>Unlike INNER join, this will include customer rows with no matching payment rows.</a:t>
            </a:r>
          </a:p>
          <a:p>
            <a:endParaRPr 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893F6A-278B-4A4D-A478-7AAD870C4780}"/>
              </a:ext>
            </a:extLst>
          </p:cNvPr>
          <p:cNvSpPr>
            <a:spLocks noGrp="1"/>
          </p:cNvSpPr>
          <p:nvPr>
            <p:ph type="title"/>
          </p:nvPr>
        </p:nvSpPr>
        <p:spPr>
          <a:xfrm>
            <a:off x="391212" y="814166"/>
            <a:ext cx="8229600" cy="1143000"/>
          </a:xfrm>
        </p:spPr>
        <p:txBody>
          <a:bodyPr/>
          <a:lstStyle/>
          <a:p>
            <a:r>
              <a:rPr lang="en-US" dirty="0"/>
              <a:t>OUTER JOIN</a:t>
            </a:r>
          </a:p>
        </p:txBody>
      </p:sp>
      <p:sp>
        <p:nvSpPr>
          <p:cNvPr id="6" name="Content Placeholder 5">
            <a:extLst>
              <a:ext uri="{FF2B5EF4-FFF2-40B4-BE49-F238E27FC236}">
                <a16:creationId xmlns:a16="http://schemas.microsoft.com/office/drawing/2014/main" id="{C09D1EA7-AA78-480C-ABA5-618842CC1190}"/>
              </a:ext>
            </a:extLst>
          </p:cNvPr>
          <p:cNvSpPr>
            <a:spLocks noGrp="1"/>
          </p:cNvSpPr>
          <p:nvPr>
            <p:ph idx="1"/>
          </p:nvPr>
        </p:nvSpPr>
        <p:spPr>
          <a:xfrm>
            <a:off x="457200" y="2209801"/>
            <a:ext cx="8229600" cy="3916364"/>
          </a:xfrm>
        </p:spPr>
        <p:txBody>
          <a:bodyPr/>
          <a:lstStyle/>
          <a:p>
            <a:r>
              <a:rPr lang="en-US" sz="2800" dirty="0">
                <a:solidFill>
                  <a:srgbClr val="000000"/>
                </a:solidFill>
              </a:rPr>
              <a:t>Unlike INNER join, this will include customer rows with no matching order rows</a:t>
            </a:r>
          </a:p>
          <a:p>
            <a:endParaRPr lang="en-US" dirty="0"/>
          </a:p>
        </p:txBody>
      </p:sp>
      <p:sp>
        <p:nvSpPr>
          <p:cNvPr id="5" name="Slide Number Placeholder 1"/>
          <p:cNvSpPr>
            <a:spLocks noGrp="1"/>
          </p:cNvSpPr>
          <p:nvPr>
            <p:ph type="sldNum" sz="quarter" idx="4294967295"/>
          </p:nvPr>
        </p:nvSpPr>
        <p:spPr>
          <a:xfrm>
            <a:off x="8159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55C6A7-02BC-4F50-98C8-629CB6ED9FD8}" type="slidenum">
              <a:rPr lang="en-US" smtClean="0"/>
              <a:pPr/>
              <a:t>28</a:t>
            </a:fld>
            <a:endParaRPr lang="en-US"/>
          </a:p>
        </p:txBody>
      </p:sp>
      <p:sp>
        <p:nvSpPr>
          <p:cNvPr id="11268" name="Text Box 5"/>
          <p:cNvSpPr txBox="1">
            <a:spLocks noChangeArrowheads="1"/>
          </p:cNvSpPr>
          <p:nvPr/>
        </p:nvSpPr>
        <p:spPr bwMode="auto">
          <a:xfrm>
            <a:off x="602960" y="290946"/>
            <a:ext cx="3786160" cy="523220"/>
          </a:xfrm>
          <a:prstGeom prst="rect">
            <a:avLst/>
          </a:prstGeom>
          <a:noFill/>
          <a:ln w="15875">
            <a:noFill/>
            <a:miter lim="800000"/>
            <a:headEnd/>
            <a:tailEnd/>
          </a:ln>
        </p:spPr>
        <p:txBody>
          <a:bodyPr wrap="square">
            <a:spAutoFit/>
          </a:bodyPr>
          <a:lstStyle/>
          <a:p>
            <a:r>
              <a:rPr lang="en-US" sz="2800" dirty="0"/>
              <a:t>Outer Join Results</a:t>
            </a:r>
          </a:p>
        </p:txBody>
      </p:sp>
      <p:pic>
        <p:nvPicPr>
          <p:cNvPr id="3" name="Picture 2">
            <a:extLst>
              <a:ext uri="{FF2B5EF4-FFF2-40B4-BE49-F238E27FC236}">
                <a16:creationId xmlns:a16="http://schemas.microsoft.com/office/drawing/2014/main" id="{8BE6DBDA-561B-43A8-93F5-B0792743C237}"/>
              </a:ext>
            </a:extLst>
          </p:cNvPr>
          <p:cNvPicPr>
            <a:picLocks noChangeAspect="1"/>
          </p:cNvPicPr>
          <p:nvPr/>
        </p:nvPicPr>
        <p:blipFill>
          <a:blip r:embed="rId3"/>
          <a:stretch>
            <a:fillRect/>
          </a:stretch>
        </p:blipFill>
        <p:spPr>
          <a:xfrm>
            <a:off x="2146390" y="3429000"/>
            <a:ext cx="4485460" cy="271457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8670"/>
            <a:ext cx="8229600" cy="1143000"/>
          </a:xfrm>
        </p:spPr>
        <p:txBody>
          <a:bodyPr/>
          <a:lstStyle/>
          <a:p>
            <a:r>
              <a:rPr lang="en-US" dirty="0"/>
              <a:t>Structure of SQL statements</a:t>
            </a:r>
          </a:p>
        </p:txBody>
      </p:sp>
      <p:pic>
        <p:nvPicPr>
          <p:cNvPr id="3" name="Picture 2"/>
          <p:cNvPicPr>
            <a:picLocks noChangeAspect="1"/>
          </p:cNvPicPr>
          <p:nvPr/>
        </p:nvPicPr>
        <p:blipFill>
          <a:blip r:embed="rId2"/>
          <a:stretch>
            <a:fillRect/>
          </a:stretch>
        </p:blipFill>
        <p:spPr>
          <a:xfrm>
            <a:off x="774910" y="1943232"/>
            <a:ext cx="7594179" cy="4528820"/>
          </a:xfrm>
          <a:prstGeom prst="rect">
            <a:avLst/>
          </a:prstGeom>
        </p:spPr>
      </p:pic>
    </p:spTree>
    <p:extLst>
      <p:ext uri="{BB962C8B-B14F-4D97-AF65-F5344CB8AC3E}">
        <p14:creationId xmlns:p14="http://schemas.microsoft.com/office/powerpoint/2010/main" val="171410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13065" y="1159933"/>
            <a:ext cx="8226136" cy="1143000"/>
          </a:xfrm>
          <a:noFill/>
        </p:spPr>
        <p:txBody>
          <a:bodyPr lIns="90479" tIns="44445" rIns="90479" bIns="44445" anchor="ctr"/>
          <a:lstStyle/>
          <a:p>
            <a:pPr eaLnBrk="1" hangingPunct="1"/>
            <a:r>
              <a:rPr lang="en-GB" dirty="0"/>
              <a:t>Hierarchical relationships</a:t>
            </a:r>
          </a:p>
        </p:txBody>
      </p:sp>
      <p:sp>
        <p:nvSpPr>
          <p:cNvPr id="5124" name="Rectangle 3"/>
          <p:cNvSpPr>
            <a:spLocks noGrp="1" noChangeArrowheads="1"/>
          </p:cNvSpPr>
          <p:nvPr>
            <p:ph idx="1"/>
          </p:nvPr>
        </p:nvSpPr>
        <p:spPr>
          <a:xfrm>
            <a:off x="931022" y="2336644"/>
            <a:ext cx="7769225" cy="4113212"/>
          </a:xfrm>
          <a:noFill/>
        </p:spPr>
        <p:txBody>
          <a:bodyPr lIns="90479" tIns="44445" rIns="90479" bIns="44445"/>
          <a:lstStyle/>
          <a:p>
            <a:pPr eaLnBrk="1" hangingPunct="1"/>
            <a:r>
              <a:rPr lang="en-GB" dirty="0"/>
              <a:t>Occur frequently</a:t>
            </a:r>
          </a:p>
          <a:p>
            <a:pPr eaLnBrk="1" hangingPunct="1"/>
            <a:r>
              <a:rPr lang="en-GB" dirty="0"/>
              <a:t>Multiple 1:m relationships</a:t>
            </a:r>
          </a:p>
        </p:txBody>
      </p:sp>
      <p:pic>
        <p:nvPicPr>
          <p:cNvPr id="5125" name="Picture 74" descr="FireLite:Books:Data Management:6e:Art PNG:04-hierarchy.pn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1530350" y="4595283"/>
            <a:ext cx="6459538" cy="1090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20" y="623888"/>
            <a:ext cx="8229600" cy="1143000"/>
          </a:xfrm>
        </p:spPr>
        <p:txBody>
          <a:bodyPr/>
          <a:lstStyle/>
          <a:p>
            <a:r>
              <a:rPr lang="en-US" dirty="0"/>
              <a:t>Regular expression</a:t>
            </a:r>
          </a:p>
        </p:txBody>
      </p:sp>
      <p:sp>
        <p:nvSpPr>
          <p:cNvPr id="3" name="Content Placeholder 2"/>
          <p:cNvSpPr>
            <a:spLocks noGrp="1"/>
          </p:cNvSpPr>
          <p:nvPr>
            <p:ph idx="1"/>
          </p:nvPr>
        </p:nvSpPr>
        <p:spPr>
          <a:xfrm>
            <a:off x="462364" y="1766888"/>
            <a:ext cx="7910512" cy="4113212"/>
          </a:xfrm>
        </p:spPr>
        <p:txBody>
          <a:bodyPr/>
          <a:lstStyle/>
          <a:p>
            <a:pPr>
              <a:tabLst>
                <a:tab pos="457200" algn="l"/>
                <a:tab pos="693738" algn="l"/>
                <a:tab pos="914400" algn="l"/>
                <a:tab pos="1150938" algn="l"/>
              </a:tabLst>
            </a:pPr>
            <a:r>
              <a:rPr lang="en-GB" dirty="0"/>
              <a:t>Search for a string not containing specified characters</a:t>
            </a:r>
          </a:p>
          <a:p>
            <a:pPr marL="457200" lvl="1" indent="-457200">
              <a:buFont typeface="Arial" charset="0"/>
              <a:buChar char="•"/>
              <a:tabLst>
                <a:tab pos="457200" algn="l"/>
                <a:tab pos="693738" algn="l"/>
                <a:tab pos="914400" algn="l"/>
                <a:tab pos="1150938" algn="l"/>
              </a:tabLst>
            </a:pPr>
            <a:r>
              <a:rPr lang="en-US" dirty="0">
                <a:cs typeface="Courier New"/>
              </a:rPr>
              <a:t>[^a-f] means any character not in the set containing a, b, c, d, e, or f</a:t>
            </a:r>
          </a:p>
          <a:p>
            <a:pPr marL="857209" lvl="2" indent="-457200">
              <a:buFont typeface="Arial" charset="0"/>
              <a:buChar char="•"/>
              <a:tabLst>
                <a:tab pos="457200" algn="l"/>
                <a:tab pos="693738" algn="l"/>
                <a:tab pos="914400" algn="l"/>
                <a:tab pos="1150938" algn="l"/>
              </a:tabLst>
            </a:pPr>
            <a:r>
              <a:rPr lang="en-US" dirty="0">
                <a:cs typeface="Courier New"/>
              </a:rPr>
              <a:t>This means the string </a:t>
            </a:r>
            <a:r>
              <a:rPr lang="en-US" dirty="0">
                <a:latin typeface="Courier New"/>
                <a:cs typeface="Courier New"/>
              </a:rPr>
              <a:t>'</a:t>
            </a:r>
            <a:r>
              <a:rPr lang="en-US" dirty="0" err="1">
                <a:cs typeface="Courier New"/>
              </a:rPr>
              <a:t>abcdefg</a:t>
            </a:r>
            <a:r>
              <a:rPr lang="en-US" dirty="0">
                <a:latin typeface="Courier New"/>
                <a:cs typeface="Courier New"/>
              </a:rPr>
              <a:t>'</a:t>
            </a:r>
            <a:r>
              <a:rPr lang="en-US" dirty="0">
                <a:cs typeface="Courier New"/>
              </a:rPr>
              <a:t> will be reported because it contains a </a:t>
            </a:r>
            <a:r>
              <a:rPr lang="en-US" dirty="0">
                <a:latin typeface="Courier New"/>
                <a:cs typeface="Courier New"/>
              </a:rPr>
              <a:t>'</a:t>
            </a:r>
            <a:r>
              <a:rPr lang="en-US" dirty="0">
                <a:cs typeface="Courier New"/>
              </a:rPr>
              <a:t>g</a:t>
            </a:r>
            <a:r>
              <a:rPr lang="en-US" dirty="0">
                <a:latin typeface="Courier New"/>
                <a:cs typeface="Courier New"/>
              </a:rPr>
              <a:t>'</a:t>
            </a:r>
            <a:r>
              <a:rPr lang="en-US" dirty="0">
                <a:cs typeface="Courier New"/>
              </a:rPr>
              <a:t>, which is not in a-f</a:t>
            </a:r>
          </a:p>
          <a:p>
            <a:pPr>
              <a:tabLst>
                <a:tab pos="457200" algn="l"/>
                <a:tab pos="693738" algn="l"/>
                <a:tab pos="914400" algn="l"/>
                <a:tab pos="1150938" algn="l"/>
              </a:tabLst>
            </a:pPr>
            <a:r>
              <a:rPr lang="en-GB" i="1" dirty="0"/>
              <a:t>List the names of nations with non-alphabetic characters in their names</a:t>
            </a:r>
          </a:p>
          <a:p>
            <a:pPr>
              <a:buNone/>
              <a:tabLst>
                <a:tab pos="457200" algn="l"/>
                <a:tab pos="693738" algn="l"/>
                <a:tab pos="914400" algn="l"/>
                <a:tab pos="1150938" algn="l"/>
              </a:tabLst>
            </a:pPr>
            <a:r>
              <a:rPr lang="en-US" sz="2400" dirty="0">
                <a:latin typeface="Courier New"/>
                <a:cs typeface="Courier New"/>
              </a:rPr>
              <a:t>	SELECT * FROM nation</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natname</a:t>
            </a:r>
            <a:r>
              <a:rPr lang="en-US" sz="2400" dirty="0">
                <a:latin typeface="Courier New"/>
                <a:cs typeface="Courier New"/>
              </a:rPr>
              <a:t> REGEXP '[^a-</a:t>
            </a:r>
            <a:r>
              <a:rPr lang="en-US" sz="2400" dirty="0" err="1">
                <a:latin typeface="Courier New"/>
                <a:cs typeface="Courier New"/>
              </a:rPr>
              <a:t>z|A</a:t>
            </a:r>
            <a:r>
              <a:rPr lang="en-US" sz="2400" dirty="0">
                <a:latin typeface="Courier New"/>
                <a:cs typeface="Courier New"/>
              </a:rPr>
              <a:t>-Z]'</a:t>
            </a:r>
          </a:p>
          <a:p>
            <a:pPr lvl="1">
              <a:buNone/>
              <a:tabLst>
                <a:tab pos="457200" algn="l"/>
                <a:tab pos="693738" algn="l"/>
                <a:tab pos="914400" algn="l"/>
                <a:tab pos="1150938" algn="l"/>
              </a:tabLst>
            </a:pPr>
            <a:endParaRPr lang="en-GB" dirty="0">
              <a:latin typeface="Courier New"/>
              <a:cs typeface="Courier New"/>
            </a:endParaRPr>
          </a:p>
          <a:p>
            <a:endParaRPr lang="en-US" dirty="0"/>
          </a:p>
        </p:txBody>
      </p:sp>
    </p:spTree>
    <p:extLst>
      <p:ext uri="{BB962C8B-B14F-4D97-AF65-F5344CB8AC3E}">
        <p14:creationId xmlns:p14="http://schemas.microsoft.com/office/powerpoint/2010/main" val="396920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96" y="758041"/>
            <a:ext cx="8229600" cy="1143000"/>
          </a:xfrm>
        </p:spPr>
        <p:txBody>
          <a:bodyPr/>
          <a:lstStyle/>
          <a:p>
            <a:r>
              <a:rPr lang="en-US" dirty="0"/>
              <a:t>Regular expression</a:t>
            </a:r>
          </a:p>
        </p:txBody>
      </p:sp>
      <p:sp>
        <p:nvSpPr>
          <p:cNvPr id="3" name="Content Placeholder 2"/>
          <p:cNvSpPr>
            <a:spLocks noGrp="1"/>
          </p:cNvSpPr>
          <p:nvPr>
            <p:ph idx="1"/>
          </p:nvPr>
        </p:nvSpPr>
        <p:spPr>
          <a:xfrm>
            <a:off x="776288" y="2087522"/>
            <a:ext cx="7910512" cy="4113212"/>
          </a:xfrm>
        </p:spPr>
        <p:txBody>
          <a:bodyPr/>
          <a:lstStyle/>
          <a:p>
            <a:pPr>
              <a:tabLst>
                <a:tab pos="457200" algn="l"/>
                <a:tab pos="693738" algn="l"/>
                <a:tab pos="914400" algn="l"/>
                <a:tab pos="1150938" algn="l"/>
              </a:tabLst>
            </a:pPr>
            <a:r>
              <a:rPr lang="en-GB" dirty="0"/>
              <a:t>Search for a column not containing a specified character in any position in the column</a:t>
            </a:r>
          </a:p>
          <a:p>
            <a:pPr lvl="1">
              <a:tabLst>
                <a:tab pos="457200" algn="l"/>
                <a:tab pos="693738" algn="l"/>
                <a:tab pos="914400" algn="l"/>
                <a:tab pos="1150938" algn="l"/>
              </a:tabLst>
            </a:pPr>
            <a:r>
              <a:rPr lang="en-GB" dirty="0">
                <a:cs typeface="Courier New"/>
              </a:rPr>
              <a:t>^[^x]*$ </a:t>
            </a:r>
            <a:r>
              <a:rPr lang="en-US" dirty="0">
                <a:cs typeface="Courier New"/>
              </a:rPr>
              <a:t>means any character (*) from the first (^) through the last ($) is not x [^x] </a:t>
            </a:r>
          </a:p>
          <a:p>
            <a:pPr>
              <a:tabLst>
                <a:tab pos="457200" algn="l"/>
                <a:tab pos="693738" algn="l"/>
                <a:tab pos="914400" algn="l"/>
                <a:tab pos="1150938" algn="l"/>
              </a:tabLst>
            </a:pPr>
            <a:r>
              <a:rPr lang="en-GB" i="1" dirty="0"/>
              <a:t>List the names of nations without s or S anywhere in their names</a:t>
            </a:r>
          </a:p>
          <a:p>
            <a:pPr>
              <a:buNone/>
              <a:tabLst>
                <a:tab pos="457200" algn="l"/>
                <a:tab pos="693738" algn="l"/>
                <a:tab pos="914400" algn="l"/>
                <a:tab pos="1150938" algn="l"/>
              </a:tabLst>
            </a:pPr>
            <a:r>
              <a:rPr lang="en-US" sz="2400" dirty="0">
                <a:latin typeface="Courier New"/>
                <a:cs typeface="Courier New"/>
              </a:rPr>
              <a:t>	SELECT * FROM nation WHERE </a:t>
            </a:r>
            <a:r>
              <a:rPr lang="en-US" sz="2400" dirty="0" err="1">
                <a:latin typeface="Courier New"/>
                <a:cs typeface="Courier New"/>
              </a:rPr>
              <a:t>natname</a:t>
            </a:r>
            <a:r>
              <a:rPr lang="en-US" sz="2400" dirty="0">
                <a:latin typeface="Courier New"/>
                <a:cs typeface="Courier New"/>
              </a:rPr>
              <a:t> REGEXP '^[^</a:t>
            </a:r>
            <a:r>
              <a:rPr lang="en-US" sz="2400" dirty="0" err="1">
                <a:latin typeface="Courier New"/>
                <a:cs typeface="Courier New"/>
              </a:rPr>
              <a:t>s|S</a:t>
            </a:r>
            <a:r>
              <a:rPr lang="en-US" sz="2400" dirty="0">
                <a:latin typeface="Courier New"/>
                <a:cs typeface="Courier New"/>
              </a:rPr>
              <a:t>]*$'</a:t>
            </a:r>
            <a:endParaRPr lang="en-GB" dirty="0">
              <a:latin typeface="Courier New"/>
              <a:cs typeface="Courier New"/>
            </a:endParaRPr>
          </a:p>
          <a:p>
            <a:endParaRPr lang="en-US" dirty="0"/>
          </a:p>
        </p:txBody>
      </p:sp>
    </p:spTree>
    <p:extLst>
      <p:ext uri="{BB962C8B-B14F-4D97-AF65-F5344CB8AC3E}">
        <p14:creationId xmlns:p14="http://schemas.microsoft.com/office/powerpoint/2010/main" val="953929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pPr>
              <a:tabLst>
                <a:tab pos="457200" algn="l"/>
                <a:tab pos="693738" algn="l"/>
                <a:tab pos="914400" algn="l"/>
                <a:tab pos="1150938" algn="l"/>
              </a:tabLst>
            </a:pPr>
            <a:r>
              <a:rPr lang="en-GB" dirty="0"/>
              <a:t>Search for a string containing a repetition</a:t>
            </a:r>
          </a:p>
          <a:p>
            <a:pPr marL="857209" lvl="2" indent="-457200">
              <a:tabLst>
                <a:tab pos="457200" algn="l"/>
                <a:tab pos="693738" algn="l"/>
                <a:tab pos="914400" algn="l"/>
                <a:tab pos="1150938" algn="l"/>
              </a:tabLst>
            </a:pPr>
            <a:r>
              <a:rPr lang="en-US" dirty="0">
                <a:cs typeface="Courier New"/>
              </a:rPr>
              <a:t>{</a:t>
            </a:r>
            <a:r>
              <a:rPr lang="en-US" dirty="0" err="1">
                <a:cs typeface="Courier New"/>
              </a:rPr>
              <a:t>n</a:t>
            </a:r>
            <a:r>
              <a:rPr lang="en-US" dirty="0">
                <a:cs typeface="Courier New"/>
              </a:rPr>
              <a:t>} means repeat the pattern </a:t>
            </a:r>
            <a:r>
              <a:rPr lang="en-US" dirty="0" err="1">
                <a:cs typeface="Courier New"/>
              </a:rPr>
              <a:t>n</a:t>
            </a:r>
            <a:r>
              <a:rPr lang="en-US" dirty="0">
                <a:cs typeface="Courier New"/>
              </a:rPr>
              <a:t> times</a:t>
            </a:r>
          </a:p>
          <a:p>
            <a:pPr>
              <a:tabLst>
                <a:tab pos="457200" algn="l"/>
                <a:tab pos="693738" algn="l"/>
                <a:tab pos="914400" algn="l"/>
                <a:tab pos="1150938" algn="l"/>
              </a:tabLst>
            </a:pPr>
            <a:r>
              <a:rPr lang="en-GB" i="1" dirty="0"/>
              <a:t>List the names of firms with a double ‘</a:t>
            </a:r>
            <a:r>
              <a:rPr lang="en-GB" i="1" dirty="0" err="1"/>
              <a:t>e</a:t>
            </a:r>
            <a:r>
              <a:rPr lang="en-GB" i="1" dirty="0"/>
              <a:t>’.</a:t>
            </a:r>
          </a:p>
          <a:p>
            <a:pPr>
              <a:buNone/>
              <a:tabLst>
                <a:tab pos="457200" algn="l"/>
                <a:tab pos="693738" algn="l"/>
                <a:tab pos="914400" algn="l"/>
                <a:tab pos="1150938" algn="l"/>
              </a:tabLst>
            </a:pPr>
            <a:r>
              <a:rPr lang="en-US" sz="2400" dirty="0">
                <a:latin typeface="Courier New"/>
                <a:cs typeface="Courier New"/>
              </a:rPr>
              <a:t>	SELECT * FROM stock</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stkfirm</a:t>
            </a:r>
            <a:r>
              <a:rPr lang="en-US" sz="2400" dirty="0">
                <a:latin typeface="Courier New"/>
                <a:cs typeface="Courier New"/>
              </a:rPr>
              <a:t> REGEXP '[e]{2}'</a:t>
            </a:r>
            <a:endParaRPr lang="en-GB" dirty="0">
              <a:latin typeface="Courier New"/>
              <a:cs typeface="Courier New"/>
            </a:endParaRPr>
          </a:p>
          <a:p>
            <a:endParaRPr lang="en-US" dirty="0"/>
          </a:p>
        </p:txBody>
      </p:sp>
    </p:spTree>
    <p:extLst>
      <p:ext uri="{BB962C8B-B14F-4D97-AF65-F5344CB8AC3E}">
        <p14:creationId xmlns:p14="http://schemas.microsoft.com/office/powerpoint/2010/main" val="1735379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pPr>
              <a:tabLst>
                <a:tab pos="457200" algn="l"/>
                <a:tab pos="693738" algn="l"/>
                <a:tab pos="914400" algn="l"/>
                <a:tab pos="1150938" algn="l"/>
              </a:tabLst>
            </a:pPr>
            <a:r>
              <a:rPr lang="en-GB" dirty="0"/>
              <a:t>Search for a string containing several different specified strings</a:t>
            </a:r>
          </a:p>
          <a:p>
            <a:pPr marL="857209" lvl="2" indent="-457200">
              <a:tabLst>
                <a:tab pos="457200" algn="l"/>
                <a:tab pos="693738" algn="l"/>
                <a:tab pos="914400" algn="l"/>
                <a:tab pos="1150938" algn="l"/>
              </a:tabLst>
            </a:pPr>
            <a:r>
              <a:rPr lang="en-US" dirty="0">
                <a:cs typeface="Courier New"/>
              </a:rPr>
              <a:t>| means alternation (or)</a:t>
            </a:r>
          </a:p>
          <a:p>
            <a:pPr>
              <a:tabLst>
                <a:tab pos="457200" algn="l"/>
                <a:tab pos="693738" algn="l"/>
                <a:tab pos="914400" algn="l"/>
                <a:tab pos="1150938" algn="l"/>
              </a:tabLst>
            </a:pPr>
            <a:r>
              <a:rPr lang="en-GB" i="1" dirty="0"/>
              <a:t>List the names of firms with a double ‘</a:t>
            </a:r>
            <a:r>
              <a:rPr lang="en-GB" i="1" dirty="0" err="1"/>
              <a:t>s</a:t>
            </a:r>
            <a:r>
              <a:rPr lang="en-GB" i="1" dirty="0"/>
              <a:t>’ or a double ‘</a:t>
            </a:r>
            <a:r>
              <a:rPr lang="en-GB" i="1" dirty="0" err="1"/>
              <a:t>n</a:t>
            </a:r>
            <a:r>
              <a:rPr lang="en-GB" i="1" dirty="0"/>
              <a:t>’.</a:t>
            </a:r>
          </a:p>
          <a:p>
            <a:pPr>
              <a:buNone/>
              <a:tabLst>
                <a:tab pos="457200" algn="l"/>
                <a:tab pos="693738" algn="l"/>
                <a:tab pos="914400" algn="l"/>
                <a:tab pos="1150938" algn="l"/>
              </a:tabLst>
            </a:pPr>
            <a:r>
              <a:rPr lang="en-US" sz="2400" dirty="0">
                <a:latin typeface="Courier New"/>
                <a:cs typeface="Courier New"/>
              </a:rPr>
              <a:t>	SELECT * FROM stock</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stkfirm</a:t>
            </a:r>
            <a:r>
              <a:rPr lang="en-US" sz="2400" dirty="0">
                <a:latin typeface="Courier New"/>
                <a:cs typeface="Courier New"/>
              </a:rPr>
              <a:t> REGEXP '[s]{2}|[n]{2}'</a:t>
            </a:r>
            <a:endParaRPr lang="en-GB" dirty="0">
              <a:latin typeface="Courier New"/>
              <a:cs typeface="Courier New"/>
            </a:endParaRPr>
          </a:p>
          <a:p>
            <a:endParaRPr lang="en-US" dirty="0"/>
          </a:p>
        </p:txBody>
      </p:sp>
    </p:spTree>
    <p:extLst>
      <p:ext uri="{BB962C8B-B14F-4D97-AF65-F5344CB8AC3E}">
        <p14:creationId xmlns:p14="http://schemas.microsoft.com/office/powerpoint/2010/main" val="1543661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pPr>
              <a:tabLst>
                <a:tab pos="457200" algn="l"/>
                <a:tab pos="693738" algn="l"/>
                <a:tab pos="914400" algn="l"/>
                <a:tab pos="1150938" algn="l"/>
              </a:tabLst>
            </a:pPr>
            <a:r>
              <a:rPr lang="en-GB" dirty="0"/>
              <a:t>Search for multiple versions of a string</a:t>
            </a:r>
          </a:p>
          <a:p>
            <a:pPr marL="857209" lvl="2" indent="-457200">
              <a:tabLst>
                <a:tab pos="457200" algn="l"/>
                <a:tab pos="693738" algn="l"/>
                <a:tab pos="914400" algn="l"/>
                <a:tab pos="1150938" algn="l"/>
              </a:tabLst>
            </a:pPr>
            <a:r>
              <a:rPr lang="en-US" dirty="0">
                <a:cs typeface="Courier New"/>
              </a:rPr>
              <a:t>[ea] means any character from the set containing e and a</a:t>
            </a:r>
          </a:p>
          <a:p>
            <a:pPr marL="1200102" lvl="3" indent="-342900">
              <a:tabLst>
                <a:tab pos="457200" algn="l"/>
                <a:tab pos="693738" algn="l"/>
                <a:tab pos="914400" algn="l"/>
                <a:tab pos="1150938" algn="l"/>
              </a:tabLst>
            </a:pPr>
            <a:r>
              <a:rPr lang="en-US" dirty="0">
                <a:cs typeface="Courier New"/>
              </a:rPr>
              <a:t>It will match for ‘e’ or ‘a’</a:t>
            </a:r>
          </a:p>
          <a:p>
            <a:pPr>
              <a:tabLst>
                <a:tab pos="457200" algn="l"/>
                <a:tab pos="693738" algn="l"/>
                <a:tab pos="914400" algn="l"/>
                <a:tab pos="1150938" algn="l"/>
              </a:tabLst>
            </a:pPr>
            <a:r>
              <a:rPr lang="en-GB" i="1" dirty="0"/>
              <a:t>List the names of firms with names that include ‘</a:t>
            </a:r>
            <a:r>
              <a:rPr lang="en-GB" i="1" dirty="0" err="1"/>
              <a:t>inia</a:t>
            </a:r>
            <a:r>
              <a:rPr lang="en-GB" i="1" dirty="0"/>
              <a:t>’ or ‘</a:t>
            </a:r>
            <a:r>
              <a:rPr lang="en-GB" i="1" dirty="0" err="1"/>
              <a:t>onia</a:t>
            </a:r>
            <a:r>
              <a:rPr lang="en-GB" i="1" dirty="0"/>
              <a:t>’.</a:t>
            </a:r>
          </a:p>
          <a:p>
            <a:pPr>
              <a:buNone/>
              <a:tabLst>
                <a:tab pos="457200" algn="l"/>
                <a:tab pos="693738" algn="l"/>
                <a:tab pos="914400" algn="l"/>
                <a:tab pos="1150938" algn="l"/>
              </a:tabLst>
            </a:pPr>
            <a:r>
              <a:rPr lang="en-US" sz="2400" dirty="0">
                <a:latin typeface="Courier New"/>
                <a:cs typeface="Courier New"/>
              </a:rPr>
              <a:t>	SELECT * FROM stock</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stkfirm</a:t>
            </a:r>
            <a:r>
              <a:rPr lang="en-US" sz="2400" dirty="0">
                <a:latin typeface="Courier New"/>
                <a:cs typeface="Courier New"/>
              </a:rPr>
              <a:t> REGEXP '[</a:t>
            </a:r>
            <a:r>
              <a:rPr lang="en-US" sz="2400" dirty="0" err="1">
                <a:latin typeface="Courier New"/>
                <a:cs typeface="Courier New"/>
              </a:rPr>
              <a:t>io</a:t>
            </a:r>
            <a:r>
              <a:rPr lang="en-US" sz="2400" dirty="0">
                <a:latin typeface="Courier New"/>
                <a:cs typeface="Courier New"/>
              </a:rPr>
              <a:t>]</a:t>
            </a:r>
            <a:r>
              <a:rPr lang="en-US" sz="2400" dirty="0" err="1">
                <a:latin typeface="Courier New"/>
                <a:cs typeface="Courier New"/>
              </a:rPr>
              <a:t>nia</a:t>
            </a:r>
            <a:r>
              <a:rPr lang="en-US" sz="2400" dirty="0">
                <a:latin typeface="Courier New"/>
                <a:cs typeface="Courier New"/>
              </a:rPr>
              <a:t>'</a:t>
            </a:r>
            <a:endParaRPr lang="en-GB" sz="2400" dirty="0">
              <a:latin typeface="Courier New"/>
              <a:cs typeface="Courier New"/>
            </a:endParaRPr>
          </a:p>
          <a:p>
            <a:endParaRPr lang="en-US" dirty="0"/>
          </a:p>
        </p:txBody>
      </p:sp>
    </p:spTree>
    <p:extLst>
      <p:ext uri="{BB962C8B-B14F-4D97-AF65-F5344CB8AC3E}">
        <p14:creationId xmlns:p14="http://schemas.microsoft.com/office/powerpoint/2010/main" val="571412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219694" y="924296"/>
            <a:ext cx="8229600" cy="1143000"/>
          </a:xfrm>
          <a:noFill/>
        </p:spPr>
        <p:txBody>
          <a:bodyPr lIns="90487" tIns="44450" rIns="90487" bIns="44450" anchor="ctr"/>
          <a:lstStyle/>
          <a:p>
            <a:pPr eaLnBrk="1" hangingPunct="1"/>
            <a:r>
              <a:rPr lang="en-US" dirty="0">
                <a:ea typeface="ＭＳ Ｐゴシック" pitchFamily="-109" charset="-128"/>
                <a:cs typeface="ＭＳ Ｐゴシック" pitchFamily="-109" charset="-128"/>
              </a:rPr>
              <a:t>Regular expression</a:t>
            </a:r>
          </a:p>
        </p:txBody>
      </p:sp>
      <p:sp>
        <p:nvSpPr>
          <p:cNvPr id="86020" name="Rectangle 3"/>
          <p:cNvSpPr>
            <a:spLocks noGrp="1" noChangeArrowheads="1"/>
          </p:cNvSpPr>
          <p:nvPr>
            <p:ph idx="1"/>
          </p:nvPr>
        </p:nvSpPr>
        <p:spPr>
          <a:noFill/>
        </p:spPr>
        <p:txBody>
          <a:bodyPr lIns="90487" tIns="44450" rIns="90487" bIns="44450"/>
          <a:lstStyle/>
          <a:p>
            <a:pPr eaLnBrk="1" hangingPunct="1">
              <a:buFontTx/>
              <a:buNone/>
            </a:pPr>
            <a:r>
              <a:rPr lang="en-US" sz="2000" i="1" dirty="0">
                <a:ea typeface="ＭＳ Ｐゴシック" pitchFamily="-109" charset="-128"/>
                <a:cs typeface="ＭＳ Ｐゴシック" pitchFamily="-109" charset="-128"/>
              </a:rPr>
              <a:t>Find firms with ‘</a:t>
            </a:r>
            <a:r>
              <a:rPr lang="en-US" sz="2000" i="1" dirty="0" err="1">
                <a:ea typeface="ＭＳ Ｐゴシック" pitchFamily="-109" charset="-128"/>
                <a:cs typeface="ＭＳ Ｐゴシック" pitchFamily="-109" charset="-128"/>
              </a:rPr>
              <a:t>t</a:t>
            </a:r>
            <a:r>
              <a:rPr lang="en-US" sz="2000" i="1" dirty="0">
                <a:ea typeface="ＭＳ Ｐゴシック" pitchFamily="-109" charset="-128"/>
                <a:cs typeface="ＭＳ Ｐゴシック" pitchFamily="-109" charset="-128"/>
              </a:rPr>
              <a:t>’ as the third letter of their name.</a:t>
            </a:r>
            <a:endParaRPr lang="en-US" sz="2000" dirty="0">
              <a:ea typeface="ＭＳ Ｐゴシック" pitchFamily="-109" charset="-128"/>
              <a:cs typeface="ＭＳ Ｐゴシック" pitchFamily="-109" charset="-128"/>
            </a:endParaRPr>
          </a:p>
          <a:p>
            <a:pPr eaLnBrk="1" hangingPunct="1">
              <a:buFontTx/>
              <a:buNone/>
            </a:pPr>
            <a:r>
              <a:rPr lang="en-US" sz="2000" dirty="0">
                <a:latin typeface="Courier New" pitchFamily="-109" charset="0"/>
                <a:ea typeface="ＭＳ Ｐゴシック" pitchFamily="-109" charset="-128"/>
                <a:cs typeface="ＭＳ Ｐゴシック" pitchFamily="-109" charset="-128"/>
              </a:rPr>
              <a:t>SELECT </a:t>
            </a:r>
            <a:r>
              <a:rPr lang="en-US" sz="2000" dirty="0" err="1">
                <a:latin typeface="Courier New" pitchFamily="-109" charset="0"/>
                <a:ea typeface="ＭＳ Ｐゴシック" pitchFamily="-109" charset="-128"/>
                <a:cs typeface="ＭＳ Ｐゴシック" pitchFamily="-109" charset="-128"/>
              </a:rPr>
              <a:t>shrfirm</a:t>
            </a:r>
            <a:r>
              <a:rPr lang="en-US" sz="2000" dirty="0">
                <a:latin typeface="Courier New" pitchFamily="-109" charset="0"/>
                <a:ea typeface="ＭＳ Ｐゴシック" pitchFamily="-109" charset="-128"/>
                <a:cs typeface="ＭＳ Ｐゴシック" pitchFamily="-109" charset="-128"/>
              </a:rPr>
              <a:t> FROM share</a:t>
            </a:r>
          </a:p>
          <a:p>
            <a:pPr eaLnBrk="1" hangingPunct="1">
              <a:buFontTx/>
              <a:buNone/>
            </a:pPr>
            <a:r>
              <a:rPr lang="en-US" sz="2000" dirty="0">
                <a:latin typeface="Courier New" pitchFamily="-109" charset="0"/>
                <a:ea typeface="ＭＳ Ｐゴシック" pitchFamily="-109" charset="-128"/>
                <a:cs typeface="ＭＳ Ｐゴシック" pitchFamily="-109" charset="-128"/>
              </a:rPr>
              <a:t>	WHERE </a:t>
            </a:r>
            <a:r>
              <a:rPr lang="en-US" sz="2000" dirty="0" err="1">
                <a:latin typeface="Courier New" pitchFamily="-109" charset="0"/>
                <a:ea typeface="ＭＳ Ｐゴシック" pitchFamily="-109" charset="-128"/>
                <a:cs typeface="ＭＳ Ｐゴシック" pitchFamily="-109" charset="-128"/>
              </a:rPr>
              <a:t>shrfirm</a:t>
            </a:r>
            <a:r>
              <a:rPr lang="en-US" sz="2000" dirty="0">
                <a:latin typeface="Courier New" pitchFamily="-109" charset="0"/>
                <a:ea typeface="ＭＳ Ｐゴシック" pitchFamily="-109" charset="-128"/>
                <a:cs typeface="ＭＳ Ｐゴシック" pitchFamily="-109" charset="-128"/>
              </a:rPr>
              <a:t> REGEXP '^(.){2}t';</a:t>
            </a:r>
          </a:p>
          <a:p>
            <a:pPr eaLnBrk="1" hangingPunct="1">
              <a:buFontTx/>
              <a:buNone/>
            </a:pPr>
            <a:endParaRPr lang="en-US" sz="1800" dirty="0">
              <a:latin typeface="Courier New" pitchFamily="-109" charset="0"/>
              <a:ea typeface="ＭＳ Ｐゴシック" pitchFamily="-109" charset="-128"/>
              <a:cs typeface="ＭＳ Ｐゴシック" pitchFamily="-109" charset="-128"/>
            </a:endParaRPr>
          </a:p>
          <a:p>
            <a:pPr eaLnBrk="1" hangingPunct="1">
              <a:buFontTx/>
              <a:buNone/>
            </a:pPr>
            <a:endParaRPr lang="en-US" sz="1800" dirty="0">
              <a:latin typeface="Courier" pitchFamily="-109" charset="0"/>
              <a:ea typeface="ＭＳ Ｐゴシック" pitchFamily="-109" charset="-128"/>
              <a:cs typeface="ＭＳ Ｐゴシック" pitchFamily="-109" charset="-128"/>
            </a:endParaRPr>
          </a:p>
          <a:p>
            <a:pPr eaLnBrk="1" hangingPunct="1">
              <a:buFontTx/>
              <a:buNone/>
            </a:pPr>
            <a:endParaRPr lang="en-US" sz="1800" i="1" dirty="0">
              <a:ea typeface="ＭＳ Ｐゴシック" pitchFamily="-109" charset="-128"/>
              <a:cs typeface="ＭＳ Ｐゴシック" pitchFamily="-109" charset="-128"/>
            </a:endParaRPr>
          </a:p>
          <a:p>
            <a:pPr eaLnBrk="1" hangingPunct="1">
              <a:buFontTx/>
              <a:buNone/>
            </a:pPr>
            <a:r>
              <a:rPr lang="en-US" sz="2000" i="1" dirty="0">
                <a:ea typeface="ＭＳ Ｐゴシック" pitchFamily="-109" charset="-128"/>
                <a:cs typeface="ＭＳ Ｐゴシック" pitchFamily="-109" charset="-128"/>
              </a:rPr>
              <a:t>Find firms not containing an ‘</a:t>
            </a:r>
            <a:r>
              <a:rPr lang="en-US" sz="2000" i="1" dirty="0" err="1">
                <a:ea typeface="ＭＳ Ｐゴシック" pitchFamily="-109" charset="-128"/>
                <a:cs typeface="ＭＳ Ｐゴシック" pitchFamily="-109" charset="-128"/>
              </a:rPr>
              <a:t>s</a:t>
            </a:r>
            <a:r>
              <a:rPr lang="en-US" sz="2000" i="1" dirty="0">
                <a:ea typeface="ＭＳ Ｐゴシック" pitchFamily="-109" charset="-128"/>
                <a:cs typeface="ＭＳ Ｐゴシック" pitchFamily="-109" charset="-128"/>
              </a:rPr>
              <a:t>’ in their name.</a:t>
            </a:r>
            <a:endParaRPr lang="en-US" sz="1800" dirty="0">
              <a:ea typeface="ＭＳ Ｐゴシック" pitchFamily="-109" charset="-128"/>
              <a:cs typeface="ＭＳ Ｐゴシック" pitchFamily="-109" charset="-128"/>
            </a:endParaRPr>
          </a:p>
          <a:p>
            <a:pPr eaLnBrk="1" hangingPunct="1">
              <a:buFontTx/>
              <a:buNone/>
            </a:pPr>
            <a:r>
              <a:rPr lang="en-US" sz="2000" dirty="0">
                <a:latin typeface="Courier New" pitchFamily="-109" charset="0"/>
                <a:ea typeface="ＭＳ Ｐゴシック" pitchFamily="-109" charset="-128"/>
                <a:cs typeface="ＭＳ Ｐゴシック" pitchFamily="-109" charset="-128"/>
              </a:rPr>
              <a:t>SELECT </a:t>
            </a:r>
            <a:r>
              <a:rPr lang="en-US" sz="2000" dirty="0" err="1">
                <a:latin typeface="Courier New" pitchFamily="-109" charset="0"/>
                <a:ea typeface="ＭＳ Ｐゴシック" pitchFamily="-109" charset="-128"/>
                <a:cs typeface="ＭＳ Ｐゴシック" pitchFamily="-109" charset="-128"/>
              </a:rPr>
              <a:t>shrfirm</a:t>
            </a:r>
            <a:r>
              <a:rPr lang="en-US" sz="2000" dirty="0">
                <a:latin typeface="Courier New" pitchFamily="-109" charset="0"/>
                <a:ea typeface="ＭＳ Ｐゴシック" pitchFamily="-109" charset="-128"/>
                <a:cs typeface="ＭＳ Ｐゴシック" pitchFamily="-109" charset="-128"/>
              </a:rPr>
              <a:t> FROM share</a:t>
            </a:r>
          </a:p>
          <a:p>
            <a:pPr eaLnBrk="1" hangingPunct="1">
              <a:buFontTx/>
              <a:buNone/>
            </a:pPr>
            <a:r>
              <a:rPr lang="en-US" sz="2000" dirty="0">
                <a:latin typeface="Courier New" pitchFamily="-109" charset="0"/>
                <a:ea typeface="ＭＳ Ｐゴシック" pitchFamily="-109" charset="-128"/>
                <a:cs typeface="ＭＳ Ｐゴシック" pitchFamily="-109" charset="-128"/>
              </a:rPr>
              <a:t>	WHERE </a:t>
            </a:r>
            <a:r>
              <a:rPr lang="en-US" sz="2000" dirty="0" err="1">
                <a:latin typeface="Courier New" pitchFamily="-109" charset="0"/>
                <a:ea typeface="ＭＳ Ｐゴシック" pitchFamily="-109" charset="-128"/>
                <a:cs typeface="ＭＳ Ｐゴシック" pitchFamily="-109" charset="-128"/>
              </a:rPr>
              <a:t>shrfirm</a:t>
            </a:r>
            <a:r>
              <a:rPr lang="en-US" sz="2000" dirty="0">
                <a:latin typeface="Courier New" pitchFamily="-109" charset="0"/>
                <a:ea typeface="ＭＳ Ｐゴシック" pitchFamily="-109" charset="-128"/>
                <a:cs typeface="ＭＳ Ｐゴシック" pitchFamily="-109" charset="-128"/>
              </a:rPr>
              <a:t> NOT REGEXP '</a:t>
            </a:r>
            <a:r>
              <a:rPr lang="en-US" sz="2000" dirty="0" err="1">
                <a:latin typeface="Courier New" pitchFamily="-109" charset="0"/>
                <a:ea typeface="ＭＳ Ｐゴシック" pitchFamily="-109" charset="-128"/>
                <a:cs typeface="ＭＳ Ｐゴシック" pitchFamily="-109" charset="-128"/>
              </a:rPr>
              <a:t>s|S</a:t>
            </a:r>
            <a:r>
              <a:rPr lang="en-US" sz="2000" dirty="0">
                <a:latin typeface="Courier New" pitchFamily="-109" charset="0"/>
                <a:ea typeface="ＭＳ Ｐゴシック" pitchFamily="-109" charset="-128"/>
                <a:cs typeface="ＭＳ Ｐゴシック" pitchFamily="-109" charset="-128"/>
              </a:rPr>
              <a:t>';</a:t>
            </a:r>
          </a:p>
        </p:txBody>
      </p:sp>
    </p:spTree>
    <p:extLst>
      <p:ext uri="{BB962C8B-B14F-4D97-AF65-F5344CB8AC3E}">
        <p14:creationId xmlns:p14="http://schemas.microsoft.com/office/powerpoint/2010/main" val="17701801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regexlib.com</a:t>
            </a:r>
            <a:endParaRPr lang="en-US" dirty="0"/>
          </a:p>
        </p:txBody>
      </p:sp>
      <p:sp>
        <p:nvSpPr>
          <p:cNvPr id="3" name="Content Placeholder 2"/>
          <p:cNvSpPr>
            <a:spLocks noGrp="1"/>
          </p:cNvSpPr>
          <p:nvPr>
            <p:ph idx="1"/>
          </p:nvPr>
        </p:nvSpPr>
        <p:spPr/>
        <p:txBody>
          <a:bodyPr/>
          <a:lstStyle/>
          <a:p>
            <a:r>
              <a:rPr lang="en-US" dirty="0"/>
              <a:t>A library of regular expressions</a:t>
            </a:r>
          </a:p>
          <a:p>
            <a:r>
              <a:rPr lang="en-US" dirty="0"/>
              <a:t>Cheat sheet for creating expressions</a:t>
            </a:r>
          </a:p>
          <a:p>
            <a:endParaRPr lang="en-US" dirty="0"/>
          </a:p>
        </p:txBody>
      </p:sp>
    </p:spTree>
    <p:extLst>
      <p:ext uri="{BB962C8B-B14F-4D97-AF65-F5344CB8AC3E}">
        <p14:creationId xmlns:p14="http://schemas.microsoft.com/office/powerpoint/2010/main" val="896938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Report the names of nations starting with ‘United’</a:t>
            </a:r>
          </a:p>
        </p:txBody>
      </p:sp>
    </p:spTree>
    <p:extLst>
      <p:ext uri="{BB962C8B-B14F-4D97-AF65-F5344CB8AC3E}">
        <p14:creationId xmlns:p14="http://schemas.microsoft.com/office/powerpoint/2010/main" val="1652726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8348-D323-E548-8CCE-73CA5CA04D13}"/>
              </a:ext>
            </a:extLst>
          </p:cNvPr>
          <p:cNvSpPr>
            <a:spLocks noGrp="1"/>
          </p:cNvSpPr>
          <p:nvPr>
            <p:ph type="title"/>
          </p:nvPr>
        </p:nvSpPr>
        <p:spPr/>
        <p:txBody>
          <a:bodyPr/>
          <a:lstStyle/>
          <a:p>
            <a:r>
              <a:rPr lang="en-US" dirty="0"/>
              <a:t>Practice Exercise 1.4</a:t>
            </a:r>
          </a:p>
        </p:txBody>
      </p:sp>
      <p:sp>
        <p:nvSpPr>
          <p:cNvPr id="3" name="Content Placeholder 2">
            <a:extLst>
              <a:ext uri="{FF2B5EF4-FFF2-40B4-BE49-F238E27FC236}">
                <a16:creationId xmlns:a16="http://schemas.microsoft.com/office/drawing/2014/main" id="{B07DB2C3-BAC9-FB49-A4FD-29BECA9A407D}"/>
              </a:ext>
            </a:extLst>
          </p:cNvPr>
          <p:cNvSpPr>
            <a:spLocks noGrp="1"/>
          </p:cNvSpPr>
          <p:nvPr>
            <p:ph idx="1"/>
          </p:nvPr>
        </p:nvSpPr>
        <p:spPr/>
        <p:txBody>
          <a:bodyPr/>
          <a:lstStyle/>
          <a:p>
            <a:r>
              <a:rPr lang="en-US" sz="2400" dirty="0"/>
              <a:t>Based on the </a:t>
            </a:r>
            <a:r>
              <a:rPr lang="en-US" sz="2400" dirty="0" err="1"/>
              <a:t>ClassicModels</a:t>
            </a:r>
            <a:r>
              <a:rPr lang="en-US" sz="2400" dirty="0"/>
              <a:t> database</a:t>
            </a:r>
          </a:p>
          <a:p>
            <a:pPr lvl="1"/>
            <a:r>
              <a:rPr lang="en-US" sz="2000" dirty="0"/>
              <a:t>List the names of customers who have requested that they orders be shipped via DHL or FedEx</a:t>
            </a:r>
          </a:p>
          <a:p>
            <a:pPr lvl="1"/>
            <a:r>
              <a:rPr lang="en-US" sz="2000" dirty="0"/>
              <a:t>List the names of those products that have opening hood and opening doors in their description</a:t>
            </a:r>
          </a:p>
        </p:txBody>
      </p:sp>
    </p:spTree>
    <p:extLst>
      <p:ext uri="{BB962C8B-B14F-4D97-AF65-F5344CB8AC3E}">
        <p14:creationId xmlns:p14="http://schemas.microsoft.com/office/powerpoint/2010/main" val="3672854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900546"/>
            <a:ext cx="8229600" cy="1143000"/>
          </a:xfrm>
          <a:noFill/>
          <a:ln/>
        </p:spPr>
        <p:txBody>
          <a:bodyPr lIns="90488" tIns="44450" rIns="90488" bIns="44450" anchor="ctr"/>
          <a:lstStyle/>
          <a:p>
            <a:r>
              <a:rPr lang="en-GB"/>
              <a:t>Subqueries</a:t>
            </a:r>
          </a:p>
        </p:txBody>
      </p:sp>
      <p:sp>
        <p:nvSpPr>
          <p:cNvPr id="43011" name="Rectangle 3"/>
          <p:cNvSpPr>
            <a:spLocks noGrp="1" noChangeArrowheads="1"/>
          </p:cNvSpPr>
          <p:nvPr>
            <p:ph idx="1"/>
          </p:nvPr>
        </p:nvSpPr>
        <p:spPr>
          <a:xfrm>
            <a:off x="457200" y="2043546"/>
            <a:ext cx="8229600" cy="3687763"/>
          </a:xfrm>
          <a:noFill/>
          <a:ln/>
        </p:spPr>
        <p:txBody>
          <a:bodyPr lIns="90488" tIns="44450" rIns="90488" bIns="44450"/>
          <a:lstStyle/>
          <a:p>
            <a:r>
              <a:rPr lang="en-GB" dirty="0"/>
              <a:t>A query nested within another query</a:t>
            </a:r>
          </a:p>
          <a:p>
            <a:pPr>
              <a:buFontTx/>
              <a:buNone/>
            </a:pPr>
            <a:r>
              <a:rPr lang="en-GB" sz="1800" dirty="0"/>
              <a:t>	</a:t>
            </a:r>
            <a:r>
              <a:rPr lang="en-GB" sz="1800" i="1" dirty="0"/>
              <a:t>Report the names of all Australian stocks.</a:t>
            </a:r>
          </a:p>
          <a:p>
            <a:pPr>
              <a:buFontTx/>
              <a:buNone/>
            </a:pPr>
            <a:endParaRPr lang="en-GB" sz="1800" dirty="0"/>
          </a:p>
          <a:p>
            <a:pPr>
              <a:buFontTx/>
              <a:buNone/>
            </a:pPr>
            <a:r>
              <a:rPr lang="en-GB" sz="1800" dirty="0"/>
              <a:t>	</a:t>
            </a:r>
            <a:r>
              <a:rPr lang="en-GB" sz="1800" dirty="0">
                <a:latin typeface="Courier New" pitchFamily="-109" charset="0"/>
              </a:rPr>
              <a:t>SELECT </a:t>
            </a:r>
            <a:r>
              <a:rPr lang="en-GB" sz="1800" dirty="0" err="1">
                <a:latin typeface="Courier New" pitchFamily="-109" charset="0"/>
              </a:rPr>
              <a:t>stkfirm</a:t>
            </a:r>
            <a:r>
              <a:rPr lang="en-GB" sz="1800" dirty="0">
                <a:latin typeface="Courier New" pitchFamily="-109" charset="0"/>
              </a:rPr>
              <a:t> FROM stock</a:t>
            </a:r>
          </a:p>
          <a:p>
            <a:pPr>
              <a:buFontTx/>
              <a:buNone/>
            </a:pPr>
            <a:r>
              <a:rPr lang="en-GB" sz="1800" dirty="0">
                <a:latin typeface="Courier New" pitchFamily="-109" charset="0"/>
              </a:rPr>
              <a:t>		WHERE </a:t>
            </a:r>
            <a:r>
              <a:rPr lang="en-GB" sz="1800" dirty="0" err="1">
                <a:latin typeface="Courier New" pitchFamily="-109" charset="0"/>
              </a:rPr>
              <a:t>natcode</a:t>
            </a:r>
            <a:r>
              <a:rPr lang="en-GB" sz="1800" dirty="0">
                <a:latin typeface="Courier New" pitchFamily="-109" charset="0"/>
              </a:rPr>
              <a:t> IN</a:t>
            </a:r>
          </a:p>
          <a:p>
            <a:pPr>
              <a:buFontTx/>
              <a:buNone/>
            </a:pPr>
            <a:r>
              <a:rPr lang="en-GB" sz="1800" dirty="0">
                <a:latin typeface="Courier New" pitchFamily="-109" charset="0"/>
              </a:rPr>
              <a:t>		(SELECT </a:t>
            </a:r>
            <a:r>
              <a:rPr lang="en-GB" sz="1800" dirty="0" err="1">
                <a:latin typeface="Courier New" pitchFamily="-109" charset="0"/>
              </a:rPr>
              <a:t>natcode</a:t>
            </a:r>
            <a:r>
              <a:rPr lang="en-GB" sz="1800" dirty="0">
                <a:latin typeface="Courier New" pitchFamily="-109" charset="0"/>
              </a:rPr>
              <a:t> FROM nation</a:t>
            </a:r>
            <a:br>
              <a:rPr lang="en-GB" sz="1800" dirty="0">
                <a:latin typeface="Courier New" pitchFamily="-109" charset="0"/>
              </a:rPr>
            </a:br>
            <a:r>
              <a:rPr lang="en-GB" sz="1800" dirty="0">
                <a:latin typeface="Courier New" pitchFamily="-109" charset="0"/>
              </a:rPr>
              <a:t>		WHERE </a:t>
            </a:r>
            <a:r>
              <a:rPr lang="en-GB" sz="1800" dirty="0" err="1">
                <a:latin typeface="Courier New" pitchFamily="-109" charset="0"/>
              </a:rPr>
              <a:t>natname</a:t>
            </a:r>
            <a:r>
              <a:rPr lang="en-GB" sz="1800" dirty="0">
                <a:latin typeface="Courier New" pitchFamily="-109" charset="0"/>
              </a:rPr>
              <a:t> = 'Australia');</a:t>
            </a:r>
            <a:endParaRPr lang="en-GB" dirty="0"/>
          </a:p>
          <a:p>
            <a:pPr>
              <a:buFontTx/>
              <a:buNone/>
            </a:pPr>
            <a:endParaRPr lang="en-GB" dirty="0"/>
          </a:p>
        </p:txBody>
      </p:sp>
      <p:graphicFrame>
        <p:nvGraphicFramePr>
          <p:cNvPr id="43046" name="Group 38"/>
          <p:cNvGraphicFramePr>
            <a:graphicFrameLocks noGrp="1"/>
          </p:cNvGraphicFramePr>
          <p:nvPr>
            <p:extLst>
              <p:ext uri="{D42A27DB-BD31-4B8C-83A1-F6EECF244321}">
                <p14:modId xmlns:p14="http://schemas.microsoft.com/office/powerpoint/2010/main" val="1267972006"/>
              </p:ext>
            </p:extLst>
          </p:nvPr>
        </p:nvGraphicFramePr>
        <p:xfrm>
          <a:off x="2039938" y="4769285"/>
          <a:ext cx="2413000" cy="1419226"/>
        </p:xfrm>
        <a:graphic>
          <a:graphicData uri="http://schemas.openxmlformats.org/drawingml/2006/table">
            <a:tbl>
              <a:tblPr/>
              <a:tblGrid>
                <a:gridCol w="2413000">
                  <a:extLst>
                    <a:ext uri="{9D8B030D-6E8A-4147-A177-3AD203B41FA5}">
                      <a16:colId xmlns:a16="http://schemas.microsoft.com/office/drawing/2014/main" val="20000"/>
                    </a:ext>
                  </a:extLst>
                </a:gridCol>
              </a:tblGrid>
              <a:tr h="119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stkfirm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Narembeen Emu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Queensland Diamond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chemeClr val="tx1"/>
                          </a:solidFill>
                          <a:effectLst/>
                          <a:latin typeface="Courier New" pitchFamily="-109" charset="0"/>
                        </a:rPr>
                        <a:t>Indooroopilly</a:t>
                      </a:r>
                      <a:r>
                        <a:rPr kumimoji="0" lang="en-US" sz="1400" b="0" i="0" u="none" strike="noStrike" cap="none" normalizeH="0" baseline="0" dirty="0">
                          <a:ln>
                            <a:noFill/>
                          </a:ln>
                          <a:solidFill>
                            <a:schemeClr val="tx1"/>
                          </a:solidFill>
                          <a:effectLst/>
                          <a:latin typeface="Courier New" pitchFamily="-109" charset="0"/>
                        </a:rPr>
                        <a:t> Ruby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2509779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46810" y="381000"/>
            <a:ext cx="8392391" cy="825500"/>
          </a:xfrm>
          <a:noFill/>
        </p:spPr>
        <p:txBody>
          <a:bodyPr lIns="90479" tIns="44445" rIns="90479" bIns="44445" anchor="ctr"/>
          <a:lstStyle/>
          <a:p>
            <a:pPr eaLnBrk="1" hangingPunct="1"/>
            <a:r>
              <a:rPr lang="en-GB" sz="2800" u="sng" dirty="0"/>
              <a:t>Could</a:t>
            </a:r>
            <a:r>
              <a:rPr lang="en-GB" sz="2800" dirty="0"/>
              <a:t> create STOCK table with additional columns</a:t>
            </a:r>
            <a:br>
              <a:rPr lang="en-GB" sz="2800" dirty="0"/>
            </a:br>
            <a:r>
              <a:rPr lang="en-GB" sz="2400" dirty="0"/>
              <a:t>(</a:t>
            </a:r>
            <a:r>
              <a:rPr lang="en-GB" sz="2400" u="sng" dirty="0"/>
              <a:t>but</a:t>
            </a:r>
            <a:r>
              <a:rPr lang="en-GB" sz="2400" dirty="0"/>
              <a:t> note redundancy of </a:t>
            </a:r>
            <a:r>
              <a:rPr lang="en-GB" sz="2400" dirty="0" err="1"/>
              <a:t>natname</a:t>
            </a:r>
            <a:r>
              <a:rPr lang="en-GB" sz="2400" dirty="0"/>
              <a:t> and </a:t>
            </a:r>
            <a:r>
              <a:rPr lang="en-GB" sz="2400" dirty="0" err="1"/>
              <a:t>exchrate</a:t>
            </a:r>
            <a:r>
              <a:rPr lang="en-GB" sz="2400" dirty="0"/>
              <a:t>)</a:t>
            </a:r>
          </a:p>
        </p:txBody>
      </p:sp>
      <p:graphicFrame>
        <p:nvGraphicFramePr>
          <p:cNvPr id="13048" name="Group 760"/>
          <p:cNvGraphicFramePr>
            <a:graphicFrameLocks noGrp="1"/>
          </p:cNvGraphicFramePr>
          <p:nvPr>
            <p:extLst>
              <p:ext uri="{D42A27DB-BD31-4B8C-83A1-F6EECF244321}">
                <p14:modId xmlns:p14="http://schemas.microsoft.com/office/powerpoint/2010/main" val="1451833481"/>
              </p:ext>
            </p:extLst>
          </p:nvPr>
        </p:nvGraphicFramePr>
        <p:xfrm>
          <a:off x="545087" y="1686216"/>
          <a:ext cx="8297578" cy="4779241"/>
        </p:xfrm>
        <a:graphic>
          <a:graphicData uri="http://schemas.openxmlformats.org/drawingml/2006/table">
            <a:tbl>
              <a:tblPr/>
              <a:tblGrid>
                <a:gridCol w="975705">
                  <a:extLst>
                    <a:ext uri="{9D8B030D-6E8A-4147-A177-3AD203B41FA5}">
                      <a16:colId xmlns:a16="http://schemas.microsoft.com/office/drawing/2014/main" val="20000"/>
                    </a:ext>
                  </a:extLst>
                </a:gridCol>
                <a:gridCol w="1673571">
                  <a:extLst>
                    <a:ext uri="{9D8B030D-6E8A-4147-A177-3AD203B41FA5}">
                      <a16:colId xmlns:a16="http://schemas.microsoft.com/office/drawing/2014/main" val="20001"/>
                    </a:ext>
                  </a:extLst>
                </a:gridCol>
                <a:gridCol w="1001855">
                  <a:extLst>
                    <a:ext uri="{9D8B030D-6E8A-4147-A177-3AD203B41FA5}">
                      <a16:colId xmlns:a16="http://schemas.microsoft.com/office/drawing/2014/main" val="20002"/>
                    </a:ext>
                  </a:extLst>
                </a:gridCol>
                <a:gridCol w="851494">
                  <a:extLst>
                    <a:ext uri="{9D8B030D-6E8A-4147-A177-3AD203B41FA5}">
                      <a16:colId xmlns:a16="http://schemas.microsoft.com/office/drawing/2014/main" val="20003"/>
                    </a:ext>
                  </a:extLst>
                </a:gridCol>
                <a:gridCol w="737091">
                  <a:extLst>
                    <a:ext uri="{9D8B030D-6E8A-4147-A177-3AD203B41FA5}">
                      <a16:colId xmlns:a16="http://schemas.microsoft.com/office/drawing/2014/main" val="20004"/>
                    </a:ext>
                  </a:extLst>
                </a:gridCol>
                <a:gridCol w="689694">
                  <a:extLst>
                    <a:ext uri="{9D8B030D-6E8A-4147-A177-3AD203B41FA5}">
                      <a16:colId xmlns:a16="http://schemas.microsoft.com/office/drawing/2014/main" val="20005"/>
                    </a:ext>
                  </a:extLst>
                </a:gridCol>
                <a:gridCol w="1346702">
                  <a:extLst>
                    <a:ext uri="{9D8B030D-6E8A-4147-A177-3AD203B41FA5}">
                      <a16:colId xmlns:a16="http://schemas.microsoft.com/office/drawing/2014/main" val="20006"/>
                    </a:ext>
                  </a:extLst>
                </a:gridCol>
                <a:gridCol w="1021466">
                  <a:extLst>
                    <a:ext uri="{9D8B030D-6E8A-4147-A177-3AD203B41FA5}">
                      <a16:colId xmlns:a16="http://schemas.microsoft.com/office/drawing/2014/main" val="20007"/>
                    </a:ext>
                  </a:extLst>
                </a:gridCol>
              </a:tblGrid>
              <a:tr h="262588">
                <a:tc>
                  <a:txBody>
                    <a:bodyPr/>
                    <a:lstStyle/>
                    <a:p>
                      <a:pPr marL="0" marR="0" lvl="0" indent="0" algn="l" defTabSz="914400" rtl="0" eaLnBrk="1" fontAlgn="base" latinLnBrk="0" hangingPunct="1">
                        <a:lnSpc>
                          <a:spcPct val="88000"/>
                        </a:lnSpc>
                        <a:spcBef>
                          <a:spcPts val="500"/>
                        </a:spcBef>
                        <a:spcAft>
                          <a:spcPct val="0"/>
                        </a:spcAft>
                        <a:buClrTx/>
                        <a:buSzTx/>
                        <a:buFontTx/>
                        <a:buNone/>
                        <a:tabLst/>
                      </a:pPr>
                      <a:r>
                        <a:rPr kumimoji="0" lang="en-US" sz="1000" b="1" i="0" u="none" strike="noStrike" cap="none" normalizeH="0" baseline="0" dirty="0">
                          <a:ln>
                            <a:noFill/>
                          </a:ln>
                          <a:solidFill>
                            <a:schemeClr val="tx1"/>
                          </a:solidFill>
                          <a:effectLst/>
                          <a:latin typeface="Trebuchet MS" pitchFamily="34" charset="0"/>
                        </a:rPr>
                        <a:t>stock</a:t>
                      </a:r>
                      <a:endParaRPr kumimoji="0" lang="en-US" sz="1000" b="0" i="0" u="none" strike="noStrike" cap="none" normalizeH="0" baseline="0" dirty="0">
                        <a:ln>
                          <a:noFill/>
                        </a:ln>
                        <a:solidFill>
                          <a:schemeClr val="tx1"/>
                        </a:solidFill>
                        <a:effectLst/>
                        <a:latin typeface="Trebuchet MS"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Trebuchet MS" pitchFamily="34" charset="0"/>
                      </a:endParaRPr>
                    </a:p>
                  </a:txBody>
                  <a:tcPr marT="45726" marB="45726"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Trebuchet MS" pitchFamily="34" charset="0"/>
                      </a:endParaRPr>
                    </a:p>
                  </a:txBody>
                  <a:tcPr marL="45720" marR="45720"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Trebuchet MS" pitchFamily="34" charset="0"/>
                      </a:endParaRPr>
                    </a:p>
                  </a:txBody>
                  <a:tcPr marL="45720" marR="45720" marT="45726" marB="45726"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271820">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1" i="0" u="sng" strike="noStrike" cap="none" normalizeH="0" baseline="0">
                          <a:ln>
                            <a:noFill/>
                          </a:ln>
                          <a:solidFill>
                            <a:schemeClr val="tx1"/>
                          </a:solidFill>
                          <a:effectLst/>
                          <a:latin typeface="Trebuchet MS" pitchFamily="34" charset="0"/>
                        </a:rPr>
                        <a:t>stkcode</a:t>
                      </a:r>
                      <a:endParaRPr kumimoji="0" lang="en-US" sz="1000" b="0" i="0" u="none" strike="noStrike" cap="none" normalizeH="0" baseline="0">
                        <a:ln>
                          <a:noFill/>
                        </a:ln>
                        <a:solidFill>
                          <a:schemeClr val="tx1"/>
                        </a:solidFill>
                        <a:effectLst/>
                        <a:latin typeface="Trebuchet MS"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dirty="0" err="1">
                          <a:ln>
                            <a:noFill/>
                          </a:ln>
                          <a:solidFill>
                            <a:schemeClr val="tx1"/>
                          </a:solidFill>
                          <a:effectLst/>
                          <a:latin typeface="Trebuchet MS" pitchFamily="34" charset="0"/>
                        </a:rPr>
                        <a:t>stkfirm</a:t>
                      </a:r>
                      <a:endParaRPr kumimoji="0" lang="en-US" sz="1000" b="0" i="0" u="none" strike="noStrike" cap="none" normalizeH="0" baseline="0" dirty="0">
                        <a:ln>
                          <a:noFill/>
                        </a:ln>
                        <a:solidFill>
                          <a:schemeClr val="tx1"/>
                        </a:solidFill>
                        <a:effectLst/>
                        <a:latin typeface="Trebuchet MS"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dirty="0" err="1">
                          <a:ln>
                            <a:noFill/>
                          </a:ln>
                          <a:solidFill>
                            <a:schemeClr val="tx1"/>
                          </a:solidFill>
                          <a:effectLst/>
                          <a:latin typeface="Trebuchet MS" pitchFamily="34" charset="0"/>
                        </a:rPr>
                        <a:t>stkprice</a:t>
                      </a:r>
                      <a:endParaRPr kumimoji="0" lang="en-US" sz="1000" b="0" i="0" u="none" strike="noStrike" cap="none" normalizeH="0" baseline="0" dirty="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dirty="0" err="1">
                          <a:ln>
                            <a:noFill/>
                          </a:ln>
                          <a:solidFill>
                            <a:schemeClr val="tx1"/>
                          </a:solidFill>
                          <a:effectLst/>
                          <a:latin typeface="Trebuchet MS" pitchFamily="34" charset="0"/>
                        </a:rPr>
                        <a:t>stkqty</a:t>
                      </a:r>
                      <a:endParaRPr kumimoji="0" lang="en-US" sz="1000" b="0" i="0" u="none" strike="noStrike" cap="none" normalizeH="0" baseline="0" dirty="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dirty="0" err="1">
                          <a:ln>
                            <a:noFill/>
                          </a:ln>
                          <a:solidFill>
                            <a:schemeClr val="tx1"/>
                          </a:solidFill>
                          <a:effectLst/>
                          <a:latin typeface="Trebuchet MS" pitchFamily="34" charset="0"/>
                        </a:rPr>
                        <a:t>stkdiv</a:t>
                      </a:r>
                      <a:endParaRPr kumimoji="0" lang="en-US" sz="1000" b="0" i="0" u="none" strike="noStrike" cap="none" normalizeH="0" baseline="0" dirty="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dirty="0" err="1">
                          <a:ln>
                            <a:noFill/>
                          </a:ln>
                          <a:solidFill>
                            <a:schemeClr val="tx1"/>
                          </a:solidFill>
                          <a:effectLst/>
                          <a:latin typeface="Trebuchet MS" pitchFamily="34" charset="0"/>
                        </a:rPr>
                        <a:t>stkpe</a:t>
                      </a:r>
                      <a:endParaRPr kumimoji="0" lang="en-US" sz="1000" b="0" i="0" u="none" strike="noStrike" cap="none" normalizeH="0" baseline="0" dirty="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dirty="0" err="1">
                          <a:ln>
                            <a:noFill/>
                          </a:ln>
                          <a:solidFill>
                            <a:schemeClr val="tx1"/>
                          </a:solidFill>
                          <a:effectLst/>
                          <a:latin typeface="Trebuchet MS" pitchFamily="34" charset="0"/>
                        </a:rPr>
                        <a:t>natname</a:t>
                      </a:r>
                      <a:endParaRPr kumimoji="0" lang="en-US" sz="1000" b="0" i="0" u="none" strike="noStrike" cap="none" normalizeH="0" baseline="0" dirty="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dirty="0" err="1">
                          <a:ln>
                            <a:noFill/>
                          </a:ln>
                          <a:solidFill>
                            <a:schemeClr val="tx1"/>
                          </a:solidFill>
                          <a:effectLst/>
                          <a:latin typeface="Trebuchet MS" pitchFamily="34" charset="0"/>
                        </a:rPr>
                        <a:t>exchrate</a:t>
                      </a:r>
                      <a:endParaRPr kumimoji="0" lang="en-US" sz="1000" b="0" i="0" u="none" strike="noStrike" cap="none" normalizeH="0" baseline="0" dirty="0">
                        <a:ln>
                          <a:noFill/>
                        </a:ln>
                        <a:solidFill>
                          <a:schemeClr val="tx1"/>
                        </a:solidFill>
                        <a:effectLst/>
                        <a:latin typeface="Trebuchet MS" pitchFamily="34" charset="0"/>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FC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err="1">
                          <a:ln>
                            <a:noFill/>
                          </a:ln>
                          <a:solidFill>
                            <a:schemeClr val="tx1"/>
                          </a:solidFill>
                          <a:effectLst/>
                          <a:latin typeface="Trebuchet MS" pitchFamily="34" charset="0"/>
                        </a:rPr>
                        <a:t>Freedonia</a:t>
                      </a:r>
                      <a:r>
                        <a:rPr kumimoji="0" lang="en-US" sz="1000" b="0" i="0" u="none" strike="noStrike" cap="none" normalizeH="0" baseline="0" dirty="0">
                          <a:ln>
                            <a:noFill/>
                          </a:ln>
                          <a:solidFill>
                            <a:schemeClr val="tx1"/>
                          </a:solidFill>
                          <a:effectLst/>
                          <a:latin typeface="Trebuchet MS" pitchFamily="34" charset="0"/>
                        </a:rPr>
                        <a:t> Copper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27.50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10529</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1.84</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PT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Patagonian Tea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55.25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12635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Abyssinian Ruby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31.82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22010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1.32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SLG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Sri Lankan Gold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50.37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32868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2.68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ILZ</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Indian Lead &amp;Zinc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37.75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6390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6840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Burmese Elephant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154713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0.01</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59852">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Bolivian Sheep</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12.75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231678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1.78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11</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78658">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NG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Nigerian Geese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35.00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12323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1.68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CS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Canadian Sugar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52.78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4716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47886">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ROF</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Royal Ostrich Farms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33.75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1234923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United Kingdom</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46176">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MG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Minnesota Gold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53.87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816122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USA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0.67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51305">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GP</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Georgia Peach</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2.35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387333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USA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0.67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NE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Narembeen Emu</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12.34</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45619</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Australia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0.46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QD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Queensland Diamond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6.73</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89251</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Australia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0.46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r h="27182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IR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Indooroopilly Ruby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15.92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56147</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 .50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Australia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0.46</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46176">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Bombay Duck</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25.55</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167382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1.00</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a:ln>
                            <a:noFill/>
                          </a:ln>
                          <a:solidFill>
                            <a:schemeClr val="tx1"/>
                          </a:solidFill>
                          <a:effectLst/>
                          <a:latin typeface="Trebuchet MS" pitchFamily="34" charset="0"/>
                        </a:rPr>
                        <a:t>12</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India</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34" charset="0"/>
                        </a:rPr>
                        <a:t> 0.0228</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7"/>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746168"/>
            <a:ext cx="8229600" cy="1143000"/>
          </a:xfrm>
          <a:noFill/>
          <a:ln/>
        </p:spPr>
        <p:txBody>
          <a:bodyPr lIns="90488" tIns="44450" rIns="90488" bIns="44450" anchor="ctr"/>
          <a:lstStyle/>
          <a:p>
            <a:r>
              <a:rPr lang="en-GB"/>
              <a:t>Correlated subquery</a:t>
            </a:r>
          </a:p>
        </p:txBody>
      </p:sp>
      <p:sp>
        <p:nvSpPr>
          <p:cNvPr id="45059" name="Rectangle 3"/>
          <p:cNvSpPr>
            <a:spLocks noGrp="1" noChangeArrowheads="1"/>
          </p:cNvSpPr>
          <p:nvPr>
            <p:ph idx="1"/>
          </p:nvPr>
        </p:nvSpPr>
        <p:spPr>
          <a:xfrm>
            <a:off x="457200" y="1783703"/>
            <a:ext cx="8229600" cy="3687763"/>
          </a:xfrm>
          <a:noFill/>
          <a:ln/>
        </p:spPr>
        <p:txBody>
          <a:bodyPr lIns="90488" tIns="44450" rIns="90488" bIns="44450"/>
          <a:lstStyle/>
          <a:p>
            <a:r>
              <a:rPr lang="en-GB" sz="2800" dirty="0"/>
              <a:t>Solves the inner query many times</a:t>
            </a:r>
          </a:p>
          <a:p>
            <a:pPr>
              <a:buFontTx/>
              <a:buNone/>
            </a:pPr>
            <a:r>
              <a:rPr lang="en-US" sz="2800" i="1" dirty="0"/>
              <a:t>	</a:t>
            </a:r>
            <a:r>
              <a:rPr lang="en-US" sz="2400" i="1" dirty="0"/>
              <a:t>Find those stocks where the quantity is greater than the average for that country.</a:t>
            </a:r>
          </a:p>
          <a:p>
            <a:pPr>
              <a:lnSpc>
                <a:spcPct val="10000"/>
              </a:lnSpc>
              <a:buFontTx/>
              <a:buNone/>
            </a:pPr>
            <a:endParaRPr lang="en-GB" dirty="0"/>
          </a:p>
          <a:p>
            <a:pPr>
              <a:buFontTx/>
              <a:buNone/>
            </a:pPr>
            <a:r>
              <a:rPr lang="en-US" sz="1800" dirty="0">
                <a:latin typeface="Courier New" pitchFamily="-109" charset="0"/>
              </a:rPr>
              <a:t>SELECT </a:t>
            </a:r>
            <a:r>
              <a:rPr lang="en-US" sz="1800" dirty="0" err="1">
                <a:latin typeface="Courier New" pitchFamily="-109" charset="0"/>
              </a:rPr>
              <a:t>natname</a:t>
            </a:r>
            <a:r>
              <a:rPr lang="en-US" sz="1800" dirty="0">
                <a:latin typeface="Courier New" pitchFamily="-109" charset="0"/>
              </a:rPr>
              <a:t>, </a:t>
            </a:r>
            <a:r>
              <a:rPr lang="en-US" sz="1800" dirty="0" err="1">
                <a:latin typeface="Courier New" pitchFamily="-109" charset="0"/>
              </a:rPr>
              <a:t>stkfirm</a:t>
            </a:r>
            <a:r>
              <a:rPr lang="en-US" sz="1800" dirty="0">
                <a:latin typeface="Courier New" pitchFamily="-109" charset="0"/>
              </a:rPr>
              <a:t>, </a:t>
            </a:r>
            <a:r>
              <a:rPr lang="en-US" sz="1800" dirty="0" err="1">
                <a:latin typeface="Courier New" pitchFamily="-109" charset="0"/>
              </a:rPr>
              <a:t>stkqty</a:t>
            </a:r>
            <a:r>
              <a:rPr lang="en-US" sz="1800" dirty="0">
                <a:latin typeface="Courier New" pitchFamily="-109" charset="0"/>
              </a:rPr>
              <a:t> FROM stock JOIN nation</a:t>
            </a:r>
          </a:p>
          <a:p>
            <a:pPr>
              <a:buFontTx/>
              <a:buNone/>
            </a:pPr>
            <a:r>
              <a:rPr lang="en-US" sz="1800" dirty="0">
                <a:latin typeface="Courier New" pitchFamily="-109" charset="0"/>
              </a:rPr>
              <a:t>ON </a:t>
            </a:r>
            <a:r>
              <a:rPr lang="en-US" sz="1800" dirty="0" err="1">
                <a:latin typeface="Courier New" pitchFamily="-109" charset="0"/>
              </a:rPr>
              <a:t>stock.natcode</a:t>
            </a:r>
            <a:r>
              <a:rPr lang="en-US" sz="1800" dirty="0">
                <a:latin typeface="Courier New" pitchFamily="-109" charset="0"/>
              </a:rPr>
              <a:t> = </a:t>
            </a:r>
            <a:r>
              <a:rPr lang="en-US" sz="1800" dirty="0" err="1">
                <a:latin typeface="Courier New" pitchFamily="-109" charset="0"/>
              </a:rPr>
              <a:t>nation.natcode</a:t>
            </a:r>
            <a:endParaRPr lang="en-US" sz="1800" dirty="0">
              <a:latin typeface="Courier New" pitchFamily="-109" charset="0"/>
            </a:endParaRPr>
          </a:p>
          <a:p>
            <a:pPr>
              <a:buFontTx/>
              <a:buNone/>
            </a:pPr>
            <a:r>
              <a:rPr lang="en-US" sz="1800" dirty="0">
                <a:latin typeface="Courier New" pitchFamily="-109" charset="0"/>
              </a:rPr>
              <a:t>AND </a:t>
            </a:r>
            <a:r>
              <a:rPr lang="en-US" sz="1800" dirty="0" err="1">
                <a:latin typeface="Courier New" pitchFamily="-109" charset="0"/>
              </a:rPr>
              <a:t>stkqty</a:t>
            </a:r>
            <a:r>
              <a:rPr lang="en-US" sz="1800" dirty="0">
                <a:latin typeface="Courier New" pitchFamily="-109" charset="0"/>
              </a:rPr>
              <a:t> &gt; </a:t>
            </a:r>
          </a:p>
          <a:p>
            <a:pPr>
              <a:buFontTx/>
              <a:buNone/>
            </a:pPr>
            <a:r>
              <a:rPr lang="en-US" sz="1800" dirty="0">
                <a:latin typeface="Courier New" pitchFamily="-109" charset="0"/>
              </a:rPr>
              <a:t>	(SELECT </a:t>
            </a:r>
            <a:r>
              <a:rPr lang="en-US" sz="1800" dirty="0" err="1">
                <a:latin typeface="Courier New" pitchFamily="-109" charset="0"/>
              </a:rPr>
              <a:t>AVG(stkqty</a:t>
            </a:r>
            <a:r>
              <a:rPr lang="en-US" sz="1800" dirty="0">
                <a:latin typeface="Courier New" pitchFamily="-109" charset="0"/>
              </a:rPr>
              <a:t>) FROM stock</a:t>
            </a:r>
          </a:p>
          <a:p>
            <a:pPr>
              <a:buFontTx/>
              <a:buNone/>
            </a:pPr>
            <a:r>
              <a:rPr lang="en-US" sz="1800" dirty="0">
                <a:latin typeface="Courier New" pitchFamily="-109" charset="0"/>
              </a:rPr>
              <a:t>		WHERE  </a:t>
            </a:r>
            <a:r>
              <a:rPr lang="en-US" sz="1800" dirty="0" err="1">
                <a:latin typeface="Courier New" pitchFamily="-109" charset="0"/>
              </a:rPr>
              <a:t>stock.natcode</a:t>
            </a:r>
            <a:r>
              <a:rPr lang="en-US" sz="1800" dirty="0">
                <a:latin typeface="Courier New" pitchFamily="-109" charset="0"/>
              </a:rPr>
              <a:t> = </a:t>
            </a:r>
            <a:r>
              <a:rPr lang="en-US" sz="1800" dirty="0" err="1">
                <a:latin typeface="Courier New" pitchFamily="-109" charset="0"/>
              </a:rPr>
              <a:t>nation.natcode</a:t>
            </a:r>
            <a:r>
              <a:rPr lang="en-US" sz="1800" dirty="0">
                <a:latin typeface="Courier New" pitchFamily="-109" charset="0"/>
              </a:rPr>
              <a:t>);</a:t>
            </a:r>
            <a:endParaRPr lang="en-GB" sz="2400" dirty="0"/>
          </a:p>
          <a:p>
            <a:pPr>
              <a:buFontTx/>
              <a:buNone/>
            </a:pPr>
            <a:endParaRPr lang="en-GB" dirty="0"/>
          </a:p>
        </p:txBody>
      </p:sp>
      <p:graphicFrame>
        <p:nvGraphicFramePr>
          <p:cNvPr id="45184" name="Group 128"/>
          <p:cNvGraphicFramePr>
            <a:graphicFrameLocks noGrp="1"/>
          </p:cNvGraphicFramePr>
          <p:nvPr>
            <p:extLst>
              <p:ext uri="{D42A27DB-BD31-4B8C-83A1-F6EECF244321}">
                <p14:modId xmlns:p14="http://schemas.microsoft.com/office/powerpoint/2010/main" val="1275097733"/>
              </p:ext>
            </p:extLst>
          </p:nvPr>
        </p:nvGraphicFramePr>
        <p:xfrm>
          <a:off x="1524000" y="5051675"/>
          <a:ext cx="4800600" cy="1554480"/>
        </p:xfrm>
        <a:graphic>
          <a:graphicData uri="http://schemas.openxmlformats.org/drawingml/2006/table">
            <a:tbl>
              <a:tblPr/>
              <a:tblGrid>
                <a:gridCol w="1673225">
                  <a:extLst>
                    <a:ext uri="{9D8B030D-6E8A-4147-A177-3AD203B41FA5}">
                      <a16:colId xmlns:a16="http://schemas.microsoft.com/office/drawing/2014/main" val="20000"/>
                    </a:ext>
                  </a:extLst>
                </a:gridCol>
                <a:gridCol w="2070100">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tblGrid>
              <a:tr h="157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natname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stkfirm</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stkqty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Queensland Diamond</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89251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263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Bolivian Sheep</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231678</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Royal Ostrich Farms</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1234923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United States	</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Minnesota Gold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109" charset="0"/>
                        </a:rPr>
                        <a:t>816122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45185" name="AutoShape 129"/>
          <p:cNvSpPr>
            <a:spLocks noChangeArrowheads="1"/>
          </p:cNvSpPr>
          <p:nvPr/>
        </p:nvSpPr>
        <p:spPr bwMode="auto">
          <a:xfrm>
            <a:off x="6781800" y="4906578"/>
            <a:ext cx="1905000" cy="922337"/>
          </a:xfrm>
          <a:prstGeom prst="foldedCorner">
            <a:avLst>
              <a:gd name="adj" fmla="val 12500"/>
            </a:avLst>
          </a:prstGeom>
          <a:solidFill>
            <a:srgbClr val="FFFF66"/>
          </a:solidFill>
          <a:ln w="12700">
            <a:solidFill>
              <a:schemeClr val="tx1"/>
            </a:solidFill>
            <a:round/>
            <a:headEnd/>
            <a:tailEnd/>
          </a:ln>
          <a:effectLst/>
        </p:spPr>
        <p:txBody>
          <a:bodyPr anchor="ctr">
            <a:prstTxWarp prst="textNoShape">
              <a:avLst/>
            </a:prstTxWarp>
            <a:spAutoFit/>
          </a:bodyPr>
          <a:lstStyle/>
          <a:p>
            <a:pPr algn="ctr"/>
            <a:r>
              <a:rPr lang="en-US" sz="1600" i="1" dirty="0">
                <a:solidFill>
                  <a:srgbClr val="000000"/>
                </a:solidFill>
                <a:latin typeface="Georgia" pitchFamily="-109" charset="0"/>
              </a:rPr>
              <a:t>Correlated </a:t>
            </a:r>
            <a:r>
              <a:rPr lang="en-US" sz="1600" i="1" dirty="0" err="1">
                <a:solidFill>
                  <a:srgbClr val="000000"/>
                </a:solidFill>
                <a:latin typeface="Georgia" pitchFamily="-109" charset="0"/>
              </a:rPr>
              <a:t>subqueries</a:t>
            </a:r>
            <a:r>
              <a:rPr lang="en-US" sz="1600" i="1" dirty="0">
                <a:solidFill>
                  <a:srgbClr val="000000"/>
                </a:solidFill>
                <a:latin typeface="Georgia" pitchFamily="-109" charset="0"/>
              </a:rPr>
              <a:t> can be resource intensive</a:t>
            </a:r>
            <a:endParaRPr lang="en-US" sz="1400" b="1" dirty="0">
              <a:solidFill>
                <a:srgbClr val="000000"/>
              </a:solidFill>
              <a:latin typeface="Georgia" pitchFamily="-109" charset="0"/>
            </a:endParaRPr>
          </a:p>
        </p:txBody>
      </p:sp>
    </p:spTree>
    <p:extLst>
      <p:ext uri="{BB962C8B-B14F-4D97-AF65-F5344CB8AC3E}">
        <p14:creationId xmlns:p14="http://schemas.microsoft.com/office/powerpoint/2010/main" val="207818878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30738" y="617517"/>
            <a:ext cx="5554663" cy="1143000"/>
          </a:xfrm>
          <a:noFill/>
          <a:ln/>
        </p:spPr>
        <p:txBody>
          <a:bodyPr lIns="90488" tIns="44450" rIns="90488" bIns="44450" anchor="ctr"/>
          <a:lstStyle/>
          <a:p>
            <a:r>
              <a:rPr lang="en-GB" dirty="0"/>
              <a:t>Correlated </a:t>
            </a:r>
            <a:r>
              <a:rPr lang="en-GB" dirty="0" err="1"/>
              <a:t>subquery</a:t>
            </a:r>
            <a:endParaRPr lang="en-GB" dirty="0"/>
          </a:p>
        </p:txBody>
      </p:sp>
      <p:sp>
        <p:nvSpPr>
          <p:cNvPr id="2" name="TextBox 1"/>
          <p:cNvSpPr txBox="1"/>
          <p:nvPr/>
        </p:nvSpPr>
        <p:spPr>
          <a:xfrm>
            <a:off x="793233" y="1637443"/>
            <a:ext cx="7654131" cy="1323439"/>
          </a:xfrm>
          <a:prstGeom prst="rect">
            <a:avLst/>
          </a:prstGeom>
          <a:noFill/>
        </p:spPr>
        <p:txBody>
          <a:bodyPr wrap="square" rtlCol="0">
            <a:spAutoFit/>
          </a:bodyPr>
          <a:lstStyle/>
          <a:p>
            <a:pPr>
              <a:buFontTx/>
              <a:buNone/>
            </a:pPr>
            <a:r>
              <a:rPr lang="en-US" sz="1600" dirty="0">
                <a:latin typeface="Courier New" pitchFamily="-109" charset="0"/>
              </a:rPr>
              <a:t>SELECT </a:t>
            </a:r>
            <a:r>
              <a:rPr lang="en-US" sz="1600" dirty="0" err="1">
                <a:latin typeface="Courier New" pitchFamily="-109" charset="0"/>
              </a:rPr>
              <a:t>natname</a:t>
            </a:r>
            <a:r>
              <a:rPr lang="en-US" sz="1600" dirty="0">
                <a:latin typeface="Courier New" pitchFamily="-109" charset="0"/>
              </a:rPr>
              <a:t>, </a:t>
            </a:r>
            <a:r>
              <a:rPr lang="en-US" sz="1600" dirty="0" err="1">
                <a:latin typeface="Courier New" pitchFamily="-109" charset="0"/>
              </a:rPr>
              <a:t>stkfirm</a:t>
            </a:r>
            <a:r>
              <a:rPr lang="en-US" sz="1600" dirty="0">
                <a:latin typeface="Courier New" pitchFamily="-109" charset="0"/>
              </a:rPr>
              <a:t>, </a:t>
            </a:r>
            <a:r>
              <a:rPr lang="en-US" sz="1600" dirty="0" err="1">
                <a:latin typeface="Courier New" pitchFamily="-109" charset="0"/>
              </a:rPr>
              <a:t>stkqty</a:t>
            </a:r>
            <a:r>
              <a:rPr lang="en-US" sz="1600" dirty="0">
                <a:latin typeface="Courier New" pitchFamily="-109" charset="0"/>
              </a:rPr>
              <a:t> FROM stock JOIN nation</a:t>
            </a:r>
          </a:p>
          <a:p>
            <a:pPr>
              <a:buFontTx/>
              <a:buNone/>
            </a:pPr>
            <a:r>
              <a:rPr lang="en-US" sz="1600" dirty="0">
                <a:latin typeface="Courier New" pitchFamily="-109" charset="0"/>
              </a:rPr>
              <a:t>ON </a:t>
            </a:r>
            <a:r>
              <a:rPr lang="en-US" sz="1600" dirty="0" err="1">
                <a:latin typeface="Courier New" pitchFamily="-109" charset="0"/>
              </a:rPr>
              <a:t>stock.natcode</a:t>
            </a:r>
            <a:r>
              <a:rPr lang="en-US" sz="1600" dirty="0">
                <a:latin typeface="Courier New" pitchFamily="-109" charset="0"/>
              </a:rPr>
              <a:t> = </a:t>
            </a:r>
            <a:r>
              <a:rPr lang="en-US" sz="1600" dirty="0" err="1">
                <a:latin typeface="Courier New" pitchFamily="-109" charset="0"/>
              </a:rPr>
              <a:t>nation.natcode</a:t>
            </a:r>
            <a:endParaRPr lang="en-US" sz="1600" dirty="0">
              <a:latin typeface="Courier New" pitchFamily="-109" charset="0"/>
            </a:endParaRPr>
          </a:p>
          <a:p>
            <a:pPr>
              <a:buFontTx/>
              <a:buNone/>
            </a:pPr>
            <a:r>
              <a:rPr lang="en-US" sz="1600" dirty="0">
                <a:latin typeface="Courier New" pitchFamily="-109" charset="0"/>
              </a:rPr>
              <a:t>WHERE </a:t>
            </a:r>
            <a:r>
              <a:rPr lang="en-US" sz="1600" dirty="0" err="1">
                <a:latin typeface="Courier New" pitchFamily="-109" charset="0"/>
              </a:rPr>
              <a:t>stkqty</a:t>
            </a:r>
            <a:r>
              <a:rPr lang="en-US" sz="1600" dirty="0">
                <a:latin typeface="Courier New" pitchFamily="-109" charset="0"/>
              </a:rPr>
              <a:t> &gt; </a:t>
            </a:r>
          </a:p>
          <a:p>
            <a:pPr>
              <a:buFontTx/>
              <a:buNone/>
            </a:pPr>
            <a:r>
              <a:rPr lang="en-US" sz="1600" dirty="0">
                <a:latin typeface="Courier New" pitchFamily="-109" charset="0"/>
              </a:rPr>
              <a:t>	(SELECT AVG(</a:t>
            </a:r>
            <a:r>
              <a:rPr lang="en-US" sz="1600" dirty="0" err="1">
                <a:latin typeface="Courier New" pitchFamily="-109" charset="0"/>
              </a:rPr>
              <a:t>stkqty</a:t>
            </a:r>
            <a:r>
              <a:rPr lang="en-US" sz="1600" dirty="0">
                <a:latin typeface="Courier New" pitchFamily="-109" charset="0"/>
              </a:rPr>
              <a:t>) FROM stock</a:t>
            </a:r>
          </a:p>
          <a:p>
            <a:pPr>
              <a:buFontTx/>
              <a:buNone/>
            </a:pPr>
            <a:r>
              <a:rPr lang="en-US" sz="1600" dirty="0">
                <a:latin typeface="Courier New" pitchFamily="-109" charset="0"/>
              </a:rPr>
              <a:t>		WHERE  </a:t>
            </a:r>
            <a:r>
              <a:rPr lang="en-US" sz="1600" dirty="0" err="1">
                <a:latin typeface="Courier New" pitchFamily="-109" charset="0"/>
              </a:rPr>
              <a:t>stock.natcode</a:t>
            </a:r>
            <a:r>
              <a:rPr lang="en-US" sz="1600" dirty="0">
                <a:latin typeface="Courier New" pitchFamily="-109" charset="0"/>
              </a:rPr>
              <a:t> = </a:t>
            </a:r>
            <a:r>
              <a:rPr lang="en-US" sz="1600" dirty="0" err="1">
                <a:latin typeface="Courier New" pitchFamily="-109" charset="0"/>
              </a:rPr>
              <a:t>nation.natcode</a:t>
            </a:r>
            <a:r>
              <a:rPr lang="en-US" sz="1600" dirty="0">
                <a:latin typeface="Courier New" pitchFamily="-109" charset="0"/>
              </a:rPr>
              <a:t>);</a:t>
            </a:r>
            <a:endParaRPr lang="en-GB" sz="2000" dirty="0"/>
          </a:p>
        </p:txBody>
      </p:sp>
      <p:graphicFrame>
        <p:nvGraphicFramePr>
          <p:cNvPr id="7" name="Group 163"/>
          <p:cNvGraphicFramePr>
            <a:graphicFrameLocks noGrp="1"/>
          </p:cNvGraphicFramePr>
          <p:nvPr>
            <p:extLst>
              <p:ext uri="{D42A27DB-BD31-4B8C-83A1-F6EECF244321}">
                <p14:modId xmlns:p14="http://schemas.microsoft.com/office/powerpoint/2010/main" val="3990594662"/>
              </p:ext>
            </p:extLst>
          </p:nvPr>
        </p:nvGraphicFramePr>
        <p:xfrm>
          <a:off x="472599" y="2960882"/>
          <a:ext cx="7823199" cy="3857628"/>
        </p:xfrm>
        <a:graphic>
          <a:graphicData uri="http://schemas.openxmlformats.org/drawingml/2006/table">
            <a:tbl>
              <a:tblPr/>
              <a:tblGrid>
                <a:gridCol w="556832">
                  <a:extLst>
                    <a:ext uri="{9D8B030D-6E8A-4147-A177-3AD203B41FA5}">
                      <a16:colId xmlns:a16="http://schemas.microsoft.com/office/drawing/2014/main" val="20000"/>
                    </a:ext>
                  </a:extLst>
                </a:gridCol>
                <a:gridCol w="1408030">
                  <a:extLst>
                    <a:ext uri="{9D8B030D-6E8A-4147-A177-3AD203B41FA5}">
                      <a16:colId xmlns:a16="http://schemas.microsoft.com/office/drawing/2014/main" val="20001"/>
                    </a:ext>
                  </a:extLst>
                </a:gridCol>
                <a:gridCol w="665589">
                  <a:extLst>
                    <a:ext uri="{9D8B030D-6E8A-4147-A177-3AD203B41FA5}">
                      <a16:colId xmlns:a16="http://schemas.microsoft.com/office/drawing/2014/main" val="20002"/>
                    </a:ext>
                  </a:extLst>
                </a:gridCol>
                <a:gridCol w="587283">
                  <a:extLst>
                    <a:ext uri="{9D8B030D-6E8A-4147-A177-3AD203B41FA5}">
                      <a16:colId xmlns:a16="http://schemas.microsoft.com/office/drawing/2014/main" val="20003"/>
                    </a:ext>
                  </a:extLst>
                </a:gridCol>
                <a:gridCol w="540882">
                  <a:extLst>
                    <a:ext uri="{9D8B030D-6E8A-4147-A177-3AD203B41FA5}">
                      <a16:colId xmlns:a16="http://schemas.microsoft.com/office/drawing/2014/main" val="20004"/>
                    </a:ext>
                  </a:extLst>
                </a:gridCol>
                <a:gridCol w="390072">
                  <a:extLst>
                    <a:ext uri="{9D8B030D-6E8A-4147-A177-3AD203B41FA5}">
                      <a16:colId xmlns:a16="http://schemas.microsoft.com/office/drawing/2014/main" val="20005"/>
                    </a:ext>
                  </a:extLst>
                </a:gridCol>
                <a:gridCol w="677189">
                  <a:extLst>
                    <a:ext uri="{9D8B030D-6E8A-4147-A177-3AD203B41FA5}">
                      <a16:colId xmlns:a16="http://schemas.microsoft.com/office/drawing/2014/main" val="20006"/>
                    </a:ext>
                  </a:extLst>
                </a:gridCol>
                <a:gridCol w="677189">
                  <a:extLst>
                    <a:ext uri="{9D8B030D-6E8A-4147-A177-3AD203B41FA5}">
                      <a16:colId xmlns:a16="http://schemas.microsoft.com/office/drawing/2014/main" val="20007"/>
                    </a:ext>
                  </a:extLst>
                </a:gridCol>
                <a:gridCol w="664138">
                  <a:extLst>
                    <a:ext uri="{9D8B030D-6E8A-4147-A177-3AD203B41FA5}">
                      <a16:colId xmlns:a16="http://schemas.microsoft.com/office/drawing/2014/main" val="20008"/>
                    </a:ext>
                  </a:extLst>
                </a:gridCol>
                <a:gridCol w="990406">
                  <a:extLst>
                    <a:ext uri="{9D8B030D-6E8A-4147-A177-3AD203B41FA5}">
                      <a16:colId xmlns:a16="http://schemas.microsoft.com/office/drawing/2014/main" val="20009"/>
                    </a:ext>
                  </a:extLst>
                </a:gridCol>
                <a:gridCol w="665589">
                  <a:extLst>
                    <a:ext uri="{9D8B030D-6E8A-4147-A177-3AD203B41FA5}">
                      <a16:colId xmlns:a16="http://schemas.microsoft.com/office/drawing/2014/main" val="20010"/>
                    </a:ext>
                  </a:extLst>
                </a:gridCol>
              </a:tblGrid>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Stock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Nation</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stkfirm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stkprice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stkqty</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stkdiv</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stkpe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natcode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natcode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natname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err="1">
                          <a:ln>
                            <a:noFill/>
                          </a:ln>
                          <a:solidFill>
                            <a:schemeClr val="tx1"/>
                          </a:solidFill>
                          <a:effectLst/>
                          <a:latin typeface="Courier New" pitchFamily="-109" charset="0"/>
                        </a:rPr>
                        <a:t>exchrate</a:t>
                      </a:r>
                      <a:endParaRPr kumimoji="0" lang="en-US" sz="800" b="0" i="0" u="none" strike="noStrike" cap="none" normalizeH="0" baseline="0" dirty="0">
                        <a:ln>
                          <a:noFill/>
                        </a:ln>
                        <a:solidFill>
                          <a:schemeClr val="tx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NE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Narembeen Emu</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45619</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0.46000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IR</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Indooroopilly Ruby</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15.92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56147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0.46000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Queensland Diamond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6.73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89251</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AUS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Australia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0.46000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Bombay Duck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25.55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167382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IND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0.02280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ROF</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Royal Ostrich Farms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33.75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1234923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Canadian Sugar</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52.78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4716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FC</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Freedonia Copper</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27.50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10529</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1.84</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Bolivian Sheep</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12.75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231678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1.78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11</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Burmese Elephant</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154713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0.01</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ILZ</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Indian Lead &amp; Zinc</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37.75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6390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17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SLG</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Sri Lankan Gold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50.37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32868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2.68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AR</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Abyssinian Ruby</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31.82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22010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1.32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PT</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Patagonian Tea</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55.25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12635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NG</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Nigerian Geese</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35.00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12323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1.68</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UK</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Kingdom</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MG</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Minnesota Gold</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53.87</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816122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1.00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25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0.67000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22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GP</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Georgia Peach</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2.35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387333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0.20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bg1"/>
                        </a:solidFill>
                        <a:effectLst/>
                        <a:latin typeface="Courier New" pitchFamily="-109"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US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Courier New" pitchFamily="-109" charset="0"/>
                        </a:rPr>
                        <a:t>United States</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Courier New" pitchFamily="-109" charset="0"/>
                        </a:rPr>
                        <a:t>0.67000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4485788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87003" y="810154"/>
            <a:ext cx="8406148" cy="1069446"/>
          </a:xfrm>
          <a:noFill/>
        </p:spPr>
        <p:txBody>
          <a:bodyPr lIns="90479" tIns="44445" rIns="90479" bIns="44445" anchor="ctr"/>
          <a:lstStyle/>
          <a:p>
            <a:pPr eaLnBrk="1" hangingPunct="1"/>
            <a:r>
              <a:rPr lang="en-GB" sz="3600" dirty="0"/>
              <a:t>Subquery vs. Correlated Subquery</a:t>
            </a:r>
          </a:p>
        </p:txBody>
      </p:sp>
      <p:sp>
        <p:nvSpPr>
          <p:cNvPr id="20484" name="Rectangle 3"/>
          <p:cNvSpPr>
            <a:spLocks noGrp="1" noChangeArrowheads="1"/>
          </p:cNvSpPr>
          <p:nvPr>
            <p:ph idx="1"/>
          </p:nvPr>
        </p:nvSpPr>
        <p:spPr>
          <a:xfrm>
            <a:off x="382588" y="1879600"/>
            <a:ext cx="8310563" cy="4324350"/>
          </a:xfrm>
        </p:spPr>
        <p:txBody>
          <a:bodyPr lIns="90479" tIns="44445" rIns="90479" bIns="44445">
            <a:normAutofit fontScale="92500" lnSpcReduction="20000"/>
          </a:bodyPr>
          <a:lstStyle/>
          <a:p>
            <a:pPr marL="182861">
              <a:spcBef>
                <a:spcPts val="0"/>
              </a:spcBef>
              <a:defRPr/>
            </a:pPr>
            <a:r>
              <a:rPr lang="en-GB" sz="2400" dirty="0"/>
              <a:t>In a “regular” </a:t>
            </a:r>
            <a:r>
              <a:rPr lang="en-GB" sz="2400" dirty="0" err="1"/>
              <a:t>subquery</a:t>
            </a:r>
            <a:r>
              <a:rPr lang="en-GB" sz="2400" dirty="0"/>
              <a:t>, the inner query is executed once.</a:t>
            </a:r>
          </a:p>
          <a:p>
            <a:pPr marL="182861">
              <a:spcBef>
                <a:spcPts val="0"/>
              </a:spcBef>
              <a:buNone/>
              <a:defRPr/>
            </a:pPr>
            <a:endParaRPr lang="en-US" sz="1800" b="1" dirty="0">
              <a:latin typeface="Courier New" pitchFamily="49" charset="0"/>
            </a:endParaRPr>
          </a:p>
          <a:p>
            <a:pPr marL="182861">
              <a:spcBef>
                <a:spcPts val="0"/>
              </a:spcBef>
              <a:buNone/>
              <a:defRPr/>
            </a:pPr>
            <a:r>
              <a:rPr lang="en-US" sz="1800" b="1" dirty="0">
                <a:latin typeface="Courier New" pitchFamily="49" charset="0"/>
              </a:rPr>
              <a:t>SELECT </a:t>
            </a:r>
            <a:r>
              <a:rPr lang="en-US" sz="1800" b="1" dirty="0" err="1">
                <a:latin typeface="Courier New" pitchFamily="49" charset="0"/>
              </a:rPr>
              <a:t>shrfirm</a:t>
            </a:r>
            <a:r>
              <a:rPr lang="en-US" sz="1800" b="1" dirty="0">
                <a:latin typeface="Courier New" pitchFamily="49" charset="0"/>
              </a:rPr>
              <a:t>, </a:t>
            </a:r>
            <a:r>
              <a:rPr lang="en-US" sz="1800" b="1" dirty="0" err="1">
                <a:latin typeface="Courier New" pitchFamily="49" charset="0"/>
              </a:rPr>
              <a:t>shrpe</a:t>
            </a:r>
            <a:r>
              <a:rPr lang="en-US" sz="1800" b="1" dirty="0">
                <a:latin typeface="Courier New" pitchFamily="49" charset="0"/>
              </a:rPr>
              <a:t> </a:t>
            </a:r>
          </a:p>
          <a:p>
            <a:pPr eaLnBrk="1" hangingPunct="1">
              <a:buFontTx/>
              <a:buNone/>
              <a:defRPr/>
            </a:pPr>
            <a:r>
              <a:rPr lang="en-US" sz="1800" b="1" dirty="0">
                <a:latin typeface="Courier New" pitchFamily="49" charset="0"/>
              </a:rPr>
              <a:t>FROM </a:t>
            </a:r>
            <a:r>
              <a:rPr lang="en-US" sz="1800" b="1" dirty="0" err="1">
                <a:latin typeface="Courier New" pitchFamily="49" charset="0"/>
              </a:rPr>
              <a:t>shr</a:t>
            </a:r>
            <a:r>
              <a:rPr lang="en-US" sz="1800" b="1" dirty="0">
                <a:latin typeface="Courier New" pitchFamily="49" charset="0"/>
              </a:rPr>
              <a:t> </a:t>
            </a:r>
          </a:p>
          <a:p>
            <a:pPr eaLnBrk="1" hangingPunct="1">
              <a:buFontTx/>
              <a:buNone/>
              <a:defRPr/>
            </a:pPr>
            <a:r>
              <a:rPr lang="en-US" sz="1800" b="1" dirty="0">
                <a:latin typeface="Courier New" pitchFamily="49" charset="0"/>
              </a:rPr>
              <a:t>WHERE </a:t>
            </a:r>
            <a:r>
              <a:rPr lang="en-US" sz="1800" b="1" dirty="0" err="1">
                <a:latin typeface="Courier New" pitchFamily="49" charset="0"/>
              </a:rPr>
              <a:t>shrpe</a:t>
            </a:r>
            <a:r>
              <a:rPr lang="en-US" sz="1800" b="1" dirty="0">
                <a:latin typeface="Courier New" pitchFamily="49" charset="0"/>
              </a:rPr>
              <a:t> &gt;(SELECT AVG(</a:t>
            </a:r>
            <a:r>
              <a:rPr lang="en-US" sz="1800" b="1" dirty="0" err="1">
                <a:latin typeface="Courier New" pitchFamily="49" charset="0"/>
              </a:rPr>
              <a:t>shrpe</a:t>
            </a:r>
            <a:r>
              <a:rPr lang="en-US" sz="1800" b="1" dirty="0">
                <a:latin typeface="Courier New" pitchFamily="49" charset="0"/>
              </a:rPr>
              <a:t>)FROM </a:t>
            </a:r>
            <a:r>
              <a:rPr lang="en-US" sz="1800" b="1" dirty="0" err="1">
                <a:latin typeface="Courier New" pitchFamily="49" charset="0"/>
              </a:rPr>
              <a:t>shr</a:t>
            </a:r>
            <a:r>
              <a:rPr lang="en-US" sz="1800" b="1" dirty="0">
                <a:latin typeface="Courier New" pitchFamily="49" charset="0"/>
              </a:rPr>
              <a:t>);</a:t>
            </a:r>
          </a:p>
          <a:p>
            <a:pPr eaLnBrk="1" hangingPunct="1">
              <a:defRPr/>
            </a:pPr>
            <a:endParaRPr lang="en-GB" sz="2800" dirty="0"/>
          </a:p>
          <a:p>
            <a:pPr eaLnBrk="1" hangingPunct="1">
              <a:defRPr/>
            </a:pPr>
            <a:r>
              <a:rPr lang="en-GB" sz="2400" dirty="0"/>
              <a:t>In a “correlated” </a:t>
            </a:r>
            <a:r>
              <a:rPr lang="en-GB" sz="2400" dirty="0" err="1"/>
              <a:t>subquery</a:t>
            </a:r>
            <a:r>
              <a:rPr lang="en-GB" sz="2400" dirty="0"/>
              <a:t>, the inner query is executed many times.</a:t>
            </a:r>
          </a:p>
          <a:p>
            <a:pPr eaLnBrk="1" hangingPunct="1">
              <a:lnSpc>
                <a:spcPct val="10000"/>
              </a:lnSpc>
              <a:buFontTx/>
              <a:buNone/>
              <a:defRPr/>
            </a:pPr>
            <a:endParaRPr lang="en-GB" dirty="0"/>
          </a:p>
          <a:p>
            <a:pPr eaLnBrk="1" hangingPunct="1">
              <a:buFontTx/>
              <a:buNone/>
              <a:defRPr/>
            </a:pPr>
            <a:r>
              <a:rPr lang="en-US" sz="1800" b="1" dirty="0">
                <a:latin typeface="Courier New" pitchFamily="49" charset="0"/>
              </a:rPr>
              <a:t>SELECT </a:t>
            </a:r>
            <a:r>
              <a:rPr lang="en-US" sz="1800" b="1" dirty="0" err="1">
                <a:latin typeface="Courier New" pitchFamily="49" charset="0"/>
              </a:rPr>
              <a:t>natname</a:t>
            </a:r>
            <a:r>
              <a:rPr lang="en-US" sz="1800" b="1" dirty="0">
                <a:latin typeface="Courier New" pitchFamily="49" charset="0"/>
              </a:rPr>
              <a:t>, </a:t>
            </a:r>
            <a:r>
              <a:rPr lang="en-US" sz="1800" b="1" dirty="0" err="1">
                <a:latin typeface="Courier New" pitchFamily="49" charset="0"/>
              </a:rPr>
              <a:t>stkfirm</a:t>
            </a:r>
            <a:r>
              <a:rPr lang="en-US" sz="1800" b="1" dirty="0">
                <a:latin typeface="Courier New" pitchFamily="49" charset="0"/>
              </a:rPr>
              <a:t>, </a:t>
            </a:r>
            <a:r>
              <a:rPr lang="en-US" sz="1800" b="1" dirty="0" err="1">
                <a:latin typeface="Courier New" pitchFamily="49" charset="0"/>
              </a:rPr>
              <a:t>stkqty</a:t>
            </a:r>
            <a:r>
              <a:rPr lang="en-US" sz="1800" b="1" dirty="0">
                <a:latin typeface="Courier New" pitchFamily="49" charset="0"/>
              </a:rPr>
              <a:t> </a:t>
            </a:r>
          </a:p>
          <a:p>
            <a:pPr eaLnBrk="1" hangingPunct="1">
              <a:buFontTx/>
              <a:buNone/>
              <a:defRPr/>
            </a:pPr>
            <a:r>
              <a:rPr lang="en-US" sz="1800" b="1" dirty="0">
                <a:latin typeface="Courier New" pitchFamily="49" charset="0"/>
              </a:rPr>
              <a:t>FROM stock, nation</a:t>
            </a:r>
          </a:p>
          <a:p>
            <a:pPr eaLnBrk="1" hangingPunct="1">
              <a:buFontTx/>
              <a:buNone/>
              <a:defRPr/>
            </a:pPr>
            <a:r>
              <a:rPr lang="en-US" sz="1800" b="1" dirty="0">
                <a:latin typeface="Courier New" pitchFamily="49" charset="0"/>
              </a:rPr>
              <a:t>WHERE </a:t>
            </a:r>
            <a:r>
              <a:rPr lang="en-US" sz="1800" b="1" dirty="0" err="1">
                <a:latin typeface="Courier New" pitchFamily="49" charset="0"/>
              </a:rPr>
              <a:t>stock.natcode</a:t>
            </a:r>
            <a:r>
              <a:rPr lang="en-US" sz="1800" b="1" dirty="0">
                <a:latin typeface="Courier New" pitchFamily="49" charset="0"/>
              </a:rPr>
              <a:t> = </a:t>
            </a:r>
            <a:r>
              <a:rPr lang="en-US" sz="1800" b="1" dirty="0" err="1">
                <a:latin typeface="Courier New" pitchFamily="49" charset="0"/>
              </a:rPr>
              <a:t>nation.natcode</a:t>
            </a:r>
            <a:endParaRPr lang="en-US" sz="1800" b="1" dirty="0">
              <a:latin typeface="Courier New" pitchFamily="49" charset="0"/>
            </a:endParaRPr>
          </a:p>
          <a:p>
            <a:pPr eaLnBrk="1" hangingPunct="1">
              <a:buFontTx/>
              <a:buNone/>
              <a:defRPr/>
            </a:pPr>
            <a:r>
              <a:rPr lang="en-US" sz="1800" b="1" dirty="0">
                <a:latin typeface="Courier New" pitchFamily="49" charset="0"/>
              </a:rPr>
              <a:t>AND </a:t>
            </a:r>
            <a:r>
              <a:rPr lang="en-US" sz="1800" b="1" dirty="0" err="1">
                <a:latin typeface="Courier New" pitchFamily="49" charset="0"/>
              </a:rPr>
              <a:t>stkqty</a:t>
            </a:r>
            <a:r>
              <a:rPr lang="en-US" sz="1800" b="1" dirty="0">
                <a:latin typeface="Courier New" pitchFamily="49" charset="0"/>
              </a:rPr>
              <a:t> &gt; </a:t>
            </a:r>
          </a:p>
          <a:p>
            <a:pPr eaLnBrk="1" hangingPunct="1">
              <a:buFontTx/>
              <a:buNone/>
              <a:defRPr/>
            </a:pPr>
            <a:r>
              <a:rPr lang="en-US" sz="1800" b="1" dirty="0">
                <a:latin typeface="Courier New" pitchFamily="49" charset="0"/>
              </a:rPr>
              <a:t>	(SELECT AVG(</a:t>
            </a:r>
            <a:r>
              <a:rPr lang="en-US" sz="1800" b="1" dirty="0" err="1">
                <a:latin typeface="Courier New" pitchFamily="49" charset="0"/>
              </a:rPr>
              <a:t>stkqty</a:t>
            </a:r>
            <a:r>
              <a:rPr lang="en-US" sz="1800" b="1" dirty="0">
                <a:latin typeface="Courier New" pitchFamily="49" charset="0"/>
              </a:rPr>
              <a:t>) FROM stock</a:t>
            </a:r>
          </a:p>
          <a:p>
            <a:pPr eaLnBrk="1" hangingPunct="1">
              <a:buFontTx/>
              <a:buNone/>
              <a:defRPr/>
            </a:pPr>
            <a:r>
              <a:rPr lang="en-US" sz="1800" b="1" dirty="0">
                <a:latin typeface="Courier New" pitchFamily="49" charset="0"/>
              </a:rPr>
              <a:t>		WHERE  </a:t>
            </a:r>
            <a:r>
              <a:rPr lang="en-US" sz="1800" b="1" dirty="0" err="1">
                <a:latin typeface="Courier New" pitchFamily="49" charset="0"/>
              </a:rPr>
              <a:t>stock.natcode</a:t>
            </a:r>
            <a:r>
              <a:rPr lang="en-US" sz="1800" b="1" dirty="0">
                <a:latin typeface="Courier New" pitchFamily="49" charset="0"/>
              </a:rPr>
              <a:t> = </a:t>
            </a:r>
            <a:r>
              <a:rPr lang="en-US" sz="1800" b="1" dirty="0" err="1">
                <a:latin typeface="Courier New" pitchFamily="49" charset="0"/>
              </a:rPr>
              <a:t>nation.natcode</a:t>
            </a:r>
            <a:r>
              <a:rPr lang="en-US" sz="1800" b="1" dirty="0">
                <a:latin typeface="Courier New" pitchFamily="49" charset="0"/>
              </a:rPr>
              <a:t>);</a:t>
            </a:r>
            <a:endParaRPr lang="en-GB" sz="2400" b="1" dirty="0"/>
          </a:p>
          <a:p>
            <a:pPr eaLnBrk="1" hangingPunct="1">
              <a:buFontTx/>
              <a:buNone/>
              <a:defRPr/>
            </a:pPr>
            <a:endParaRPr lang="en-GB" dirty="0"/>
          </a:p>
        </p:txBody>
      </p:sp>
      <p:sp>
        <p:nvSpPr>
          <p:cNvPr id="19461" name="AutoShape 129"/>
          <p:cNvSpPr>
            <a:spLocks noChangeArrowheads="1"/>
          </p:cNvSpPr>
          <p:nvPr/>
        </p:nvSpPr>
        <p:spPr bwMode="auto">
          <a:xfrm>
            <a:off x="7239000" y="6203951"/>
            <a:ext cx="1905000" cy="385763"/>
          </a:xfrm>
          <a:prstGeom prst="foldedCorner">
            <a:avLst>
              <a:gd name="adj" fmla="val 12500"/>
            </a:avLst>
          </a:prstGeom>
          <a:solidFill>
            <a:srgbClr val="FFFF66"/>
          </a:solidFill>
          <a:ln w="12700">
            <a:solidFill>
              <a:schemeClr val="tx1"/>
            </a:solidFill>
            <a:round/>
            <a:headEnd/>
            <a:tailEnd/>
          </a:ln>
        </p:spPr>
        <p:txBody>
          <a:bodyPr lIns="91431" tIns="45715" rIns="91431" bIns="45715" anchor="ctr">
            <a:spAutoFit/>
          </a:bodyPr>
          <a:lstStyle>
            <a:lvl1pPr>
              <a:defRPr sz="2400">
                <a:solidFill>
                  <a:schemeClr val="tx1"/>
                </a:solidFill>
                <a:latin typeface="Times New Roman" panose="02020603050405020304" pitchFamily="18" charset="0"/>
                <a:ea typeface="Osaka" pitchFamily="48" charset="-128"/>
              </a:defRPr>
            </a:lvl1pPr>
            <a:lvl2pPr marL="742950" indent="-285750">
              <a:defRPr sz="2400">
                <a:solidFill>
                  <a:schemeClr val="tx1"/>
                </a:solidFill>
                <a:latin typeface="Times New Roman" panose="02020603050405020304" pitchFamily="18" charset="0"/>
                <a:ea typeface="Osaka" pitchFamily="48" charset="-128"/>
              </a:defRPr>
            </a:lvl2pPr>
            <a:lvl3pPr marL="1143000" indent="-228600">
              <a:defRPr sz="2400">
                <a:solidFill>
                  <a:schemeClr val="tx1"/>
                </a:solidFill>
                <a:latin typeface="Times New Roman" panose="02020603050405020304" pitchFamily="18" charset="0"/>
                <a:ea typeface="Osaka" pitchFamily="48" charset="-128"/>
              </a:defRPr>
            </a:lvl3pPr>
            <a:lvl4pPr marL="1600200" indent="-228600">
              <a:defRPr sz="2400">
                <a:solidFill>
                  <a:schemeClr val="tx1"/>
                </a:solidFill>
                <a:latin typeface="Times New Roman" panose="02020603050405020304" pitchFamily="18" charset="0"/>
                <a:ea typeface="Osaka" pitchFamily="48" charset="-128"/>
              </a:defRPr>
            </a:lvl4pPr>
            <a:lvl5pPr marL="2057400" indent="-228600">
              <a:defRPr sz="2400">
                <a:solidFill>
                  <a:schemeClr val="tx1"/>
                </a:solidFill>
                <a:latin typeface="Times New Roman" panose="02020603050405020304" pitchFamily="18" charset="0"/>
                <a:ea typeface="Osaka" pitchFamily="48"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Osaka" pitchFamily="48"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Osaka" pitchFamily="48"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Osaka" pitchFamily="48"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Osaka" pitchFamily="48" charset="-128"/>
              </a:defRPr>
            </a:lvl9pPr>
          </a:lstStyle>
          <a:p>
            <a:pPr algn="ctr"/>
            <a:r>
              <a:rPr lang="en-US" sz="1600" i="1">
                <a:solidFill>
                  <a:srgbClr val="000000"/>
                </a:solidFill>
                <a:latin typeface="Georgia" panose="02040502050405020303" pitchFamily="18" charset="0"/>
              </a:rPr>
              <a:t>But why?</a:t>
            </a:r>
            <a:endParaRPr lang="en-US" sz="1400" b="1">
              <a:solidFill>
                <a:srgbClr val="000000"/>
              </a:solidFill>
              <a:latin typeface="Georgia" panose="02040502050405020303" pitchFamily="18" charset="0"/>
            </a:endParaRPr>
          </a:p>
        </p:txBody>
      </p:sp>
    </p:spTree>
    <p:extLst>
      <p:ext uri="{BB962C8B-B14F-4D97-AF65-F5344CB8AC3E}">
        <p14:creationId xmlns:p14="http://schemas.microsoft.com/office/powerpoint/2010/main" val="120631885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Report the country, firm, and stock holding for the maximum quantity of stock held for each country</a:t>
            </a:r>
          </a:p>
          <a:p>
            <a:endParaRPr lang="en-US" dirty="0"/>
          </a:p>
        </p:txBody>
      </p:sp>
    </p:spTree>
    <p:extLst>
      <p:ext uri="{BB962C8B-B14F-4D97-AF65-F5344CB8AC3E}">
        <p14:creationId xmlns:p14="http://schemas.microsoft.com/office/powerpoint/2010/main" val="1538509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611586"/>
            <a:ext cx="8734426" cy="1143000"/>
          </a:xfrm>
        </p:spPr>
        <p:txBody>
          <a:bodyPr/>
          <a:lstStyle/>
          <a:p>
            <a:r>
              <a:rPr lang="en-US" dirty="0"/>
              <a:t>Class Exercise 4</a:t>
            </a:r>
          </a:p>
        </p:txBody>
      </p:sp>
      <p:sp>
        <p:nvSpPr>
          <p:cNvPr id="3" name="Content Placeholder 2"/>
          <p:cNvSpPr>
            <a:spLocks noGrp="1"/>
          </p:cNvSpPr>
          <p:nvPr>
            <p:ph sz="half" idx="1"/>
          </p:nvPr>
        </p:nvSpPr>
        <p:spPr>
          <a:xfrm>
            <a:off x="710408" y="1592384"/>
            <a:ext cx="3808412" cy="785812"/>
          </a:xfrm>
        </p:spPr>
        <p:txBody>
          <a:bodyPr>
            <a:normAutofit lnSpcReduction="10000"/>
          </a:bodyPr>
          <a:lstStyle/>
          <a:p>
            <a:r>
              <a:rPr lang="en-US" sz="2400" dirty="0"/>
              <a:t>Assume two entities with a 1:m relationship</a:t>
            </a:r>
          </a:p>
        </p:txBody>
      </p:sp>
      <p:sp>
        <p:nvSpPr>
          <p:cNvPr id="4" name="Content Placeholder 3"/>
          <p:cNvSpPr>
            <a:spLocks noGrp="1"/>
          </p:cNvSpPr>
          <p:nvPr>
            <p:ph sz="half" idx="2"/>
          </p:nvPr>
        </p:nvSpPr>
        <p:spPr>
          <a:xfrm>
            <a:off x="5094943" y="2332171"/>
            <a:ext cx="3929529" cy="4113212"/>
          </a:xfrm>
        </p:spPr>
        <p:txBody>
          <a:bodyPr>
            <a:normAutofit lnSpcReduction="10000"/>
          </a:bodyPr>
          <a:lstStyle/>
          <a:p>
            <a:r>
              <a:rPr lang="en-US" sz="2400" dirty="0"/>
              <a:t>Write a query to</a:t>
            </a:r>
          </a:p>
          <a:p>
            <a:pPr lvl="1"/>
            <a:r>
              <a:rPr lang="en-US" dirty="0"/>
              <a:t>Display the recipe name, prep time and source website for those recipes whose prep time is less than the average prep time for all recipes.</a:t>
            </a:r>
            <a:br>
              <a:rPr lang="en-US" dirty="0"/>
            </a:br>
            <a:endParaRPr lang="en-US" dirty="0"/>
          </a:p>
          <a:p>
            <a:pPr lvl="1">
              <a:buNone/>
            </a:pPr>
            <a:endParaRPr lang="en-US" dirty="0"/>
          </a:p>
        </p:txBody>
      </p:sp>
      <p:sp>
        <p:nvSpPr>
          <p:cNvPr id="6" name="TextBox 5"/>
          <p:cNvSpPr txBox="1"/>
          <p:nvPr/>
        </p:nvSpPr>
        <p:spPr>
          <a:xfrm>
            <a:off x="104775" y="2332171"/>
            <a:ext cx="2362201" cy="193899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Source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Source_ID</a:t>
            </a:r>
            <a:endParaRPr lang="en-US" sz="2000" dirty="0">
              <a:cs typeface="Times New Roman" pitchFamily="18" charset="0"/>
            </a:endParaRPr>
          </a:p>
          <a:p>
            <a:r>
              <a:rPr lang="en-US" sz="2000" dirty="0" err="1">
                <a:cs typeface="Times New Roman" pitchFamily="18" charset="0"/>
              </a:rPr>
              <a:t>Source_chef_f_name</a:t>
            </a:r>
            <a:endParaRPr lang="en-US" sz="2000" dirty="0">
              <a:cs typeface="Times New Roman" pitchFamily="18" charset="0"/>
            </a:endParaRPr>
          </a:p>
          <a:p>
            <a:r>
              <a:rPr lang="en-US" sz="2000" dirty="0" err="1">
                <a:cs typeface="Times New Roman" pitchFamily="18" charset="0"/>
              </a:rPr>
              <a:t>Source_chef_l_name</a:t>
            </a:r>
            <a:endParaRPr lang="en-US" sz="2000" dirty="0">
              <a:cs typeface="Times New Roman" pitchFamily="18" charset="0"/>
            </a:endParaRPr>
          </a:p>
          <a:p>
            <a:r>
              <a:rPr lang="en-US" sz="2000" dirty="0" err="1">
                <a:cs typeface="Times New Roman" pitchFamily="18" charset="0"/>
              </a:rPr>
              <a:t>Source_website</a:t>
            </a:r>
            <a:endParaRPr lang="en-US" sz="2000" dirty="0">
              <a:cs typeface="Times New Roman" pitchFamily="18" charset="0"/>
            </a:endParaRPr>
          </a:p>
        </p:txBody>
      </p:sp>
      <p:sp>
        <p:nvSpPr>
          <p:cNvPr id="7" name="TextBox 6"/>
          <p:cNvSpPr txBox="1"/>
          <p:nvPr/>
        </p:nvSpPr>
        <p:spPr>
          <a:xfrm>
            <a:off x="2971799" y="2335838"/>
            <a:ext cx="2403478" cy="286232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Recipe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Rec_ID</a:t>
            </a:r>
            <a:endParaRPr lang="en-US" sz="2000" dirty="0">
              <a:cs typeface="Times New Roman" pitchFamily="18" charset="0"/>
            </a:endParaRPr>
          </a:p>
          <a:p>
            <a:r>
              <a:rPr lang="en-US" sz="2000" dirty="0" err="1">
                <a:cs typeface="Times New Roman" pitchFamily="18" charset="0"/>
              </a:rPr>
              <a:t>Rec_category</a:t>
            </a:r>
            <a:endParaRPr lang="en-US" sz="2000" dirty="0">
              <a:cs typeface="Times New Roman" pitchFamily="18" charset="0"/>
            </a:endParaRPr>
          </a:p>
          <a:p>
            <a:r>
              <a:rPr lang="en-US" sz="2000" dirty="0" err="1">
                <a:cs typeface="Times New Roman" pitchFamily="18" charset="0"/>
              </a:rPr>
              <a:t>Rec_name</a:t>
            </a:r>
            <a:endParaRPr lang="en-US" sz="2000" dirty="0">
              <a:cs typeface="Times New Roman" pitchFamily="18" charset="0"/>
            </a:endParaRPr>
          </a:p>
          <a:p>
            <a:r>
              <a:rPr lang="en-US" sz="2000" dirty="0" err="1">
                <a:cs typeface="Times New Roman" pitchFamily="18" charset="0"/>
              </a:rPr>
              <a:t>Rec_level</a:t>
            </a:r>
            <a:endParaRPr lang="en-US" sz="2000" dirty="0">
              <a:cs typeface="Times New Roman" pitchFamily="18" charset="0"/>
            </a:endParaRPr>
          </a:p>
          <a:p>
            <a:r>
              <a:rPr lang="en-US" sz="2000" dirty="0" err="1">
                <a:cs typeface="Times New Roman" pitchFamily="18" charset="0"/>
              </a:rPr>
              <a:t>Rec_prep_time</a:t>
            </a:r>
            <a:endParaRPr lang="en-US" sz="2000" dirty="0">
              <a:cs typeface="Times New Roman" pitchFamily="18" charset="0"/>
            </a:endParaRPr>
          </a:p>
          <a:p>
            <a:r>
              <a:rPr lang="en-US" sz="2000" dirty="0" err="1">
                <a:cs typeface="Times New Roman" pitchFamily="18" charset="0"/>
              </a:rPr>
              <a:t>Rec_inact_prep_time</a:t>
            </a:r>
            <a:endParaRPr lang="en-US" sz="2000" dirty="0">
              <a:cs typeface="Times New Roman" pitchFamily="18" charset="0"/>
            </a:endParaRPr>
          </a:p>
          <a:p>
            <a:r>
              <a:rPr lang="en-US" sz="2000" dirty="0" err="1">
                <a:cs typeface="Times New Roman" pitchFamily="18" charset="0"/>
              </a:rPr>
              <a:t>Rec_cook_time</a:t>
            </a:r>
            <a:endParaRPr lang="en-US" sz="2000" dirty="0">
              <a:cs typeface="Times New Roman" pitchFamily="18" charset="0"/>
            </a:endParaRPr>
          </a:p>
        </p:txBody>
      </p:sp>
      <p:cxnSp>
        <p:nvCxnSpPr>
          <p:cNvPr id="19" name="Straight Connector 18"/>
          <p:cNvCxnSpPr/>
          <p:nvPr/>
        </p:nvCxnSpPr>
        <p:spPr bwMode="auto">
          <a:xfrm>
            <a:off x="2476500" y="3668125"/>
            <a:ext cx="504825" cy="952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800552" y="3687176"/>
            <a:ext cx="190500" cy="18097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762251" y="3449252"/>
            <a:ext cx="219075"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8" name="TextBox 7"/>
          <p:cNvSpPr txBox="1"/>
          <p:nvPr/>
        </p:nvSpPr>
        <p:spPr>
          <a:xfrm>
            <a:off x="2476500" y="5337811"/>
            <a:ext cx="2962275" cy="1446540"/>
          </a:xfrm>
          <a:prstGeom prst="rect">
            <a:avLst/>
          </a:prstGeom>
          <a:solidFill>
            <a:srgbClr val="FFFF00"/>
          </a:solidFill>
        </p:spPr>
        <p:txBody>
          <a:bodyPr wrap="square" lIns="91431" tIns="45715" rIns="91431" bIns="45715" rtlCol="0">
            <a:spAutoFit/>
          </a:bodyPr>
          <a:lstStyle/>
          <a:p>
            <a:r>
              <a:rPr lang="en-US" sz="2200" dirty="0"/>
              <a:t>What would be different about the Recipe </a:t>
            </a:r>
            <a:r>
              <a:rPr lang="en-US" sz="2200" b="1" dirty="0"/>
              <a:t>table</a:t>
            </a:r>
            <a:r>
              <a:rPr lang="en-US" sz="2200" dirty="0"/>
              <a:t>?</a:t>
            </a:r>
          </a:p>
          <a:p>
            <a:r>
              <a:rPr lang="en-US" sz="2200" dirty="0"/>
              <a:t>An FK present! </a:t>
            </a:r>
            <a:r>
              <a:rPr lang="en-US" sz="2200" dirty="0" err="1"/>
              <a:t>Source_ID</a:t>
            </a:r>
            <a:endParaRPr lang="en-US" sz="2200" dirty="0"/>
          </a:p>
        </p:txBody>
      </p:sp>
    </p:spTree>
    <p:extLst>
      <p:ext uri="{BB962C8B-B14F-4D97-AF65-F5344CB8AC3E}">
        <p14:creationId xmlns:p14="http://schemas.microsoft.com/office/powerpoint/2010/main" val="1391853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831726"/>
            <a:ext cx="8652164" cy="1143000"/>
          </a:xfrm>
        </p:spPr>
        <p:txBody>
          <a:bodyPr/>
          <a:lstStyle/>
          <a:p>
            <a:r>
              <a:rPr lang="en-US" dirty="0"/>
              <a:t>Practice Exercise 4</a:t>
            </a:r>
          </a:p>
        </p:txBody>
      </p:sp>
      <p:sp>
        <p:nvSpPr>
          <p:cNvPr id="3" name="Content Placeholder 2"/>
          <p:cNvSpPr>
            <a:spLocks noGrp="1"/>
          </p:cNvSpPr>
          <p:nvPr>
            <p:ph sz="half" idx="1"/>
          </p:nvPr>
        </p:nvSpPr>
        <p:spPr>
          <a:xfrm>
            <a:off x="552879" y="2051355"/>
            <a:ext cx="3808412" cy="785812"/>
          </a:xfrm>
        </p:spPr>
        <p:txBody>
          <a:bodyPr/>
          <a:lstStyle/>
          <a:p>
            <a:r>
              <a:rPr lang="en-US" sz="2400" dirty="0"/>
              <a:t>Assume two entities with a 1:m relationship</a:t>
            </a:r>
          </a:p>
        </p:txBody>
      </p:sp>
      <p:sp>
        <p:nvSpPr>
          <p:cNvPr id="4" name="Content Placeholder 3"/>
          <p:cNvSpPr>
            <a:spLocks noGrp="1"/>
          </p:cNvSpPr>
          <p:nvPr>
            <p:ph sz="half" idx="2"/>
          </p:nvPr>
        </p:nvSpPr>
        <p:spPr>
          <a:xfrm>
            <a:off x="4870451" y="1931864"/>
            <a:ext cx="4273550" cy="4113212"/>
          </a:xfrm>
        </p:spPr>
        <p:txBody>
          <a:bodyPr/>
          <a:lstStyle/>
          <a:p>
            <a:r>
              <a:rPr lang="en-US" sz="2400" dirty="0"/>
              <a:t>Write a query to</a:t>
            </a:r>
          </a:p>
          <a:p>
            <a:pPr lvl="1"/>
            <a:r>
              <a:rPr lang="en-US" dirty="0"/>
              <a:t>Display the recipe name, prep time, and source website for those recipes whose prep time is less than the average prep time of the recipes from that same source.</a:t>
            </a:r>
          </a:p>
        </p:txBody>
      </p:sp>
      <p:sp>
        <p:nvSpPr>
          <p:cNvPr id="6" name="TextBox 5"/>
          <p:cNvSpPr txBox="1"/>
          <p:nvPr/>
        </p:nvSpPr>
        <p:spPr>
          <a:xfrm>
            <a:off x="104775" y="3294538"/>
            <a:ext cx="2362201" cy="193899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Source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Source_ID</a:t>
            </a:r>
            <a:endParaRPr lang="en-US" sz="2000" dirty="0">
              <a:cs typeface="Times New Roman" pitchFamily="18" charset="0"/>
            </a:endParaRPr>
          </a:p>
          <a:p>
            <a:r>
              <a:rPr lang="en-US" sz="2000" dirty="0" err="1">
                <a:cs typeface="Times New Roman" pitchFamily="18" charset="0"/>
              </a:rPr>
              <a:t>Source_chef_f_name</a:t>
            </a:r>
            <a:endParaRPr lang="en-US" sz="2000" dirty="0">
              <a:cs typeface="Times New Roman" pitchFamily="18" charset="0"/>
            </a:endParaRPr>
          </a:p>
          <a:p>
            <a:r>
              <a:rPr lang="en-US" sz="2000" dirty="0" err="1">
                <a:cs typeface="Times New Roman" pitchFamily="18" charset="0"/>
              </a:rPr>
              <a:t>Source_chef_l_name</a:t>
            </a:r>
            <a:endParaRPr lang="en-US" sz="2000" dirty="0">
              <a:cs typeface="Times New Roman" pitchFamily="18" charset="0"/>
            </a:endParaRPr>
          </a:p>
          <a:p>
            <a:r>
              <a:rPr lang="en-US" sz="2000" dirty="0" err="1">
                <a:cs typeface="Times New Roman" pitchFamily="18" charset="0"/>
              </a:rPr>
              <a:t>Source_website</a:t>
            </a:r>
            <a:endParaRPr lang="en-US" sz="2000" dirty="0">
              <a:cs typeface="Times New Roman" pitchFamily="18" charset="0"/>
            </a:endParaRPr>
          </a:p>
        </p:txBody>
      </p:sp>
      <p:sp>
        <p:nvSpPr>
          <p:cNvPr id="7" name="TextBox 6"/>
          <p:cNvSpPr txBox="1"/>
          <p:nvPr/>
        </p:nvSpPr>
        <p:spPr>
          <a:xfrm>
            <a:off x="2971799" y="3273643"/>
            <a:ext cx="2466977" cy="286232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Recipe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Rec_ID</a:t>
            </a:r>
            <a:endParaRPr lang="en-US" sz="2000" dirty="0">
              <a:cs typeface="Times New Roman" pitchFamily="18" charset="0"/>
            </a:endParaRPr>
          </a:p>
          <a:p>
            <a:r>
              <a:rPr lang="en-US" sz="2000" dirty="0" err="1">
                <a:cs typeface="Times New Roman" pitchFamily="18" charset="0"/>
              </a:rPr>
              <a:t>Rec_category</a:t>
            </a:r>
            <a:endParaRPr lang="en-US" sz="2000" dirty="0">
              <a:cs typeface="Times New Roman" pitchFamily="18" charset="0"/>
            </a:endParaRPr>
          </a:p>
          <a:p>
            <a:r>
              <a:rPr lang="en-US" sz="2000" dirty="0" err="1">
                <a:cs typeface="Times New Roman" pitchFamily="18" charset="0"/>
              </a:rPr>
              <a:t>Rec_name</a:t>
            </a:r>
            <a:endParaRPr lang="en-US" sz="2000" dirty="0">
              <a:cs typeface="Times New Roman" pitchFamily="18" charset="0"/>
            </a:endParaRPr>
          </a:p>
          <a:p>
            <a:r>
              <a:rPr lang="en-US" sz="2000" dirty="0" err="1">
                <a:cs typeface="Times New Roman" pitchFamily="18" charset="0"/>
              </a:rPr>
              <a:t>Rec_level</a:t>
            </a:r>
            <a:endParaRPr lang="en-US" sz="2000" dirty="0">
              <a:cs typeface="Times New Roman" pitchFamily="18" charset="0"/>
            </a:endParaRPr>
          </a:p>
          <a:p>
            <a:r>
              <a:rPr lang="en-US" sz="2000" dirty="0" err="1">
                <a:cs typeface="Times New Roman" pitchFamily="18" charset="0"/>
              </a:rPr>
              <a:t>Rec_prep_time</a:t>
            </a:r>
            <a:endParaRPr lang="en-US" sz="2000" dirty="0">
              <a:cs typeface="Times New Roman" pitchFamily="18" charset="0"/>
            </a:endParaRPr>
          </a:p>
          <a:p>
            <a:r>
              <a:rPr lang="en-US" sz="2000" dirty="0" err="1">
                <a:cs typeface="Times New Roman" pitchFamily="18" charset="0"/>
              </a:rPr>
              <a:t>Rec_inact_prep_time</a:t>
            </a:r>
            <a:endParaRPr lang="en-US" sz="2000" dirty="0">
              <a:cs typeface="Times New Roman" pitchFamily="18" charset="0"/>
            </a:endParaRPr>
          </a:p>
          <a:p>
            <a:r>
              <a:rPr lang="en-US" sz="2000" dirty="0" err="1">
                <a:cs typeface="Times New Roman" pitchFamily="18" charset="0"/>
              </a:rPr>
              <a:t>Rec_cook_time</a:t>
            </a:r>
            <a:endParaRPr lang="en-US" sz="2000" dirty="0">
              <a:cs typeface="Times New Roman" pitchFamily="18" charset="0"/>
            </a:endParaRPr>
          </a:p>
        </p:txBody>
      </p:sp>
      <p:cxnSp>
        <p:nvCxnSpPr>
          <p:cNvPr id="19" name="Straight Connector 18"/>
          <p:cNvCxnSpPr/>
          <p:nvPr/>
        </p:nvCxnSpPr>
        <p:spPr bwMode="auto">
          <a:xfrm>
            <a:off x="2476500" y="4607671"/>
            <a:ext cx="504825" cy="952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790826" y="4616992"/>
            <a:ext cx="190500" cy="18097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762251" y="4379070"/>
            <a:ext cx="219075"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285378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57150"/>
            <a:ext cx="7772400" cy="1000125"/>
          </a:xfrm>
        </p:spPr>
        <p:txBody>
          <a:bodyPr/>
          <a:lstStyle/>
          <a:p>
            <a:r>
              <a:rPr lang="en-US" sz="3200" dirty="0"/>
              <a:t>Comparing a Nested Query (</a:t>
            </a:r>
            <a:r>
              <a:rPr lang="en-US" sz="3200" dirty="0" err="1"/>
              <a:t>Subquery</a:t>
            </a:r>
            <a:r>
              <a:rPr lang="en-US" sz="3200"/>
              <a:t>) </a:t>
            </a:r>
            <a:r>
              <a:rPr lang="en-US" sz="3200" dirty="0"/>
              <a:t>with a Correlated </a:t>
            </a:r>
            <a:r>
              <a:rPr lang="en-US" sz="3200" dirty="0" err="1"/>
              <a:t>Subquery</a:t>
            </a:r>
            <a:endParaRPr lang="en-US" sz="3200" dirty="0"/>
          </a:p>
        </p:txBody>
      </p:sp>
      <p:sp>
        <p:nvSpPr>
          <p:cNvPr id="3" name="Content Placeholder 2"/>
          <p:cNvSpPr>
            <a:spLocks noGrp="1"/>
          </p:cNvSpPr>
          <p:nvPr>
            <p:ph sz="half" idx="1"/>
          </p:nvPr>
        </p:nvSpPr>
        <p:spPr>
          <a:xfrm>
            <a:off x="119022" y="1219200"/>
            <a:ext cx="4267199" cy="5486401"/>
          </a:xfrm>
        </p:spPr>
        <p:txBody>
          <a:bodyPr>
            <a:normAutofit fontScale="92500" lnSpcReduction="10000"/>
          </a:bodyPr>
          <a:lstStyle/>
          <a:p>
            <a:pPr>
              <a:buNone/>
            </a:pPr>
            <a:r>
              <a:rPr lang="en-US" sz="1800" dirty="0">
                <a:cs typeface="Courier New" pitchFamily="49" charset="0"/>
              </a:rPr>
              <a:t>SELECT </a:t>
            </a:r>
            <a:r>
              <a:rPr lang="en-US" sz="1800" dirty="0" err="1">
                <a:cs typeface="Courier New" pitchFamily="49" charset="0"/>
              </a:rPr>
              <a:t>Rec_name</a:t>
            </a:r>
            <a:r>
              <a:rPr lang="en-US" sz="1800" dirty="0">
                <a:cs typeface="Courier New" pitchFamily="49" charset="0"/>
              </a:rPr>
              <a:t>, </a:t>
            </a:r>
            <a:r>
              <a:rPr lang="en-US" sz="1800" dirty="0" err="1">
                <a:cs typeface="Courier New" pitchFamily="49" charset="0"/>
              </a:rPr>
              <a:t>Rec_prep_time</a:t>
            </a:r>
            <a:r>
              <a:rPr lang="en-US" sz="1800" dirty="0">
                <a:cs typeface="Courier New" pitchFamily="49" charset="0"/>
              </a:rPr>
              <a:t>, </a:t>
            </a:r>
            <a:r>
              <a:rPr lang="en-US" sz="1800" dirty="0" err="1">
                <a:cs typeface="Courier New" pitchFamily="49" charset="0"/>
              </a:rPr>
              <a:t>Source_website</a:t>
            </a:r>
            <a:endParaRPr lang="en-US" sz="1800" dirty="0">
              <a:cs typeface="Courier New" pitchFamily="49" charset="0"/>
            </a:endParaRPr>
          </a:p>
          <a:p>
            <a:pPr>
              <a:buNone/>
            </a:pPr>
            <a:r>
              <a:rPr lang="en-US" sz="1800" dirty="0">
                <a:cs typeface="Courier New" pitchFamily="49" charset="0"/>
              </a:rPr>
              <a:t>FROM Recipe, Source</a:t>
            </a:r>
          </a:p>
          <a:p>
            <a:pPr>
              <a:buNone/>
            </a:pPr>
            <a:r>
              <a:rPr lang="en-US" sz="1800" dirty="0">
                <a:cs typeface="Courier New" pitchFamily="49" charset="0"/>
              </a:rPr>
              <a:t>WHERE </a:t>
            </a:r>
            <a:r>
              <a:rPr lang="en-US" sz="1800" dirty="0" err="1">
                <a:cs typeface="Courier New" pitchFamily="49" charset="0"/>
              </a:rPr>
              <a:t>Recipe.Source_ID</a:t>
            </a:r>
            <a:r>
              <a:rPr lang="en-US" sz="1800" dirty="0">
                <a:cs typeface="Courier New" pitchFamily="49" charset="0"/>
              </a:rPr>
              <a:t> = </a:t>
            </a:r>
            <a:r>
              <a:rPr lang="en-US" sz="1800" dirty="0" err="1">
                <a:cs typeface="Courier New" pitchFamily="49" charset="0"/>
              </a:rPr>
              <a:t>Source.Source_ID</a:t>
            </a:r>
            <a:endParaRPr lang="en-US" sz="1800" dirty="0">
              <a:cs typeface="Courier New" pitchFamily="49" charset="0"/>
            </a:endParaRPr>
          </a:p>
          <a:p>
            <a:pPr>
              <a:buNone/>
            </a:pPr>
            <a:r>
              <a:rPr lang="en-US" sz="1800" dirty="0">
                <a:cs typeface="Courier New" pitchFamily="49" charset="0"/>
              </a:rPr>
              <a:t>AND </a:t>
            </a:r>
            <a:r>
              <a:rPr lang="en-US" sz="1800" dirty="0" err="1">
                <a:cs typeface="Courier New" pitchFamily="49" charset="0"/>
              </a:rPr>
              <a:t>Rec_prep_time</a:t>
            </a:r>
            <a:r>
              <a:rPr lang="en-US" sz="1800" dirty="0">
                <a:cs typeface="Courier New" pitchFamily="49" charset="0"/>
              </a:rPr>
              <a:t> &lt;</a:t>
            </a:r>
          </a:p>
          <a:p>
            <a:pPr>
              <a:buNone/>
            </a:pPr>
            <a:r>
              <a:rPr lang="en-US" sz="1800" b="1" dirty="0">
                <a:cs typeface="Courier New" pitchFamily="49" charset="0"/>
              </a:rPr>
              <a:t>  (SELECT AVG(</a:t>
            </a:r>
            <a:r>
              <a:rPr lang="en-US" sz="1800" b="1" dirty="0" err="1">
                <a:cs typeface="Courier New" pitchFamily="49" charset="0"/>
              </a:rPr>
              <a:t>Rec_prep_time</a:t>
            </a:r>
            <a:r>
              <a:rPr lang="en-US" sz="1800" b="1" dirty="0">
                <a:cs typeface="Courier New" pitchFamily="49" charset="0"/>
              </a:rPr>
              <a:t>)</a:t>
            </a:r>
          </a:p>
          <a:p>
            <a:pPr>
              <a:buNone/>
            </a:pPr>
            <a:r>
              <a:rPr lang="en-US" sz="1800" b="1" dirty="0">
                <a:cs typeface="Courier New" pitchFamily="49" charset="0"/>
              </a:rPr>
              <a:t>  FROM Recipe)</a:t>
            </a:r>
            <a:br>
              <a:rPr lang="en-US" sz="1800" dirty="0">
                <a:cs typeface="Courier New" pitchFamily="49" charset="0"/>
              </a:rPr>
            </a:br>
            <a:endParaRPr lang="en-US" sz="1800" dirty="0">
              <a:cs typeface="Courier New" pitchFamily="49" charset="0"/>
            </a:endParaRPr>
          </a:p>
          <a:p>
            <a:pPr>
              <a:buNone/>
            </a:pPr>
            <a:r>
              <a:rPr lang="en-US" sz="1800" dirty="0">
                <a:cs typeface="Courier New" pitchFamily="49" charset="0"/>
              </a:rPr>
              <a:t>SELECT </a:t>
            </a:r>
            <a:r>
              <a:rPr lang="en-US" sz="1800" dirty="0" err="1">
                <a:cs typeface="Courier New" pitchFamily="49" charset="0"/>
              </a:rPr>
              <a:t>Rec_name,Rec_prep_time</a:t>
            </a:r>
            <a:r>
              <a:rPr lang="en-US" sz="1800" dirty="0">
                <a:cs typeface="Courier New" pitchFamily="49" charset="0"/>
              </a:rPr>
              <a:t>, </a:t>
            </a:r>
            <a:r>
              <a:rPr lang="en-US" sz="1800" dirty="0" err="1">
                <a:cs typeface="Courier New" pitchFamily="49" charset="0"/>
              </a:rPr>
              <a:t>Source_website</a:t>
            </a:r>
            <a:endParaRPr lang="en-US" sz="1800" dirty="0">
              <a:cs typeface="Courier New" pitchFamily="49" charset="0"/>
            </a:endParaRPr>
          </a:p>
          <a:p>
            <a:pPr>
              <a:buNone/>
            </a:pPr>
            <a:r>
              <a:rPr lang="en-US" sz="1800" dirty="0">
                <a:cs typeface="Courier New" pitchFamily="49" charset="0"/>
              </a:rPr>
              <a:t>FROM Recipe, Source</a:t>
            </a:r>
          </a:p>
          <a:p>
            <a:pPr>
              <a:buNone/>
            </a:pPr>
            <a:r>
              <a:rPr lang="en-US" sz="1800" dirty="0">
                <a:cs typeface="Courier New" pitchFamily="49" charset="0"/>
              </a:rPr>
              <a:t>WHERE </a:t>
            </a:r>
            <a:r>
              <a:rPr lang="en-US" sz="1800" dirty="0" err="1">
                <a:cs typeface="Courier New" pitchFamily="49" charset="0"/>
              </a:rPr>
              <a:t>Recipe.Source_ID</a:t>
            </a:r>
            <a:r>
              <a:rPr lang="en-US" sz="1800" dirty="0">
                <a:cs typeface="Courier New" pitchFamily="49" charset="0"/>
              </a:rPr>
              <a:t> = </a:t>
            </a:r>
            <a:r>
              <a:rPr lang="en-US" sz="1800" dirty="0" err="1">
                <a:cs typeface="Courier New" pitchFamily="49" charset="0"/>
              </a:rPr>
              <a:t>Source.Source_ID</a:t>
            </a:r>
            <a:endParaRPr lang="en-US" sz="1800" dirty="0">
              <a:cs typeface="Courier New" pitchFamily="49" charset="0"/>
            </a:endParaRPr>
          </a:p>
          <a:p>
            <a:pPr>
              <a:buNone/>
            </a:pPr>
            <a:r>
              <a:rPr lang="en-US" sz="1800" dirty="0">
                <a:cs typeface="Courier New" pitchFamily="49" charset="0"/>
              </a:rPr>
              <a:t>AND </a:t>
            </a:r>
            <a:r>
              <a:rPr lang="en-US" sz="1800" dirty="0" err="1">
                <a:cs typeface="Courier New" pitchFamily="49" charset="0"/>
              </a:rPr>
              <a:t>Rec_prep_time</a:t>
            </a:r>
            <a:r>
              <a:rPr lang="en-US" sz="1800" dirty="0">
                <a:cs typeface="Courier New" pitchFamily="49" charset="0"/>
              </a:rPr>
              <a:t> &lt;</a:t>
            </a:r>
          </a:p>
          <a:p>
            <a:pPr>
              <a:buNone/>
            </a:pPr>
            <a:r>
              <a:rPr lang="en-US" sz="1800" b="1" dirty="0">
                <a:cs typeface="Courier New" pitchFamily="49" charset="0"/>
              </a:rPr>
              <a:t>(SELECT AVG(</a:t>
            </a:r>
            <a:r>
              <a:rPr lang="en-US" sz="1800" b="1" dirty="0" err="1">
                <a:cs typeface="Courier New" pitchFamily="49" charset="0"/>
              </a:rPr>
              <a:t>Rec_prep_time</a:t>
            </a:r>
            <a:r>
              <a:rPr lang="en-US" sz="1800" b="1" dirty="0">
                <a:cs typeface="Courier New" pitchFamily="49" charset="0"/>
              </a:rPr>
              <a:t>)</a:t>
            </a:r>
          </a:p>
          <a:p>
            <a:pPr>
              <a:buNone/>
            </a:pPr>
            <a:r>
              <a:rPr lang="en-US" sz="1800" b="1" dirty="0">
                <a:cs typeface="Courier New" pitchFamily="49" charset="0"/>
              </a:rPr>
              <a:t>FROM Recipe</a:t>
            </a:r>
          </a:p>
          <a:p>
            <a:pPr>
              <a:buNone/>
            </a:pPr>
            <a:r>
              <a:rPr lang="en-US" sz="1800" b="1" dirty="0">
                <a:cs typeface="Courier New" pitchFamily="49" charset="0"/>
              </a:rPr>
              <a:t>WHERE </a:t>
            </a:r>
            <a:r>
              <a:rPr lang="en-US" sz="1800" b="1" dirty="0" err="1">
                <a:cs typeface="Courier New" pitchFamily="49" charset="0"/>
              </a:rPr>
              <a:t>Recipe.Source_ID</a:t>
            </a:r>
            <a:r>
              <a:rPr lang="en-US" sz="1800" b="1" dirty="0">
                <a:cs typeface="Courier New" pitchFamily="49" charset="0"/>
              </a:rPr>
              <a:t> = </a:t>
            </a:r>
            <a:r>
              <a:rPr lang="en-US" sz="1800" b="1" dirty="0" err="1">
                <a:cs typeface="Courier New" pitchFamily="49" charset="0"/>
              </a:rPr>
              <a:t>Source.Source_ID</a:t>
            </a:r>
            <a:r>
              <a:rPr lang="en-US" sz="1800" b="1" dirty="0">
                <a:cs typeface="Courier New" pitchFamily="49" charset="0"/>
              </a:rPr>
              <a:t>)</a:t>
            </a:r>
          </a:p>
          <a:p>
            <a:pPr>
              <a:buNone/>
            </a:pPr>
            <a:endParaRPr lang="en-US" sz="2000" dirty="0"/>
          </a:p>
          <a:p>
            <a:pPr>
              <a:buNone/>
            </a:pPr>
            <a:endParaRPr lang="en-US" sz="2000" dirty="0"/>
          </a:p>
        </p:txBody>
      </p:sp>
      <p:pic>
        <p:nvPicPr>
          <p:cNvPr id="4099" name="Picture 3"/>
          <p:cNvPicPr>
            <a:picLocks noGrp="1" noChangeAspect="1" noChangeArrowheads="1"/>
          </p:cNvPicPr>
          <p:nvPr>
            <p:ph sz="half" idx="2"/>
          </p:nvPr>
        </p:nvPicPr>
        <p:blipFill>
          <a:blip r:embed="rId3" cstate="print"/>
          <a:stretch>
            <a:fillRect/>
          </a:stretch>
        </p:blipFill>
        <p:spPr bwMode="auto">
          <a:xfrm>
            <a:off x="5410842" y="2438400"/>
            <a:ext cx="2513316" cy="3687763"/>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l="29045" t="66953" r="6115" b="3605"/>
          <a:stretch>
            <a:fillRect/>
          </a:stretch>
        </p:blipFill>
        <p:spPr bwMode="auto">
          <a:xfrm>
            <a:off x="4517781" y="1270600"/>
            <a:ext cx="4432760" cy="2987076"/>
          </a:xfrm>
          <a:prstGeom prst="rect">
            <a:avLst/>
          </a:prstGeom>
          <a:noFill/>
          <a:ln w="9525">
            <a:noFill/>
            <a:miter lim="800000"/>
            <a:headEnd/>
            <a:tailEnd/>
          </a:ln>
        </p:spPr>
      </p:pic>
    </p:spTree>
    <p:extLst>
      <p:ext uri="{BB962C8B-B14F-4D97-AF65-F5344CB8AC3E}">
        <p14:creationId xmlns:p14="http://schemas.microsoft.com/office/powerpoint/2010/main" val="165114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030" y="859199"/>
            <a:ext cx="8392391" cy="1143000"/>
          </a:xfrm>
        </p:spPr>
        <p:txBody>
          <a:bodyPr/>
          <a:lstStyle/>
          <a:p>
            <a:r>
              <a:rPr lang="en-US" dirty="0"/>
              <a:t>Table Source</a:t>
            </a:r>
          </a:p>
        </p:txBody>
      </p:sp>
      <p:pic>
        <p:nvPicPr>
          <p:cNvPr id="5" name="Picture 5"/>
          <p:cNvPicPr>
            <a:picLocks noChangeAspect="1" noChangeArrowheads="1"/>
          </p:cNvPicPr>
          <p:nvPr/>
        </p:nvPicPr>
        <p:blipFill>
          <a:blip r:embed="rId3" cstate="print"/>
          <a:srcRect l="49950" t="59345" r="4281" b="7564"/>
          <a:stretch>
            <a:fillRect/>
          </a:stretch>
        </p:blipFill>
        <p:spPr bwMode="auto">
          <a:xfrm>
            <a:off x="1185397" y="2002198"/>
            <a:ext cx="6779659" cy="4008078"/>
          </a:xfrm>
          <a:prstGeom prst="rect">
            <a:avLst/>
          </a:prstGeom>
          <a:noFill/>
          <a:ln w="9525">
            <a:noFill/>
            <a:miter lim="800000"/>
            <a:headEnd/>
            <a:tailEnd/>
          </a:ln>
        </p:spPr>
      </p:pic>
    </p:spTree>
    <p:extLst>
      <p:ext uri="{BB962C8B-B14F-4D97-AF65-F5344CB8AC3E}">
        <p14:creationId xmlns:p14="http://schemas.microsoft.com/office/powerpoint/2010/main" val="311418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1" y="80551"/>
            <a:ext cx="8711837" cy="912226"/>
          </a:xfrm>
        </p:spPr>
        <p:txBody>
          <a:bodyPr/>
          <a:lstStyle/>
          <a:p>
            <a:r>
              <a:rPr lang="en-US" dirty="0"/>
              <a:t>Table Recipe</a:t>
            </a:r>
          </a:p>
        </p:txBody>
      </p:sp>
      <p:pic>
        <p:nvPicPr>
          <p:cNvPr id="4" name="Picture 4"/>
          <p:cNvPicPr>
            <a:picLocks noChangeAspect="1" noChangeArrowheads="1"/>
          </p:cNvPicPr>
          <p:nvPr/>
        </p:nvPicPr>
        <p:blipFill>
          <a:blip r:embed="rId3" cstate="print"/>
          <a:srcRect l="34333" t="23505" r="7263" b="11134"/>
          <a:stretch>
            <a:fillRect/>
          </a:stretch>
        </p:blipFill>
        <p:spPr bwMode="auto">
          <a:xfrm>
            <a:off x="39285" y="1122522"/>
            <a:ext cx="9078590" cy="5422808"/>
          </a:xfrm>
          <a:prstGeom prst="rect">
            <a:avLst/>
          </a:prstGeom>
          <a:noFill/>
          <a:ln w="9525">
            <a:noFill/>
            <a:miter lim="800000"/>
            <a:headEnd/>
            <a:tailEnd/>
          </a:ln>
        </p:spPr>
      </p:pic>
      <p:sp>
        <p:nvSpPr>
          <p:cNvPr id="5" name="Down Arrow 4"/>
          <p:cNvSpPr/>
          <p:nvPr/>
        </p:nvSpPr>
        <p:spPr bwMode="auto">
          <a:xfrm>
            <a:off x="8524876" y="847726"/>
            <a:ext cx="295275" cy="295275"/>
          </a:xfrm>
          <a:prstGeom prst="downArrow">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31" tIns="45715" rIns="91431" bIns="45715" numCol="1" rtlCol="0" anchor="t" anchorCtr="0" compatLnSpc="1">
            <a:prstTxWarp prst="textNoShape">
              <a:avLst/>
            </a:prstTxWarp>
          </a:bodyPr>
          <a:lstStyle/>
          <a:p>
            <a:pPr defTabSz="914305"/>
            <a:endParaRPr lang="en-US">
              <a:ea typeface="Osaka" pitchFamily="-120" charset="-128"/>
            </a:endParaRPr>
          </a:p>
        </p:txBody>
      </p:sp>
      <p:sp>
        <p:nvSpPr>
          <p:cNvPr id="6" name="TextBox 5"/>
          <p:cNvSpPr txBox="1"/>
          <p:nvPr/>
        </p:nvSpPr>
        <p:spPr>
          <a:xfrm>
            <a:off x="7800975" y="152401"/>
            <a:ext cx="1152525" cy="830997"/>
          </a:xfrm>
          <a:prstGeom prst="rect">
            <a:avLst/>
          </a:prstGeom>
          <a:noFill/>
        </p:spPr>
        <p:txBody>
          <a:bodyPr wrap="square" lIns="91431" tIns="45715" rIns="91431" bIns="45715" rtlCol="0">
            <a:spAutoFit/>
          </a:bodyPr>
          <a:lstStyle/>
          <a:p>
            <a:pPr algn="ctr"/>
            <a:r>
              <a:rPr lang="en-US" dirty="0"/>
              <a:t>Foreign Key</a:t>
            </a:r>
          </a:p>
        </p:txBody>
      </p:sp>
    </p:spTree>
    <p:extLst>
      <p:ext uri="{BB962C8B-B14F-4D97-AF65-F5344CB8AC3E}">
        <p14:creationId xmlns:p14="http://schemas.microsoft.com/office/powerpoint/2010/main" val="347161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Exercise 1.5</a:t>
            </a:r>
          </a:p>
        </p:txBody>
      </p:sp>
      <p:sp>
        <p:nvSpPr>
          <p:cNvPr id="3" name="Content Placeholder 2"/>
          <p:cNvSpPr>
            <a:spLocks noGrp="1"/>
          </p:cNvSpPr>
          <p:nvPr>
            <p:ph idx="1"/>
          </p:nvPr>
        </p:nvSpPr>
        <p:spPr/>
        <p:txBody>
          <a:bodyPr/>
          <a:lstStyle/>
          <a:p>
            <a:pPr marL="0" indent="0">
              <a:buNone/>
            </a:pPr>
            <a:r>
              <a:rPr lang="en-US" sz="2000" dirty="0"/>
              <a:t>Use the </a:t>
            </a:r>
            <a:r>
              <a:rPr lang="en-US" sz="2000" dirty="0" err="1"/>
              <a:t>ClassicModels</a:t>
            </a:r>
            <a:r>
              <a:rPr lang="en-US" sz="2000" dirty="0"/>
              <a:t> database (Customer/Payments tables), write queries to</a:t>
            </a:r>
          </a:p>
          <a:p>
            <a:r>
              <a:rPr lang="en-US" sz="2000" dirty="0"/>
              <a:t>Print out the customer name, contact information and the number of checks that the customer has written.</a:t>
            </a:r>
          </a:p>
          <a:p>
            <a:r>
              <a:rPr lang="en-US" sz="2000" dirty="0"/>
              <a:t>Print out customer name, contact information, check number and amount for those checks that were greater than the average amount of the check payments.</a:t>
            </a:r>
          </a:p>
          <a:p>
            <a:r>
              <a:rPr lang="en-US" sz="2000" dirty="0"/>
              <a:t>Print out customer name, contact information, check number and amount for those checks that were greater than the average amount of the check payments for that customer.</a:t>
            </a:r>
          </a:p>
        </p:txBody>
      </p:sp>
    </p:spTree>
    <p:extLst>
      <p:ext uri="{BB962C8B-B14F-4D97-AF65-F5344CB8AC3E}">
        <p14:creationId xmlns:p14="http://schemas.microsoft.com/office/powerpoint/2010/main" val="144596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75407" y="1012984"/>
            <a:ext cx="8163791" cy="1143000"/>
          </a:xfrm>
          <a:noFill/>
        </p:spPr>
        <p:txBody>
          <a:bodyPr lIns="90479" tIns="44445" rIns="90479" bIns="44445" anchor="ctr"/>
          <a:lstStyle/>
          <a:p>
            <a:pPr eaLnBrk="1" hangingPunct="1"/>
            <a:r>
              <a:rPr lang="en-GB" dirty="0"/>
              <a:t>Create another entity  </a:t>
            </a:r>
            <a:br>
              <a:rPr lang="en-GB" dirty="0"/>
            </a:br>
            <a:r>
              <a:rPr lang="en-GB" sz="2800" dirty="0"/>
              <a:t>(to avoid anomalies listed below)</a:t>
            </a:r>
          </a:p>
        </p:txBody>
      </p:sp>
      <p:sp>
        <p:nvSpPr>
          <p:cNvPr id="12292" name="Rectangle 3"/>
          <p:cNvSpPr>
            <a:spLocks noGrp="1" noChangeArrowheads="1"/>
          </p:cNvSpPr>
          <p:nvPr>
            <p:ph idx="1"/>
          </p:nvPr>
        </p:nvSpPr>
        <p:spPr>
          <a:xfrm>
            <a:off x="819511" y="2411572"/>
            <a:ext cx="7875587" cy="4113213"/>
          </a:xfrm>
          <a:noFill/>
        </p:spPr>
        <p:txBody>
          <a:bodyPr lIns="90479" tIns="44445" rIns="90479" bIns="44445">
            <a:normAutofit lnSpcReduction="10000"/>
          </a:bodyPr>
          <a:lstStyle/>
          <a:p>
            <a:pPr eaLnBrk="1" hangingPunct="1">
              <a:lnSpc>
                <a:spcPct val="90000"/>
              </a:lnSpc>
            </a:pPr>
            <a:r>
              <a:rPr lang="en-GB" dirty="0"/>
              <a:t>Insert</a:t>
            </a:r>
          </a:p>
          <a:p>
            <a:pPr lvl="1" eaLnBrk="1" hangingPunct="1">
              <a:lnSpc>
                <a:spcPct val="90000"/>
              </a:lnSpc>
            </a:pPr>
            <a:r>
              <a:rPr lang="en-GB" sz="2400" dirty="0"/>
              <a:t>Cannot insert a fact about a nation’s exchange rate without buying a stock listed with that nation</a:t>
            </a:r>
          </a:p>
          <a:p>
            <a:pPr lvl="1" eaLnBrk="1" hangingPunct="1">
              <a:lnSpc>
                <a:spcPct val="90000"/>
              </a:lnSpc>
            </a:pPr>
            <a:r>
              <a:rPr lang="en-GB" sz="2400" dirty="0"/>
              <a:t>Separate table solves this problem</a:t>
            </a:r>
            <a:endParaRPr lang="en-GB" sz="2000" dirty="0"/>
          </a:p>
          <a:p>
            <a:pPr eaLnBrk="1" hangingPunct="1">
              <a:lnSpc>
                <a:spcPct val="90000"/>
              </a:lnSpc>
            </a:pPr>
            <a:r>
              <a:rPr lang="en-GB" dirty="0"/>
              <a:t>Delete</a:t>
            </a:r>
          </a:p>
          <a:p>
            <a:pPr lvl="1" eaLnBrk="1" hangingPunct="1">
              <a:lnSpc>
                <a:spcPct val="90000"/>
              </a:lnSpc>
            </a:pPr>
            <a:r>
              <a:rPr lang="en-GB" sz="2400" dirty="0"/>
              <a:t>If delete data about a particular stock, may lose exchange rate data</a:t>
            </a:r>
          </a:p>
          <a:p>
            <a:pPr eaLnBrk="1" hangingPunct="1">
              <a:lnSpc>
                <a:spcPct val="90000"/>
              </a:lnSpc>
            </a:pPr>
            <a:r>
              <a:rPr lang="en-GB" dirty="0"/>
              <a:t>Update</a:t>
            </a:r>
          </a:p>
          <a:p>
            <a:pPr lvl="1" eaLnBrk="1" hangingPunct="1">
              <a:lnSpc>
                <a:spcPct val="90000"/>
              </a:lnSpc>
            </a:pPr>
            <a:r>
              <a:rPr lang="en-GB" sz="2400" dirty="0"/>
              <a:t>Increase number of updates required, and possibility of error</a:t>
            </a:r>
          </a:p>
        </p:txBody>
      </p:sp>
    </p:spTree>
    <p:extLst>
      <p:ext uri="{BB962C8B-B14F-4D97-AF65-F5344CB8AC3E}">
        <p14:creationId xmlns:p14="http://schemas.microsoft.com/office/powerpoint/2010/main" val="304333187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734292"/>
            <a:ext cx="8229600" cy="1143000"/>
          </a:xfrm>
          <a:noFill/>
          <a:ln/>
        </p:spPr>
        <p:txBody>
          <a:bodyPr lIns="90488" tIns="44450" rIns="90488" bIns="44450" anchor="ctr"/>
          <a:lstStyle/>
          <a:p>
            <a:r>
              <a:rPr lang="en-GB" dirty="0"/>
              <a:t>Views - virtual tables</a:t>
            </a:r>
          </a:p>
        </p:txBody>
      </p:sp>
      <p:sp>
        <p:nvSpPr>
          <p:cNvPr id="46083" name="Rectangle 3"/>
          <p:cNvSpPr>
            <a:spLocks noGrp="1" noChangeArrowheads="1"/>
          </p:cNvSpPr>
          <p:nvPr>
            <p:ph idx="1"/>
          </p:nvPr>
        </p:nvSpPr>
        <p:spPr>
          <a:xfrm>
            <a:off x="457200" y="1877292"/>
            <a:ext cx="8255000" cy="3962400"/>
          </a:xfrm>
          <a:noFill/>
          <a:ln/>
        </p:spPr>
        <p:txBody>
          <a:bodyPr lIns="90488" tIns="44450" rIns="90488" bIns="44450"/>
          <a:lstStyle/>
          <a:p>
            <a:pPr>
              <a:lnSpc>
                <a:spcPct val="90000"/>
              </a:lnSpc>
            </a:pPr>
            <a:r>
              <a:rPr lang="en-GB" dirty="0"/>
              <a:t>An imaginary table constructed by the DBMS when required</a:t>
            </a:r>
          </a:p>
          <a:p>
            <a:pPr>
              <a:lnSpc>
                <a:spcPct val="90000"/>
              </a:lnSpc>
            </a:pPr>
            <a:r>
              <a:rPr lang="en-GB" dirty="0"/>
              <a:t>Only the definition of the view is stored, not the result</a:t>
            </a:r>
          </a:p>
          <a:p>
            <a:pPr>
              <a:lnSpc>
                <a:spcPct val="90000"/>
              </a:lnSpc>
              <a:buFontTx/>
              <a:buNone/>
            </a:pPr>
            <a:endParaRPr lang="en-GB" sz="2000" dirty="0"/>
          </a:p>
          <a:p>
            <a:pPr>
              <a:lnSpc>
                <a:spcPct val="90000"/>
              </a:lnSpc>
              <a:buFontTx/>
              <a:buNone/>
            </a:pPr>
            <a:r>
              <a:rPr lang="en-GB" sz="1800" dirty="0">
                <a:latin typeface="Courier New" pitchFamily="-109" charset="0"/>
              </a:rPr>
              <a:t>CREATE VIEW </a:t>
            </a:r>
            <a:r>
              <a:rPr lang="en-GB" sz="1800" dirty="0" err="1">
                <a:latin typeface="Courier New" pitchFamily="-109" charset="0"/>
              </a:rPr>
              <a:t>stkvalue</a:t>
            </a:r>
            <a:endParaRPr lang="en-GB" sz="1800" dirty="0">
              <a:latin typeface="Courier New" pitchFamily="-109" charset="0"/>
            </a:endParaRPr>
          </a:p>
          <a:p>
            <a:pPr>
              <a:lnSpc>
                <a:spcPct val="90000"/>
              </a:lnSpc>
              <a:buFontTx/>
              <a:buNone/>
            </a:pPr>
            <a:r>
              <a:rPr lang="en-GB" sz="1800" dirty="0">
                <a:latin typeface="Courier New" pitchFamily="-109" charset="0"/>
              </a:rPr>
              <a:t>	(nation, firm, price, qty, </a:t>
            </a:r>
            <a:r>
              <a:rPr lang="en-GB" sz="1800" dirty="0" err="1">
                <a:latin typeface="Courier New" pitchFamily="-109" charset="0"/>
              </a:rPr>
              <a:t>exchrate</a:t>
            </a:r>
            <a:r>
              <a:rPr lang="en-GB" sz="1800" dirty="0">
                <a:latin typeface="Courier New" pitchFamily="-109" charset="0"/>
              </a:rPr>
              <a:t>, value)</a:t>
            </a:r>
          </a:p>
          <a:p>
            <a:pPr>
              <a:lnSpc>
                <a:spcPct val="90000"/>
              </a:lnSpc>
              <a:buFontTx/>
              <a:buNone/>
            </a:pPr>
            <a:r>
              <a:rPr lang="en-GB" sz="1800" dirty="0">
                <a:latin typeface="Courier New" pitchFamily="-109" charset="0"/>
              </a:rPr>
              <a:t>	AS SELECT </a:t>
            </a:r>
            <a:r>
              <a:rPr lang="en-GB" sz="1800" dirty="0" err="1">
                <a:latin typeface="Courier New" pitchFamily="-109" charset="0"/>
              </a:rPr>
              <a:t>natname</a:t>
            </a:r>
            <a:r>
              <a:rPr lang="en-GB" sz="1800" dirty="0">
                <a:latin typeface="Courier New" pitchFamily="-109" charset="0"/>
              </a:rPr>
              <a:t>, </a:t>
            </a:r>
            <a:r>
              <a:rPr lang="en-GB" sz="1800" dirty="0" err="1">
                <a:latin typeface="Courier New" pitchFamily="-109" charset="0"/>
              </a:rPr>
              <a:t>stkfirm</a:t>
            </a:r>
            <a:r>
              <a:rPr lang="en-GB" sz="1800" dirty="0">
                <a:latin typeface="Courier New" pitchFamily="-109" charset="0"/>
              </a:rPr>
              <a:t>, </a:t>
            </a:r>
            <a:r>
              <a:rPr lang="en-GB" sz="1800" dirty="0" err="1">
                <a:latin typeface="Courier New" pitchFamily="-109" charset="0"/>
              </a:rPr>
              <a:t>stkprice</a:t>
            </a:r>
            <a:r>
              <a:rPr lang="en-GB" sz="1800" dirty="0">
                <a:latin typeface="Courier New" pitchFamily="-109" charset="0"/>
              </a:rPr>
              <a:t>, </a:t>
            </a:r>
            <a:r>
              <a:rPr lang="en-GB" sz="1800" dirty="0" err="1">
                <a:latin typeface="Courier New" pitchFamily="-109" charset="0"/>
              </a:rPr>
              <a:t>stkqty</a:t>
            </a:r>
            <a:r>
              <a:rPr lang="en-GB" sz="1800" dirty="0">
                <a:latin typeface="Courier New" pitchFamily="-109" charset="0"/>
              </a:rPr>
              <a:t>, </a:t>
            </a:r>
            <a:r>
              <a:rPr lang="en-GB" sz="1800" dirty="0" err="1">
                <a:latin typeface="Courier New" pitchFamily="-109" charset="0"/>
              </a:rPr>
              <a:t>exchrate</a:t>
            </a:r>
            <a:r>
              <a:rPr lang="en-GB" sz="1800" dirty="0">
                <a:latin typeface="Courier New" pitchFamily="-109" charset="0"/>
              </a:rPr>
              <a:t>,</a:t>
            </a:r>
          </a:p>
          <a:p>
            <a:pPr>
              <a:lnSpc>
                <a:spcPct val="90000"/>
              </a:lnSpc>
              <a:buFontTx/>
              <a:buNone/>
            </a:pPr>
            <a:r>
              <a:rPr lang="en-GB" sz="1800" dirty="0">
                <a:latin typeface="Courier New" pitchFamily="-109" charset="0"/>
              </a:rPr>
              <a:t>		</a:t>
            </a:r>
            <a:r>
              <a:rPr lang="en-GB" sz="1800" dirty="0" err="1">
                <a:latin typeface="Courier New" pitchFamily="-109" charset="0"/>
              </a:rPr>
              <a:t>stkprice</a:t>
            </a:r>
            <a:r>
              <a:rPr lang="en-GB" sz="1800" dirty="0">
                <a:latin typeface="Courier New" pitchFamily="-109" charset="0"/>
              </a:rPr>
              <a:t>*</a:t>
            </a:r>
            <a:r>
              <a:rPr lang="en-GB" sz="1800" dirty="0" err="1">
                <a:latin typeface="Courier New" pitchFamily="-109" charset="0"/>
              </a:rPr>
              <a:t>stkqty</a:t>
            </a:r>
            <a:r>
              <a:rPr lang="en-GB" sz="1800" dirty="0">
                <a:latin typeface="Courier New" pitchFamily="-109" charset="0"/>
              </a:rPr>
              <a:t>*</a:t>
            </a:r>
            <a:r>
              <a:rPr lang="en-GB" sz="1800" dirty="0" err="1">
                <a:latin typeface="Courier New" pitchFamily="-109" charset="0"/>
              </a:rPr>
              <a:t>exchrate</a:t>
            </a:r>
            <a:endParaRPr lang="en-GB" sz="1800" dirty="0">
              <a:latin typeface="Courier New" pitchFamily="-109" charset="0"/>
            </a:endParaRPr>
          </a:p>
          <a:p>
            <a:pPr>
              <a:lnSpc>
                <a:spcPct val="90000"/>
              </a:lnSpc>
              <a:buFontTx/>
              <a:buNone/>
            </a:pPr>
            <a:r>
              <a:rPr lang="en-GB" sz="1800" dirty="0">
                <a:latin typeface="Courier New" pitchFamily="-109" charset="0"/>
              </a:rPr>
              <a:t>	        FROM stock JOIN nation</a:t>
            </a:r>
          </a:p>
          <a:p>
            <a:pPr>
              <a:lnSpc>
                <a:spcPct val="90000"/>
              </a:lnSpc>
              <a:buFontTx/>
              <a:buNone/>
            </a:pPr>
            <a:r>
              <a:rPr lang="en-GB" sz="1800" dirty="0">
                <a:latin typeface="Courier New" pitchFamily="-109" charset="0"/>
              </a:rPr>
              <a:t>	        ON </a:t>
            </a:r>
            <a:r>
              <a:rPr lang="en-GB" sz="1800" dirty="0" err="1">
                <a:latin typeface="Courier New" pitchFamily="-109" charset="0"/>
              </a:rPr>
              <a:t>stock.natcode</a:t>
            </a:r>
            <a:r>
              <a:rPr lang="en-GB" sz="1800" dirty="0">
                <a:latin typeface="Courier New" pitchFamily="-109" charset="0"/>
              </a:rPr>
              <a:t> = </a:t>
            </a:r>
            <a:r>
              <a:rPr lang="en-GB" sz="1800" dirty="0" err="1">
                <a:latin typeface="Courier New" pitchFamily="-109" charset="0"/>
              </a:rPr>
              <a:t>nation.natcode</a:t>
            </a:r>
            <a:r>
              <a:rPr lang="en-GB" sz="1800" dirty="0">
                <a:latin typeface="Courier New" pitchFamily="-109" charset="0"/>
              </a:rPr>
              <a:t>;</a:t>
            </a:r>
          </a:p>
        </p:txBody>
      </p:sp>
    </p:spTree>
    <p:extLst>
      <p:ext uri="{BB962C8B-B14F-4D97-AF65-F5344CB8AC3E}">
        <p14:creationId xmlns:p14="http://schemas.microsoft.com/office/powerpoint/2010/main" val="202600619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1424" y="698665"/>
            <a:ext cx="8229600" cy="1143000"/>
          </a:xfrm>
          <a:noFill/>
          <a:ln/>
        </p:spPr>
        <p:txBody>
          <a:bodyPr lIns="90488" tIns="44450" rIns="90488" bIns="44450" anchor="ctr"/>
          <a:lstStyle/>
          <a:p>
            <a:r>
              <a:rPr lang="en-GB" dirty="0"/>
              <a:t>Views - querying</a:t>
            </a:r>
          </a:p>
        </p:txBody>
      </p:sp>
      <p:sp>
        <p:nvSpPr>
          <p:cNvPr id="47107" name="Rectangle 3"/>
          <p:cNvSpPr>
            <a:spLocks noGrp="1" noChangeArrowheads="1"/>
          </p:cNvSpPr>
          <p:nvPr>
            <p:ph idx="1"/>
          </p:nvPr>
        </p:nvSpPr>
        <p:spPr>
          <a:xfrm>
            <a:off x="196889" y="1978218"/>
            <a:ext cx="4379335" cy="4072260"/>
          </a:xfrm>
          <a:noFill/>
          <a:ln/>
        </p:spPr>
        <p:txBody>
          <a:bodyPr lIns="90488" tIns="44450" rIns="90488" bIns="44450"/>
          <a:lstStyle/>
          <a:p>
            <a:r>
              <a:rPr lang="en-GB" dirty="0"/>
              <a:t>Query exactly as if a table</a:t>
            </a:r>
          </a:p>
          <a:p>
            <a:pPr>
              <a:buFontTx/>
              <a:buNone/>
            </a:pPr>
            <a:r>
              <a:rPr lang="en-GB" sz="1800" dirty="0">
                <a:latin typeface="Courier New" pitchFamily="-109" charset="0"/>
              </a:rPr>
              <a:t>	SELECT nation, firm, value</a:t>
            </a:r>
            <a:br>
              <a:rPr lang="en-GB" sz="1800" dirty="0">
                <a:latin typeface="Courier New" pitchFamily="-109" charset="0"/>
              </a:rPr>
            </a:br>
            <a:r>
              <a:rPr lang="en-GB" sz="1800" dirty="0">
                <a:latin typeface="Courier New" pitchFamily="-109" charset="0"/>
              </a:rPr>
              <a:t>	FROM </a:t>
            </a:r>
            <a:r>
              <a:rPr lang="en-GB" sz="1800" dirty="0" err="1">
                <a:latin typeface="Courier New" pitchFamily="-109" charset="0"/>
              </a:rPr>
              <a:t>stkvalue</a:t>
            </a:r>
            <a:r>
              <a:rPr lang="en-GB" sz="1800" dirty="0">
                <a:latin typeface="Courier New" pitchFamily="-109" charset="0"/>
              </a:rPr>
              <a:t> WHERE value &gt; 100000;</a:t>
            </a:r>
          </a:p>
        </p:txBody>
      </p:sp>
      <p:graphicFrame>
        <p:nvGraphicFramePr>
          <p:cNvPr id="47743" name="Group 639"/>
          <p:cNvGraphicFramePr>
            <a:graphicFrameLocks noGrp="1"/>
          </p:cNvGraphicFramePr>
          <p:nvPr>
            <p:extLst>
              <p:ext uri="{D42A27DB-BD31-4B8C-83A1-F6EECF244321}">
                <p14:modId xmlns:p14="http://schemas.microsoft.com/office/powerpoint/2010/main" val="559218401"/>
              </p:ext>
            </p:extLst>
          </p:nvPr>
        </p:nvGraphicFramePr>
        <p:xfrm>
          <a:off x="4895539" y="1978218"/>
          <a:ext cx="4064000" cy="4072260"/>
        </p:xfrm>
        <a:graphic>
          <a:graphicData uri="http://schemas.openxmlformats.org/drawingml/2006/table">
            <a:tbl>
              <a:tblPr/>
              <a:tblGrid>
                <a:gridCol w="1254125">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nation</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109" charset="0"/>
                        </a:rPr>
                        <a:t>firm</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value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61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Freedonia Copper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289547.50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Patagonian Tea</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698083.75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Abyssinian Ruby</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700358.20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Sri Lankan Gold</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1655561.16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Indian Lead &amp; Zinc</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241222.50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Bolivian Sheep</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2953894.50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Nigerian Geese</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431305.00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109" charset="0"/>
                        </a:rPr>
                        <a:t>Canadian Sugar</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248910.48</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8"/>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Kingdom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109" charset="0"/>
                        </a:rPr>
                        <a:t>Royal Ostrich Farms</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41678651.25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9"/>
                  </a:ext>
                </a:extLst>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States</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Minnesota Gold</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29456209.73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0"/>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United States</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Georgia Peach</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609855.80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1"/>
                  </a:ext>
                </a:extLst>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Narembeen Emu</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258951.69</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2"/>
                  </a:ext>
                </a:extLst>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Queensland Diamond</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276303.24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1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Australia</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Courier New" pitchFamily="-109" charset="0"/>
                        </a:rPr>
                        <a:t>Indooroopilly Ruby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109" charset="0"/>
                        </a:rPr>
                        <a:t>411175.71</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8827257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031174"/>
            <a:ext cx="8229600" cy="1143000"/>
          </a:xfrm>
          <a:noFill/>
          <a:ln/>
        </p:spPr>
        <p:txBody>
          <a:bodyPr lIns="90488" tIns="44450" rIns="90488" bIns="44450" anchor="ctr"/>
          <a:lstStyle/>
          <a:p>
            <a:r>
              <a:rPr lang="en-GB"/>
              <a:t>Why create a view?</a:t>
            </a:r>
          </a:p>
        </p:txBody>
      </p:sp>
      <p:sp>
        <p:nvSpPr>
          <p:cNvPr id="48131" name="Rectangle 3"/>
          <p:cNvSpPr>
            <a:spLocks noGrp="1" noChangeArrowheads="1"/>
          </p:cNvSpPr>
          <p:nvPr>
            <p:ph idx="1"/>
          </p:nvPr>
        </p:nvSpPr>
        <p:spPr>
          <a:xfrm>
            <a:off x="687387" y="2174174"/>
            <a:ext cx="7769225" cy="4113213"/>
          </a:xfrm>
          <a:noFill/>
          <a:ln/>
        </p:spPr>
        <p:txBody>
          <a:bodyPr lIns="90488" tIns="44450" rIns="90488" bIns="44450"/>
          <a:lstStyle/>
          <a:p>
            <a:r>
              <a:rPr lang="en-GB" dirty="0"/>
              <a:t>Simplify query writing</a:t>
            </a:r>
          </a:p>
          <a:p>
            <a:pPr lvl="1"/>
            <a:r>
              <a:rPr lang="en-GB" dirty="0"/>
              <a:t>Calculated columns</a:t>
            </a:r>
          </a:p>
          <a:p>
            <a:r>
              <a:rPr lang="en-GB" dirty="0"/>
              <a:t>Security</a:t>
            </a:r>
          </a:p>
          <a:p>
            <a:pPr lvl="1"/>
            <a:r>
              <a:rPr lang="en-GB" dirty="0"/>
              <a:t>Restrict access to parts of a table</a:t>
            </a:r>
          </a:p>
        </p:txBody>
      </p:sp>
    </p:spTree>
    <p:extLst>
      <p:ext uri="{BB962C8B-B14F-4D97-AF65-F5344CB8AC3E}">
        <p14:creationId xmlns:p14="http://schemas.microsoft.com/office/powerpoint/2010/main" val="164181482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Create a view for dividend payment</a:t>
            </a:r>
          </a:p>
        </p:txBody>
      </p:sp>
    </p:spTree>
    <p:extLst>
      <p:ext uri="{BB962C8B-B14F-4D97-AF65-F5344CB8AC3E}">
        <p14:creationId xmlns:p14="http://schemas.microsoft.com/office/powerpoint/2010/main" val="964383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806453"/>
            <a:ext cx="8734426" cy="1143000"/>
          </a:xfrm>
        </p:spPr>
        <p:txBody>
          <a:bodyPr/>
          <a:lstStyle/>
          <a:p>
            <a:r>
              <a:rPr lang="en-US" dirty="0"/>
              <a:t>Practice Exercise 5</a:t>
            </a:r>
            <a:br>
              <a:rPr lang="en-US" dirty="0"/>
            </a:br>
            <a:r>
              <a:rPr lang="en-US" sz="2800" dirty="0"/>
              <a:t>Review of Group By and Having</a:t>
            </a:r>
            <a:endParaRPr lang="en-US" dirty="0"/>
          </a:p>
        </p:txBody>
      </p:sp>
      <p:sp>
        <p:nvSpPr>
          <p:cNvPr id="3" name="Content Placeholder 2"/>
          <p:cNvSpPr>
            <a:spLocks noGrp="1"/>
          </p:cNvSpPr>
          <p:nvPr>
            <p:ph sz="half" idx="1"/>
          </p:nvPr>
        </p:nvSpPr>
        <p:spPr>
          <a:xfrm>
            <a:off x="376233" y="2052060"/>
            <a:ext cx="3808412" cy="785812"/>
          </a:xfrm>
        </p:spPr>
        <p:txBody>
          <a:bodyPr/>
          <a:lstStyle/>
          <a:p>
            <a:r>
              <a:rPr lang="en-US" sz="2400" dirty="0"/>
              <a:t>Assume two entities with a 1:m relationship</a:t>
            </a:r>
          </a:p>
        </p:txBody>
      </p:sp>
      <p:sp>
        <p:nvSpPr>
          <p:cNvPr id="4" name="Content Placeholder 3"/>
          <p:cNvSpPr>
            <a:spLocks noGrp="1"/>
          </p:cNvSpPr>
          <p:nvPr>
            <p:ph sz="half" idx="2"/>
          </p:nvPr>
        </p:nvSpPr>
        <p:spPr>
          <a:xfrm>
            <a:off x="4870451" y="1973266"/>
            <a:ext cx="4273550" cy="4113212"/>
          </a:xfrm>
        </p:spPr>
        <p:txBody>
          <a:bodyPr>
            <a:normAutofit fontScale="92500"/>
          </a:bodyPr>
          <a:lstStyle/>
          <a:p>
            <a:r>
              <a:rPr lang="en-US" sz="2400" dirty="0"/>
              <a:t>Write a query to</a:t>
            </a:r>
          </a:p>
          <a:p>
            <a:pPr lvl="1"/>
            <a:r>
              <a:rPr lang="en-US" dirty="0"/>
              <a:t>Count the number of recipes in each recipe category. Display the recipe category and count. </a:t>
            </a:r>
            <a:br>
              <a:rPr lang="en-US" dirty="0"/>
            </a:br>
            <a:endParaRPr lang="en-US" sz="900" dirty="0"/>
          </a:p>
          <a:p>
            <a:pPr lvl="1"/>
            <a:r>
              <a:rPr lang="en-US" dirty="0"/>
              <a:t>Display the recipe category and number of recipes in that category. Display only those categories for which the count is &gt;2.</a:t>
            </a:r>
          </a:p>
          <a:p>
            <a:pPr lvl="1">
              <a:buNone/>
            </a:pPr>
            <a:endParaRPr lang="en-US" dirty="0"/>
          </a:p>
        </p:txBody>
      </p:sp>
      <p:sp>
        <p:nvSpPr>
          <p:cNvPr id="6" name="TextBox 5"/>
          <p:cNvSpPr txBox="1"/>
          <p:nvPr/>
        </p:nvSpPr>
        <p:spPr>
          <a:xfrm>
            <a:off x="104775" y="3160805"/>
            <a:ext cx="2362201" cy="193899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Source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Source_ID</a:t>
            </a:r>
            <a:endParaRPr lang="en-US" sz="2000" dirty="0">
              <a:cs typeface="Times New Roman" pitchFamily="18" charset="0"/>
            </a:endParaRPr>
          </a:p>
          <a:p>
            <a:r>
              <a:rPr lang="en-US" sz="2000" dirty="0" err="1">
                <a:cs typeface="Times New Roman" pitchFamily="18" charset="0"/>
              </a:rPr>
              <a:t>Source_chef_f_name</a:t>
            </a:r>
            <a:endParaRPr lang="en-US" sz="2000" dirty="0">
              <a:cs typeface="Times New Roman" pitchFamily="18" charset="0"/>
            </a:endParaRPr>
          </a:p>
          <a:p>
            <a:r>
              <a:rPr lang="en-US" sz="2000" dirty="0" err="1">
                <a:cs typeface="Times New Roman" pitchFamily="18" charset="0"/>
              </a:rPr>
              <a:t>Source_chef_l_name</a:t>
            </a:r>
            <a:endParaRPr lang="en-US" sz="2000" dirty="0">
              <a:cs typeface="Times New Roman" pitchFamily="18" charset="0"/>
            </a:endParaRPr>
          </a:p>
          <a:p>
            <a:r>
              <a:rPr lang="en-US" sz="2000" dirty="0" err="1">
                <a:cs typeface="Times New Roman" pitchFamily="18" charset="0"/>
              </a:rPr>
              <a:t>Source_website</a:t>
            </a:r>
            <a:endParaRPr lang="en-US" sz="2000" dirty="0">
              <a:cs typeface="Times New Roman" pitchFamily="18" charset="0"/>
            </a:endParaRPr>
          </a:p>
        </p:txBody>
      </p:sp>
      <p:sp>
        <p:nvSpPr>
          <p:cNvPr id="7" name="TextBox 6"/>
          <p:cNvSpPr txBox="1"/>
          <p:nvPr/>
        </p:nvSpPr>
        <p:spPr>
          <a:xfrm>
            <a:off x="2971799" y="3162770"/>
            <a:ext cx="2466977" cy="2862322"/>
          </a:xfrm>
          <a:prstGeom prst="rect">
            <a:avLst/>
          </a:prstGeom>
          <a:solidFill>
            <a:schemeClr val="bg2">
              <a:lumMod val="20000"/>
              <a:lumOff val="80000"/>
            </a:schemeClr>
          </a:solidFill>
          <a:ln>
            <a:solidFill>
              <a:schemeClr val="tx1"/>
            </a:solidFill>
          </a:ln>
        </p:spPr>
        <p:txBody>
          <a:bodyPr wrap="square" lIns="91431" tIns="45715" rIns="91431" bIns="45715" rtlCol="0">
            <a:spAutoFit/>
          </a:bodyPr>
          <a:lstStyle/>
          <a:p>
            <a:r>
              <a:rPr lang="en-US" sz="2000" dirty="0">
                <a:cs typeface="Times New Roman" pitchFamily="18" charset="0"/>
              </a:rPr>
              <a:t>Recipe</a:t>
            </a:r>
          </a:p>
          <a:p>
            <a:endParaRPr lang="en-US" sz="2000" dirty="0">
              <a:cs typeface="Times New Roman" pitchFamily="18" charset="0"/>
            </a:endParaRPr>
          </a:p>
          <a:p>
            <a:r>
              <a:rPr lang="en-US" sz="2000" dirty="0">
                <a:cs typeface="Times New Roman" pitchFamily="18" charset="0"/>
              </a:rPr>
              <a:t>*</a:t>
            </a:r>
            <a:r>
              <a:rPr lang="en-US" sz="2000" dirty="0" err="1">
                <a:cs typeface="Times New Roman" pitchFamily="18" charset="0"/>
              </a:rPr>
              <a:t>Rec_ID</a:t>
            </a:r>
            <a:endParaRPr lang="en-US" sz="2000" dirty="0">
              <a:cs typeface="Times New Roman" pitchFamily="18" charset="0"/>
            </a:endParaRPr>
          </a:p>
          <a:p>
            <a:r>
              <a:rPr lang="en-US" sz="2000" dirty="0" err="1">
                <a:cs typeface="Times New Roman" pitchFamily="18" charset="0"/>
              </a:rPr>
              <a:t>Rec_category</a:t>
            </a:r>
            <a:endParaRPr lang="en-US" sz="2000" dirty="0">
              <a:cs typeface="Times New Roman" pitchFamily="18" charset="0"/>
            </a:endParaRPr>
          </a:p>
          <a:p>
            <a:r>
              <a:rPr lang="en-US" sz="2000" dirty="0" err="1">
                <a:cs typeface="Times New Roman" pitchFamily="18" charset="0"/>
              </a:rPr>
              <a:t>Rec_name</a:t>
            </a:r>
            <a:endParaRPr lang="en-US" sz="2000" dirty="0">
              <a:cs typeface="Times New Roman" pitchFamily="18" charset="0"/>
            </a:endParaRPr>
          </a:p>
          <a:p>
            <a:r>
              <a:rPr lang="en-US" sz="2000" dirty="0" err="1">
                <a:cs typeface="Times New Roman" pitchFamily="18" charset="0"/>
              </a:rPr>
              <a:t>Rec_level</a:t>
            </a:r>
            <a:endParaRPr lang="en-US" sz="2000" dirty="0">
              <a:cs typeface="Times New Roman" pitchFamily="18" charset="0"/>
            </a:endParaRPr>
          </a:p>
          <a:p>
            <a:r>
              <a:rPr lang="en-US" sz="2000" dirty="0" err="1">
                <a:cs typeface="Times New Roman" pitchFamily="18" charset="0"/>
              </a:rPr>
              <a:t>Rec_prep_time</a:t>
            </a:r>
            <a:endParaRPr lang="en-US" sz="2000" dirty="0">
              <a:cs typeface="Times New Roman" pitchFamily="18" charset="0"/>
            </a:endParaRPr>
          </a:p>
          <a:p>
            <a:r>
              <a:rPr lang="en-US" sz="2000" dirty="0" err="1">
                <a:cs typeface="Times New Roman" pitchFamily="18" charset="0"/>
              </a:rPr>
              <a:t>Rec_inact_prep_time</a:t>
            </a:r>
            <a:endParaRPr lang="en-US" sz="2000" dirty="0">
              <a:cs typeface="Times New Roman" pitchFamily="18" charset="0"/>
            </a:endParaRPr>
          </a:p>
          <a:p>
            <a:r>
              <a:rPr lang="en-US" sz="2000" dirty="0" err="1">
                <a:cs typeface="Times New Roman" pitchFamily="18" charset="0"/>
              </a:rPr>
              <a:t>Rec_cook_time</a:t>
            </a:r>
            <a:endParaRPr lang="en-US" sz="2000" dirty="0">
              <a:cs typeface="Times New Roman" pitchFamily="18" charset="0"/>
            </a:endParaRPr>
          </a:p>
        </p:txBody>
      </p:sp>
      <p:cxnSp>
        <p:nvCxnSpPr>
          <p:cNvPr id="19" name="Straight Connector 18"/>
          <p:cNvCxnSpPr/>
          <p:nvPr/>
        </p:nvCxnSpPr>
        <p:spPr bwMode="auto">
          <a:xfrm>
            <a:off x="2476500" y="4079244"/>
            <a:ext cx="504825" cy="952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790826" y="4098294"/>
            <a:ext cx="190500" cy="18097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762251" y="3862074"/>
            <a:ext cx="219075" cy="228600"/>
          </a:xfrm>
          <a:prstGeom prst="line">
            <a:avLst/>
          </a:prstGeom>
          <a:solidFill>
            <a:schemeClr val="accent1"/>
          </a:solidFill>
          <a:ln w="22225" cap="flat" cmpd="sng" algn="ctr">
            <a:solidFill>
              <a:schemeClr val="tx1"/>
            </a:solidFill>
            <a:prstDash val="solid"/>
            <a:round/>
            <a:headEnd type="none" w="med" len="med"/>
            <a:tailEnd type="none" w="med" len="med"/>
          </a:ln>
          <a:effec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Summary</a:t>
            </a:r>
          </a:p>
        </p:txBody>
      </p:sp>
      <p:sp>
        <p:nvSpPr>
          <p:cNvPr id="56323" name="Rectangle 3"/>
          <p:cNvSpPr>
            <a:spLocks noGrp="1" noChangeArrowheads="1"/>
          </p:cNvSpPr>
          <p:nvPr>
            <p:ph idx="1"/>
          </p:nvPr>
        </p:nvSpPr>
        <p:spPr>
          <a:xfrm>
            <a:off x="457200" y="2209801"/>
            <a:ext cx="8229600" cy="3916364"/>
          </a:xfrm>
        </p:spPr>
        <p:txBody>
          <a:bodyPr/>
          <a:lstStyle/>
          <a:p>
            <a:r>
              <a:rPr lang="en-US" dirty="0"/>
              <a:t>New topics</a:t>
            </a:r>
          </a:p>
          <a:p>
            <a:pPr lvl="1"/>
            <a:r>
              <a:rPr lang="en-US" dirty="0"/>
              <a:t>1:m relationship</a:t>
            </a:r>
          </a:p>
          <a:p>
            <a:pPr lvl="1"/>
            <a:r>
              <a:rPr lang="en-US" dirty="0"/>
              <a:t>Foreign key</a:t>
            </a:r>
          </a:p>
          <a:p>
            <a:pPr lvl="1"/>
            <a:r>
              <a:rPr lang="en-US" dirty="0"/>
              <a:t>Correlated subquery</a:t>
            </a:r>
          </a:p>
          <a:p>
            <a:pPr lvl="1"/>
            <a:r>
              <a:rPr lang="en-US" dirty="0"/>
              <a:t>GROUP BY</a:t>
            </a:r>
          </a:p>
          <a:p>
            <a:pPr lvl="1"/>
            <a:r>
              <a:rPr lang="en-US" dirty="0"/>
              <a:t>HAVING clause</a:t>
            </a:r>
          </a:p>
          <a:p>
            <a:pPr lvl="1"/>
            <a:r>
              <a:rPr lang="en-US" dirty="0"/>
              <a:t>View</a:t>
            </a:r>
          </a:p>
        </p:txBody>
      </p:sp>
    </p:spTree>
    <p:extLst>
      <p:ext uri="{BB962C8B-B14F-4D97-AF65-F5344CB8AC3E}">
        <p14:creationId xmlns:p14="http://schemas.microsoft.com/office/powerpoint/2010/main" val="1333929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Modelling Exercise</a:t>
            </a:r>
          </a:p>
        </p:txBody>
      </p:sp>
      <p:sp>
        <p:nvSpPr>
          <p:cNvPr id="3" name="Content Placeholder 2"/>
          <p:cNvSpPr>
            <a:spLocks noGrp="1"/>
          </p:cNvSpPr>
          <p:nvPr>
            <p:ph idx="1"/>
          </p:nvPr>
        </p:nvSpPr>
        <p:spPr>
          <a:xfrm>
            <a:off x="457200" y="2288990"/>
            <a:ext cx="8229600" cy="4064000"/>
          </a:xfrm>
        </p:spPr>
        <p:txBody>
          <a:bodyPr>
            <a:normAutofit fontScale="92500" lnSpcReduction="10000"/>
          </a:bodyPr>
          <a:lstStyle/>
          <a:p>
            <a:r>
              <a:rPr lang="en-US" dirty="0"/>
              <a:t>An art researcher has asked you to design a database to record details of artists and the museums in which their paintings are displayed. For each painting, the researcher wants to know the size of the canvas, year painted, title, and style. The nationality, date of birth, and death of each artist must be recorded . For each museum, record details of its location and specialty, if it has one.</a:t>
            </a:r>
          </a:p>
        </p:txBody>
      </p:sp>
    </p:spTree>
    <p:extLst>
      <p:ext uri="{BB962C8B-B14F-4D97-AF65-F5344CB8AC3E}">
        <p14:creationId xmlns:p14="http://schemas.microsoft.com/office/powerpoint/2010/main" val="279019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85725" y="989460"/>
            <a:ext cx="8174182" cy="1383781"/>
          </a:xfrm>
          <a:noFill/>
        </p:spPr>
        <p:txBody>
          <a:bodyPr lIns="90479" tIns="44445" rIns="90479" bIns="44445" anchor="ctr"/>
          <a:lstStyle/>
          <a:p>
            <a:pPr eaLnBrk="1" hangingPunct="1"/>
            <a:r>
              <a:rPr lang="en-GB" dirty="0"/>
              <a:t>Mapping to a relational database</a:t>
            </a:r>
          </a:p>
        </p:txBody>
      </p:sp>
      <p:sp>
        <p:nvSpPr>
          <p:cNvPr id="8196" name="Rectangle 3"/>
          <p:cNvSpPr>
            <a:spLocks noGrp="1" noChangeArrowheads="1"/>
          </p:cNvSpPr>
          <p:nvPr>
            <p:ph idx="1"/>
          </p:nvPr>
        </p:nvSpPr>
        <p:spPr>
          <a:xfrm>
            <a:off x="1062038" y="2482175"/>
            <a:ext cx="7769225" cy="4113212"/>
          </a:xfrm>
          <a:noFill/>
        </p:spPr>
        <p:txBody>
          <a:bodyPr lIns="90479" tIns="44445" rIns="90479" bIns="44445"/>
          <a:lstStyle/>
          <a:p>
            <a:pPr eaLnBrk="1" hangingPunct="1">
              <a:lnSpc>
                <a:spcPct val="90000"/>
              </a:lnSpc>
            </a:pPr>
            <a:r>
              <a:rPr lang="en-GB" dirty="0"/>
              <a:t>Each entity becomes a table</a:t>
            </a:r>
          </a:p>
          <a:p>
            <a:pPr eaLnBrk="1" hangingPunct="1">
              <a:lnSpc>
                <a:spcPct val="90000"/>
              </a:lnSpc>
            </a:pPr>
            <a:r>
              <a:rPr lang="en-GB" dirty="0"/>
              <a:t>The entity name becomes the table name</a:t>
            </a:r>
          </a:p>
          <a:p>
            <a:pPr eaLnBrk="1" hangingPunct="1">
              <a:lnSpc>
                <a:spcPct val="90000"/>
              </a:lnSpc>
            </a:pPr>
            <a:r>
              <a:rPr lang="en-GB" dirty="0"/>
              <a:t>Each attribute becomes a column</a:t>
            </a:r>
          </a:p>
          <a:p>
            <a:pPr eaLnBrk="1" hangingPunct="1">
              <a:lnSpc>
                <a:spcPct val="90000"/>
              </a:lnSpc>
            </a:pPr>
            <a:r>
              <a:rPr lang="en-GB" dirty="0"/>
              <a:t>Add a column to the table at the many end of a 1:m relationship</a:t>
            </a:r>
          </a:p>
          <a:p>
            <a:pPr eaLnBrk="1" hangingPunct="1">
              <a:lnSpc>
                <a:spcPct val="90000"/>
              </a:lnSpc>
            </a:pPr>
            <a:r>
              <a:rPr lang="en-GB" dirty="0"/>
              <a:t>Put the identifier of the one end in the added column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695701" y="338673"/>
            <a:ext cx="5178425" cy="2005542"/>
          </a:xfrm>
          <a:noFill/>
        </p:spPr>
        <p:txBody>
          <a:bodyPr lIns="90479" tIns="44445" rIns="90479" bIns="44445" anchor="ctr"/>
          <a:lstStyle/>
          <a:p>
            <a:pPr eaLnBrk="1" hangingPunct="1"/>
            <a:r>
              <a:rPr lang="en-GB" dirty="0"/>
              <a:t>NATION and STOCK</a:t>
            </a:r>
            <a:br>
              <a:rPr lang="en-GB" sz="1400" dirty="0"/>
            </a:br>
            <a:r>
              <a:rPr lang="en-GB" sz="1800" dirty="0"/>
              <a:t> </a:t>
            </a:r>
            <a:r>
              <a:rPr lang="en-GB" sz="2400" dirty="0"/>
              <a:t>(note that </a:t>
            </a:r>
            <a:r>
              <a:rPr lang="en-GB" sz="2400" dirty="0" err="1"/>
              <a:t>natcode</a:t>
            </a:r>
            <a:r>
              <a:rPr lang="en-GB" sz="2400" dirty="0"/>
              <a:t> appears in both tables)</a:t>
            </a:r>
          </a:p>
        </p:txBody>
      </p:sp>
      <p:graphicFrame>
        <p:nvGraphicFramePr>
          <p:cNvPr id="16770" name="Group 386"/>
          <p:cNvGraphicFramePr>
            <a:graphicFrameLocks noGrp="1"/>
          </p:cNvGraphicFramePr>
          <p:nvPr>
            <p:extLst>
              <p:ext uri="{D42A27DB-BD31-4B8C-83A1-F6EECF244321}">
                <p14:modId xmlns:p14="http://schemas.microsoft.com/office/powerpoint/2010/main" val="3760445966"/>
              </p:ext>
            </p:extLst>
          </p:nvPr>
        </p:nvGraphicFramePr>
        <p:xfrm>
          <a:off x="382150" y="294949"/>
          <a:ext cx="3188138" cy="2038351"/>
        </p:xfrm>
        <a:graphic>
          <a:graphicData uri="http://schemas.openxmlformats.org/drawingml/2006/table">
            <a:tbl>
              <a:tblPr/>
              <a:tblGrid>
                <a:gridCol w="940132">
                  <a:extLst>
                    <a:ext uri="{9D8B030D-6E8A-4147-A177-3AD203B41FA5}">
                      <a16:colId xmlns:a16="http://schemas.microsoft.com/office/drawing/2014/main" val="20000"/>
                    </a:ext>
                  </a:extLst>
                </a:gridCol>
                <a:gridCol w="1263253">
                  <a:extLst>
                    <a:ext uri="{9D8B030D-6E8A-4147-A177-3AD203B41FA5}">
                      <a16:colId xmlns:a16="http://schemas.microsoft.com/office/drawing/2014/main" val="20001"/>
                    </a:ext>
                  </a:extLst>
                </a:gridCol>
                <a:gridCol w="984753">
                  <a:extLst>
                    <a:ext uri="{9D8B030D-6E8A-4147-A177-3AD203B41FA5}">
                      <a16:colId xmlns:a16="http://schemas.microsoft.com/office/drawing/2014/main" val="20002"/>
                    </a:ext>
                  </a:extLst>
                </a:gridCol>
              </a:tblGrid>
              <a:tr h="29618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1" i="0" u="none" strike="noStrike" cap="none" normalizeH="0" baseline="0" dirty="0">
                          <a:ln>
                            <a:noFill/>
                          </a:ln>
                          <a:solidFill>
                            <a:schemeClr val="tx1"/>
                          </a:solidFill>
                          <a:effectLst/>
                          <a:latin typeface="Trebuchet MS" pitchFamily="34" charset="0"/>
                        </a:rPr>
                        <a:t>nation</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29618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1" i="0" u="sng" strike="noStrike" cap="none" normalizeH="0" baseline="0" dirty="0" err="1">
                          <a:ln>
                            <a:noFill/>
                          </a:ln>
                          <a:solidFill>
                            <a:schemeClr val="tx1"/>
                          </a:solidFill>
                          <a:effectLst/>
                          <a:latin typeface="Trebuchet MS" pitchFamily="34" charset="0"/>
                        </a:rPr>
                        <a:t>natcode</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1" i="0" u="none" strike="noStrike" cap="none" normalizeH="0" baseline="0" dirty="0" err="1">
                          <a:ln>
                            <a:noFill/>
                          </a:ln>
                          <a:solidFill>
                            <a:schemeClr val="tx1"/>
                          </a:solidFill>
                          <a:effectLst/>
                          <a:latin typeface="Trebuchet MS" pitchFamily="34" charset="0"/>
                        </a:rPr>
                        <a:t>natname</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1" i="0" u="none" strike="noStrike" cap="none" normalizeH="0" baseline="0" dirty="0" err="1">
                          <a:ln>
                            <a:noFill/>
                          </a:ln>
                          <a:solidFill>
                            <a:schemeClr val="tx1"/>
                          </a:solidFill>
                          <a:effectLst/>
                          <a:latin typeface="Trebuchet MS" pitchFamily="34" charset="0"/>
                        </a:rPr>
                        <a:t>exchrate</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542950">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UK</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United Kingdom</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1.00</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9618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USA</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United States</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0.67</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10669">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AUS</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Australia</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0.46</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9618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IND</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India</a:t>
                      </a:r>
                      <a:endParaRPr kumimoji="0" lang="en-US" sz="1400" b="0" i="0" u="none" strike="noStrike" cap="none" normalizeH="0" baseline="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0.0228</a:t>
                      </a:r>
                      <a:endParaRPr kumimoji="0" lang="en-US" sz="1400" b="0" i="0" u="none" strike="noStrike" cap="none" normalizeH="0" baseline="0" dirty="0">
                        <a:ln>
                          <a:noFill/>
                        </a:ln>
                        <a:solidFill>
                          <a:schemeClr val="tx1"/>
                        </a:solidFill>
                        <a:effectLst/>
                        <a:latin typeface="Georgia" pitchFamily="18"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graphicFrame>
        <p:nvGraphicFramePr>
          <p:cNvPr id="16771" name="Group 387"/>
          <p:cNvGraphicFramePr>
            <a:graphicFrameLocks noGrp="1"/>
          </p:cNvGraphicFramePr>
          <p:nvPr>
            <p:extLst>
              <p:ext uri="{D42A27DB-BD31-4B8C-83A1-F6EECF244321}">
                <p14:modId xmlns:p14="http://schemas.microsoft.com/office/powerpoint/2010/main" val="2633002793"/>
              </p:ext>
            </p:extLst>
          </p:nvPr>
        </p:nvGraphicFramePr>
        <p:xfrm>
          <a:off x="388884" y="2466975"/>
          <a:ext cx="7430813" cy="4370082"/>
        </p:xfrm>
        <a:graphic>
          <a:graphicData uri="http://schemas.openxmlformats.org/drawingml/2006/table">
            <a:tbl>
              <a:tblPr/>
              <a:tblGrid>
                <a:gridCol w="1027747">
                  <a:extLst>
                    <a:ext uri="{9D8B030D-6E8A-4147-A177-3AD203B41FA5}">
                      <a16:colId xmlns:a16="http://schemas.microsoft.com/office/drawing/2014/main" val="20000"/>
                    </a:ext>
                  </a:extLst>
                </a:gridCol>
                <a:gridCol w="1628419">
                  <a:extLst>
                    <a:ext uri="{9D8B030D-6E8A-4147-A177-3AD203B41FA5}">
                      <a16:colId xmlns:a16="http://schemas.microsoft.com/office/drawing/2014/main" val="20001"/>
                    </a:ext>
                  </a:extLst>
                </a:gridCol>
                <a:gridCol w="1052328">
                  <a:extLst>
                    <a:ext uri="{9D8B030D-6E8A-4147-A177-3AD203B41FA5}">
                      <a16:colId xmlns:a16="http://schemas.microsoft.com/office/drawing/2014/main" val="20002"/>
                    </a:ext>
                  </a:extLst>
                </a:gridCol>
                <a:gridCol w="990878">
                  <a:extLst>
                    <a:ext uri="{9D8B030D-6E8A-4147-A177-3AD203B41FA5}">
                      <a16:colId xmlns:a16="http://schemas.microsoft.com/office/drawing/2014/main" val="20003"/>
                    </a:ext>
                  </a:extLst>
                </a:gridCol>
                <a:gridCol w="895631">
                  <a:extLst>
                    <a:ext uri="{9D8B030D-6E8A-4147-A177-3AD203B41FA5}">
                      <a16:colId xmlns:a16="http://schemas.microsoft.com/office/drawing/2014/main" val="20004"/>
                    </a:ext>
                  </a:extLst>
                </a:gridCol>
                <a:gridCol w="831107">
                  <a:extLst>
                    <a:ext uri="{9D8B030D-6E8A-4147-A177-3AD203B41FA5}">
                      <a16:colId xmlns:a16="http://schemas.microsoft.com/office/drawing/2014/main" val="20005"/>
                    </a:ext>
                  </a:extLst>
                </a:gridCol>
                <a:gridCol w="1004703">
                  <a:extLst>
                    <a:ext uri="{9D8B030D-6E8A-4147-A177-3AD203B41FA5}">
                      <a16:colId xmlns:a16="http://schemas.microsoft.com/office/drawing/2014/main" val="20006"/>
                    </a:ext>
                  </a:extLst>
                </a:gridCol>
              </a:tblGrid>
              <a:tr h="291858">
                <a:tc>
                  <a:txBody>
                    <a:bodyPr/>
                    <a:lstStyle/>
                    <a:p>
                      <a:pPr marL="0" marR="0" lvl="0" indent="0" algn="l" defTabSz="914400" rtl="0" eaLnBrk="1" fontAlgn="base" latinLnBrk="0" hangingPunct="1">
                        <a:lnSpc>
                          <a:spcPct val="88000"/>
                        </a:lnSpc>
                        <a:spcBef>
                          <a:spcPts val="500"/>
                        </a:spcBef>
                        <a:spcAft>
                          <a:spcPct val="0"/>
                        </a:spcAft>
                        <a:buClrTx/>
                        <a:buSzTx/>
                        <a:buFontTx/>
                        <a:buNone/>
                        <a:tabLst/>
                      </a:pPr>
                      <a:r>
                        <a:rPr kumimoji="0" lang="en-US" sz="1200" b="1" i="0" u="none" strike="noStrike" cap="none" normalizeH="0" baseline="0" dirty="0">
                          <a:ln>
                            <a:noFill/>
                          </a:ln>
                          <a:solidFill>
                            <a:schemeClr val="tx1"/>
                          </a:solidFill>
                          <a:effectLst/>
                          <a:latin typeface="Trebuchet MS" pitchFamily="34" charset="0"/>
                        </a:rPr>
                        <a:t>stock</a:t>
                      </a:r>
                      <a:endParaRPr kumimoji="0" lang="en-US" sz="12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274320">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200" b="1" i="0" u="sng" strike="noStrike" cap="none" normalizeH="0" baseline="0">
                          <a:ln>
                            <a:noFill/>
                          </a:ln>
                          <a:solidFill>
                            <a:schemeClr val="tx1"/>
                          </a:solidFill>
                          <a:effectLst/>
                          <a:latin typeface="Trebuchet MS" pitchFamily="34" charset="0"/>
                        </a:rPr>
                        <a:t>stkcode</a:t>
                      </a:r>
                      <a:endParaRPr kumimoji="0" lang="en-US" sz="1200" b="0" i="0" u="none" strike="noStrike" cap="none" normalizeH="0" baseline="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dirty="0" err="1">
                          <a:ln>
                            <a:noFill/>
                          </a:ln>
                          <a:solidFill>
                            <a:schemeClr val="tx1"/>
                          </a:solidFill>
                          <a:effectLst/>
                          <a:latin typeface="Trebuchet MS" pitchFamily="34" charset="0"/>
                        </a:rPr>
                        <a:t>stkfirm</a:t>
                      </a:r>
                      <a:endParaRPr kumimoji="0" lang="en-US" sz="12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dirty="0" err="1">
                          <a:ln>
                            <a:noFill/>
                          </a:ln>
                          <a:solidFill>
                            <a:schemeClr val="tx1"/>
                          </a:solidFill>
                          <a:effectLst/>
                          <a:latin typeface="Trebuchet MS" pitchFamily="34" charset="0"/>
                        </a:rPr>
                        <a:t>stkprice</a:t>
                      </a:r>
                      <a:endParaRPr kumimoji="0" lang="en-US" sz="12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dirty="0" err="1">
                          <a:ln>
                            <a:noFill/>
                          </a:ln>
                          <a:solidFill>
                            <a:schemeClr val="tx1"/>
                          </a:solidFill>
                          <a:effectLst/>
                          <a:latin typeface="Trebuchet MS" pitchFamily="34" charset="0"/>
                        </a:rPr>
                        <a:t>stkqty</a:t>
                      </a:r>
                      <a:endParaRPr kumimoji="0" lang="en-US" sz="12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dirty="0" err="1">
                          <a:ln>
                            <a:noFill/>
                          </a:ln>
                          <a:solidFill>
                            <a:schemeClr val="tx1"/>
                          </a:solidFill>
                          <a:effectLst/>
                          <a:latin typeface="Trebuchet MS" pitchFamily="34" charset="0"/>
                        </a:rPr>
                        <a:t>stkdiv</a:t>
                      </a:r>
                      <a:endParaRPr kumimoji="0" lang="en-US" sz="12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dirty="0" err="1">
                          <a:ln>
                            <a:noFill/>
                          </a:ln>
                          <a:solidFill>
                            <a:schemeClr val="tx1"/>
                          </a:solidFill>
                          <a:effectLst/>
                          <a:latin typeface="Trebuchet MS" pitchFamily="34" charset="0"/>
                        </a:rPr>
                        <a:t>stkpe</a:t>
                      </a:r>
                      <a:endParaRPr kumimoji="0" lang="en-US" sz="12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200" b="1" i="0" u="none" strike="noStrike" cap="none" normalizeH="0" baseline="0" dirty="0" err="1">
                          <a:ln>
                            <a:noFill/>
                          </a:ln>
                          <a:solidFill>
                            <a:schemeClr val="tx1"/>
                          </a:solidFill>
                          <a:effectLst/>
                          <a:latin typeface="Trebuchet MS" pitchFamily="34" charset="0"/>
                        </a:rPr>
                        <a:t>natcode</a:t>
                      </a:r>
                      <a:endParaRPr kumimoji="0" lang="en-US" sz="12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err="1">
                          <a:ln>
                            <a:noFill/>
                          </a:ln>
                          <a:solidFill>
                            <a:schemeClr val="tx1"/>
                          </a:solidFill>
                          <a:effectLst/>
                          <a:latin typeface="Trebuchet MS" pitchFamily="34" charset="0"/>
                        </a:rPr>
                        <a:t>Freedonia</a:t>
                      </a:r>
                      <a:r>
                        <a:rPr kumimoji="0" lang="en-US" sz="1200" b="0" i="0" u="none" strike="noStrike" cap="none" normalizeH="0" baseline="0" dirty="0">
                          <a:ln>
                            <a:noFill/>
                          </a:ln>
                          <a:solidFill>
                            <a:schemeClr val="tx1"/>
                          </a:solidFill>
                          <a:effectLst/>
                          <a:latin typeface="Trebuchet MS" pitchFamily="34" charset="0"/>
                        </a:rPr>
                        <a:t> Copper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27.50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10529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Patagonian Tea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55.25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12635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Abyssinian Ruby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31.82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22010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SLG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Sri Lankan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50.37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32868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ILZ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Indian Lead &amp;Zinc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37.75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6390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Burmese Elephant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154713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Bolivian Sheep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231678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Nigerian Geese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Canadian Sugar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52.78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4716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ROF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Royal Ostrich Farms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1234923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MG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Minnesota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53.87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816122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GP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Georgia Peach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387333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USA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Narembeen Emu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45619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QD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Queensland Diamond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6.73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89251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Indooroopilly Ruby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15.92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56147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AUS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r h="237744">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BD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Bombay Duck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25.55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167382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34" charset="0"/>
                        </a:rPr>
                        <a:t>IND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7"/>
                  </a:ext>
                </a:extLst>
              </a:tr>
            </a:tbl>
          </a:graphicData>
        </a:graphic>
      </p:graphicFrame>
      <p:sp>
        <p:nvSpPr>
          <p:cNvPr id="3" name="Down Arrow 2"/>
          <p:cNvSpPr/>
          <p:nvPr/>
        </p:nvSpPr>
        <p:spPr bwMode="auto">
          <a:xfrm>
            <a:off x="7096991" y="2275609"/>
            <a:ext cx="436418" cy="488373"/>
          </a:xfrm>
          <a:prstGeom prst="downArrow">
            <a:avLst/>
          </a:prstGeom>
          <a:solidFill>
            <a:srgbClr val="C00000"/>
          </a:solidFill>
          <a:ln w="12700" cap="flat" cmpd="sng" algn="ctr">
            <a:solidFill>
              <a:schemeClr val="tx1"/>
            </a:solidFill>
            <a:prstDash val="solid"/>
            <a:round/>
            <a:headEnd type="none" w="med" len="med"/>
            <a:tailEnd type="none" w="med" len="med"/>
          </a:ln>
          <a:effectLst/>
        </p:spPr>
        <p:txBody>
          <a:bodyPr vert="horz" wrap="square" lIns="91431" tIns="45715" rIns="91431" bIns="45715" numCol="1" rtlCol="0" anchor="t" anchorCtr="0" compatLnSpc="1">
            <a:prstTxWarp prst="textNoShape">
              <a:avLst/>
            </a:prstTxWarp>
          </a:bodyPr>
          <a:lstStyle/>
          <a:p>
            <a:pPr defTabSz="914305"/>
            <a:endParaRPr lang="en-US">
              <a:solidFill>
                <a:srgbClr val="FF0000"/>
              </a:solidFill>
              <a:ea typeface="Osaka" pitchFamily="-120" charset="-128"/>
            </a:endParaRPr>
          </a:p>
        </p:txBody>
      </p:sp>
    </p:spTree>
    <p:extLst>
      <p:ext uri="{BB962C8B-B14F-4D97-AF65-F5344CB8AC3E}">
        <p14:creationId xmlns:p14="http://schemas.microsoft.com/office/powerpoint/2010/main" val="32132896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33845" y="783393"/>
            <a:ext cx="8205355" cy="1143000"/>
          </a:xfrm>
          <a:noFill/>
        </p:spPr>
        <p:txBody>
          <a:bodyPr lIns="90479" tIns="44445" rIns="90479" bIns="44445" anchor="ctr"/>
          <a:lstStyle/>
          <a:p>
            <a:pPr eaLnBrk="1" hangingPunct="1"/>
            <a:r>
              <a:rPr lang="en-GB" dirty="0"/>
              <a:t>Foreign keys</a:t>
            </a:r>
          </a:p>
        </p:txBody>
      </p:sp>
      <p:sp>
        <p:nvSpPr>
          <p:cNvPr id="10244" name="Rectangle 3"/>
          <p:cNvSpPr>
            <a:spLocks noGrp="1" noChangeArrowheads="1"/>
          </p:cNvSpPr>
          <p:nvPr>
            <p:ph idx="1"/>
          </p:nvPr>
        </p:nvSpPr>
        <p:spPr>
          <a:xfrm>
            <a:off x="876910" y="2046791"/>
            <a:ext cx="7719224" cy="4113212"/>
          </a:xfrm>
          <a:noFill/>
        </p:spPr>
        <p:txBody>
          <a:bodyPr lIns="90479" tIns="44445" rIns="90479" bIns="44445">
            <a:normAutofit/>
          </a:bodyPr>
          <a:lstStyle/>
          <a:p>
            <a:pPr>
              <a:spcBef>
                <a:spcPct val="0"/>
              </a:spcBef>
              <a:buFont typeface="Wingdings" panose="05000000000000000000" pitchFamily="2" charset="2"/>
              <a:buChar char="§"/>
            </a:pPr>
            <a:r>
              <a:rPr lang="en-US" dirty="0"/>
              <a:t>Foreign key </a:t>
            </a:r>
            <a:r>
              <a:rPr lang="en-US" sz="2800" dirty="0"/>
              <a:t>– a column (or combination of columns) in one table whose values must match the primary key in the same table, or the primary key in another table, or be null</a:t>
            </a:r>
          </a:p>
          <a:p>
            <a:pPr lvl="1">
              <a:spcBef>
                <a:spcPct val="0"/>
              </a:spcBef>
              <a:buFont typeface="Wingdings" panose="05000000000000000000" pitchFamily="2" charset="2"/>
              <a:buChar char="§"/>
            </a:pPr>
            <a:r>
              <a:rPr lang="en-GB" sz="2400" dirty="0" err="1">
                <a:latin typeface="Courier New" pitchFamily="-109" charset="0"/>
              </a:rPr>
              <a:t>natcode</a:t>
            </a:r>
            <a:r>
              <a:rPr lang="en-GB" sz="2400" dirty="0"/>
              <a:t> in </a:t>
            </a:r>
            <a:r>
              <a:rPr lang="en-GB" sz="2400" dirty="0">
                <a:latin typeface="Courier New" pitchFamily="-109" charset="0"/>
              </a:rPr>
              <a:t>stock</a:t>
            </a:r>
            <a:r>
              <a:rPr lang="en-GB" sz="2400" dirty="0"/>
              <a:t> is a foreign key because </a:t>
            </a:r>
            <a:r>
              <a:rPr lang="en-GB" sz="2400" dirty="0" err="1">
                <a:latin typeface="Courier New" pitchFamily="-109" charset="0"/>
              </a:rPr>
              <a:t>natcode</a:t>
            </a:r>
            <a:r>
              <a:rPr lang="en-GB" sz="2400" dirty="0"/>
              <a:t> is the primary key of </a:t>
            </a:r>
            <a:r>
              <a:rPr lang="en-GB" sz="2400" dirty="0">
                <a:latin typeface="Courier New" pitchFamily="-109" charset="0"/>
              </a:rPr>
              <a:t>nation</a:t>
            </a:r>
            <a:endParaRPr lang="en-US" sz="2400" dirty="0"/>
          </a:p>
          <a:p>
            <a:pPr>
              <a:spcBef>
                <a:spcPct val="0"/>
              </a:spcBef>
              <a:buFont typeface="Wingdings" panose="05000000000000000000" pitchFamily="2" charset="2"/>
              <a:buNone/>
            </a:pPr>
            <a:endParaRPr lang="en-GB" sz="2800" dirty="0"/>
          </a:p>
          <a:p>
            <a:pPr eaLnBrk="1" hangingPunct="1">
              <a:buFont typeface="Wingdings" panose="05000000000000000000" pitchFamily="2" charset="2"/>
              <a:buChar char="§"/>
            </a:pPr>
            <a:r>
              <a:rPr lang="en-GB" sz="2800" dirty="0"/>
              <a:t>Record a 1:m relationship</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72752" y="1022807"/>
            <a:ext cx="8246918" cy="1143000"/>
          </a:xfrm>
          <a:noFill/>
        </p:spPr>
        <p:txBody>
          <a:bodyPr lIns="90479" tIns="44445" rIns="90479" bIns="44445" anchor="ctr"/>
          <a:lstStyle/>
          <a:p>
            <a:pPr eaLnBrk="1" hangingPunct="1"/>
            <a:r>
              <a:rPr lang="en-GB" dirty="0"/>
              <a:t>Referential integrity constraint</a:t>
            </a:r>
          </a:p>
        </p:txBody>
      </p:sp>
      <p:sp>
        <p:nvSpPr>
          <p:cNvPr id="11268" name="Rectangle 3"/>
          <p:cNvSpPr>
            <a:spLocks noGrp="1" noChangeArrowheads="1"/>
          </p:cNvSpPr>
          <p:nvPr>
            <p:ph idx="1"/>
          </p:nvPr>
        </p:nvSpPr>
        <p:spPr>
          <a:xfrm>
            <a:off x="829541" y="2167633"/>
            <a:ext cx="7772400" cy="3962400"/>
          </a:xfrm>
          <a:noFill/>
        </p:spPr>
        <p:txBody>
          <a:bodyPr lIns="90479" tIns="44445" rIns="90479" bIns="44445">
            <a:normAutofit fontScale="92500"/>
          </a:bodyPr>
          <a:lstStyle/>
          <a:p>
            <a:pPr eaLnBrk="1" hangingPunct="1"/>
            <a:r>
              <a:rPr lang="en-GB" dirty="0"/>
              <a:t>For every value of a foreign key there is a primary key with that value</a:t>
            </a:r>
          </a:p>
          <a:p>
            <a:pPr lvl="1"/>
            <a:r>
              <a:rPr lang="en-GB" dirty="0"/>
              <a:t>For every value of </a:t>
            </a:r>
            <a:r>
              <a:rPr lang="en-GB" dirty="0" err="1">
                <a:latin typeface="Courier New" panose="02070309020205020404" pitchFamily="49" charset="0"/>
              </a:rPr>
              <a:t>natcode</a:t>
            </a:r>
            <a:r>
              <a:rPr lang="en-GB" dirty="0"/>
              <a:t> in stock there is a value of </a:t>
            </a:r>
            <a:r>
              <a:rPr lang="en-GB" dirty="0" err="1">
                <a:latin typeface="Courier New" panose="02070309020205020404" pitchFamily="49" charset="0"/>
              </a:rPr>
              <a:t>natcode</a:t>
            </a:r>
            <a:r>
              <a:rPr lang="en-GB" dirty="0"/>
              <a:t> in </a:t>
            </a:r>
            <a:r>
              <a:rPr lang="en-GB" dirty="0">
                <a:latin typeface="Courier New" panose="02070309020205020404" pitchFamily="49" charset="0"/>
              </a:rPr>
              <a:t>nation</a:t>
            </a:r>
            <a:endParaRPr lang="en-GB" dirty="0"/>
          </a:p>
          <a:p>
            <a:pPr eaLnBrk="1" hangingPunct="1"/>
            <a:r>
              <a:rPr lang="en-GB" dirty="0"/>
              <a:t>A primary key must exist before the foreign key can be defined</a:t>
            </a:r>
          </a:p>
          <a:p>
            <a:pPr lvl="1" eaLnBrk="1" hangingPunct="1"/>
            <a:r>
              <a:rPr lang="en-GB" dirty="0"/>
              <a:t>Must create the nation record before records for stocks listed in that nation are created</a:t>
            </a:r>
          </a:p>
        </p:txBody>
      </p:sp>
    </p:spTree>
  </p:cSld>
  <p:clrMapOvr>
    <a:masterClrMapping/>
  </p:clrMapOvr>
  <p:transition/>
</p:sld>
</file>

<file path=ppt/theme/theme1.xml><?xml version="1.0" encoding="utf-8"?>
<a:theme xmlns:a="http://schemas.openxmlformats.org/drawingml/2006/main" name="UGA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GATemplate" id="{FBEAE634-6466-5C4C-9E8E-1905B47CE371}" vid="{1AAF9FC3-A5B1-DF43-972C-76DD711896C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UGATemplate</Template>
  <TotalTime>14261</TotalTime>
  <Words>3924</Words>
  <Application>Microsoft Office PowerPoint</Application>
  <PresentationFormat>Letter Paper (8.5x11 in)</PresentationFormat>
  <Paragraphs>1196</Paragraphs>
  <Slides>56</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Courier</vt:lpstr>
      <vt:lpstr>Arial</vt:lpstr>
      <vt:lpstr>Courier New</vt:lpstr>
      <vt:lpstr>Georgia</vt:lpstr>
      <vt:lpstr>Times</vt:lpstr>
      <vt:lpstr>Times New Roman</vt:lpstr>
      <vt:lpstr>Trebuchet MS</vt:lpstr>
      <vt:lpstr>Wingdings</vt:lpstr>
      <vt:lpstr>UGA theme</vt:lpstr>
      <vt:lpstr>Module 3  Multi-Entity Modeling and SQL</vt:lpstr>
      <vt:lpstr>The one-to-many relationship</vt:lpstr>
      <vt:lpstr>Hierarchical relationships</vt:lpstr>
      <vt:lpstr>Could create STOCK table with additional columns (but note redundancy of natname and exchrate)</vt:lpstr>
      <vt:lpstr>Create another entity   (to avoid anomalies listed below)</vt:lpstr>
      <vt:lpstr>Mapping to a relational database</vt:lpstr>
      <vt:lpstr>NATION and STOCK  (note that natcode appears in both tables)</vt:lpstr>
      <vt:lpstr>Foreign keys</vt:lpstr>
      <vt:lpstr>Referential integrity constraint</vt:lpstr>
      <vt:lpstr>Creating the tables</vt:lpstr>
      <vt:lpstr>Creating the tables</vt:lpstr>
      <vt:lpstr>Representing a 1:m relationship in MySQL Workbench</vt:lpstr>
      <vt:lpstr>Exercise</vt:lpstr>
      <vt:lpstr>Join Two Tables</vt:lpstr>
      <vt:lpstr>Join</vt:lpstr>
      <vt:lpstr>Join</vt:lpstr>
      <vt:lpstr>Practice Exercise 1</vt:lpstr>
      <vt:lpstr>Practice Exercise 1.1</vt:lpstr>
      <vt:lpstr>GROUP BY - reporting by groups</vt:lpstr>
      <vt:lpstr>HAVING - the WHERE clause of groups</vt:lpstr>
      <vt:lpstr>Exercise</vt:lpstr>
      <vt:lpstr>Practice Exercise 2</vt:lpstr>
      <vt:lpstr>Practice Exercise 3</vt:lpstr>
      <vt:lpstr>Practice Exercise 1.2</vt:lpstr>
      <vt:lpstr>Practice Exercise 1.3</vt:lpstr>
      <vt:lpstr>Outer Join</vt:lpstr>
      <vt:lpstr>Outer Join Example</vt:lpstr>
      <vt:lpstr>OUTER JOIN</vt:lpstr>
      <vt:lpstr>Structure of SQL statements</vt:lpstr>
      <vt:lpstr>Regular expression</vt:lpstr>
      <vt:lpstr>Regular expression</vt:lpstr>
      <vt:lpstr>Regular expression</vt:lpstr>
      <vt:lpstr>Regular expression</vt:lpstr>
      <vt:lpstr>Regular expression</vt:lpstr>
      <vt:lpstr>Regular expression</vt:lpstr>
      <vt:lpstr>regexlib.com</vt:lpstr>
      <vt:lpstr>Exercise</vt:lpstr>
      <vt:lpstr>Practice Exercise 1.4</vt:lpstr>
      <vt:lpstr>Subqueries</vt:lpstr>
      <vt:lpstr>Correlated subquery</vt:lpstr>
      <vt:lpstr>Correlated subquery</vt:lpstr>
      <vt:lpstr>Subquery vs. Correlated Subquery</vt:lpstr>
      <vt:lpstr>Exercise</vt:lpstr>
      <vt:lpstr>Class Exercise 4</vt:lpstr>
      <vt:lpstr>Practice Exercise 4</vt:lpstr>
      <vt:lpstr>Comparing a Nested Query (Subquery) with a Correlated Subquery</vt:lpstr>
      <vt:lpstr>Table Source</vt:lpstr>
      <vt:lpstr>Table Recipe</vt:lpstr>
      <vt:lpstr>Practice Exercise 1.5</vt:lpstr>
      <vt:lpstr>Views - virtual tables</vt:lpstr>
      <vt:lpstr>Views - querying</vt:lpstr>
      <vt:lpstr>Why create a view?</vt:lpstr>
      <vt:lpstr>Exercise</vt:lpstr>
      <vt:lpstr>Practice Exercise 5 Review of Group By and Having</vt:lpstr>
      <vt:lpstr>Summary</vt:lpstr>
      <vt:lpstr>Data Modelling Exercise</vt:lpstr>
    </vt:vector>
  </TitlesOfParts>
  <Company>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One-to-Many Relationship</dc:title>
  <dc:creator>Marie CLAUDE Boudreau</dc:creator>
  <cp:lastModifiedBy>Ling Xue</cp:lastModifiedBy>
  <cp:revision>245</cp:revision>
  <dcterms:modified xsi:type="dcterms:W3CDTF">2023-08-30T03:16:25Z</dcterms:modified>
</cp:coreProperties>
</file>