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7" r:id="rId1"/>
  </p:sldMasterIdLst>
  <p:notesMasterIdLst>
    <p:notesMasterId r:id="rId31"/>
  </p:notesMasterIdLst>
  <p:handoutMasterIdLst>
    <p:handoutMasterId r:id="rId32"/>
  </p:handoutMasterIdLst>
  <p:sldIdLst>
    <p:sldId id="285" r:id="rId2"/>
    <p:sldId id="287" r:id="rId3"/>
    <p:sldId id="288" r:id="rId4"/>
    <p:sldId id="317" r:id="rId5"/>
    <p:sldId id="289" r:id="rId6"/>
    <p:sldId id="290" r:id="rId7"/>
    <p:sldId id="291" r:id="rId8"/>
    <p:sldId id="292" r:id="rId9"/>
    <p:sldId id="293" r:id="rId10"/>
    <p:sldId id="294" r:id="rId11"/>
    <p:sldId id="319" r:id="rId12"/>
    <p:sldId id="295" r:id="rId13"/>
    <p:sldId id="297" r:id="rId14"/>
    <p:sldId id="298" r:id="rId15"/>
    <p:sldId id="312" r:id="rId16"/>
    <p:sldId id="299" r:id="rId17"/>
    <p:sldId id="318" r:id="rId18"/>
    <p:sldId id="300" r:id="rId19"/>
    <p:sldId id="301" r:id="rId20"/>
    <p:sldId id="302" r:id="rId21"/>
    <p:sldId id="303" r:id="rId22"/>
    <p:sldId id="308" r:id="rId23"/>
    <p:sldId id="316" r:id="rId24"/>
    <p:sldId id="309" r:id="rId25"/>
    <p:sldId id="310" r:id="rId26"/>
    <p:sldId id="315" r:id="rId27"/>
    <p:sldId id="313" r:id="rId28"/>
    <p:sldId id="314" r:id="rId29"/>
    <p:sldId id="311" r:id="rId30"/>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3" autoAdjust="0"/>
    <p:restoredTop sz="96041" autoAdjust="0"/>
  </p:normalViewPr>
  <p:slideViewPr>
    <p:cSldViewPr snapToGrid="0">
      <p:cViewPr varScale="1">
        <p:scale>
          <a:sx n="102" d="100"/>
          <a:sy n="102" d="100"/>
        </p:scale>
        <p:origin x="653" y="72"/>
      </p:cViewPr>
      <p:guideLst>
        <p:guide orient="horz" pos="2160"/>
        <p:guide pos="2880"/>
      </p:guideLst>
    </p:cSldViewPr>
  </p:slideViewPr>
  <p:outlineViewPr>
    <p:cViewPr>
      <p:scale>
        <a:sx n="33" d="100"/>
        <a:sy n="33" d="100"/>
      </p:scale>
      <p:origin x="0" y="0"/>
    </p:cViewPr>
    <p:sldLst>
      <p:sld r:id="rId1" collapse="1"/>
    </p:sldLst>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98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341525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Osaka" pitchFamily="-109" charset="-128"/>
        <a:cs typeface="Osaka" pitchFamily="-109" charset="-128"/>
      </a:defRPr>
    </a:lvl1pPr>
    <a:lvl2pPr marL="457200" algn="l" rtl="0" eaLnBrk="0" fontAlgn="base" hangingPunct="0">
      <a:spcBef>
        <a:spcPct val="30000"/>
      </a:spcBef>
      <a:spcAft>
        <a:spcPct val="0"/>
      </a:spcAft>
      <a:defRPr sz="1200" kern="1200">
        <a:solidFill>
          <a:schemeClr val="tx1"/>
        </a:solidFill>
        <a:latin typeface="Times New Roman" pitchFamily="-109" charset="0"/>
        <a:ea typeface="Osaka" pitchFamily="-109" charset="-128"/>
        <a:cs typeface="Osaka" pitchFamily="-109" charset="-128"/>
      </a:defRPr>
    </a:lvl2pPr>
    <a:lvl3pPr marL="914400" algn="l" rtl="0" eaLnBrk="0" fontAlgn="base" hangingPunct="0">
      <a:spcBef>
        <a:spcPct val="30000"/>
      </a:spcBef>
      <a:spcAft>
        <a:spcPct val="0"/>
      </a:spcAft>
      <a:defRPr sz="1200" kern="1200">
        <a:solidFill>
          <a:schemeClr val="tx1"/>
        </a:solidFill>
        <a:latin typeface="Times New Roman" pitchFamily="-109" charset="0"/>
        <a:ea typeface="Osaka" pitchFamily="-109" charset="-128"/>
        <a:cs typeface="Osaka" pitchFamily="-109" charset="-128"/>
      </a:defRPr>
    </a:lvl3pPr>
    <a:lvl4pPr marL="1371600" algn="l" rtl="0" eaLnBrk="0" fontAlgn="base" hangingPunct="0">
      <a:spcBef>
        <a:spcPct val="30000"/>
      </a:spcBef>
      <a:spcAft>
        <a:spcPct val="0"/>
      </a:spcAft>
      <a:defRPr sz="1200" kern="1200">
        <a:solidFill>
          <a:schemeClr val="tx1"/>
        </a:solidFill>
        <a:latin typeface="Times New Roman" pitchFamily="-109" charset="0"/>
        <a:ea typeface="Osaka" pitchFamily="-109" charset="-128"/>
        <a:cs typeface="Osaka" pitchFamily="-109" charset="-128"/>
      </a:defRPr>
    </a:lvl4pPr>
    <a:lvl5pPr marL="1828800" algn="l" rtl="0" eaLnBrk="0" fontAlgn="base" hangingPunct="0">
      <a:spcBef>
        <a:spcPct val="30000"/>
      </a:spcBef>
      <a:spcAft>
        <a:spcPct val="0"/>
      </a:spcAft>
      <a:defRPr sz="1200" kern="1200">
        <a:solidFill>
          <a:schemeClr val="tx1"/>
        </a:solidFill>
        <a:latin typeface="Times New Roman" pitchFamily="-109" charset="0"/>
        <a:ea typeface="Osaka" pitchFamily="-109" charset="-128"/>
        <a:cs typeface="Osaka" pitchFamily="-109"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a:t>http://</a:t>
            </a:r>
            <a:r>
              <a:rPr lang="en-US" dirty="0" err="1"/>
              <a:t>www.mdmproofing.com/iym/products/receipt</a:t>
            </a:r>
            <a:r>
              <a:rPr lang="en-US"/>
              <a:t>-splitter/</a:t>
            </a:r>
            <a:endParaRPr lang="en-US" dirty="0"/>
          </a:p>
        </p:txBody>
      </p:sp>
    </p:spTree>
    <p:extLst>
      <p:ext uri="{BB962C8B-B14F-4D97-AF65-F5344CB8AC3E}">
        <p14:creationId xmlns:p14="http://schemas.microsoft.com/office/powerpoint/2010/main" val="521013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9087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6913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4143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ln/>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8892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6892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50938" y="692150"/>
            <a:ext cx="4556125" cy="3416300"/>
          </a:xfrm>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7302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5328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50938" y="692150"/>
            <a:ext cx="4556125" cy="3416300"/>
          </a:xfrm>
          <a:ln/>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63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anose="020B0604020202020204" pitchFamily="34" charset="0"/>
              </a:rPr>
              <a:t>The SELECT clause specifies which columns</a:t>
            </a:r>
            <a:r>
              <a:rPr lang="en-US" altLang="en-US" baseline="0" dirty="0">
                <a:cs typeface="Arial" panose="020B0604020202020204" pitchFamily="34" charset="0"/>
              </a:rPr>
              <a:t> to return. The FROM clause specifies from which tables these columns come. The WHERE clause specifies conditions that determine whether a row is returned in the results. GROUP BY and HAVING are used for aggregate queries and ORDER BY determines sorting. Note that queries can also include subqueries, so you may see a SELECT inside another SELECT.</a:t>
            </a:r>
            <a:endParaRPr lang="en-US" altLang="en-US" dirty="0">
              <a:cs typeface="Arial" panose="020B0604020202020204" pitchFamily="34" charset="0"/>
            </a:endParaRPr>
          </a:p>
          <a:p>
            <a:pPr eaLnBrk="1" hangingPunct="1"/>
            <a:endParaRPr lang="en-US" dirty="0"/>
          </a:p>
        </p:txBody>
      </p:sp>
    </p:spTree>
    <p:extLst>
      <p:ext uri="{BB962C8B-B14F-4D97-AF65-F5344CB8AC3E}">
        <p14:creationId xmlns:p14="http://schemas.microsoft.com/office/powerpoint/2010/main" val="1946234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150938" y="692150"/>
            <a:ext cx="4556125" cy="3416300"/>
          </a:xfrm>
          <a:ln/>
        </p:spPr>
      </p:sp>
      <p:sp>
        <p:nvSpPr>
          <p:cNvPr id="50179" name="Notes Placeholder 2"/>
          <p:cNvSpPr>
            <a:spLocks noGrp="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anose="020B0604020202020204" pitchFamily="34" charset="0"/>
              </a:rPr>
              <a:t>It is important to test your query against a set of test data that includes unusual data, missing data, impossible values, etc. </a:t>
            </a:r>
          </a:p>
          <a:p>
            <a:pPr eaLnBrk="1" hangingPunct="1"/>
            <a:endParaRPr lang="en-US" dirty="0"/>
          </a:p>
        </p:txBody>
      </p:sp>
    </p:spTree>
    <p:extLst>
      <p:ext uri="{BB962C8B-B14F-4D97-AF65-F5344CB8AC3E}">
        <p14:creationId xmlns:p14="http://schemas.microsoft.com/office/powerpoint/2010/main" val="360968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50938" y="692150"/>
            <a:ext cx="4556125" cy="3416300"/>
          </a:xfrm>
          <a:ln/>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9013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baseline="0"/>
              <a:t>Suppose </a:t>
            </a:r>
            <a:r>
              <a:rPr lang="en-US" baseline="0" dirty="0"/>
              <a:t>for example, you have a correlated subquery where the outer query is processing through 10,000 rows. This means the subquery would execute 10,000 times! </a:t>
            </a:r>
          </a:p>
          <a:p>
            <a:endParaRPr lang="en-US" baseline="0" dirty="0"/>
          </a:p>
          <a:p>
            <a:r>
              <a:rPr lang="en-US" baseline="0" dirty="0"/>
              <a:t>This is another reason it is important to test your queries. Not only must they be able to execute, but they should produce valid results and also do it in a reasonable amount of time.</a:t>
            </a:r>
            <a:endParaRPr lang="en-US" dirty="0"/>
          </a:p>
        </p:txBody>
      </p:sp>
    </p:spTree>
    <p:extLst>
      <p:ext uri="{BB962C8B-B14F-4D97-AF65-F5344CB8AC3E}">
        <p14:creationId xmlns:p14="http://schemas.microsoft.com/office/powerpoint/2010/main" val="238145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0938" y="692150"/>
            <a:ext cx="4556125" cy="3416300"/>
          </a:xfrm>
          <a:ln/>
        </p:spPr>
      </p:sp>
      <p:sp>
        <p:nvSpPr>
          <p:cNvPr id="5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728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09927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780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7482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5736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9300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342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2817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53" indent="0" algn="ctr">
              <a:buNone/>
              <a:defRPr/>
            </a:lvl2pPr>
            <a:lvl3pPr marL="914305" indent="0" algn="ctr">
              <a:buNone/>
              <a:defRPr/>
            </a:lvl3pPr>
            <a:lvl4pPr marL="1371458" indent="0" algn="ctr">
              <a:buNone/>
              <a:defRPr/>
            </a:lvl4pPr>
            <a:lvl5pPr marL="1828610" indent="0" algn="ctr">
              <a:buNone/>
              <a:defRPr/>
            </a:lvl5pPr>
            <a:lvl6pPr marL="2285762" indent="0" algn="ctr">
              <a:buNone/>
              <a:defRPr/>
            </a:lvl6pPr>
            <a:lvl7pPr marL="2742915" indent="0" algn="ctr">
              <a:buNone/>
              <a:defRPr/>
            </a:lvl7pPr>
            <a:lvl8pPr marL="3200068" indent="0" algn="ctr">
              <a:buNone/>
              <a:defRPr/>
            </a:lvl8pPr>
            <a:lvl9pPr marL="3657220" indent="0" algn="ctr">
              <a:buNone/>
              <a:defRPr/>
            </a:lvl9pPr>
          </a:lstStyle>
          <a:p>
            <a:r>
              <a:rPr lang="en-US"/>
              <a:t>Click to edit Master subtitle style</a:t>
            </a:r>
          </a:p>
        </p:txBody>
      </p:sp>
    </p:spTree>
    <p:extLst>
      <p:ext uri="{BB962C8B-B14F-4D97-AF65-F5344CB8AC3E}">
        <p14:creationId xmlns:p14="http://schemas.microsoft.com/office/powerpoint/2010/main" val="3448421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167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1"/>
            <a:ext cx="2057400" cy="5059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1066801"/>
            <a:ext cx="6019800" cy="5059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5685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293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a:t>Click to edit Master title style</a:t>
            </a:r>
          </a:p>
        </p:txBody>
      </p:sp>
      <p:sp>
        <p:nvSpPr>
          <p:cNvPr id="3" name="Table Placeholder 2"/>
          <p:cNvSpPr>
            <a:spLocks noGrp="1"/>
          </p:cNvSpPr>
          <p:nvPr>
            <p:ph type="tbl" idx="1"/>
          </p:nvPr>
        </p:nvSpPr>
        <p:spPr>
          <a:xfrm>
            <a:off x="1062038" y="1766888"/>
            <a:ext cx="7769225" cy="4113212"/>
          </a:xfrm>
        </p:spPr>
        <p:txBody>
          <a:bodyPr/>
          <a:lstStyle/>
          <a:p>
            <a:pPr lvl="0"/>
            <a:r>
              <a:rPr lang="en-US" noProof="0"/>
              <a:t>Click icon to add table</a:t>
            </a:r>
          </a:p>
        </p:txBody>
      </p:sp>
      <p:sp>
        <p:nvSpPr>
          <p:cNvPr id="5" name="Rectangle 5"/>
          <p:cNvSpPr>
            <a:spLocks noGrp="1" noChangeArrowheads="1"/>
          </p:cNvSpPr>
          <p:nvPr>
            <p:ph type="ftr" sz="quarter" idx="11"/>
          </p:nvPr>
        </p:nvSpPr>
        <p:spPr>
          <a:xfrm>
            <a:off x="3429000" y="64008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229600" y="6400800"/>
            <a:ext cx="914400" cy="457200"/>
          </a:xfrm>
          <a:prstGeom prst="rect">
            <a:avLst/>
          </a:prstGeom>
          <a:ln/>
        </p:spPr>
        <p:txBody>
          <a:bodyPr/>
          <a:lstStyle>
            <a:lvl1pPr>
              <a:defRPr/>
            </a:lvl1pPr>
          </a:lstStyle>
          <a:p>
            <a:pPr>
              <a:defRPr/>
            </a:pPr>
            <a:fld id="{A6D5C2F8-28E7-E44A-9EEC-D5B2DF74DE37}" type="slidenum">
              <a:rPr lang="en-US" smtClean="0"/>
              <a:pPr>
                <a:defRPr/>
              </a:pPr>
              <a:t>‹#›</a:t>
            </a:fld>
            <a:endParaRPr lang="en-US"/>
          </a:p>
        </p:txBody>
      </p:sp>
    </p:spTree>
    <p:extLst>
      <p:ext uri="{BB962C8B-B14F-4D97-AF65-F5344CB8AC3E}">
        <p14:creationId xmlns:p14="http://schemas.microsoft.com/office/powerpoint/2010/main" val="45704005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948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53" indent="0">
              <a:buNone/>
              <a:defRPr sz="1800"/>
            </a:lvl2pPr>
            <a:lvl3pPr marL="914305" indent="0">
              <a:buNone/>
              <a:defRPr sz="1600"/>
            </a:lvl3pPr>
            <a:lvl4pPr marL="1371458" indent="0">
              <a:buNone/>
              <a:defRPr sz="1400"/>
            </a:lvl4pPr>
            <a:lvl5pPr marL="1828610" indent="0">
              <a:buNone/>
              <a:defRPr sz="1400"/>
            </a:lvl5pPr>
            <a:lvl6pPr marL="2285762" indent="0">
              <a:buNone/>
              <a:defRPr sz="1400"/>
            </a:lvl6pPr>
            <a:lvl7pPr marL="2742915" indent="0">
              <a:buNone/>
              <a:defRPr sz="1400"/>
            </a:lvl7pPr>
            <a:lvl8pPr marL="3200068" indent="0">
              <a:buNone/>
              <a:defRPr sz="1400"/>
            </a:lvl8pPr>
            <a:lvl9pPr marL="3657220" indent="0">
              <a:buNone/>
              <a:defRPr sz="1400"/>
            </a:lvl9pPr>
          </a:lstStyle>
          <a:p>
            <a:pPr lvl="0"/>
            <a:r>
              <a:rPr lang="en-US"/>
              <a:t>Click to edit Master text styles</a:t>
            </a:r>
          </a:p>
        </p:txBody>
      </p:sp>
    </p:spTree>
    <p:extLst>
      <p:ext uri="{BB962C8B-B14F-4D97-AF65-F5344CB8AC3E}">
        <p14:creationId xmlns:p14="http://schemas.microsoft.com/office/powerpoint/2010/main" val="318458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25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065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494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98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20757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2" indent="0">
              <a:buNone/>
              <a:defRPr sz="2000"/>
            </a:lvl6pPr>
            <a:lvl7pPr marL="2742915" indent="0">
              <a:buNone/>
              <a:defRPr sz="2000"/>
            </a:lvl7pPr>
            <a:lvl8pPr marL="3200068" indent="0">
              <a:buNone/>
              <a:defRPr sz="2000"/>
            </a:lvl8pPr>
            <a:lvl9pPr marL="365722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77296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66800"/>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1" tIns="45715" rIns="91431" bIns="4571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2438401"/>
            <a:ext cx="8229600" cy="36877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1" tIns="45715" rIns="91431" bIns="457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3" descr="tcb_horiz_print.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34001" y="6164264"/>
            <a:ext cx="3440113" cy="43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0" name="Picture 5" descr="TCB_swoosh_cmyk.pn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
            <a:ext cx="9144000" cy="174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1515756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Lst>
  <p:hf sldNum="0" hdr="0" ftr="0" dt="0"/>
  <p:txStyles>
    <p:titleStyle>
      <a:lvl1pPr algn="ctr" rtl="0" eaLnBrk="1" fontAlgn="base" hangingPunct="1">
        <a:spcBef>
          <a:spcPct val="0"/>
        </a:spcBef>
        <a:spcAft>
          <a:spcPct val="0"/>
        </a:spcAft>
        <a:defRPr sz="4400">
          <a:solidFill>
            <a:schemeClr val="tx2"/>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2pPr>
      <a:lvl3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3pPr>
      <a:lvl4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4pPr>
      <a:lvl5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5pPr>
      <a:lvl6pPr marL="457153" algn="ctr" rtl="0" eaLnBrk="1" fontAlgn="base" hangingPunct="1">
        <a:spcBef>
          <a:spcPct val="0"/>
        </a:spcBef>
        <a:spcAft>
          <a:spcPct val="0"/>
        </a:spcAft>
        <a:defRPr sz="4400">
          <a:solidFill>
            <a:schemeClr val="tx2"/>
          </a:solidFill>
          <a:latin typeface="Arial" charset="0"/>
          <a:ea typeface="ＭＳ Ｐゴシック" charset="0"/>
        </a:defRPr>
      </a:lvl6pPr>
      <a:lvl7pPr marL="914305" algn="ctr" rtl="0" eaLnBrk="1" fontAlgn="base" hangingPunct="1">
        <a:spcBef>
          <a:spcPct val="0"/>
        </a:spcBef>
        <a:spcAft>
          <a:spcPct val="0"/>
        </a:spcAft>
        <a:defRPr sz="4400">
          <a:solidFill>
            <a:schemeClr val="tx2"/>
          </a:solidFill>
          <a:latin typeface="Arial" charset="0"/>
          <a:ea typeface="ＭＳ Ｐゴシック" charset="0"/>
        </a:defRPr>
      </a:lvl7pPr>
      <a:lvl8pPr marL="1371458" algn="ctr" rtl="0" eaLnBrk="1" fontAlgn="base" hangingPunct="1">
        <a:spcBef>
          <a:spcPct val="0"/>
        </a:spcBef>
        <a:spcAft>
          <a:spcPct val="0"/>
        </a:spcAft>
        <a:defRPr sz="4400">
          <a:solidFill>
            <a:schemeClr val="tx2"/>
          </a:solidFill>
          <a:latin typeface="Arial" charset="0"/>
          <a:ea typeface="ＭＳ Ｐゴシック" charset="0"/>
        </a:defRPr>
      </a:lvl8pPr>
      <a:lvl9pPr marL="182861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865" indent="-342865" algn="l" rtl="0" eaLnBrk="1" fontAlgn="base" hangingPunct="1">
        <a:spcBef>
          <a:spcPct val="20000"/>
        </a:spcBef>
        <a:spcAft>
          <a:spcPct val="0"/>
        </a:spcAft>
        <a:buChar char="•"/>
        <a:defRPr sz="3200">
          <a:solidFill>
            <a:schemeClr val="tx1"/>
          </a:solidFill>
          <a:latin typeface="+mn-lt"/>
          <a:ea typeface="MS PGothic" pitchFamily="34" charset="-128"/>
          <a:cs typeface="MS PGothic" charset="0"/>
        </a:defRPr>
      </a:lvl1pPr>
      <a:lvl2pPr marL="742873" indent="-285720" algn="l" rtl="0" eaLnBrk="1" fontAlgn="base" hangingPunct="1">
        <a:spcBef>
          <a:spcPct val="20000"/>
        </a:spcBef>
        <a:spcAft>
          <a:spcPct val="0"/>
        </a:spcAft>
        <a:buChar char="–"/>
        <a:defRPr sz="2800">
          <a:solidFill>
            <a:schemeClr val="tx1"/>
          </a:solidFill>
          <a:latin typeface="+mn-lt"/>
          <a:ea typeface="MS PGothic" pitchFamily="34" charset="-128"/>
          <a:cs typeface="MS PGothic" charset="0"/>
        </a:defRPr>
      </a:lvl2pPr>
      <a:lvl3pPr marL="1142882" indent="-228576" algn="l" rtl="0" eaLnBrk="1" fontAlgn="base" hangingPunct="1">
        <a:spcBef>
          <a:spcPct val="20000"/>
        </a:spcBef>
        <a:spcAft>
          <a:spcPct val="0"/>
        </a:spcAft>
        <a:buChar char="•"/>
        <a:defRPr sz="2400">
          <a:solidFill>
            <a:schemeClr val="tx1"/>
          </a:solidFill>
          <a:latin typeface="+mn-lt"/>
          <a:ea typeface="MS PGothic" pitchFamily="34" charset="-128"/>
          <a:cs typeface="MS PGothic" charset="0"/>
        </a:defRPr>
      </a:lvl3pPr>
      <a:lvl4pPr marL="1600034"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4pPr>
      <a:lvl5pPr marL="2057186"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5pPr>
      <a:lvl6pPr marL="2514339" indent="-228576" algn="l" rtl="0" eaLnBrk="1" fontAlgn="base" hangingPunct="1">
        <a:spcBef>
          <a:spcPct val="20000"/>
        </a:spcBef>
        <a:spcAft>
          <a:spcPct val="0"/>
        </a:spcAft>
        <a:buChar char="»"/>
        <a:defRPr sz="2000">
          <a:solidFill>
            <a:schemeClr val="tx1"/>
          </a:solidFill>
          <a:latin typeface="+mn-lt"/>
          <a:ea typeface="+mn-ea"/>
        </a:defRPr>
      </a:lvl6pPr>
      <a:lvl7pPr marL="2971491" indent="-228576" algn="l" rtl="0" eaLnBrk="1" fontAlgn="base" hangingPunct="1">
        <a:spcBef>
          <a:spcPct val="20000"/>
        </a:spcBef>
        <a:spcAft>
          <a:spcPct val="0"/>
        </a:spcAft>
        <a:buChar char="»"/>
        <a:defRPr sz="2000">
          <a:solidFill>
            <a:schemeClr val="tx1"/>
          </a:solidFill>
          <a:latin typeface="+mn-lt"/>
          <a:ea typeface="+mn-ea"/>
        </a:defRPr>
      </a:lvl7pPr>
      <a:lvl8pPr marL="3428644" indent="-228576" algn="l" rtl="0" eaLnBrk="1" fontAlgn="base" hangingPunct="1">
        <a:spcBef>
          <a:spcPct val="20000"/>
        </a:spcBef>
        <a:spcAft>
          <a:spcPct val="0"/>
        </a:spcAft>
        <a:buChar char="»"/>
        <a:defRPr sz="2000">
          <a:solidFill>
            <a:schemeClr val="tx1"/>
          </a:solidFill>
          <a:latin typeface="+mn-lt"/>
          <a:ea typeface="+mn-ea"/>
        </a:defRPr>
      </a:lvl8pPr>
      <a:lvl9pPr marL="3885797" indent="-228576"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153" rtl="0" eaLnBrk="1" latinLnBrk="0" hangingPunct="1">
        <a:defRPr sz="1800" kern="1200">
          <a:solidFill>
            <a:schemeClr val="tx1"/>
          </a:solidFill>
          <a:latin typeface="+mn-lt"/>
          <a:ea typeface="+mn-ea"/>
          <a:cs typeface="+mn-cs"/>
        </a:defRPr>
      </a:lvl1pPr>
      <a:lvl2pPr marL="457153" algn="l" defTabSz="457153" rtl="0" eaLnBrk="1" latinLnBrk="0" hangingPunct="1">
        <a:defRPr sz="1800" kern="1200">
          <a:solidFill>
            <a:schemeClr val="tx1"/>
          </a:solidFill>
          <a:latin typeface="+mn-lt"/>
          <a:ea typeface="+mn-ea"/>
          <a:cs typeface="+mn-cs"/>
        </a:defRPr>
      </a:lvl2pPr>
      <a:lvl3pPr marL="914305" algn="l" defTabSz="457153" rtl="0" eaLnBrk="1" latinLnBrk="0" hangingPunct="1">
        <a:defRPr sz="1800" kern="1200">
          <a:solidFill>
            <a:schemeClr val="tx1"/>
          </a:solidFill>
          <a:latin typeface="+mn-lt"/>
          <a:ea typeface="+mn-ea"/>
          <a:cs typeface="+mn-cs"/>
        </a:defRPr>
      </a:lvl3pPr>
      <a:lvl4pPr marL="1371458" algn="l" defTabSz="457153" rtl="0" eaLnBrk="1" latinLnBrk="0" hangingPunct="1">
        <a:defRPr sz="1800" kern="1200">
          <a:solidFill>
            <a:schemeClr val="tx1"/>
          </a:solidFill>
          <a:latin typeface="+mn-lt"/>
          <a:ea typeface="+mn-ea"/>
          <a:cs typeface="+mn-cs"/>
        </a:defRPr>
      </a:lvl4pPr>
      <a:lvl5pPr marL="1828610" algn="l" defTabSz="457153" rtl="0" eaLnBrk="1" latinLnBrk="0" hangingPunct="1">
        <a:defRPr sz="1800" kern="1200">
          <a:solidFill>
            <a:schemeClr val="tx1"/>
          </a:solidFill>
          <a:latin typeface="+mn-lt"/>
          <a:ea typeface="+mn-ea"/>
          <a:cs typeface="+mn-cs"/>
        </a:defRPr>
      </a:lvl5pPr>
      <a:lvl6pPr marL="2285762" algn="l" defTabSz="457153" rtl="0" eaLnBrk="1" latinLnBrk="0" hangingPunct="1">
        <a:defRPr sz="1800" kern="1200">
          <a:solidFill>
            <a:schemeClr val="tx1"/>
          </a:solidFill>
          <a:latin typeface="+mn-lt"/>
          <a:ea typeface="+mn-ea"/>
          <a:cs typeface="+mn-cs"/>
        </a:defRPr>
      </a:lvl6pPr>
      <a:lvl7pPr marL="2742915" algn="l" defTabSz="457153" rtl="0" eaLnBrk="1" latinLnBrk="0" hangingPunct="1">
        <a:defRPr sz="1800" kern="1200">
          <a:solidFill>
            <a:schemeClr val="tx1"/>
          </a:solidFill>
          <a:latin typeface="+mn-lt"/>
          <a:ea typeface="+mn-ea"/>
          <a:cs typeface="+mn-cs"/>
        </a:defRPr>
      </a:lvl7pPr>
      <a:lvl8pPr marL="3200068" algn="l" defTabSz="457153" rtl="0" eaLnBrk="1" latinLnBrk="0" hangingPunct="1">
        <a:defRPr sz="1800" kern="1200">
          <a:solidFill>
            <a:schemeClr val="tx1"/>
          </a:solidFill>
          <a:latin typeface="+mn-lt"/>
          <a:ea typeface="+mn-ea"/>
          <a:cs typeface="+mn-cs"/>
        </a:defRPr>
      </a:lvl8pPr>
      <a:lvl9pPr marL="3657220" algn="l" defTabSz="4571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63270"/>
            <a:ext cx="8229600" cy="1906494"/>
          </a:xfrm>
        </p:spPr>
        <p:txBody>
          <a:bodyPr/>
          <a:lstStyle/>
          <a:p>
            <a:r>
              <a:rPr lang="en-US" dirty="0"/>
              <a:t>Many to Many Relationships and SQL</a:t>
            </a:r>
          </a:p>
        </p:txBody>
      </p:sp>
      <p:sp>
        <p:nvSpPr>
          <p:cNvPr id="3" name="Subtitle 2"/>
          <p:cNvSpPr>
            <a:spLocks noGrp="1"/>
          </p:cNvSpPr>
          <p:nvPr>
            <p:ph type="subTitle" idx="1"/>
          </p:nvPr>
        </p:nvSpPr>
        <p:spPr>
          <a:xfrm>
            <a:off x="1420586" y="4114800"/>
            <a:ext cx="6400800" cy="1752600"/>
          </a:xfrm>
        </p:spPr>
        <p:txBody>
          <a:bodyPr/>
          <a:lstStyle/>
          <a:p>
            <a:r>
              <a:rPr lang="en-US" sz="2800" dirty="0"/>
              <a:t>Ling Xue</a:t>
            </a:r>
          </a:p>
        </p:txBody>
      </p:sp>
    </p:spTree>
    <p:extLst>
      <p:ext uri="{BB962C8B-B14F-4D97-AF65-F5344CB8AC3E}">
        <p14:creationId xmlns:p14="http://schemas.microsoft.com/office/powerpoint/2010/main" val="408120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type="title"/>
          </p:nvPr>
        </p:nvSpPr>
        <p:spPr>
          <a:xfrm>
            <a:off x="444500" y="838200"/>
            <a:ext cx="8229600" cy="1143000"/>
          </a:xfrm>
        </p:spPr>
        <p:txBody>
          <a:bodyPr/>
          <a:lstStyle/>
          <a:p>
            <a:r>
              <a:rPr lang="en-GB"/>
              <a:t>Creating a relational database</a:t>
            </a:r>
          </a:p>
        </p:txBody>
      </p:sp>
      <p:sp>
        <p:nvSpPr>
          <p:cNvPr id="7174" name="Rectangle 6"/>
          <p:cNvSpPr>
            <a:spLocks noGrp="1" noChangeArrowheads="1"/>
          </p:cNvSpPr>
          <p:nvPr>
            <p:ph idx="1"/>
          </p:nvPr>
        </p:nvSpPr>
        <p:spPr>
          <a:xfrm>
            <a:off x="841375" y="1766888"/>
            <a:ext cx="8302625" cy="4113212"/>
          </a:xfrm>
        </p:spPr>
        <p:txBody>
          <a:bodyPr/>
          <a:lstStyle/>
          <a:p>
            <a:r>
              <a:rPr lang="en-GB" sz="2800" dirty="0"/>
              <a:t>Same rules apply</a:t>
            </a:r>
          </a:p>
          <a:p>
            <a:r>
              <a:rPr lang="en-GB" sz="2800" dirty="0"/>
              <a:t>The associative table has two foreign keys</a:t>
            </a:r>
          </a:p>
          <a:p>
            <a:pPr lvl="1"/>
            <a:r>
              <a:rPr lang="en-GB" sz="2400" dirty="0"/>
              <a:t>One for each of the entities in the m:m relationship</a:t>
            </a:r>
          </a:p>
          <a:p>
            <a:r>
              <a:rPr lang="en-GB" sz="2800" dirty="0"/>
              <a:t>A foreign key can also be part of the primary key of an associative entity</a:t>
            </a:r>
            <a:endParaRPr lang="en-GB" dirty="0"/>
          </a:p>
        </p:txBody>
      </p:sp>
      <p:graphicFrame>
        <p:nvGraphicFramePr>
          <p:cNvPr id="7284" name="Group 116"/>
          <p:cNvGraphicFramePr>
            <a:graphicFrameLocks noGrp="1"/>
          </p:cNvGraphicFramePr>
          <p:nvPr>
            <p:extLst>
              <p:ext uri="{D42A27DB-BD31-4B8C-83A1-F6EECF244321}">
                <p14:modId xmlns:p14="http://schemas.microsoft.com/office/powerpoint/2010/main" val="725942362"/>
              </p:ext>
            </p:extLst>
          </p:nvPr>
        </p:nvGraphicFramePr>
        <p:xfrm>
          <a:off x="1422400" y="4275138"/>
          <a:ext cx="5051425" cy="2108200"/>
        </p:xfrm>
        <a:graphic>
          <a:graphicData uri="http://schemas.openxmlformats.org/drawingml/2006/table">
            <a:tbl>
              <a:tblPr/>
              <a:tblGrid>
                <a:gridCol w="1087438">
                  <a:extLst>
                    <a:ext uri="{9D8B030D-6E8A-4147-A177-3AD203B41FA5}">
                      <a16:colId xmlns:a16="http://schemas.microsoft.com/office/drawing/2014/main" val="20000"/>
                    </a:ext>
                  </a:extLst>
                </a:gridCol>
                <a:gridCol w="992187">
                  <a:extLst>
                    <a:ext uri="{9D8B030D-6E8A-4147-A177-3AD203B41FA5}">
                      <a16:colId xmlns:a16="http://schemas.microsoft.com/office/drawing/2014/main" val="20001"/>
                    </a:ext>
                  </a:extLst>
                </a:gridCol>
                <a:gridCol w="1184275">
                  <a:extLst>
                    <a:ext uri="{9D8B030D-6E8A-4147-A177-3AD203B41FA5}">
                      <a16:colId xmlns:a16="http://schemas.microsoft.com/office/drawing/2014/main" val="20002"/>
                    </a:ext>
                  </a:extLst>
                </a:gridCol>
                <a:gridCol w="892175">
                  <a:extLst>
                    <a:ext uri="{9D8B030D-6E8A-4147-A177-3AD203B41FA5}">
                      <a16:colId xmlns:a16="http://schemas.microsoft.com/office/drawing/2014/main" val="20003"/>
                    </a:ext>
                  </a:extLst>
                </a:gridCol>
                <a:gridCol w="895350">
                  <a:extLst>
                    <a:ext uri="{9D8B030D-6E8A-4147-A177-3AD203B41FA5}">
                      <a16:colId xmlns:a16="http://schemas.microsoft.com/office/drawing/2014/main" val="20004"/>
                    </a:ext>
                  </a:extLst>
                </a:gridCol>
              </a:tblGrid>
              <a:tr h="254000">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dirty="0" err="1">
                          <a:ln>
                            <a:noFill/>
                          </a:ln>
                          <a:solidFill>
                            <a:schemeClr val="tx1"/>
                          </a:solidFill>
                          <a:effectLst/>
                          <a:latin typeface="Trebuchet MS" pitchFamily="-109" charset="0"/>
                        </a:rPr>
                        <a:t>lineitem</a:t>
                      </a:r>
                      <a:endParaRPr kumimoji="0" lang="en-US" sz="1600" b="0" i="0" u="none" strike="noStrike" cap="none" normalizeH="0" baseline="0" dirty="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Georgia" pitchFamily="-109"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Georgia" pitchFamily="-109"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Georgia" pitchFamily="-109"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431800">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600" b="0" i="0" u="sng" strike="noStrike" cap="none" normalizeH="0" baseline="0" dirty="0" err="1">
                          <a:ln>
                            <a:noFill/>
                          </a:ln>
                          <a:solidFill>
                            <a:schemeClr val="tx1"/>
                          </a:solidFill>
                          <a:effectLst/>
                          <a:latin typeface="Trebuchet MS" pitchFamily="-109" charset="0"/>
                        </a:rPr>
                        <a:t>lineno</a:t>
                      </a:r>
                      <a:endParaRPr kumimoji="0" lang="en-US" sz="1600" b="0" i="0" u="none" strike="noStrike" cap="none" normalizeH="0" baseline="0" dirty="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dirty="0" err="1">
                          <a:ln>
                            <a:noFill/>
                          </a:ln>
                          <a:solidFill>
                            <a:schemeClr val="tx1"/>
                          </a:solidFill>
                          <a:effectLst/>
                          <a:latin typeface="Trebuchet MS" pitchFamily="-109" charset="0"/>
                        </a:rPr>
                        <a:t>lineqty</a:t>
                      </a:r>
                      <a:endParaRPr kumimoji="0" lang="en-US" sz="1600" b="0" i="0" u="none" strike="noStrike" cap="none" normalizeH="0" baseline="0" dirty="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dirty="0" err="1">
                          <a:ln>
                            <a:noFill/>
                          </a:ln>
                          <a:solidFill>
                            <a:schemeClr val="tx1"/>
                          </a:solidFill>
                          <a:effectLst/>
                          <a:latin typeface="Trebuchet MS" pitchFamily="-109" charset="0"/>
                        </a:rPr>
                        <a:t>lineprice</a:t>
                      </a:r>
                      <a:endParaRPr kumimoji="0" lang="en-US" sz="1600" b="0" i="0" u="none" strike="noStrike" cap="none" normalizeH="0" baseline="0" dirty="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600" b="0" i="1" u="sng" strike="noStrike" cap="none" normalizeH="0" baseline="0" dirty="0" err="1">
                          <a:ln>
                            <a:noFill/>
                          </a:ln>
                          <a:solidFill>
                            <a:schemeClr val="tx1"/>
                          </a:solidFill>
                          <a:effectLst/>
                          <a:latin typeface="Trebuchet MS" pitchFamily="-109" charset="0"/>
                        </a:rPr>
                        <a:t>saleno</a:t>
                      </a:r>
                      <a:endParaRPr kumimoji="0" lang="en-US" sz="1600" b="0" i="0" u="none" strike="noStrike" cap="none" normalizeH="0" baseline="0" dirty="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600" b="0" i="1" u="none" strike="noStrike" cap="none" normalizeH="0" baseline="0" dirty="0" err="1">
                          <a:ln>
                            <a:noFill/>
                          </a:ln>
                          <a:solidFill>
                            <a:schemeClr val="tx1"/>
                          </a:solidFill>
                          <a:effectLst/>
                          <a:latin typeface="Trebuchet MS" pitchFamily="-109" charset="0"/>
                        </a:rPr>
                        <a:t>itemno</a:t>
                      </a:r>
                      <a:endParaRPr kumimoji="0" lang="en-US" sz="1600" b="0" i="0" u="none" strike="noStrike" cap="none" normalizeH="0" baseline="0" dirty="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1"/>
                  </a:ext>
                </a:extLst>
              </a:tr>
              <a:tr h="254000">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4.50</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54000">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25.00</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6</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54000">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20.00</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16</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54000">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3</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1</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25.00</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rebuchet MS" pitchFamily="-109" charset="0"/>
                        </a:rPr>
                        <a:t>2</a:t>
                      </a:r>
                      <a:endParaRPr kumimoji="0" lang="en-US" sz="16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dirty="0">
                          <a:ln>
                            <a:noFill/>
                          </a:ln>
                          <a:solidFill>
                            <a:schemeClr val="tx1"/>
                          </a:solidFill>
                          <a:effectLst/>
                          <a:latin typeface="Trebuchet MS" pitchFamily="-109" charset="0"/>
                        </a:rPr>
                        <a:t>19</a:t>
                      </a:r>
                      <a:endParaRPr kumimoji="0" lang="en-US" sz="1600" b="0" i="0" u="none" strike="noStrike" cap="none" normalizeH="0" baseline="0" dirty="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0789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939800"/>
            <a:ext cx="8229600" cy="1143000"/>
          </a:xfrm>
          <a:noFill/>
          <a:ln/>
        </p:spPr>
        <p:txBody>
          <a:bodyPr lIns="90488" tIns="44450" rIns="90488" bIns="44450" anchor="ctr"/>
          <a:lstStyle/>
          <a:p>
            <a:r>
              <a:rPr lang="en-GB" dirty="0"/>
              <a:t>Why a third entity?</a:t>
            </a:r>
          </a:p>
        </p:txBody>
      </p:sp>
      <p:sp>
        <p:nvSpPr>
          <p:cNvPr id="6147" name="Rectangle 3"/>
          <p:cNvSpPr>
            <a:spLocks noGrp="1" noChangeArrowheads="1"/>
          </p:cNvSpPr>
          <p:nvPr>
            <p:ph idx="1"/>
          </p:nvPr>
        </p:nvSpPr>
        <p:spPr>
          <a:xfrm>
            <a:off x="687387" y="2209800"/>
            <a:ext cx="7769225" cy="4113213"/>
          </a:xfrm>
          <a:noFill/>
          <a:ln/>
        </p:spPr>
        <p:txBody>
          <a:bodyPr lIns="90488" tIns="44450" rIns="90488" bIns="44450"/>
          <a:lstStyle/>
          <a:p>
            <a:r>
              <a:rPr lang="en-GB" dirty="0"/>
              <a:t>Store data about the relationship</a:t>
            </a:r>
          </a:p>
          <a:p>
            <a:r>
              <a:rPr lang="en-GB" dirty="0"/>
              <a:t>Convert an m:m as two 1:m relationships</a:t>
            </a:r>
          </a:p>
        </p:txBody>
      </p:sp>
    </p:spTree>
    <p:extLst>
      <p:ext uri="{BB962C8B-B14F-4D97-AF65-F5344CB8AC3E}">
        <p14:creationId xmlns:p14="http://schemas.microsoft.com/office/powerpoint/2010/main" val="217997872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904875"/>
            <a:ext cx="8229600" cy="1143000"/>
          </a:xfrm>
          <a:noFill/>
          <a:ln/>
        </p:spPr>
        <p:txBody>
          <a:bodyPr lIns="90488" tIns="44450" rIns="90488" bIns="44450" anchor="ctr"/>
          <a:lstStyle/>
          <a:p>
            <a:r>
              <a:rPr lang="en-GB"/>
              <a:t>Creating a relational database</a:t>
            </a:r>
          </a:p>
        </p:txBody>
      </p:sp>
      <p:sp>
        <p:nvSpPr>
          <p:cNvPr id="8195" name="Rectangle 3"/>
          <p:cNvSpPr>
            <a:spLocks noGrp="1" noChangeArrowheads="1"/>
          </p:cNvSpPr>
          <p:nvPr>
            <p:ph idx="1"/>
          </p:nvPr>
        </p:nvSpPr>
        <p:spPr>
          <a:xfrm>
            <a:off x="649061" y="1939019"/>
            <a:ext cx="8202839" cy="4468132"/>
          </a:xfrm>
          <a:noFill/>
          <a:ln/>
        </p:spPr>
        <p:txBody>
          <a:bodyPr lIns="90488" tIns="44450" rIns="90488" bIns="44450"/>
          <a:lstStyle/>
          <a:p>
            <a:pPr>
              <a:lnSpc>
                <a:spcPct val="90000"/>
              </a:lnSpc>
              <a:buFontTx/>
              <a:buNone/>
              <a:tabLst>
                <a:tab pos="457200" algn="l"/>
                <a:tab pos="1252538" algn="l"/>
                <a:tab pos="2743200" algn="l"/>
              </a:tabLst>
            </a:pPr>
            <a:r>
              <a:rPr lang="en-GB" sz="1100" b="1" dirty="0">
                <a:latin typeface="Courier New" pitchFamily="-109" charset="0"/>
              </a:rPr>
              <a:t>CREATE TABLE sale (</a:t>
            </a:r>
          </a:p>
          <a:p>
            <a:pPr>
              <a:lnSpc>
                <a:spcPct val="90000"/>
              </a:lnSpc>
              <a:buFontTx/>
              <a:buNone/>
              <a:tabLst>
                <a:tab pos="457200" algn="l"/>
                <a:tab pos="1252538" algn="l"/>
                <a:tab pos="2743200" algn="l"/>
              </a:tabLst>
            </a:pPr>
            <a:r>
              <a:rPr lang="en-GB" sz="1100" b="1" dirty="0">
                <a:latin typeface="Courier New" pitchFamily="-109" charset="0"/>
              </a:rPr>
              <a:t>	</a:t>
            </a:r>
            <a:r>
              <a:rPr lang="en-GB" sz="1100" b="1" dirty="0" err="1">
                <a:latin typeface="Courier New" pitchFamily="-109" charset="0"/>
              </a:rPr>
              <a:t>saleno</a:t>
            </a:r>
            <a:r>
              <a:rPr lang="en-GB" sz="1100" b="1" dirty="0">
                <a:latin typeface="Courier New" pitchFamily="-109" charset="0"/>
              </a:rPr>
              <a:t>	INTEGER,</a:t>
            </a:r>
          </a:p>
          <a:p>
            <a:pPr>
              <a:lnSpc>
                <a:spcPct val="90000"/>
              </a:lnSpc>
              <a:buFontTx/>
              <a:buNone/>
              <a:tabLst>
                <a:tab pos="457200" algn="l"/>
                <a:tab pos="1252538" algn="l"/>
                <a:tab pos="2743200" algn="l"/>
              </a:tabLst>
            </a:pPr>
            <a:r>
              <a:rPr lang="en-GB" sz="1100" b="1" dirty="0">
                <a:latin typeface="Courier New" pitchFamily="-109" charset="0"/>
              </a:rPr>
              <a:t>	</a:t>
            </a:r>
            <a:r>
              <a:rPr lang="en-GB" sz="1100" b="1" dirty="0" err="1">
                <a:latin typeface="Courier New" pitchFamily="-109" charset="0"/>
              </a:rPr>
              <a:t>saledate</a:t>
            </a:r>
            <a:r>
              <a:rPr lang="en-GB" sz="1100" b="1" dirty="0">
                <a:latin typeface="Courier New" pitchFamily="-109" charset="0"/>
              </a:rPr>
              <a:t>	DATE NOT NULL,</a:t>
            </a:r>
          </a:p>
          <a:p>
            <a:pPr>
              <a:lnSpc>
                <a:spcPct val="90000"/>
              </a:lnSpc>
              <a:buFontTx/>
              <a:buNone/>
              <a:tabLst>
                <a:tab pos="457200" algn="l"/>
                <a:tab pos="1252538" algn="l"/>
                <a:tab pos="2743200" algn="l"/>
              </a:tabLst>
            </a:pPr>
            <a:r>
              <a:rPr lang="en-GB" sz="1100" b="1" dirty="0">
                <a:latin typeface="Courier New" pitchFamily="-109" charset="0"/>
              </a:rPr>
              <a:t>	</a:t>
            </a:r>
            <a:r>
              <a:rPr lang="en-GB" sz="1100" b="1" dirty="0" err="1">
                <a:latin typeface="Courier New" pitchFamily="-109" charset="0"/>
              </a:rPr>
              <a:t>saletext</a:t>
            </a:r>
            <a:r>
              <a:rPr lang="en-GB" sz="1100" b="1" dirty="0">
                <a:latin typeface="Courier New" pitchFamily="-109" charset="0"/>
              </a:rPr>
              <a:t>	VARCHAR(50),</a:t>
            </a:r>
          </a:p>
          <a:p>
            <a:pPr>
              <a:lnSpc>
                <a:spcPct val="90000"/>
              </a:lnSpc>
              <a:buFontTx/>
              <a:buNone/>
              <a:tabLst>
                <a:tab pos="457200" algn="l"/>
                <a:tab pos="1252538" algn="l"/>
                <a:tab pos="2743200" algn="l"/>
              </a:tabLst>
            </a:pPr>
            <a:r>
              <a:rPr lang="en-GB" sz="1100" b="1" dirty="0">
                <a:latin typeface="Courier New" pitchFamily="-109" charset="0"/>
              </a:rPr>
              <a:t>		 PRIMARY KEY(</a:t>
            </a:r>
            <a:r>
              <a:rPr lang="en-GB" sz="1100" b="1" dirty="0" err="1">
                <a:latin typeface="Courier New" pitchFamily="-109" charset="0"/>
              </a:rPr>
              <a:t>saleno</a:t>
            </a:r>
            <a:r>
              <a:rPr lang="en-GB" sz="1100" b="1" dirty="0">
                <a:latin typeface="Courier New" pitchFamily="-109" charset="0"/>
              </a:rPr>
              <a:t>));</a:t>
            </a:r>
          </a:p>
          <a:p>
            <a:pPr>
              <a:lnSpc>
                <a:spcPct val="90000"/>
              </a:lnSpc>
              <a:buFontTx/>
              <a:buNone/>
              <a:tabLst>
                <a:tab pos="457200" algn="l"/>
                <a:tab pos="1252538" algn="l"/>
                <a:tab pos="2743200" algn="l"/>
              </a:tabLst>
            </a:pPr>
            <a:endParaRPr lang="en-GB" sz="1100" b="1" dirty="0">
              <a:latin typeface="Courier New" pitchFamily="-109" charset="0"/>
            </a:endParaRPr>
          </a:p>
          <a:p>
            <a:pPr>
              <a:lnSpc>
                <a:spcPct val="90000"/>
              </a:lnSpc>
              <a:buFontTx/>
              <a:buNone/>
              <a:tabLst>
                <a:tab pos="457200" algn="l"/>
                <a:tab pos="1252538" algn="l"/>
                <a:tab pos="2743200" algn="l"/>
              </a:tabLst>
            </a:pPr>
            <a:r>
              <a:rPr lang="en-GB" sz="1100" b="1" dirty="0">
                <a:latin typeface="Courier New" pitchFamily="-109" charset="0"/>
              </a:rPr>
              <a:t>CREATE TABLE item (</a:t>
            </a:r>
          </a:p>
          <a:p>
            <a:pPr>
              <a:lnSpc>
                <a:spcPct val="90000"/>
              </a:lnSpc>
              <a:buFontTx/>
              <a:buNone/>
              <a:tabLst>
                <a:tab pos="457200" algn="l"/>
                <a:tab pos="1252538" algn="l"/>
                <a:tab pos="2743200" algn="l"/>
              </a:tabLst>
            </a:pPr>
            <a:r>
              <a:rPr lang="en-GB" sz="1100" b="1" dirty="0">
                <a:latin typeface="Courier New" pitchFamily="-109" charset="0"/>
              </a:rPr>
              <a:t>	</a:t>
            </a:r>
            <a:r>
              <a:rPr lang="en-GB" sz="1100" b="1" dirty="0" err="1">
                <a:latin typeface="Courier New" pitchFamily="-109" charset="0"/>
              </a:rPr>
              <a:t>itemno</a:t>
            </a:r>
            <a:r>
              <a:rPr lang="en-GB" sz="1100" b="1" dirty="0">
                <a:latin typeface="Courier New" pitchFamily="-109" charset="0"/>
              </a:rPr>
              <a:t>	INTEGER,</a:t>
            </a:r>
          </a:p>
          <a:p>
            <a:pPr>
              <a:lnSpc>
                <a:spcPct val="90000"/>
              </a:lnSpc>
              <a:buFontTx/>
              <a:buNone/>
              <a:tabLst>
                <a:tab pos="457200" algn="l"/>
                <a:tab pos="1252538" algn="l"/>
                <a:tab pos="2743200" algn="l"/>
              </a:tabLst>
            </a:pPr>
            <a:r>
              <a:rPr lang="en-GB" sz="1100" b="1" dirty="0">
                <a:latin typeface="Courier New" pitchFamily="-109" charset="0"/>
              </a:rPr>
              <a:t>	</a:t>
            </a:r>
            <a:r>
              <a:rPr lang="en-GB" sz="1100" b="1" dirty="0" err="1">
                <a:latin typeface="Courier New" pitchFamily="-109" charset="0"/>
              </a:rPr>
              <a:t>itemname</a:t>
            </a:r>
            <a:r>
              <a:rPr lang="en-GB" sz="1100" b="1" dirty="0">
                <a:latin typeface="Courier New" pitchFamily="-109" charset="0"/>
              </a:rPr>
              <a:t>	VARCHAR(30) NOT NULL,</a:t>
            </a:r>
          </a:p>
          <a:p>
            <a:pPr>
              <a:lnSpc>
                <a:spcPct val="90000"/>
              </a:lnSpc>
              <a:buNone/>
              <a:tabLst>
                <a:tab pos="457200" algn="l"/>
                <a:tab pos="1252538" algn="l"/>
                <a:tab pos="2743200" algn="l"/>
              </a:tabLst>
            </a:pPr>
            <a:r>
              <a:rPr lang="en-GB" sz="1100" b="1" dirty="0">
                <a:latin typeface="Courier New" pitchFamily="-109" charset="0"/>
              </a:rPr>
              <a:t>	</a:t>
            </a:r>
            <a:r>
              <a:rPr lang="en-GB" sz="1100" b="1" dirty="0" err="1">
                <a:latin typeface="Courier New" pitchFamily="-109" charset="0"/>
              </a:rPr>
              <a:t>itemtype</a:t>
            </a:r>
            <a:r>
              <a:rPr lang="en-GB" sz="1100" b="1" dirty="0">
                <a:latin typeface="Courier New" pitchFamily="-109" charset="0"/>
              </a:rPr>
              <a:t>	CHAR(1) NOT NULL,</a:t>
            </a:r>
          </a:p>
          <a:p>
            <a:pPr>
              <a:lnSpc>
                <a:spcPct val="90000"/>
              </a:lnSpc>
              <a:buFontTx/>
              <a:buNone/>
              <a:tabLst>
                <a:tab pos="457200" algn="l"/>
                <a:tab pos="1252538" algn="l"/>
                <a:tab pos="2743200" algn="l"/>
              </a:tabLst>
            </a:pPr>
            <a:r>
              <a:rPr lang="en-GB" sz="1100" b="1" dirty="0">
                <a:latin typeface="Courier New" pitchFamily="-109" charset="0"/>
              </a:rPr>
              <a:t>	</a:t>
            </a:r>
            <a:r>
              <a:rPr lang="en-GB" sz="1100" b="1" dirty="0" err="1">
                <a:latin typeface="Courier New" pitchFamily="-109" charset="0"/>
              </a:rPr>
              <a:t>itemcolor</a:t>
            </a:r>
            <a:r>
              <a:rPr lang="en-GB" sz="1100" b="1" dirty="0">
                <a:latin typeface="Courier New" pitchFamily="-109" charset="0"/>
              </a:rPr>
              <a:t>	VARCHAR(10),</a:t>
            </a:r>
          </a:p>
          <a:p>
            <a:pPr>
              <a:lnSpc>
                <a:spcPct val="90000"/>
              </a:lnSpc>
              <a:buFontTx/>
              <a:buNone/>
              <a:tabLst>
                <a:tab pos="457200" algn="l"/>
                <a:tab pos="1252538" algn="l"/>
                <a:tab pos="2743200" algn="l"/>
              </a:tabLst>
            </a:pPr>
            <a:r>
              <a:rPr lang="en-GB" sz="1100" b="1" dirty="0">
                <a:latin typeface="Courier New" pitchFamily="-109" charset="0"/>
              </a:rPr>
              <a:t>		 PRIMARY KEY(</a:t>
            </a:r>
            <a:r>
              <a:rPr lang="en-GB" sz="1100" b="1" dirty="0" err="1">
                <a:latin typeface="Courier New" pitchFamily="-109" charset="0"/>
              </a:rPr>
              <a:t>itemno</a:t>
            </a:r>
            <a:r>
              <a:rPr lang="en-GB" sz="1100" b="1" dirty="0">
                <a:latin typeface="Courier New" pitchFamily="-109" charset="0"/>
              </a:rPr>
              <a:t>));</a:t>
            </a:r>
          </a:p>
          <a:p>
            <a:pPr>
              <a:lnSpc>
                <a:spcPct val="90000"/>
              </a:lnSpc>
              <a:buFontTx/>
              <a:buNone/>
              <a:tabLst>
                <a:tab pos="457200" algn="l"/>
                <a:tab pos="1252538" algn="l"/>
                <a:tab pos="2743200" algn="l"/>
              </a:tabLst>
            </a:pPr>
            <a:endParaRPr lang="en-GB" sz="1100" b="1" dirty="0">
              <a:latin typeface="Courier New" pitchFamily="-109" charset="0"/>
            </a:endParaRPr>
          </a:p>
          <a:p>
            <a:pPr>
              <a:lnSpc>
                <a:spcPct val="90000"/>
              </a:lnSpc>
              <a:buFontTx/>
              <a:buNone/>
              <a:tabLst>
                <a:tab pos="457200" algn="l"/>
                <a:tab pos="1252538" algn="l"/>
                <a:tab pos="2743200" algn="l"/>
              </a:tabLst>
            </a:pPr>
            <a:r>
              <a:rPr lang="en-GB" sz="1100" b="1" dirty="0">
                <a:latin typeface="Courier New" pitchFamily="-109" charset="0"/>
              </a:rPr>
              <a:t>CREATE TABLE </a:t>
            </a:r>
            <a:r>
              <a:rPr lang="en-GB" sz="1100" b="1" dirty="0" err="1">
                <a:latin typeface="Courier New" pitchFamily="-109" charset="0"/>
              </a:rPr>
              <a:t>lineitem</a:t>
            </a:r>
            <a:r>
              <a:rPr lang="en-GB" sz="1100" b="1" dirty="0">
                <a:latin typeface="Courier New" pitchFamily="-109" charset="0"/>
              </a:rPr>
              <a:t> (</a:t>
            </a:r>
          </a:p>
          <a:p>
            <a:pPr>
              <a:lnSpc>
                <a:spcPct val="90000"/>
              </a:lnSpc>
              <a:buFontTx/>
              <a:buNone/>
              <a:tabLst>
                <a:tab pos="457200" algn="l"/>
                <a:tab pos="1252538" algn="l"/>
                <a:tab pos="2743200" algn="l"/>
              </a:tabLst>
            </a:pPr>
            <a:r>
              <a:rPr lang="en-GB" sz="1100" b="1" dirty="0">
                <a:latin typeface="Courier New" pitchFamily="-109" charset="0"/>
              </a:rPr>
              <a:t>	</a:t>
            </a:r>
            <a:r>
              <a:rPr lang="en-GB" sz="1100" b="1" dirty="0" err="1">
                <a:latin typeface="Courier New" pitchFamily="-109" charset="0"/>
              </a:rPr>
              <a:t>lineno</a:t>
            </a:r>
            <a:r>
              <a:rPr lang="en-GB" sz="1100" b="1" dirty="0">
                <a:latin typeface="Courier New" pitchFamily="-109" charset="0"/>
              </a:rPr>
              <a:t>	INTEGER,</a:t>
            </a:r>
          </a:p>
          <a:p>
            <a:pPr>
              <a:lnSpc>
                <a:spcPct val="90000"/>
              </a:lnSpc>
              <a:buNone/>
              <a:tabLst>
                <a:tab pos="457200" algn="l"/>
                <a:tab pos="1252538" algn="l"/>
                <a:tab pos="2743200" algn="l"/>
              </a:tabLst>
            </a:pPr>
            <a:r>
              <a:rPr lang="en-GB" sz="1100" b="1" dirty="0">
                <a:latin typeface="Courier New" pitchFamily="-109" charset="0"/>
              </a:rPr>
              <a:t>	</a:t>
            </a:r>
            <a:r>
              <a:rPr lang="en-GB" sz="1100" b="1" dirty="0" err="1">
                <a:latin typeface="Courier New" pitchFamily="-109" charset="0"/>
              </a:rPr>
              <a:t>lineqty</a:t>
            </a:r>
            <a:r>
              <a:rPr lang="en-GB" sz="1100" b="1" dirty="0">
                <a:latin typeface="Courier New" pitchFamily="-109" charset="0"/>
              </a:rPr>
              <a:t>	INTEGER NOT NULL,</a:t>
            </a:r>
          </a:p>
          <a:p>
            <a:pPr>
              <a:lnSpc>
                <a:spcPct val="90000"/>
              </a:lnSpc>
              <a:buFontTx/>
              <a:buNone/>
              <a:tabLst>
                <a:tab pos="457200" algn="l"/>
                <a:tab pos="1252538" algn="l"/>
                <a:tab pos="2743200" algn="l"/>
              </a:tabLst>
            </a:pPr>
            <a:r>
              <a:rPr lang="en-GB" sz="1100" b="1" dirty="0">
                <a:latin typeface="Courier New" pitchFamily="-109" charset="0"/>
              </a:rPr>
              <a:t>	</a:t>
            </a:r>
            <a:r>
              <a:rPr lang="en-GB" sz="1100" b="1" dirty="0" err="1">
                <a:latin typeface="Courier New" pitchFamily="-109" charset="0"/>
              </a:rPr>
              <a:t>lineprice</a:t>
            </a:r>
            <a:r>
              <a:rPr lang="en-GB" sz="1100" b="1" dirty="0">
                <a:latin typeface="Courier New" pitchFamily="-109" charset="0"/>
              </a:rPr>
              <a:t>	DECIMAL(7,2) NOT NULL,</a:t>
            </a:r>
          </a:p>
          <a:p>
            <a:pPr>
              <a:lnSpc>
                <a:spcPct val="90000"/>
              </a:lnSpc>
              <a:buFontTx/>
              <a:buNone/>
              <a:tabLst>
                <a:tab pos="457200" algn="l"/>
                <a:tab pos="1252538" algn="l"/>
                <a:tab pos="2743200" algn="l"/>
              </a:tabLst>
            </a:pPr>
            <a:r>
              <a:rPr lang="en-GB" sz="1100" b="1" dirty="0">
                <a:latin typeface="Courier New" pitchFamily="-109" charset="0"/>
              </a:rPr>
              <a:t>	</a:t>
            </a:r>
            <a:r>
              <a:rPr lang="en-GB" sz="1100" b="1" dirty="0" err="1">
                <a:latin typeface="Courier New" pitchFamily="-109" charset="0"/>
              </a:rPr>
              <a:t>saleno</a:t>
            </a:r>
            <a:r>
              <a:rPr lang="en-GB" sz="1100" b="1" dirty="0">
                <a:latin typeface="Courier New" pitchFamily="-109" charset="0"/>
              </a:rPr>
              <a:t>	INTEGER,</a:t>
            </a:r>
          </a:p>
          <a:p>
            <a:pPr>
              <a:lnSpc>
                <a:spcPct val="90000"/>
              </a:lnSpc>
              <a:buFontTx/>
              <a:buNone/>
              <a:tabLst>
                <a:tab pos="457200" algn="l"/>
                <a:tab pos="1252538" algn="l"/>
                <a:tab pos="2743200" algn="l"/>
              </a:tabLst>
            </a:pPr>
            <a:r>
              <a:rPr lang="en-GB" sz="1100" b="1" dirty="0">
                <a:latin typeface="Courier New" pitchFamily="-109" charset="0"/>
              </a:rPr>
              <a:t>	</a:t>
            </a:r>
            <a:r>
              <a:rPr lang="en-GB" sz="1100" b="1" dirty="0" err="1">
                <a:latin typeface="Courier New" pitchFamily="-109" charset="0"/>
              </a:rPr>
              <a:t>itemno</a:t>
            </a:r>
            <a:r>
              <a:rPr lang="en-GB" sz="1100" b="1" dirty="0">
                <a:latin typeface="Courier New" pitchFamily="-109" charset="0"/>
              </a:rPr>
              <a:t>	INTEGER,</a:t>
            </a:r>
          </a:p>
          <a:p>
            <a:pPr>
              <a:lnSpc>
                <a:spcPct val="90000"/>
              </a:lnSpc>
              <a:buFontTx/>
              <a:buNone/>
              <a:tabLst>
                <a:tab pos="457200" algn="l"/>
                <a:tab pos="1252538" algn="l"/>
                <a:tab pos="2743200" algn="l"/>
              </a:tabLst>
            </a:pPr>
            <a:r>
              <a:rPr lang="en-GB" sz="1100" b="1" dirty="0">
                <a:latin typeface="Courier New" pitchFamily="-109" charset="0"/>
              </a:rPr>
              <a:t>		 PRIMARY KEY(</a:t>
            </a:r>
            <a:r>
              <a:rPr lang="en-GB" sz="1100" b="1" dirty="0" err="1">
                <a:latin typeface="Courier New" pitchFamily="-109" charset="0"/>
              </a:rPr>
              <a:t>lineno,saleno</a:t>
            </a:r>
            <a:r>
              <a:rPr lang="en-GB" sz="1100" b="1" dirty="0">
                <a:latin typeface="Courier New" pitchFamily="-109" charset="0"/>
              </a:rPr>
              <a:t>),</a:t>
            </a:r>
          </a:p>
          <a:p>
            <a:pPr>
              <a:lnSpc>
                <a:spcPct val="90000"/>
              </a:lnSpc>
              <a:buFontTx/>
              <a:buNone/>
              <a:tabLst>
                <a:tab pos="457200" algn="l"/>
                <a:tab pos="1252538" algn="l"/>
                <a:tab pos="2743200" algn="l"/>
              </a:tabLst>
            </a:pPr>
            <a:r>
              <a:rPr lang="en-GB" sz="1100" b="1" dirty="0">
                <a:latin typeface="Courier New" pitchFamily="-109" charset="0"/>
              </a:rPr>
              <a:t>		 </a:t>
            </a:r>
            <a:r>
              <a:rPr lang="en-US" sz="1100" b="1" dirty="0">
                <a:latin typeface="Courier New" pitchFamily="-109" charset="0"/>
              </a:rPr>
              <a:t>CONSTRAINT </a:t>
            </a:r>
            <a:r>
              <a:rPr lang="en-US" sz="1100" b="1" dirty="0" err="1">
                <a:latin typeface="Courier New" pitchFamily="-109" charset="0"/>
              </a:rPr>
              <a:t>fk_has_sale</a:t>
            </a:r>
            <a:r>
              <a:rPr lang="en-US" sz="1100" b="1" dirty="0">
                <a:latin typeface="Courier New" pitchFamily="-109" charset="0"/>
              </a:rPr>
              <a:t> FOREIGN KEY(</a:t>
            </a:r>
            <a:r>
              <a:rPr lang="en-US" sz="1100" b="1" dirty="0" err="1">
                <a:latin typeface="Courier New" pitchFamily="-109" charset="0"/>
              </a:rPr>
              <a:t>saleno</a:t>
            </a:r>
            <a:r>
              <a:rPr lang="en-US" sz="1100" b="1" dirty="0">
                <a:latin typeface="Courier New" pitchFamily="-109" charset="0"/>
              </a:rPr>
              <a:t>) REFERENCES sale(</a:t>
            </a:r>
            <a:r>
              <a:rPr lang="en-US" sz="1100" b="1" dirty="0" err="1">
                <a:latin typeface="Courier New" pitchFamily="-109" charset="0"/>
              </a:rPr>
              <a:t>saleno</a:t>
            </a:r>
            <a:r>
              <a:rPr lang="en-US" sz="1100" b="1" dirty="0">
                <a:latin typeface="Courier New" pitchFamily="-109" charset="0"/>
              </a:rPr>
              <a:t>),</a:t>
            </a:r>
          </a:p>
          <a:p>
            <a:pPr>
              <a:lnSpc>
                <a:spcPct val="90000"/>
              </a:lnSpc>
              <a:buFontTx/>
              <a:buNone/>
              <a:tabLst>
                <a:tab pos="457200" algn="l"/>
                <a:tab pos="1252538" algn="l"/>
                <a:tab pos="2743200" algn="l"/>
              </a:tabLst>
            </a:pPr>
            <a:r>
              <a:rPr lang="en-US" sz="1100" b="1" dirty="0">
                <a:latin typeface="Courier New" pitchFamily="-109" charset="0"/>
              </a:rPr>
              <a:t>		 CONSTRAINT </a:t>
            </a:r>
            <a:r>
              <a:rPr lang="en-US" sz="1100" b="1" dirty="0" err="1">
                <a:latin typeface="Courier New" pitchFamily="-109" charset="0"/>
              </a:rPr>
              <a:t>fk_has_item</a:t>
            </a:r>
            <a:r>
              <a:rPr lang="en-US" sz="1100" b="1" dirty="0">
                <a:latin typeface="Courier New" pitchFamily="-109" charset="0"/>
              </a:rPr>
              <a:t> FOREIGN KEY(</a:t>
            </a:r>
            <a:r>
              <a:rPr lang="en-US" sz="1100" b="1" dirty="0" err="1">
                <a:latin typeface="Courier New" pitchFamily="-109" charset="0"/>
              </a:rPr>
              <a:t>itemno</a:t>
            </a:r>
            <a:r>
              <a:rPr lang="en-US" sz="1100" b="1" dirty="0">
                <a:latin typeface="Courier New" pitchFamily="-109" charset="0"/>
              </a:rPr>
              <a:t>) REFERENCES item(</a:t>
            </a:r>
            <a:r>
              <a:rPr lang="en-US" sz="1100" b="1" dirty="0" err="1">
                <a:latin typeface="Courier New" pitchFamily="-109" charset="0"/>
              </a:rPr>
              <a:t>itemno</a:t>
            </a:r>
            <a:r>
              <a:rPr lang="en-US" sz="1100" b="1" dirty="0">
                <a:latin typeface="Courier New" pitchFamily="-109" charset="0"/>
              </a:rPr>
              <a:t>));</a:t>
            </a:r>
            <a:endParaRPr lang="en-GB" sz="1100" b="1" dirty="0">
              <a:latin typeface="Courier New" pitchFamily="-109" charset="0"/>
            </a:endParaRPr>
          </a:p>
        </p:txBody>
      </p:sp>
    </p:spTree>
    <p:extLst>
      <p:ext uri="{BB962C8B-B14F-4D97-AF65-F5344CB8AC3E}">
        <p14:creationId xmlns:p14="http://schemas.microsoft.com/office/powerpoint/2010/main" val="54887316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901700"/>
            <a:ext cx="8229600" cy="1143000"/>
          </a:xfrm>
          <a:noFill/>
          <a:ln/>
        </p:spPr>
        <p:txBody>
          <a:bodyPr lIns="90488" tIns="44450" rIns="90488" bIns="44450" anchor="ctr"/>
          <a:lstStyle/>
          <a:p>
            <a:r>
              <a:rPr lang="en-GB"/>
              <a:t>A three table join</a:t>
            </a:r>
          </a:p>
        </p:txBody>
      </p:sp>
      <p:sp>
        <p:nvSpPr>
          <p:cNvPr id="10243" name="Rectangle 3"/>
          <p:cNvSpPr>
            <a:spLocks noGrp="1" noChangeArrowheads="1"/>
          </p:cNvSpPr>
          <p:nvPr>
            <p:ph idx="1"/>
          </p:nvPr>
        </p:nvSpPr>
        <p:spPr>
          <a:noFill/>
          <a:ln/>
        </p:spPr>
        <p:txBody>
          <a:bodyPr lIns="90488" tIns="44450" rIns="90488" bIns="44450"/>
          <a:lstStyle/>
          <a:p>
            <a:r>
              <a:rPr lang="en-GB" sz="2800" dirty="0"/>
              <a:t>Specify two matching conditions with the associative table in both join conditions</a:t>
            </a:r>
          </a:p>
          <a:p>
            <a:pPr>
              <a:buFontTx/>
              <a:buNone/>
            </a:pPr>
            <a:endParaRPr lang="en-GB" sz="2800" dirty="0"/>
          </a:p>
          <a:p>
            <a:pPr lvl="1">
              <a:buFont typeface="Wingdings" pitchFamily="-109" charset="2"/>
              <a:buNone/>
            </a:pPr>
            <a:r>
              <a:rPr lang="en-GB" sz="1800" b="1" dirty="0">
                <a:latin typeface="Courier New" pitchFamily="-109" charset="0"/>
              </a:rPr>
              <a:t>SELECT * FROM sale </a:t>
            </a:r>
            <a:r>
              <a:rPr lang="en-GB" sz="1800" b="1" dirty="0">
                <a:solidFill>
                  <a:srgbClr val="FF0000"/>
                </a:solidFill>
                <a:latin typeface="Courier New" pitchFamily="-109" charset="0"/>
              </a:rPr>
              <a:t>JOIN</a:t>
            </a:r>
            <a:r>
              <a:rPr lang="en-GB" sz="1800" b="1" dirty="0">
                <a:latin typeface="Courier New" pitchFamily="-109" charset="0"/>
              </a:rPr>
              <a:t> </a:t>
            </a:r>
            <a:r>
              <a:rPr lang="en-GB" sz="1800" b="1" dirty="0" err="1">
                <a:latin typeface="Courier New" pitchFamily="-109" charset="0"/>
              </a:rPr>
              <a:t>lineitem</a:t>
            </a:r>
            <a:r>
              <a:rPr lang="en-GB" sz="1800" b="1" dirty="0">
                <a:latin typeface="Courier New" pitchFamily="-109" charset="0"/>
              </a:rPr>
              <a:t> </a:t>
            </a:r>
          </a:p>
          <a:p>
            <a:pPr lvl="1">
              <a:buFont typeface="Wingdings" pitchFamily="-109" charset="2"/>
              <a:buNone/>
            </a:pPr>
            <a:r>
              <a:rPr lang="en-GB" sz="1800" b="1" dirty="0">
                <a:latin typeface="Courier New" pitchFamily="-109" charset="0"/>
              </a:rPr>
              <a:t>   ON </a:t>
            </a:r>
            <a:r>
              <a:rPr lang="en-GB" sz="1800" b="1" dirty="0" err="1">
                <a:latin typeface="Courier New" pitchFamily="-109" charset="0"/>
              </a:rPr>
              <a:t>sale.saleno</a:t>
            </a:r>
            <a:r>
              <a:rPr lang="en-GB" sz="1800" b="1" dirty="0">
                <a:latin typeface="Courier New" pitchFamily="-109" charset="0"/>
              </a:rPr>
              <a:t> = </a:t>
            </a:r>
            <a:r>
              <a:rPr lang="en-GB" sz="1800" b="1" dirty="0" err="1">
                <a:latin typeface="Courier New" pitchFamily="-109" charset="0"/>
              </a:rPr>
              <a:t>lineitem.saleno</a:t>
            </a:r>
            <a:endParaRPr lang="en-GB" sz="1800" b="1" dirty="0">
              <a:latin typeface="Courier New" pitchFamily="-109" charset="0"/>
            </a:endParaRPr>
          </a:p>
          <a:p>
            <a:pPr lvl="1">
              <a:buFont typeface="Wingdings" pitchFamily="-109" charset="2"/>
              <a:buNone/>
            </a:pPr>
            <a:r>
              <a:rPr lang="en-GB" sz="1800" b="1" dirty="0">
                <a:latin typeface="Courier New" pitchFamily="-109" charset="0"/>
              </a:rPr>
              <a:t>   </a:t>
            </a:r>
            <a:r>
              <a:rPr lang="en-GB" sz="1800" b="1" dirty="0">
                <a:solidFill>
                  <a:srgbClr val="FF0000"/>
                </a:solidFill>
                <a:latin typeface="Courier New" pitchFamily="-109" charset="0"/>
              </a:rPr>
              <a:t>JOIN</a:t>
            </a:r>
            <a:r>
              <a:rPr lang="en-GB" sz="1800" b="1" dirty="0">
                <a:latin typeface="Courier New" pitchFamily="-109" charset="0"/>
              </a:rPr>
              <a:t> item ON </a:t>
            </a:r>
            <a:r>
              <a:rPr lang="en-GB" sz="1800" b="1" dirty="0" err="1">
                <a:latin typeface="Courier New" pitchFamily="-109" charset="0"/>
              </a:rPr>
              <a:t>item.itemno</a:t>
            </a:r>
            <a:r>
              <a:rPr lang="en-GB" sz="1800" b="1" dirty="0">
                <a:latin typeface="Courier New" pitchFamily="-109" charset="0"/>
              </a:rPr>
              <a:t> = </a:t>
            </a:r>
            <a:r>
              <a:rPr lang="en-GB" sz="1800" b="1" dirty="0" err="1">
                <a:latin typeface="Courier New" pitchFamily="-109" charset="0"/>
              </a:rPr>
              <a:t>lineitem.itemno</a:t>
            </a:r>
            <a:r>
              <a:rPr lang="en-GB" sz="1800" b="1" dirty="0">
                <a:latin typeface="Courier New" pitchFamily="-109" charset="0"/>
              </a:rPr>
              <a:t>;</a:t>
            </a:r>
            <a:endParaRPr lang="en-GB" sz="1800" b="1" dirty="0"/>
          </a:p>
          <a:p>
            <a:pPr>
              <a:buFontTx/>
              <a:buNone/>
            </a:pPr>
            <a:endParaRPr lang="en-GB" sz="2400" dirty="0"/>
          </a:p>
        </p:txBody>
      </p:sp>
    </p:spTree>
    <p:extLst>
      <p:ext uri="{BB962C8B-B14F-4D97-AF65-F5344CB8AC3E}">
        <p14:creationId xmlns:p14="http://schemas.microsoft.com/office/powerpoint/2010/main" val="151709824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6761"/>
            <a:ext cx="8229600" cy="1143000"/>
          </a:xfrm>
          <a:noFill/>
          <a:ln/>
        </p:spPr>
        <p:txBody>
          <a:bodyPr lIns="90488" tIns="44450" rIns="90488" bIns="44450" anchor="ctr"/>
          <a:lstStyle/>
          <a:p>
            <a:r>
              <a:rPr lang="en-GB"/>
              <a:t>A three table join</a:t>
            </a:r>
          </a:p>
        </p:txBody>
      </p:sp>
      <p:sp>
        <p:nvSpPr>
          <p:cNvPr id="11267" name="Rectangle 3"/>
          <p:cNvSpPr>
            <a:spLocks noGrp="1" noChangeArrowheads="1"/>
          </p:cNvSpPr>
          <p:nvPr>
            <p:ph idx="1"/>
          </p:nvPr>
        </p:nvSpPr>
        <p:spPr>
          <a:xfrm>
            <a:off x="457200" y="1727200"/>
            <a:ext cx="8229600" cy="3687763"/>
          </a:xfrm>
          <a:noFill/>
          <a:ln/>
        </p:spPr>
        <p:txBody>
          <a:bodyPr lIns="90488" tIns="44450" rIns="90488" bIns="44450"/>
          <a:lstStyle/>
          <a:p>
            <a:pPr>
              <a:tabLst>
                <a:tab pos="457200" algn="l"/>
                <a:tab pos="693738" algn="l"/>
                <a:tab pos="914400" algn="l"/>
                <a:tab pos="1150938" algn="l"/>
              </a:tabLst>
            </a:pPr>
            <a:r>
              <a:rPr lang="en-GB" sz="1800" i="1" dirty="0"/>
              <a:t>List the names of items, quantity, and value of items sold on January 16, 2011</a:t>
            </a:r>
          </a:p>
          <a:p>
            <a:pPr>
              <a:buFontTx/>
              <a:buNone/>
              <a:tabLst>
                <a:tab pos="457200" algn="l"/>
                <a:tab pos="693738" algn="l"/>
                <a:tab pos="914400" algn="l"/>
                <a:tab pos="1150938" algn="l"/>
              </a:tabLst>
            </a:pPr>
            <a:endParaRPr lang="en-GB" sz="1800" dirty="0"/>
          </a:p>
          <a:p>
            <a:pPr>
              <a:buFontTx/>
              <a:buNone/>
              <a:tabLst>
                <a:tab pos="457200" algn="l"/>
                <a:tab pos="693738" algn="l"/>
                <a:tab pos="914400" algn="l"/>
                <a:tab pos="1150938" algn="l"/>
              </a:tabLst>
            </a:pPr>
            <a:r>
              <a:rPr lang="en-GB" sz="1800" b="1" dirty="0">
                <a:latin typeface="Courier New" pitchFamily="-109" charset="0"/>
              </a:rPr>
              <a:t>SELECT </a:t>
            </a:r>
            <a:r>
              <a:rPr lang="en-GB" sz="1800" b="1" dirty="0" err="1">
                <a:latin typeface="Courier New" pitchFamily="-109" charset="0"/>
              </a:rPr>
              <a:t>itemname</a:t>
            </a:r>
            <a:r>
              <a:rPr lang="en-GB" sz="1800" b="1" dirty="0">
                <a:latin typeface="Courier New" pitchFamily="-109" charset="0"/>
              </a:rPr>
              <a:t>, </a:t>
            </a:r>
            <a:r>
              <a:rPr lang="en-GB" sz="1800" b="1" dirty="0" err="1">
                <a:latin typeface="Courier New" pitchFamily="-109" charset="0"/>
              </a:rPr>
              <a:t>lineqty</a:t>
            </a:r>
            <a:r>
              <a:rPr lang="en-GB" sz="1800" b="1" dirty="0">
                <a:latin typeface="Courier New" pitchFamily="-109" charset="0"/>
              </a:rPr>
              <a:t>, </a:t>
            </a:r>
            <a:r>
              <a:rPr lang="en-GB" sz="1800" b="1" dirty="0" err="1">
                <a:latin typeface="Courier New" pitchFamily="-109" charset="0"/>
              </a:rPr>
              <a:t>lineprice</a:t>
            </a:r>
            <a:r>
              <a:rPr lang="en-GB" sz="1800" b="1" dirty="0">
                <a:latin typeface="Courier New" pitchFamily="-109" charset="0"/>
              </a:rPr>
              <a:t>, </a:t>
            </a:r>
            <a:r>
              <a:rPr lang="en-GB" sz="1800" b="1" dirty="0" err="1">
                <a:latin typeface="Courier New" pitchFamily="-109" charset="0"/>
              </a:rPr>
              <a:t>lineqty</a:t>
            </a:r>
            <a:r>
              <a:rPr lang="en-GB" sz="1800" b="1" dirty="0">
                <a:latin typeface="Courier New" pitchFamily="-109" charset="0"/>
              </a:rPr>
              <a:t>*</a:t>
            </a:r>
            <a:r>
              <a:rPr lang="en-GB" sz="1800" b="1" dirty="0" err="1">
                <a:latin typeface="Courier New" pitchFamily="-109" charset="0"/>
              </a:rPr>
              <a:t>lineprice</a:t>
            </a:r>
            <a:endParaRPr lang="en-GB" sz="1800" b="1" dirty="0">
              <a:latin typeface="Courier New" pitchFamily="-109" charset="0"/>
            </a:endParaRPr>
          </a:p>
          <a:p>
            <a:pPr>
              <a:buFontTx/>
              <a:buNone/>
              <a:tabLst>
                <a:tab pos="457200" algn="l"/>
                <a:tab pos="693738" algn="l"/>
                <a:tab pos="914400" algn="l"/>
                <a:tab pos="1150938" algn="l"/>
              </a:tabLst>
            </a:pPr>
            <a:r>
              <a:rPr lang="en-GB" sz="1800" b="1" dirty="0">
                <a:latin typeface="Courier New" pitchFamily="-109" charset="0"/>
              </a:rPr>
              <a:t>	AS total FROM sale </a:t>
            </a:r>
            <a:r>
              <a:rPr lang="en-GB" sz="1800" b="1" dirty="0">
                <a:solidFill>
                  <a:srgbClr val="FF0000"/>
                </a:solidFill>
                <a:latin typeface="Courier New" pitchFamily="-109" charset="0"/>
              </a:rPr>
              <a:t>JOIN</a:t>
            </a:r>
            <a:r>
              <a:rPr lang="en-GB" sz="1800" b="1" dirty="0">
                <a:latin typeface="Courier New" pitchFamily="-109" charset="0"/>
              </a:rPr>
              <a:t> </a:t>
            </a:r>
            <a:r>
              <a:rPr lang="en-GB" sz="1800" b="1" dirty="0" err="1">
                <a:latin typeface="Courier New" pitchFamily="-109" charset="0"/>
              </a:rPr>
              <a:t>lineitem</a:t>
            </a:r>
            <a:endParaRPr lang="en-GB" sz="1800" b="1" dirty="0">
              <a:latin typeface="Courier New" pitchFamily="-109" charset="0"/>
            </a:endParaRPr>
          </a:p>
          <a:p>
            <a:pPr>
              <a:buFontTx/>
              <a:buNone/>
              <a:tabLst>
                <a:tab pos="457200" algn="l"/>
                <a:tab pos="693738" algn="l"/>
                <a:tab pos="914400" algn="l"/>
                <a:tab pos="1150938" algn="l"/>
              </a:tabLst>
            </a:pPr>
            <a:r>
              <a:rPr lang="en-GB" sz="1800" b="1" dirty="0">
                <a:latin typeface="Courier New" pitchFamily="-109" charset="0"/>
              </a:rPr>
              <a:t>		  ON </a:t>
            </a:r>
            <a:r>
              <a:rPr lang="en-GB" sz="1800" b="1" dirty="0" err="1">
                <a:latin typeface="Courier New" pitchFamily="-109" charset="0"/>
              </a:rPr>
              <a:t>lineitem.saleno</a:t>
            </a:r>
            <a:r>
              <a:rPr lang="en-GB" sz="1800" b="1" dirty="0">
                <a:latin typeface="Courier New" pitchFamily="-109" charset="0"/>
              </a:rPr>
              <a:t> = </a:t>
            </a:r>
            <a:r>
              <a:rPr lang="en-GB" sz="1800" b="1" dirty="0" err="1">
                <a:latin typeface="Courier New" pitchFamily="-109" charset="0"/>
              </a:rPr>
              <a:t>sale.saleno</a:t>
            </a:r>
            <a:endParaRPr lang="en-GB" sz="1800" b="1" dirty="0">
              <a:latin typeface="Courier New" pitchFamily="-109" charset="0"/>
            </a:endParaRPr>
          </a:p>
          <a:p>
            <a:pPr>
              <a:buFontTx/>
              <a:buNone/>
              <a:tabLst>
                <a:tab pos="457200" algn="l"/>
                <a:tab pos="693738" algn="l"/>
                <a:tab pos="914400" algn="l"/>
                <a:tab pos="1150938" algn="l"/>
              </a:tabLst>
            </a:pPr>
            <a:r>
              <a:rPr lang="en-GB" sz="1800" b="1" dirty="0">
                <a:latin typeface="Courier New" pitchFamily="-109" charset="0"/>
              </a:rPr>
              <a:t>		  </a:t>
            </a:r>
            <a:r>
              <a:rPr lang="en-GB" sz="1800" b="1" dirty="0">
                <a:solidFill>
                  <a:srgbClr val="FF0000"/>
                </a:solidFill>
                <a:latin typeface="Courier New" pitchFamily="-109" charset="0"/>
              </a:rPr>
              <a:t>JOIN</a:t>
            </a:r>
            <a:r>
              <a:rPr lang="en-GB" sz="1800" b="1" dirty="0">
                <a:latin typeface="Courier New" pitchFamily="-109" charset="0"/>
              </a:rPr>
              <a:t> item ON </a:t>
            </a:r>
            <a:r>
              <a:rPr lang="en-GB" sz="1800" b="1" dirty="0" err="1">
                <a:latin typeface="Courier New" pitchFamily="-109" charset="0"/>
              </a:rPr>
              <a:t>item.itemno</a:t>
            </a:r>
            <a:r>
              <a:rPr lang="en-GB" sz="1800" b="1" dirty="0">
                <a:latin typeface="Courier New" pitchFamily="-109" charset="0"/>
              </a:rPr>
              <a:t> = </a:t>
            </a:r>
            <a:r>
              <a:rPr lang="en-GB" sz="1800" b="1" dirty="0" err="1">
                <a:latin typeface="Courier New" pitchFamily="-109" charset="0"/>
              </a:rPr>
              <a:t>lineitem.itemno</a:t>
            </a:r>
            <a:endParaRPr lang="en-GB" sz="1800" b="1" dirty="0">
              <a:latin typeface="Courier New" pitchFamily="-109" charset="0"/>
            </a:endParaRPr>
          </a:p>
          <a:p>
            <a:pPr>
              <a:buFontTx/>
              <a:buNone/>
              <a:tabLst>
                <a:tab pos="457200" algn="l"/>
                <a:tab pos="693738" algn="l"/>
                <a:tab pos="914400" algn="l"/>
                <a:tab pos="1150938" algn="l"/>
              </a:tabLst>
            </a:pPr>
            <a:r>
              <a:rPr lang="en-GB" sz="1800" b="1" dirty="0">
                <a:latin typeface="Courier New" pitchFamily="-109" charset="0"/>
              </a:rPr>
              <a:t>		  WHERE </a:t>
            </a:r>
            <a:r>
              <a:rPr lang="en-GB" sz="1800" b="1" dirty="0" err="1">
                <a:latin typeface="Courier New" pitchFamily="-109" charset="0"/>
              </a:rPr>
              <a:t>saledate</a:t>
            </a:r>
            <a:r>
              <a:rPr lang="en-GB" sz="1800" b="1" dirty="0">
                <a:latin typeface="Courier New" pitchFamily="-109" charset="0"/>
              </a:rPr>
              <a:t> = </a:t>
            </a:r>
            <a:r>
              <a:rPr lang="en-GB" sz="2000" b="1" dirty="0">
                <a:latin typeface="Courier New" pitchFamily="-109" charset="0"/>
              </a:rPr>
              <a:t>'</a:t>
            </a:r>
            <a:r>
              <a:rPr lang="en-GB" sz="1800" b="1" dirty="0">
                <a:latin typeface="Courier New" pitchFamily="-109" charset="0"/>
              </a:rPr>
              <a:t>2011-01-16';</a:t>
            </a:r>
          </a:p>
        </p:txBody>
      </p:sp>
      <p:graphicFrame>
        <p:nvGraphicFramePr>
          <p:cNvPr id="11535" name="Group 271"/>
          <p:cNvGraphicFramePr>
            <a:graphicFrameLocks noGrp="1"/>
          </p:cNvGraphicFramePr>
          <p:nvPr/>
        </p:nvGraphicFramePr>
        <p:xfrm>
          <a:off x="1701800" y="4513263"/>
          <a:ext cx="5511800" cy="2141539"/>
        </p:xfrm>
        <a:graphic>
          <a:graphicData uri="http://schemas.openxmlformats.org/drawingml/2006/table">
            <a:tbl>
              <a:tblPr/>
              <a:tblGrid>
                <a:gridCol w="2090738">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201737">
                  <a:extLst>
                    <a:ext uri="{9D8B030D-6E8A-4147-A177-3AD203B41FA5}">
                      <a16:colId xmlns:a16="http://schemas.microsoft.com/office/drawing/2014/main" val="20003"/>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itemname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lineqty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lineprice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total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20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Pocket knife—Avon</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0.00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0.00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Safari chair</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50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36.00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1800.00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Hammock</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50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40.50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2025.00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Tent—8 person</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8</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153.00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1224.00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Tent—2 person</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urier New" pitchFamily="-109" charset="0"/>
                        </a:rPr>
                        <a:t>60.00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urier New" pitchFamily="-109" charset="0"/>
                        </a:rPr>
                        <a:t>60.00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1389444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4F2C-1C20-B544-AB38-3B323140447B}"/>
              </a:ext>
            </a:extLst>
          </p:cNvPr>
          <p:cNvSpPr>
            <a:spLocks noGrp="1"/>
          </p:cNvSpPr>
          <p:nvPr>
            <p:ph type="title"/>
          </p:nvPr>
        </p:nvSpPr>
        <p:spPr/>
        <p:txBody>
          <a:bodyPr/>
          <a:lstStyle/>
          <a:p>
            <a:r>
              <a:rPr lang="en-US" dirty="0"/>
              <a:t>In-class Practice</a:t>
            </a:r>
          </a:p>
        </p:txBody>
      </p:sp>
      <p:sp>
        <p:nvSpPr>
          <p:cNvPr id="3" name="Content Placeholder 2">
            <a:extLst>
              <a:ext uri="{FF2B5EF4-FFF2-40B4-BE49-F238E27FC236}">
                <a16:creationId xmlns:a16="http://schemas.microsoft.com/office/drawing/2014/main" id="{F59E0DEE-1531-C94E-8A01-286B3A5DB2FC}"/>
              </a:ext>
            </a:extLst>
          </p:cNvPr>
          <p:cNvSpPr>
            <a:spLocks noGrp="1"/>
          </p:cNvSpPr>
          <p:nvPr>
            <p:ph idx="1"/>
          </p:nvPr>
        </p:nvSpPr>
        <p:spPr/>
        <p:txBody>
          <a:bodyPr/>
          <a:lstStyle/>
          <a:p>
            <a:r>
              <a:rPr lang="en-US" sz="2400" dirty="0"/>
              <a:t>Use  </a:t>
            </a:r>
            <a:r>
              <a:rPr lang="en-US" sz="2400" dirty="0" err="1"/>
              <a:t>ClassicModels</a:t>
            </a:r>
            <a:r>
              <a:rPr lang="en-US" sz="2400" dirty="0"/>
              <a:t> database.</a:t>
            </a:r>
          </a:p>
          <a:p>
            <a:r>
              <a:rPr lang="en-US" sz="2400" dirty="0"/>
              <a:t>Write a query to list out the names of products, their product line and the number of customers that have purchased them.</a:t>
            </a:r>
          </a:p>
          <a:p>
            <a:r>
              <a:rPr lang="en-US" sz="2400" dirty="0"/>
              <a:t>Write a query to list out the product vendor and the number of different customers they have shipped orders to.</a:t>
            </a:r>
          </a:p>
          <a:p>
            <a:r>
              <a:rPr lang="en-US" sz="2400" dirty="0"/>
              <a:t>Write a query to list the names of customers that have ordered products from only a single </a:t>
            </a:r>
            <a:r>
              <a:rPr lang="en-US" sz="2400" dirty="0" err="1"/>
              <a:t>productline</a:t>
            </a:r>
            <a:r>
              <a:rPr lang="en-US" sz="2400" dirty="0"/>
              <a:t>.</a:t>
            </a:r>
          </a:p>
        </p:txBody>
      </p:sp>
    </p:spTree>
    <p:extLst>
      <p:ext uri="{BB962C8B-B14F-4D97-AF65-F5344CB8AC3E}">
        <p14:creationId xmlns:p14="http://schemas.microsoft.com/office/powerpoint/2010/main" val="404381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68300" y="540862"/>
            <a:ext cx="8229600" cy="1143000"/>
          </a:xfrm>
          <a:noFill/>
          <a:ln/>
        </p:spPr>
        <p:txBody>
          <a:bodyPr lIns="90488" tIns="44450" rIns="90488" bIns="44450" anchor="ctr"/>
          <a:lstStyle/>
          <a:p>
            <a:r>
              <a:rPr lang="en-GB"/>
              <a:t>EXISTS</a:t>
            </a:r>
          </a:p>
        </p:txBody>
      </p:sp>
      <p:sp>
        <p:nvSpPr>
          <p:cNvPr id="12291" name="Rectangle 3"/>
          <p:cNvSpPr>
            <a:spLocks noGrp="1" noChangeArrowheads="1"/>
          </p:cNvSpPr>
          <p:nvPr>
            <p:ph idx="1"/>
          </p:nvPr>
        </p:nvSpPr>
        <p:spPr>
          <a:xfrm>
            <a:off x="368300" y="1683862"/>
            <a:ext cx="8445500" cy="3235325"/>
          </a:xfrm>
          <a:noFill/>
          <a:ln/>
        </p:spPr>
        <p:txBody>
          <a:bodyPr lIns="90488" tIns="44450" rIns="90488" bIns="44450"/>
          <a:lstStyle/>
          <a:p>
            <a:pPr>
              <a:tabLst>
                <a:tab pos="693738" algn="l"/>
                <a:tab pos="914400" algn="l"/>
                <a:tab pos="1150938" algn="l"/>
                <a:tab pos="1371600" algn="l"/>
              </a:tabLst>
            </a:pPr>
            <a:r>
              <a:rPr lang="en-GB" sz="2400" dirty="0"/>
              <a:t>Existential qualifier.</a:t>
            </a:r>
          </a:p>
          <a:p>
            <a:pPr>
              <a:tabLst>
                <a:tab pos="693738" algn="l"/>
                <a:tab pos="914400" algn="l"/>
                <a:tab pos="1150938" algn="l"/>
                <a:tab pos="1371600" algn="l"/>
              </a:tabLst>
            </a:pPr>
            <a:r>
              <a:rPr lang="en-GB" sz="2400" dirty="0"/>
              <a:t>Returns </a:t>
            </a:r>
            <a:r>
              <a:rPr lang="en-GB" sz="2400" i="1" dirty="0"/>
              <a:t>true</a:t>
            </a:r>
            <a:r>
              <a:rPr lang="en-GB" sz="2400" dirty="0"/>
              <a:t> or </a:t>
            </a:r>
            <a:r>
              <a:rPr lang="en-GB" sz="2400" i="1" dirty="0"/>
              <a:t>false.</a:t>
            </a:r>
            <a:endParaRPr lang="en-GB" sz="2400" dirty="0"/>
          </a:p>
          <a:p>
            <a:pPr>
              <a:tabLst>
                <a:tab pos="693738" algn="l"/>
                <a:tab pos="914400" algn="l"/>
                <a:tab pos="1150938" algn="l"/>
                <a:tab pos="1371600" algn="l"/>
              </a:tabLst>
            </a:pPr>
            <a:r>
              <a:rPr lang="en-GB" sz="2400" dirty="0"/>
              <a:t>Returns </a:t>
            </a:r>
            <a:r>
              <a:rPr lang="en-GB" sz="2400" i="1" dirty="0"/>
              <a:t>true</a:t>
            </a:r>
            <a:r>
              <a:rPr lang="en-GB" sz="2400" dirty="0"/>
              <a:t> if the table contains at least one row satisfying the specified condition.</a:t>
            </a:r>
            <a:endParaRPr lang="en-GB" sz="2800" dirty="0"/>
          </a:p>
          <a:p>
            <a:pPr>
              <a:buFontTx/>
              <a:buNone/>
              <a:tabLst>
                <a:tab pos="693738" algn="l"/>
                <a:tab pos="914400" algn="l"/>
                <a:tab pos="1150938" algn="l"/>
                <a:tab pos="1371600" algn="l"/>
              </a:tabLst>
            </a:pPr>
            <a:r>
              <a:rPr lang="en-GB" sz="2000" i="1" dirty="0"/>
              <a:t>Report all clothing items (type “C”) for which a sale is recorded</a:t>
            </a:r>
          </a:p>
          <a:p>
            <a:pPr>
              <a:buFontTx/>
              <a:buNone/>
              <a:tabLst>
                <a:tab pos="693738" algn="l"/>
                <a:tab pos="914400" algn="l"/>
                <a:tab pos="1150938" algn="l"/>
                <a:tab pos="1371600" algn="l"/>
              </a:tabLst>
            </a:pPr>
            <a:r>
              <a:rPr lang="en-GB" sz="1800" dirty="0">
                <a:latin typeface="Courier New" pitchFamily="-109" charset="0"/>
              </a:rPr>
              <a:t>SELECT </a:t>
            </a:r>
            <a:r>
              <a:rPr lang="en-GB" sz="1800" dirty="0" err="1">
                <a:latin typeface="Courier New" pitchFamily="-109" charset="0"/>
              </a:rPr>
              <a:t>itemname</a:t>
            </a:r>
            <a:r>
              <a:rPr lang="en-GB" sz="1800" dirty="0">
                <a:latin typeface="Courier New" pitchFamily="-109" charset="0"/>
              </a:rPr>
              <a:t>, </a:t>
            </a:r>
            <a:r>
              <a:rPr lang="en-GB" sz="1800" dirty="0" err="1">
                <a:latin typeface="Courier New" pitchFamily="-109" charset="0"/>
              </a:rPr>
              <a:t>itemcolor</a:t>
            </a:r>
            <a:r>
              <a:rPr lang="en-GB" sz="1800" dirty="0">
                <a:latin typeface="Courier New" pitchFamily="-109" charset="0"/>
              </a:rPr>
              <a:t> FROM item</a:t>
            </a:r>
          </a:p>
          <a:p>
            <a:pPr>
              <a:buFontTx/>
              <a:buNone/>
              <a:tabLst>
                <a:tab pos="693738" algn="l"/>
                <a:tab pos="914400" algn="l"/>
                <a:tab pos="1150938" algn="l"/>
                <a:tab pos="1371600" algn="l"/>
              </a:tabLst>
            </a:pPr>
            <a:r>
              <a:rPr lang="en-GB" sz="1800" dirty="0">
                <a:latin typeface="Courier New" pitchFamily="-109" charset="0"/>
              </a:rPr>
              <a:t>	WHERE </a:t>
            </a:r>
            <a:r>
              <a:rPr lang="en-GB" sz="1800" dirty="0" err="1">
                <a:latin typeface="Courier New" pitchFamily="-109" charset="0"/>
              </a:rPr>
              <a:t>itemtype</a:t>
            </a:r>
            <a:r>
              <a:rPr lang="en-GB" sz="1800" dirty="0">
                <a:latin typeface="Courier New" pitchFamily="-109" charset="0"/>
              </a:rPr>
              <a:t> = 'C'</a:t>
            </a:r>
          </a:p>
          <a:p>
            <a:pPr>
              <a:buFontTx/>
              <a:buNone/>
              <a:tabLst>
                <a:tab pos="693738" algn="l"/>
                <a:tab pos="914400" algn="l"/>
                <a:tab pos="1150938" algn="l"/>
                <a:tab pos="1371600" algn="l"/>
              </a:tabLst>
            </a:pPr>
            <a:r>
              <a:rPr lang="en-GB" sz="1800" dirty="0">
                <a:latin typeface="Courier New" pitchFamily="-109" charset="0"/>
              </a:rPr>
              <a:t>		AND EXISTS (SELECT * FROM </a:t>
            </a:r>
            <a:r>
              <a:rPr lang="en-GB" sz="1800" dirty="0" err="1">
                <a:latin typeface="Courier New" pitchFamily="-109" charset="0"/>
              </a:rPr>
              <a:t>lineitem</a:t>
            </a:r>
            <a:br>
              <a:rPr lang="en-GB" sz="1800" dirty="0">
                <a:latin typeface="Courier New" pitchFamily="-109" charset="0"/>
              </a:rPr>
            </a:br>
            <a:r>
              <a:rPr lang="en-GB" sz="1800" dirty="0">
                <a:latin typeface="Courier New" pitchFamily="-109" charset="0"/>
              </a:rPr>
              <a:t>		WHERE </a:t>
            </a:r>
            <a:r>
              <a:rPr lang="en-GB" sz="1800" dirty="0" err="1">
                <a:latin typeface="Courier New" pitchFamily="-109" charset="0"/>
              </a:rPr>
              <a:t>lineitem.itemno</a:t>
            </a:r>
            <a:r>
              <a:rPr lang="en-GB" sz="1800" dirty="0">
                <a:latin typeface="Courier New" pitchFamily="-109" charset="0"/>
              </a:rPr>
              <a:t> = </a:t>
            </a:r>
            <a:r>
              <a:rPr lang="en-GB" sz="1800" dirty="0" err="1">
                <a:latin typeface="Courier New" pitchFamily="-109" charset="0"/>
              </a:rPr>
              <a:t>item.itemno</a:t>
            </a:r>
            <a:r>
              <a:rPr lang="en-GB" sz="1800" dirty="0">
                <a:latin typeface="Courier New" pitchFamily="-109" charset="0"/>
              </a:rPr>
              <a:t>);</a:t>
            </a:r>
            <a:endParaRPr lang="en-GB" sz="2800" dirty="0"/>
          </a:p>
          <a:p>
            <a:pPr>
              <a:buFontTx/>
              <a:buNone/>
              <a:tabLst>
                <a:tab pos="693738" algn="l"/>
                <a:tab pos="914400" algn="l"/>
                <a:tab pos="1150938" algn="l"/>
                <a:tab pos="1371600" algn="l"/>
              </a:tabLst>
            </a:pPr>
            <a:endParaRPr lang="en-GB" sz="2800" dirty="0"/>
          </a:p>
        </p:txBody>
      </p:sp>
      <p:graphicFrame>
        <p:nvGraphicFramePr>
          <p:cNvPr id="12362" name="Group 74"/>
          <p:cNvGraphicFramePr>
            <a:graphicFrameLocks noGrp="1"/>
          </p:cNvGraphicFramePr>
          <p:nvPr>
            <p:extLst>
              <p:ext uri="{D42A27DB-BD31-4B8C-83A1-F6EECF244321}">
                <p14:modId xmlns:p14="http://schemas.microsoft.com/office/powerpoint/2010/main" val="575969072"/>
              </p:ext>
            </p:extLst>
          </p:nvPr>
        </p:nvGraphicFramePr>
        <p:xfrm>
          <a:off x="2019300" y="5185727"/>
          <a:ext cx="3378200" cy="1456373"/>
        </p:xfrm>
        <a:graphic>
          <a:graphicData uri="http://schemas.openxmlformats.org/drawingml/2006/table">
            <a:tbl>
              <a:tblPr/>
              <a:tblGrid>
                <a:gridCol w="1971675">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ourier New" pitchFamily="-109" charset="0"/>
                        </a:rPr>
                        <a:t>itemname</a:t>
                      </a:r>
                      <a:endParaRPr kumimoji="0" lang="en-US" sz="1200" b="0" i="0" u="none" strike="noStrike" cap="none" normalizeH="0" baseline="0" dirty="0">
                        <a:ln>
                          <a:noFill/>
                        </a:ln>
                        <a:solidFill>
                          <a:schemeClr val="tx1"/>
                        </a:solidFill>
                        <a:effectLst/>
                        <a:latin typeface="Courier New" pitchFamily="-109"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ourier New" pitchFamily="-109" charset="0"/>
                        </a:rPr>
                        <a:t>itemcolor</a:t>
                      </a:r>
                      <a:endParaRPr kumimoji="0" lang="en-US" sz="1200" b="0" i="0" u="none" strike="noStrike" cap="none" normalizeH="0" baseline="0" dirty="0">
                        <a:ln>
                          <a:noFill/>
                        </a:ln>
                        <a:solidFill>
                          <a:schemeClr val="tx1"/>
                        </a:solidFill>
                        <a:effectLst/>
                        <a:latin typeface="Courier New" pitchFamily="-109"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Hat—Polar Explorer</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Red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257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Boots—snake proof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Black</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Pith helmet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White</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207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Stetson</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Black</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5849796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C11F4-4DE8-9412-9C34-1005D141783E}"/>
              </a:ext>
            </a:extLst>
          </p:cNvPr>
          <p:cNvSpPr>
            <a:spLocks noGrp="1"/>
          </p:cNvSpPr>
          <p:nvPr>
            <p:ph idx="1"/>
          </p:nvPr>
        </p:nvSpPr>
        <p:spPr/>
        <p:txBody>
          <a:bodyPr/>
          <a:lstStyle/>
          <a:p>
            <a:pPr>
              <a:buFontTx/>
              <a:buNone/>
              <a:tabLst>
                <a:tab pos="693738" algn="l"/>
                <a:tab pos="914400" algn="l"/>
                <a:tab pos="1150938" algn="l"/>
                <a:tab pos="1371600" algn="l"/>
              </a:tabLst>
            </a:pPr>
            <a:r>
              <a:rPr lang="en-GB" sz="3200" dirty="0">
                <a:latin typeface="Courier New" pitchFamily="-109" charset="0"/>
              </a:rPr>
              <a:t>SELECT Distinct </a:t>
            </a:r>
            <a:r>
              <a:rPr lang="en-GB" sz="3200" dirty="0" err="1">
                <a:latin typeface="Courier New" pitchFamily="-109" charset="0"/>
              </a:rPr>
              <a:t>itemname</a:t>
            </a:r>
            <a:r>
              <a:rPr lang="en-GB" sz="3200" dirty="0">
                <a:latin typeface="Courier New" pitchFamily="-109" charset="0"/>
              </a:rPr>
              <a:t>, </a:t>
            </a:r>
            <a:r>
              <a:rPr lang="en-GB" sz="3200" dirty="0" err="1">
                <a:latin typeface="Courier New" pitchFamily="-109" charset="0"/>
              </a:rPr>
              <a:t>itemcolor</a:t>
            </a:r>
            <a:r>
              <a:rPr lang="en-GB" sz="3200" dirty="0">
                <a:latin typeface="Courier New" pitchFamily="-109" charset="0"/>
              </a:rPr>
              <a:t> FROM item, </a:t>
            </a:r>
            <a:r>
              <a:rPr lang="en-GB" sz="3200" dirty="0" err="1">
                <a:latin typeface="Courier New" pitchFamily="-109" charset="0"/>
              </a:rPr>
              <a:t>lineitem</a:t>
            </a:r>
            <a:endParaRPr lang="en-GB" sz="3200" dirty="0">
              <a:latin typeface="Courier New" pitchFamily="-109" charset="0"/>
            </a:endParaRPr>
          </a:p>
          <a:p>
            <a:pPr>
              <a:buFontTx/>
              <a:buNone/>
              <a:tabLst>
                <a:tab pos="693738" algn="l"/>
                <a:tab pos="914400" algn="l"/>
                <a:tab pos="1150938" algn="l"/>
                <a:tab pos="1371600" algn="l"/>
              </a:tabLst>
            </a:pPr>
            <a:r>
              <a:rPr lang="en-GB" sz="3200" dirty="0">
                <a:latin typeface="Courier New" pitchFamily="-109" charset="0"/>
              </a:rPr>
              <a:t>	WHERE </a:t>
            </a:r>
            <a:r>
              <a:rPr lang="en-GB" sz="3200" dirty="0" err="1">
                <a:latin typeface="Courier New" pitchFamily="-109" charset="0"/>
              </a:rPr>
              <a:t>itemtype</a:t>
            </a:r>
            <a:r>
              <a:rPr lang="en-GB" sz="3200" dirty="0">
                <a:latin typeface="Courier New" pitchFamily="-109" charset="0"/>
              </a:rPr>
              <a:t> = ‘C’ AND </a:t>
            </a:r>
            <a:r>
              <a:rPr lang="en-GB" sz="3200" dirty="0" err="1">
                <a:latin typeface="Courier New" pitchFamily="-109" charset="0"/>
              </a:rPr>
              <a:t>lineitem.itemno</a:t>
            </a:r>
            <a:r>
              <a:rPr lang="en-GB" sz="3200" dirty="0">
                <a:latin typeface="Courier New" pitchFamily="-109" charset="0"/>
              </a:rPr>
              <a:t> = </a:t>
            </a:r>
            <a:r>
              <a:rPr lang="en-GB" sz="3200" dirty="0" err="1">
                <a:latin typeface="Courier New" pitchFamily="-109" charset="0"/>
              </a:rPr>
              <a:t>item.itemno</a:t>
            </a:r>
            <a:r>
              <a:rPr lang="en-GB" sz="3200" dirty="0">
                <a:latin typeface="Courier New" pitchFamily="-109" charset="0"/>
              </a:rPr>
              <a:t>;</a:t>
            </a:r>
            <a:endParaRPr lang="en-GB" sz="4400" dirty="0"/>
          </a:p>
          <a:p>
            <a:endParaRPr lang="en-US" dirty="0"/>
          </a:p>
        </p:txBody>
      </p:sp>
    </p:spTree>
    <p:extLst>
      <p:ext uri="{BB962C8B-B14F-4D97-AF65-F5344CB8AC3E}">
        <p14:creationId xmlns:p14="http://schemas.microsoft.com/office/powerpoint/2010/main" val="997724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6648750" y="558389"/>
          <a:ext cx="2385770" cy="5638592"/>
        </p:xfrm>
        <a:graphic>
          <a:graphicData uri="http://schemas.openxmlformats.org/drawingml/2006/table">
            <a:tbl>
              <a:tblPr firstRow="1" bandRow="1">
                <a:tableStyleId>{3C2FFA5D-87B4-456A-9821-1D502468CF0F}</a:tableStyleId>
              </a:tblPr>
              <a:tblGrid>
                <a:gridCol w="441498">
                  <a:extLst>
                    <a:ext uri="{9D8B030D-6E8A-4147-A177-3AD203B41FA5}">
                      <a16:colId xmlns:a16="http://schemas.microsoft.com/office/drawing/2014/main" val="20000"/>
                    </a:ext>
                  </a:extLst>
                </a:gridCol>
                <a:gridCol w="435891">
                  <a:extLst>
                    <a:ext uri="{9D8B030D-6E8A-4147-A177-3AD203B41FA5}">
                      <a16:colId xmlns:a16="http://schemas.microsoft.com/office/drawing/2014/main" val="20001"/>
                    </a:ext>
                  </a:extLst>
                </a:gridCol>
                <a:gridCol w="503643">
                  <a:extLst>
                    <a:ext uri="{9D8B030D-6E8A-4147-A177-3AD203B41FA5}">
                      <a16:colId xmlns:a16="http://schemas.microsoft.com/office/drawing/2014/main" val="20002"/>
                    </a:ext>
                  </a:extLst>
                </a:gridCol>
                <a:gridCol w="514590">
                  <a:extLst>
                    <a:ext uri="{9D8B030D-6E8A-4147-A177-3AD203B41FA5}">
                      <a16:colId xmlns:a16="http://schemas.microsoft.com/office/drawing/2014/main" val="20003"/>
                    </a:ext>
                  </a:extLst>
                </a:gridCol>
                <a:gridCol w="490148">
                  <a:extLst>
                    <a:ext uri="{9D8B030D-6E8A-4147-A177-3AD203B41FA5}">
                      <a16:colId xmlns:a16="http://schemas.microsoft.com/office/drawing/2014/main" val="20004"/>
                    </a:ext>
                  </a:extLst>
                </a:gridCol>
              </a:tblGrid>
              <a:tr h="296768">
                <a:tc>
                  <a:txBody>
                    <a:bodyPr/>
                    <a:lstStyle/>
                    <a:p>
                      <a:pPr marL="0" marR="0" algn="ctr">
                        <a:lnSpc>
                          <a:spcPts val="790"/>
                        </a:lnSpc>
                        <a:spcBef>
                          <a:spcPts val="0"/>
                        </a:spcBef>
                        <a:spcAft>
                          <a:spcPts val="450"/>
                        </a:spcAft>
                      </a:pPr>
                      <a:r>
                        <a:rPr lang="en-US" sz="750" u="sng" dirty="0" err="1">
                          <a:solidFill>
                            <a:srgbClr val="000000"/>
                          </a:solidFill>
                          <a:effectLst/>
                        </a:rPr>
                        <a:t>lineno</a:t>
                      </a:r>
                      <a:endParaRPr lang="en-US" sz="1200" dirty="0">
                        <a:solidFill>
                          <a:srgbClr val="000000"/>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dirty="0" err="1">
                          <a:solidFill>
                            <a:srgbClr val="000000"/>
                          </a:solidFill>
                          <a:effectLst/>
                        </a:rPr>
                        <a:t>lineqty</a:t>
                      </a:r>
                      <a:endParaRPr lang="en-US" sz="1200" dirty="0">
                        <a:solidFill>
                          <a:srgbClr val="000000"/>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dirty="0" err="1">
                          <a:solidFill>
                            <a:srgbClr val="000000"/>
                          </a:solidFill>
                          <a:effectLst/>
                        </a:rPr>
                        <a:t>lineprice</a:t>
                      </a:r>
                      <a:endParaRPr lang="en-US" sz="1200" dirty="0">
                        <a:solidFill>
                          <a:srgbClr val="000000"/>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u="sng" dirty="0" err="1">
                          <a:solidFill>
                            <a:srgbClr val="000000"/>
                          </a:solidFill>
                          <a:effectLst/>
                        </a:rPr>
                        <a:t>saleno</a:t>
                      </a:r>
                      <a:endParaRPr lang="en-US" sz="1200" dirty="0">
                        <a:solidFill>
                          <a:srgbClr val="000000"/>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dirty="0" err="1">
                          <a:solidFill>
                            <a:srgbClr val="000000"/>
                          </a:solidFill>
                          <a:effectLst/>
                        </a:rPr>
                        <a:t>itemno</a:t>
                      </a:r>
                      <a:endParaRPr lang="en-US" sz="1200" dirty="0">
                        <a:solidFill>
                          <a:srgbClr val="000000"/>
                        </a:solidFill>
                        <a:effectLst/>
                        <a:latin typeface="Cambria"/>
                        <a:ea typeface="ＭＳ 明朝"/>
                        <a:cs typeface="Times New Roman"/>
                      </a:endParaRPr>
                    </a:p>
                  </a:txBody>
                  <a:tcPr marL="17145" marR="17145" marT="17145" marB="17145"/>
                </a:tc>
                <a:extLst>
                  <a:ext uri="{0D108BD9-81ED-4DB2-BD59-A6C34878D82A}">
                    <a16:rowId xmlns:a16="http://schemas.microsoft.com/office/drawing/2014/main" val="10000"/>
                  </a:ext>
                </a:extLst>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1"/>
                  </a:ext>
                </a:extLst>
              </a:tr>
              <a:tr h="296768">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6</a:t>
                      </a:r>
                      <a:endParaRPr lang="en-US" sz="1200" dirty="0">
                        <a:effectLst/>
                        <a:latin typeface="Cambria"/>
                        <a:ea typeface="ＭＳ 明朝"/>
                        <a:cs typeface="Times New Roman"/>
                      </a:endParaRPr>
                    </a:p>
                  </a:txBody>
                  <a:tcPr marL="17145" marR="17145" marT="17145" marB="17145">
                    <a:solidFill>
                      <a:srgbClr val="FFFF00"/>
                    </a:solidFill>
                  </a:tcPr>
                </a:tc>
                <a:extLst>
                  <a:ext uri="{0D108BD9-81ED-4DB2-BD59-A6C34878D82A}">
                    <a16:rowId xmlns:a16="http://schemas.microsoft.com/office/drawing/2014/main" val="10002"/>
                  </a:ext>
                </a:extLst>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20</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16</a:t>
                      </a:r>
                      <a:endParaRPr lang="en-US" sz="1200" dirty="0">
                        <a:effectLst/>
                        <a:latin typeface="Cambria"/>
                        <a:ea typeface="ＭＳ 明朝"/>
                        <a:cs typeface="Times New Roman"/>
                      </a:endParaRPr>
                    </a:p>
                  </a:txBody>
                  <a:tcPr marL="17145" marR="17145" marT="17145" marB="17145">
                    <a:solidFill>
                      <a:srgbClr val="FFFF00"/>
                    </a:solidFill>
                  </a:tcPr>
                </a:tc>
                <a:extLst>
                  <a:ext uri="{0D108BD9-81ED-4DB2-BD59-A6C34878D82A}">
                    <a16:rowId xmlns:a16="http://schemas.microsoft.com/office/drawing/2014/main" val="10003"/>
                  </a:ext>
                </a:extLst>
              </a:tr>
              <a:tr h="296768">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19</a:t>
                      </a:r>
                      <a:endParaRPr lang="en-US" sz="1200" dirty="0">
                        <a:effectLst/>
                        <a:latin typeface="Cambria"/>
                        <a:ea typeface="ＭＳ 明朝"/>
                        <a:cs typeface="Times New Roman"/>
                      </a:endParaRPr>
                    </a:p>
                  </a:txBody>
                  <a:tcPr marL="17145" marR="17145" marT="17145" marB="17145">
                    <a:solidFill>
                      <a:srgbClr val="FFFF00"/>
                    </a:solidFill>
                  </a:tcPr>
                </a:tc>
                <a:extLst>
                  <a:ext uri="{0D108BD9-81ED-4DB2-BD59-A6C34878D82A}">
                    <a16:rowId xmlns:a16="http://schemas.microsoft.com/office/drawing/2014/main" val="10004"/>
                  </a:ext>
                </a:extLst>
              </a:tr>
              <a:tr h="296768">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2.25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5"/>
                  </a:ext>
                </a:extLst>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6"/>
                  </a:ext>
                </a:extLst>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2.25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7"/>
                  </a:ext>
                </a:extLst>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8"/>
                  </a:ext>
                </a:extLst>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65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9</a:t>
                      </a:r>
                      <a:endParaRPr lang="en-US" sz="1200" dirty="0">
                        <a:effectLst/>
                        <a:latin typeface="Cambria"/>
                        <a:ea typeface="ＭＳ 明朝"/>
                        <a:cs typeface="Times New Roman"/>
                      </a:endParaRPr>
                    </a:p>
                  </a:txBody>
                  <a:tcPr marL="17145" marR="17145" marT="17145" marB="17145">
                    <a:solidFill>
                      <a:srgbClr val="FFFF00"/>
                    </a:solidFill>
                  </a:tcPr>
                </a:tc>
                <a:extLst>
                  <a:ext uri="{0D108BD9-81ED-4DB2-BD59-A6C34878D82A}">
                    <a16:rowId xmlns:a16="http://schemas.microsoft.com/office/drawing/2014/main" val="10009"/>
                  </a:ext>
                </a:extLst>
              </a:tr>
              <a:tr h="296768">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60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13</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0"/>
                  </a:ext>
                </a:extLst>
              </a:tr>
              <a:tr h="296768">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75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14</a:t>
                      </a:r>
                      <a:endParaRPr lang="en-US" sz="120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1"/>
                  </a:ext>
                </a:extLst>
              </a:tr>
              <a:tr h="296768">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3</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2"/>
                  </a:ext>
                </a:extLst>
              </a:tr>
              <a:tr h="296768">
                <a:tc>
                  <a:txBody>
                    <a:bodyPr/>
                    <a:lstStyle/>
                    <a:p>
                      <a:pPr marL="0" marR="0" algn="ctr">
                        <a:lnSpc>
                          <a:spcPts val="865"/>
                        </a:lnSpc>
                        <a:spcBef>
                          <a:spcPts val="0"/>
                        </a:spcBef>
                        <a:spcAft>
                          <a:spcPts val="450"/>
                        </a:spcAft>
                      </a:pPr>
                      <a:r>
                        <a:rPr lang="en-US" sz="750">
                          <a:effectLst/>
                        </a:rPr>
                        <a:t>6</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2.25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3"/>
                  </a:ext>
                </a:extLst>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36</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10</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4"/>
                  </a:ext>
                </a:extLst>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40.5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11</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5"/>
                  </a:ext>
                </a:extLst>
              </a:tr>
              <a:tr h="296768">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8</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153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12</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6"/>
                  </a:ext>
                </a:extLst>
              </a:tr>
              <a:tr h="296768">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60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13</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7"/>
                  </a:ext>
                </a:extLst>
              </a:tr>
              <a:tr h="296768">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8"/>
                  </a:ext>
                </a:extLst>
              </a:tr>
            </a:tbl>
          </a:graphicData>
        </a:graphic>
      </p:graphicFrame>
      <p:graphicFrame>
        <p:nvGraphicFramePr>
          <p:cNvPr id="9" name="Table 8"/>
          <p:cNvGraphicFramePr>
            <a:graphicFrameLocks noGrp="1"/>
          </p:cNvGraphicFramePr>
          <p:nvPr/>
        </p:nvGraphicFramePr>
        <p:xfrm>
          <a:off x="3634609" y="346772"/>
          <a:ext cx="2802591" cy="6168561"/>
        </p:xfrm>
        <a:graphic>
          <a:graphicData uri="http://schemas.openxmlformats.org/drawingml/2006/table">
            <a:tbl>
              <a:tblPr firstRow="1" bandRow="1">
                <a:tableStyleId>{3C2FFA5D-87B4-456A-9821-1D502468CF0F}</a:tableStyleId>
              </a:tblPr>
              <a:tblGrid>
                <a:gridCol w="503588">
                  <a:extLst>
                    <a:ext uri="{9D8B030D-6E8A-4147-A177-3AD203B41FA5}">
                      <a16:colId xmlns:a16="http://schemas.microsoft.com/office/drawing/2014/main" val="20000"/>
                    </a:ext>
                  </a:extLst>
                </a:gridCol>
                <a:gridCol w="1018129">
                  <a:extLst>
                    <a:ext uri="{9D8B030D-6E8A-4147-A177-3AD203B41FA5}">
                      <a16:colId xmlns:a16="http://schemas.microsoft.com/office/drawing/2014/main" val="20001"/>
                    </a:ext>
                  </a:extLst>
                </a:gridCol>
                <a:gridCol w="580224">
                  <a:extLst>
                    <a:ext uri="{9D8B030D-6E8A-4147-A177-3AD203B41FA5}">
                      <a16:colId xmlns:a16="http://schemas.microsoft.com/office/drawing/2014/main" val="20002"/>
                    </a:ext>
                  </a:extLst>
                </a:gridCol>
                <a:gridCol w="700650">
                  <a:extLst>
                    <a:ext uri="{9D8B030D-6E8A-4147-A177-3AD203B41FA5}">
                      <a16:colId xmlns:a16="http://schemas.microsoft.com/office/drawing/2014/main" val="20003"/>
                    </a:ext>
                  </a:extLst>
                </a:gridCol>
              </a:tblGrid>
              <a:tr h="293741">
                <a:tc>
                  <a:txBody>
                    <a:bodyPr/>
                    <a:lstStyle/>
                    <a:p>
                      <a:pPr marL="0" marR="0" algn="ctr">
                        <a:lnSpc>
                          <a:spcPts val="790"/>
                        </a:lnSpc>
                        <a:spcBef>
                          <a:spcPts val="0"/>
                        </a:spcBef>
                        <a:spcAft>
                          <a:spcPts val="450"/>
                        </a:spcAft>
                      </a:pPr>
                      <a:r>
                        <a:rPr lang="en-US" sz="750" u="sng" dirty="0" err="1">
                          <a:solidFill>
                            <a:srgbClr val="000000"/>
                          </a:solidFill>
                          <a:effectLst/>
                        </a:rPr>
                        <a:t>itemno</a:t>
                      </a:r>
                      <a:endParaRPr lang="en-US" sz="1200" dirty="0">
                        <a:solidFill>
                          <a:srgbClr val="000000"/>
                        </a:solidFill>
                        <a:effectLst/>
                        <a:latin typeface="Cambria"/>
                        <a:ea typeface="ＭＳ 明朝"/>
                        <a:cs typeface="Times New Roman"/>
                      </a:endParaRPr>
                    </a:p>
                  </a:txBody>
                  <a:tcPr marL="17145" marR="17145" marT="17145" marB="17145"/>
                </a:tc>
                <a:tc>
                  <a:txBody>
                    <a:bodyPr/>
                    <a:lstStyle/>
                    <a:p>
                      <a:pPr marL="0" marR="0">
                        <a:lnSpc>
                          <a:spcPts val="790"/>
                        </a:lnSpc>
                        <a:spcBef>
                          <a:spcPts val="0"/>
                        </a:spcBef>
                        <a:spcAft>
                          <a:spcPts val="0"/>
                        </a:spcAft>
                      </a:pPr>
                      <a:r>
                        <a:rPr lang="en-US" sz="750" dirty="0" err="1">
                          <a:solidFill>
                            <a:srgbClr val="000000"/>
                          </a:solidFill>
                          <a:effectLst/>
                        </a:rPr>
                        <a:t>itemname</a:t>
                      </a:r>
                      <a:endParaRPr lang="en-US" sz="1200" dirty="0">
                        <a:solidFill>
                          <a:srgbClr val="000000"/>
                        </a:solidFill>
                        <a:effectLst/>
                        <a:latin typeface="Cambria"/>
                        <a:ea typeface="ＭＳ 明朝"/>
                        <a:cs typeface="Times New Roman"/>
                      </a:endParaRPr>
                    </a:p>
                  </a:txBody>
                  <a:tcPr marL="17145" marR="17145" marT="17145" marB="17145"/>
                </a:tc>
                <a:tc>
                  <a:txBody>
                    <a:bodyPr/>
                    <a:lstStyle/>
                    <a:p>
                      <a:pPr marL="0" marR="0">
                        <a:lnSpc>
                          <a:spcPts val="790"/>
                        </a:lnSpc>
                        <a:spcBef>
                          <a:spcPts val="0"/>
                        </a:spcBef>
                        <a:spcAft>
                          <a:spcPts val="450"/>
                        </a:spcAft>
                      </a:pPr>
                      <a:r>
                        <a:rPr lang="en-US" sz="750">
                          <a:solidFill>
                            <a:srgbClr val="000000"/>
                          </a:solidFill>
                          <a:effectLst/>
                        </a:rPr>
                        <a:t>itemtype</a:t>
                      </a:r>
                      <a:endParaRPr lang="en-US" sz="1200">
                        <a:solidFill>
                          <a:srgbClr val="000000"/>
                        </a:solidFill>
                        <a:effectLst/>
                        <a:latin typeface="Cambria"/>
                        <a:ea typeface="ＭＳ 明朝"/>
                        <a:cs typeface="Times New Roman"/>
                      </a:endParaRPr>
                    </a:p>
                  </a:txBody>
                  <a:tcPr marL="17145" marR="17145" marT="17145" marB="17145"/>
                </a:tc>
                <a:tc>
                  <a:txBody>
                    <a:bodyPr/>
                    <a:lstStyle/>
                    <a:p>
                      <a:pPr marL="0" marR="0">
                        <a:lnSpc>
                          <a:spcPts val="790"/>
                        </a:lnSpc>
                        <a:spcBef>
                          <a:spcPts val="0"/>
                        </a:spcBef>
                        <a:spcAft>
                          <a:spcPts val="0"/>
                        </a:spcAft>
                      </a:pPr>
                      <a:r>
                        <a:rPr lang="en-US" sz="750" dirty="0" err="1">
                          <a:solidFill>
                            <a:srgbClr val="000000"/>
                          </a:solidFill>
                          <a:effectLst/>
                        </a:rPr>
                        <a:t>itemcolor</a:t>
                      </a:r>
                      <a:endParaRPr lang="en-US" sz="1200" dirty="0">
                        <a:solidFill>
                          <a:srgbClr val="000000"/>
                        </a:solidFill>
                        <a:effectLst/>
                        <a:latin typeface="Cambria"/>
                        <a:ea typeface="ＭＳ 明朝"/>
                        <a:cs typeface="Times New Roman"/>
                      </a:endParaRPr>
                    </a:p>
                  </a:txBody>
                  <a:tcPr marL="17145" marR="17145" marT="17145" marB="17145"/>
                </a:tc>
                <a:extLst>
                  <a:ext uri="{0D108BD9-81ED-4DB2-BD59-A6C34878D82A}">
                    <a16:rowId xmlns:a16="http://schemas.microsoft.com/office/drawing/2014/main" val="10000"/>
                  </a:ext>
                </a:extLst>
              </a:tr>
              <a:tr h="293741">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Pocket knif</a:t>
                      </a:r>
                      <a:r>
                        <a:rPr lang="en-US" sz="750" spc="85" dirty="0">
                          <a:effectLst/>
                        </a:rPr>
                        <a:t>e—</a:t>
                      </a:r>
                      <a:r>
                        <a:rPr lang="en-US" sz="750" dirty="0">
                          <a:effectLst/>
                        </a:rPr>
                        <a:t>Nile</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E</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1"/>
                  </a:ext>
                </a:extLst>
              </a:tr>
              <a:tr h="293741">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Pocket knif</a:t>
                      </a:r>
                      <a:r>
                        <a:rPr lang="en-US" sz="750" spc="85" dirty="0">
                          <a:effectLst/>
                        </a:rPr>
                        <a:t>e—</a:t>
                      </a:r>
                      <a:r>
                        <a:rPr lang="en-US" sz="750" dirty="0">
                          <a:effectLst/>
                        </a:rPr>
                        <a:t>Avon</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E</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2"/>
                  </a:ext>
                </a:extLst>
              </a:tr>
              <a:tr h="293741">
                <a:tc>
                  <a:txBody>
                    <a:bodyPr/>
                    <a:lstStyle/>
                    <a:p>
                      <a:pPr marL="0" marR="0" algn="ctr">
                        <a:lnSpc>
                          <a:spcPts val="865"/>
                        </a:lnSpc>
                        <a:spcBef>
                          <a:spcPts val="0"/>
                        </a:spcBef>
                        <a:spcAft>
                          <a:spcPts val="450"/>
                        </a:spcAft>
                      </a:pPr>
                      <a:r>
                        <a:rPr lang="en-US" sz="750" dirty="0">
                          <a:effectLst/>
                        </a:rPr>
                        <a:t>3</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Compass</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N</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3"/>
                  </a:ext>
                </a:extLst>
              </a:tr>
              <a:tr h="293741">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Geopositioning system</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N</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4"/>
                  </a:ext>
                </a:extLst>
              </a:tr>
              <a:tr h="293741">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Map measure</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N</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5"/>
                  </a:ext>
                </a:extLst>
              </a:tr>
              <a:tr h="293741">
                <a:tc>
                  <a:txBody>
                    <a:bodyPr/>
                    <a:lstStyle/>
                    <a:p>
                      <a:pPr marL="0" marR="0" algn="ctr">
                        <a:lnSpc>
                          <a:spcPts val="865"/>
                        </a:lnSpc>
                        <a:spcBef>
                          <a:spcPts val="0"/>
                        </a:spcBef>
                        <a:spcAft>
                          <a:spcPts val="450"/>
                        </a:spcAft>
                      </a:pPr>
                      <a:r>
                        <a:rPr lang="en-US" sz="750" dirty="0">
                          <a:effectLst/>
                        </a:rPr>
                        <a:t>6</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Ha</a:t>
                      </a:r>
                      <a:r>
                        <a:rPr lang="en-US" sz="750" spc="85" dirty="0">
                          <a:effectLst/>
                        </a:rPr>
                        <a:t>t—</a:t>
                      </a:r>
                      <a:r>
                        <a:rPr lang="en-US" sz="750" dirty="0">
                          <a:effectLst/>
                        </a:rPr>
                        <a:t>Polar Explorer</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Red</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6"/>
                  </a:ext>
                </a:extLst>
              </a:tr>
              <a:tr h="293741">
                <a:tc>
                  <a:txBody>
                    <a:bodyPr/>
                    <a:lstStyle/>
                    <a:p>
                      <a:pPr marL="0" marR="0" algn="ctr">
                        <a:lnSpc>
                          <a:spcPts val="865"/>
                        </a:lnSpc>
                        <a:spcBef>
                          <a:spcPts val="0"/>
                        </a:spcBef>
                        <a:spcAft>
                          <a:spcPts val="450"/>
                        </a:spcAft>
                      </a:pPr>
                      <a:r>
                        <a:rPr lang="en-US" sz="750" dirty="0">
                          <a:effectLst/>
                        </a:rPr>
                        <a:t>7</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Ha</a:t>
                      </a:r>
                      <a:r>
                        <a:rPr lang="en-US" sz="750" spc="85" dirty="0">
                          <a:effectLst/>
                        </a:rPr>
                        <a:t>t—</a:t>
                      </a:r>
                      <a:r>
                        <a:rPr lang="en-US" sz="750" dirty="0">
                          <a:effectLst/>
                        </a:rPr>
                        <a:t>Polar Explorer</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White</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7"/>
                  </a:ext>
                </a:extLst>
              </a:tr>
              <a:tr h="293741">
                <a:tc>
                  <a:txBody>
                    <a:bodyPr/>
                    <a:lstStyle/>
                    <a:p>
                      <a:pPr marL="0" marR="0" algn="ctr">
                        <a:lnSpc>
                          <a:spcPts val="865"/>
                        </a:lnSpc>
                        <a:spcBef>
                          <a:spcPts val="0"/>
                        </a:spcBef>
                        <a:spcAft>
                          <a:spcPts val="450"/>
                        </a:spcAft>
                      </a:pPr>
                      <a:r>
                        <a:rPr lang="en-US" sz="750" dirty="0">
                          <a:effectLst/>
                        </a:rPr>
                        <a:t>8</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Boot</a:t>
                      </a:r>
                      <a:r>
                        <a:rPr lang="en-US" sz="750" spc="85" dirty="0">
                          <a:effectLst/>
                        </a:rPr>
                        <a:t>s—</a:t>
                      </a:r>
                      <a:r>
                        <a:rPr lang="en-US" sz="750" dirty="0">
                          <a:effectLst/>
                        </a:rPr>
                        <a:t>snake proof</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Green</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8"/>
                  </a:ext>
                </a:extLst>
              </a:tr>
              <a:tr h="293741">
                <a:tc>
                  <a:txBody>
                    <a:bodyPr/>
                    <a:lstStyle/>
                    <a:p>
                      <a:pPr marL="0" marR="0" algn="ctr">
                        <a:lnSpc>
                          <a:spcPts val="865"/>
                        </a:lnSpc>
                        <a:spcBef>
                          <a:spcPts val="0"/>
                        </a:spcBef>
                        <a:spcAft>
                          <a:spcPts val="450"/>
                        </a:spcAft>
                      </a:pPr>
                      <a:r>
                        <a:rPr lang="en-US" sz="750" dirty="0">
                          <a:effectLst/>
                        </a:rPr>
                        <a:t>9</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Boot</a:t>
                      </a:r>
                      <a:r>
                        <a:rPr lang="en-US" sz="750" spc="85" dirty="0">
                          <a:effectLst/>
                        </a:rPr>
                        <a:t>s—</a:t>
                      </a:r>
                      <a:r>
                        <a:rPr lang="en-US" sz="750" dirty="0">
                          <a:effectLst/>
                        </a:rPr>
                        <a:t>snake proof</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Black</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9"/>
                  </a:ext>
                </a:extLst>
              </a:tr>
              <a:tr h="293741">
                <a:tc>
                  <a:txBody>
                    <a:bodyPr/>
                    <a:lstStyle/>
                    <a:p>
                      <a:pPr marL="0" marR="0" algn="ctr">
                        <a:lnSpc>
                          <a:spcPts val="865"/>
                        </a:lnSpc>
                        <a:spcBef>
                          <a:spcPts val="0"/>
                        </a:spcBef>
                        <a:spcAft>
                          <a:spcPts val="450"/>
                        </a:spcAft>
                      </a:pPr>
                      <a:r>
                        <a:rPr lang="en-US" sz="750" dirty="0">
                          <a:effectLst/>
                        </a:rPr>
                        <a:t>10</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Safari chair</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F</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Khaki</a:t>
                      </a:r>
                      <a:endParaRPr lang="en-US" sz="120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0"/>
                  </a:ext>
                </a:extLst>
              </a:tr>
              <a:tr h="293741">
                <a:tc>
                  <a:txBody>
                    <a:bodyPr/>
                    <a:lstStyle/>
                    <a:p>
                      <a:pPr marL="0" marR="0" algn="ctr">
                        <a:lnSpc>
                          <a:spcPts val="865"/>
                        </a:lnSpc>
                        <a:spcBef>
                          <a:spcPts val="0"/>
                        </a:spcBef>
                        <a:spcAft>
                          <a:spcPts val="450"/>
                        </a:spcAft>
                      </a:pPr>
                      <a:r>
                        <a:rPr lang="en-US" sz="750">
                          <a:effectLst/>
                        </a:rPr>
                        <a:t>11</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Hammock</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F</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Khaki</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1"/>
                  </a:ext>
                </a:extLst>
              </a:tr>
              <a:tr h="293741">
                <a:tc>
                  <a:txBody>
                    <a:bodyPr/>
                    <a:lstStyle/>
                    <a:p>
                      <a:pPr marL="0" marR="0" algn="ctr">
                        <a:lnSpc>
                          <a:spcPts val="865"/>
                        </a:lnSpc>
                        <a:spcBef>
                          <a:spcPts val="0"/>
                        </a:spcBef>
                        <a:spcAft>
                          <a:spcPts val="450"/>
                        </a:spcAft>
                      </a:pPr>
                      <a:r>
                        <a:rPr lang="en-US" sz="750" dirty="0">
                          <a:effectLst/>
                        </a:rPr>
                        <a:t>12</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Ten</a:t>
                      </a:r>
                      <a:r>
                        <a:rPr lang="en-US" sz="750" spc="85">
                          <a:effectLst/>
                        </a:rPr>
                        <a:t>t—</a:t>
                      </a:r>
                      <a:r>
                        <a:rPr lang="en-US" sz="750">
                          <a:effectLst/>
                        </a:rPr>
                        <a:t>8 person</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F</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Khaki</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2"/>
                  </a:ext>
                </a:extLst>
              </a:tr>
              <a:tr h="293741">
                <a:tc>
                  <a:txBody>
                    <a:bodyPr/>
                    <a:lstStyle/>
                    <a:p>
                      <a:pPr marL="0" marR="0" algn="ctr">
                        <a:lnSpc>
                          <a:spcPts val="865"/>
                        </a:lnSpc>
                        <a:spcBef>
                          <a:spcPts val="0"/>
                        </a:spcBef>
                        <a:spcAft>
                          <a:spcPts val="450"/>
                        </a:spcAft>
                      </a:pPr>
                      <a:r>
                        <a:rPr lang="en-US" sz="750" dirty="0">
                          <a:effectLst/>
                        </a:rPr>
                        <a:t>13</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Ten</a:t>
                      </a:r>
                      <a:r>
                        <a:rPr lang="en-US" sz="750" spc="85">
                          <a:effectLst/>
                        </a:rPr>
                        <a:t>t—</a:t>
                      </a:r>
                      <a:r>
                        <a:rPr lang="en-US" sz="750">
                          <a:effectLst/>
                        </a:rPr>
                        <a:t>2 person</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F</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Khaki</a:t>
                      </a:r>
                      <a:endParaRPr lang="en-US" sz="120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3"/>
                  </a:ext>
                </a:extLst>
              </a:tr>
              <a:tr h="293741">
                <a:tc>
                  <a:txBody>
                    <a:bodyPr/>
                    <a:lstStyle/>
                    <a:p>
                      <a:pPr marL="0" marR="0" algn="ctr">
                        <a:lnSpc>
                          <a:spcPts val="865"/>
                        </a:lnSpc>
                        <a:spcBef>
                          <a:spcPts val="0"/>
                        </a:spcBef>
                        <a:spcAft>
                          <a:spcPts val="450"/>
                        </a:spcAft>
                      </a:pPr>
                      <a:r>
                        <a:rPr lang="en-US" sz="750">
                          <a:effectLst/>
                        </a:rPr>
                        <a:t>14</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Safari cooking kit</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E</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a:t>
                      </a:r>
                      <a:endParaRPr lang="en-US" sz="120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4"/>
                  </a:ext>
                </a:extLst>
              </a:tr>
              <a:tr h="293741">
                <a:tc>
                  <a:txBody>
                    <a:bodyPr/>
                    <a:lstStyle/>
                    <a:p>
                      <a:pPr marL="0" marR="0" algn="ctr">
                        <a:lnSpc>
                          <a:spcPts val="865"/>
                        </a:lnSpc>
                        <a:spcBef>
                          <a:spcPts val="0"/>
                        </a:spcBef>
                        <a:spcAft>
                          <a:spcPts val="450"/>
                        </a:spcAft>
                      </a:pPr>
                      <a:r>
                        <a:rPr lang="en-US" sz="750" dirty="0">
                          <a:effectLst/>
                        </a:rPr>
                        <a:t>15</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a:effectLst/>
                        </a:rPr>
                        <a:t>Pith helmet</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Khaki</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5"/>
                  </a:ext>
                </a:extLst>
              </a:tr>
              <a:tr h="293741">
                <a:tc>
                  <a:txBody>
                    <a:bodyPr/>
                    <a:lstStyle/>
                    <a:p>
                      <a:pPr marL="0" marR="0" algn="ctr">
                        <a:lnSpc>
                          <a:spcPts val="865"/>
                        </a:lnSpc>
                        <a:spcBef>
                          <a:spcPts val="0"/>
                        </a:spcBef>
                        <a:spcAft>
                          <a:spcPts val="450"/>
                        </a:spcAft>
                      </a:pPr>
                      <a:r>
                        <a:rPr lang="en-US" sz="750" dirty="0">
                          <a:effectLst/>
                        </a:rPr>
                        <a:t>16</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Pith helmet</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White</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6"/>
                  </a:ext>
                </a:extLst>
              </a:tr>
              <a:tr h="293741">
                <a:tc>
                  <a:txBody>
                    <a:bodyPr/>
                    <a:lstStyle/>
                    <a:p>
                      <a:pPr marL="0" marR="0" algn="ctr">
                        <a:lnSpc>
                          <a:spcPts val="865"/>
                        </a:lnSpc>
                        <a:spcBef>
                          <a:spcPts val="0"/>
                        </a:spcBef>
                        <a:spcAft>
                          <a:spcPts val="450"/>
                        </a:spcAft>
                      </a:pPr>
                      <a:r>
                        <a:rPr lang="en-US" sz="750" dirty="0">
                          <a:effectLst/>
                        </a:rPr>
                        <a:t>17</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Map case</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N</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7"/>
                  </a:ext>
                </a:extLst>
              </a:tr>
              <a:tr h="293741">
                <a:tc>
                  <a:txBody>
                    <a:bodyPr/>
                    <a:lstStyle/>
                    <a:p>
                      <a:pPr marL="0" marR="0" algn="ctr">
                        <a:lnSpc>
                          <a:spcPts val="865"/>
                        </a:lnSpc>
                        <a:spcBef>
                          <a:spcPts val="0"/>
                        </a:spcBef>
                        <a:spcAft>
                          <a:spcPts val="450"/>
                        </a:spcAft>
                      </a:pPr>
                      <a:r>
                        <a:rPr lang="en-US" sz="750" dirty="0">
                          <a:effectLst/>
                        </a:rPr>
                        <a:t>18</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Sextant</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N</a:t>
                      </a:r>
                      <a:endParaRPr lang="en-US" sz="120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8"/>
                  </a:ext>
                </a:extLst>
              </a:tr>
              <a:tr h="293741">
                <a:tc>
                  <a:txBody>
                    <a:bodyPr/>
                    <a:lstStyle/>
                    <a:p>
                      <a:pPr marL="0" marR="0" algn="ctr">
                        <a:lnSpc>
                          <a:spcPts val="865"/>
                        </a:lnSpc>
                        <a:spcBef>
                          <a:spcPts val="0"/>
                        </a:spcBef>
                        <a:spcAft>
                          <a:spcPts val="450"/>
                        </a:spcAft>
                      </a:pPr>
                      <a:r>
                        <a:rPr lang="en-US" sz="750" dirty="0">
                          <a:effectLst/>
                        </a:rPr>
                        <a:t>19</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Stetson</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Black</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9"/>
                  </a:ext>
                </a:extLst>
              </a:tr>
              <a:tr h="293741">
                <a:tc>
                  <a:txBody>
                    <a:bodyPr/>
                    <a:lstStyle/>
                    <a:p>
                      <a:pPr marL="0" marR="0" algn="ctr">
                        <a:lnSpc>
                          <a:spcPts val="865"/>
                        </a:lnSpc>
                        <a:spcBef>
                          <a:spcPts val="0"/>
                        </a:spcBef>
                        <a:spcAft>
                          <a:spcPts val="450"/>
                        </a:spcAft>
                      </a:pPr>
                      <a:r>
                        <a:rPr lang="en-US" sz="750" dirty="0">
                          <a:effectLst/>
                        </a:rPr>
                        <a:t>20</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Stetson</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20"/>
                  </a:ext>
                </a:extLst>
              </a:tr>
            </a:tbl>
          </a:graphicData>
        </a:graphic>
      </p:graphicFrame>
      <p:sp>
        <p:nvSpPr>
          <p:cNvPr id="10" name="TextBox 9"/>
          <p:cNvSpPr txBox="1"/>
          <p:nvPr/>
        </p:nvSpPr>
        <p:spPr>
          <a:xfrm>
            <a:off x="87581" y="580282"/>
            <a:ext cx="3397252" cy="2462213"/>
          </a:xfrm>
          <a:prstGeom prst="rect">
            <a:avLst/>
          </a:prstGeom>
          <a:noFill/>
        </p:spPr>
        <p:txBody>
          <a:bodyPr wrap="square" rtlCol="0">
            <a:spAutoFit/>
          </a:bodyPr>
          <a:lstStyle/>
          <a:p>
            <a:pPr>
              <a:buFontTx/>
              <a:buNone/>
              <a:tabLst>
                <a:tab pos="693738" algn="l"/>
                <a:tab pos="914400" algn="l"/>
                <a:tab pos="1150938" algn="l"/>
                <a:tab pos="1371600" algn="l"/>
              </a:tabLst>
            </a:pPr>
            <a:r>
              <a:rPr lang="en-GB" sz="1400" dirty="0">
                <a:latin typeface="Courier New"/>
                <a:cs typeface="Courier New"/>
              </a:rPr>
              <a:t>SELECT </a:t>
            </a:r>
            <a:r>
              <a:rPr lang="en-GB" sz="1400" dirty="0" err="1">
                <a:latin typeface="Courier New"/>
                <a:cs typeface="Courier New"/>
              </a:rPr>
              <a:t>itemname</a:t>
            </a:r>
            <a:r>
              <a:rPr lang="en-GB" sz="1400" dirty="0">
                <a:latin typeface="Courier New"/>
                <a:cs typeface="Courier New"/>
              </a:rPr>
              <a:t>, </a:t>
            </a:r>
            <a:r>
              <a:rPr lang="en-GB" sz="1400" dirty="0" err="1">
                <a:latin typeface="Courier New"/>
                <a:cs typeface="Courier New"/>
              </a:rPr>
              <a:t>itemcolor</a:t>
            </a:r>
            <a:r>
              <a:rPr lang="en-GB" sz="1400" dirty="0">
                <a:latin typeface="Courier New"/>
                <a:cs typeface="Courier New"/>
              </a:rPr>
              <a:t> FROM item</a:t>
            </a:r>
          </a:p>
          <a:p>
            <a:pPr>
              <a:buFontTx/>
              <a:buNone/>
              <a:tabLst>
                <a:tab pos="693738" algn="l"/>
                <a:tab pos="914400" algn="l"/>
                <a:tab pos="1150938" algn="l"/>
                <a:tab pos="1371600" algn="l"/>
              </a:tabLst>
            </a:pPr>
            <a:r>
              <a:rPr lang="en-GB" sz="1400" dirty="0">
                <a:latin typeface="Courier New"/>
                <a:cs typeface="Courier New"/>
              </a:rPr>
              <a:t>  WHERE </a:t>
            </a:r>
            <a:r>
              <a:rPr lang="en-GB" sz="1400" dirty="0" err="1">
                <a:latin typeface="Courier New"/>
                <a:cs typeface="Courier New"/>
              </a:rPr>
              <a:t>itemtype</a:t>
            </a:r>
            <a:r>
              <a:rPr lang="en-GB" sz="1400" dirty="0">
                <a:latin typeface="Courier New"/>
                <a:cs typeface="Courier New"/>
              </a:rPr>
              <a:t> = 'C’</a:t>
            </a:r>
          </a:p>
          <a:p>
            <a:pPr>
              <a:buFontTx/>
              <a:buNone/>
              <a:tabLst>
                <a:tab pos="693738" algn="l"/>
                <a:tab pos="914400" algn="l"/>
                <a:tab pos="1150938" algn="l"/>
                <a:tab pos="1371600" algn="l"/>
              </a:tabLst>
            </a:pPr>
            <a:r>
              <a:rPr lang="en-GB" sz="1400" dirty="0">
                <a:latin typeface="Courier New"/>
                <a:cs typeface="Courier New"/>
              </a:rPr>
              <a:t>    AND EXISTS (SELECT * FROM </a:t>
            </a:r>
            <a:r>
              <a:rPr lang="en-GB" sz="1400" dirty="0" err="1">
                <a:latin typeface="Courier New"/>
                <a:cs typeface="Courier New"/>
              </a:rPr>
              <a:t>lineitem</a:t>
            </a:r>
            <a:br>
              <a:rPr lang="en-GB" sz="1400" dirty="0">
                <a:latin typeface="Courier New"/>
                <a:cs typeface="Courier New"/>
              </a:rPr>
            </a:br>
            <a:r>
              <a:rPr lang="en-GB" sz="1400" dirty="0">
                <a:latin typeface="Courier New"/>
                <a:cs typeface="Courier New"/>
              </a:rPr>
              <a:t>  WHERE </a:t>
            </a:r>
            <a:r>
              <a:rPr lang="en-GB" sz="1400" dirty="0" err="1">
                <a:latin typeface="Courier New"/>
                <a:cs typeface="Courier New"/>
              </a:rPr>
              <a:t>lineitem.itemno</a:t>
            </a:r>
            <a:r>
              <a:rPr lang="en-GB" sz="1400" dirty="0">
                <a:latin typeface="Courier New"/>
                <a:cs typeface="Courier New"/>
              </a:rPr>
              <a:t> = </a:t>
            </a:r>
            <a:r>
              <a:rPr lang="en-GB" sz="1400" dirty="0" err="1">
                <a:latin typeface="Courier New"/>
                <a:cs typeface="Courier New"/>
              </a:rPr>
              <a:t>item.itemno</a:t>
            </a:r>
            <a:r>
              <a:rPr lang="en-GB" sz="1400" dirty="0">
                <a:latin typeface="Courier New"/>
                <a:cs typeface="Courier New"/>
              </a:rPr>
              <a:t>);</a:t>
            </a:r>
          </a:p>
          <a:p>
            <a:pPr>
              <a:buFontTx/>
              <a:buNone/>
              <a:tabLst>
                <a:tab pos="693738" algn="l"/>
                <a:tab pos="914400" algn="l"/>
                <a:tab pos="1150938" algn="l"/>
                <a:tab pos="1371600" algn="l"/>
              </a:tabLst>
            </a:pPr>
            <a:endParaRPr lang="en-GB" sz="1400" dirty="0">
              <a:latin typeface="Courier New"/>
              <a:cs typeface="Courier New"/>
            </a:endParaRPr>
          </a:p>
          <a:p>
            <a:pPr>
              <a:buFontTx/>
              <a:buNone/>
              <a:tabLst>
                <a:tab pos="693738" algn="l"/>
                <a:tab pos="914400" algn="l"/>
                <a:tab pos="1150938" algn="l"/>
                <a:tab pos="1371600" algn="l"/>
              </a:tabLst>
            </a:pPr>
            <a:endParaRPr lang="en-GB" sz="1400" dirty="0">
              <a:latin typeface="Courier New"/>
              <a:cs typeface="Courier New"/>
            </a:endParaRPr>
          </a:p>
          <a:p>
            <a:pPr>
              <a:buFontTx/>
              <a:buNone/>
              <a:tabLst>
                <a:tab pos="693738" algn="l"/>
                <a:tab pos="914400" algn="l"/>
                <a:tab pos="1150938" algn="l"/>
                <a:tab pos="1371600" algn="l"/>
              </a:tabLst>
            </a:pPr>
            <a:endParaRPr lang="en-GB" sz="1400" dirty="0">
              <a:latin typeface="Courier New"/>
              <a:cs typeface="Courier New"/>
            </a:endParaRPr>
          </a:p>
          <a:p>
            <a:endParaRPr lang="en-US" sz="1400" dirty="0">
              <a:latin typeface="Courier New"/>
              <a:cs typeface="Courier New"/>
            </a:endParaRPr>
          </a:p>
        </p:txBody>
      </p:sp>
      <p:graphicFrame>
        <p:nvGraphicFramePr>
          <p:cNvPr id="12" name="Group 74"/>
          <p:cNvGraphicFramePr>
            <a:graphicFrameLocks noGrp="1"/>
          </p:cNvGraphicFramePr>
          <p:nvPr>
            <p:extLst>
              <p:ext uri="{D42A27DB-BD31-4B8C-83A1-F6EECF244321}">
                <p14:modId xmlns:p14="http://schemas.microsoft.com/office/powerpoint/2010/main" val="3934399063"/>
              </p:ext>
            </p:extLst>
          </p:nvPr>
        </p:nvGraphicFramePr>
        <p:xfrm>
          <a:off x="150634" y="4940595"/>
          <a:ext cx="3378200" cy="1456373"/>
        </p:xfrm>
        <a:graphic>
          <a:graphicData uri="http://schemas.openxmlformats.org/drawingml/2006/table">
            <a:tbl>
              <a:tblPr/>
              <a:tblGrid>
                <a:gridCol w="1971675">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ourier New" pitchFamily="-109" charset="0"/>
                        </a:rPr>
                        <a:t>itemname</a:t>
                      </a:r>
                      <a:endParaRPr kumimoji="0" lang="en-US" sz="1200" b="0" i="0" u="none" strike="noStrike" cap="none" normalizeH="0" baseline="0" dirty="0">
                        <a:ln>
                          <a:noFill/>
                        </a:ln>
                        <a:solidFill>
                          <a:schemeClr val="tx1"/>
                        </a:solidFill>
                        <a:effectLst/>
                        <a:latin typeface="Courier New" pitchFamily="-109"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ourier New" pitchFamily="-109" charset="0"/>
                        </a:rPr>
                        <a:t>itemcolor</a:t>
                      </a:r>
                      <a:endParaRPr kumimoji="0" lang="en-US" sz="1200" b="0" i="0" u="none" strike="noStrike" cap="none" normalizeH="0" baseline="0" dirty="0">
                        <a:ln>
                          <a:noFill/>
                        </a:ln>
                        <a:solidFill>
                          <a:schemeClr val="tx1"/>
                        </a:solidFill>
                        <a:effectLst/>
                        <a:latin typeface="Courier New" pitchFamily="-109"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Hat—Polar Explorer</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Red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257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Boots—snake proof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Black</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Pith helmet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White</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207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Stetson</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Black</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65560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06400" y="746125"/>
            <a:ext cx="8229600" cy="1143000"/>
          </a:xfrm>
          <a:noFill/>
          <a:ln/>
        </p:spPr>
        <p:txBody>
          <a:bodyPr lIns="90488" tIns="44450" rIns="90488" bIns="44450" anchor="ctr"/>
          <a:lstStyle/>
          <a:p>
            <a:r>
              <a:rPr lang="en-GB"/>
              <a:t>NOT EXISTS</a:t>
            </a:r>
          </a:p>
        </p:txBody>
      </p:sp>
      <p:sp>
        <p:nvSpPr>
          <p:cNvPr id="13315" name="Rectangle 3"/>
          <p:cNvSpPr>
            <a:spLocks noGrp="1" noChangeArrowheads="1"/>
          </p:cNvSpPr>
          <p:nvPr>
            <p:ph idx="1"/>
          </p:nvPr>
        </p:nvSpPr>
        <p:spPr>
          <a:xfrm>
            <a:off x="957263" y="1889125"/>
            <a:ext cx="7772400" cy="3962400"/>
          </a:xfrm>
          <a:noFill/>
          <a:ln/>
        </p:spPr>
        <p:txBody>
          <a:bodyPr lIns="90488" tIns="44450" rIns="90488" bIns="44450"/>
          <a:lstStyle/>
          <a:p>
            <a:pPr>
              <a:tabLst>
                <a:tab pos="457200" algn="l"/>
                <a:tab pos="693738" algn="l"/>
                <a:tab pos="914400" algn="l"/>
                <a:tab pos="1150938" algn="l"/>
                <a:tab pos="1371600" algn="l"/>
              </a:tabLst>
            </a:pPr>
            <a:r>
              <a:rPr lang="en-GB" sz="2400" dirty="0"/>
              <a:t>Returns </a:t>
            </a:r>
            <a:r>
              <a:rPr lang="en-GB" sz="2400" i="1" dirty="0"/>
              <a:t>true</a:t>
            </a:r>
            <a:r>
              <a:rPr lang="en-GB" sz="2400" dirty="0"/>
              <a:t> if the table contains no rows satisfying the specified condition.</a:t>
            </a:r>
            <a:endParaRPr lang="en-GB" sz="1800" dirty="0"/>
          </a:p>
          <a:p>
            <a:pPr>
              <a:buFontTx/>
              <a:buNone/>
              <a:tabLst>
                <a:tab pos="457200" algn="l"/>
                <a:tab pos="693738" algn="l"/>
                <a:tab pos="914400" algn="l"/>
                <a:tab pos="1150938" algn="l"/>
                <a:tab pos="1371600" algn="l"/>
              </a:tabLst>
            </a:pPr>
            <a:r>
              <a:rPr lang="en-GB" sz="1800" i="1" dirty="0"/>
              <a:t>	</a:t>
            </a:r>
            <a:r>
              <a:rPr lang="en-GB" sz="2000" i="1" dirty="0"/>
              <a:t>Report all clothing items (type “C”) that have not been sold.</a:t>
            </a:r>
            <a:endParaRPr lang="en-GB" sz="2000" dirty="0"/>
          </a:p>
          <a:p>
            <a:pPr>
              <a:buFontTx/>
              <a:buNone/>
              <a:tabLst>
                <a:tab pos="457200" algn="l"/>
                <a:tab pos="693738" algn="l"/>
                <a:tab pos="914400" algn="l"/>
                <a:tab pos="1150938" algn="l"/>
                <a:tab pos="1371600" algn="l"/>
              </a:tabLst>
            </a:pPr>
            <a:r>
              <a:rPr lang="en-GB" sz="1800" dirty="0">
                <a:latin typeface="Courier New" pitchFamily="-109" charset="0"/>
              </a:rPr>
              <a:t>	SELECT </a:t>
            </a:r>
            <a:r>
              <a:rPr lang="en-GB" sz="1800" dirty="0" err="1">
                <a:latin typeface="Courier New" pitchFamily="-109" charset="0"/>
              </a:rPr>
              <a:t>itemname</a:t>
            </a:r>
            <a:r>
              <a:rPr lang="en-GB" sz="1800" dirty="0">
                <a:latin typeface="Courier New" pitchFamily="-109" charset="0"/>
              </a:rPr>
              <a:t>, </a:t>
            </a:r>
            <a:r>
              <a:rPr lang="en-GB" sz="1800" dirty="0" err="1">
                <a:latin typeface="Courier New" pitchFamily="-109" charset="0"/>
              </a:rPr>
              <a:t>itemcolor</a:t>
            </a:r>
            <a:r>
              <a:rPr lang="en-GB" sz="1800" dirty="0">
                <a:latin typeface="Courier New" pitchFamily="-109" charset="0"/>
              </a:rPr>
              <a:t> FROM item</a:t>
            </a:r>
          </a:p>
          <a:p>
            <a:pPr>
              <a:buFontTx/>
              <a:buNone/>
              <a:tabLst>
                <a:tab pos="457200" algn="l"/>
                <a:tab pos="693738" algn="l"/>
                <a:tab pos="914400" algn="l"/>
                <a:tab pos="1150938" algn="l"/>
                <a:tab pos="1371600" algn="l"/>
              </a:tabLst>
            </a:pPr>
            <a:r>
              <a:rPr lang="en-GB" sz="1800" dirty="0">
                <a:latin typeface="Courier New" pitchFamily="-109" charset="0"/>
              </a:rPr>
              <a:t>		 WHERE </a:t>
            </a:r>
            <a:r>
              <a:rPr lang="en-GB" sz="1800" dirty="0" err="1">
                <a:latin typeface="Courier New" pitchFamily="-109" charset="0"/>
              </a:rPr>
              <a:t>itemtype</a:t>
            </a:r>
            <a:r>
              <a:rPr lang="en-GB" sz="1800" dirty="0">
                <a:latin typeface="Courier New" pitchFamily="-109" charset="0"/>
              </a:rPr>
              <a:t> = 'C'</a:t>
            </a:r>
          </a:p>
          <a:p>
            <a:pPr>
              <a:buFontTx/>
              <a:buNone/>
              <a:tabLst>
                <a:tab pos="457200" algn="l"/>
                <a:tab pos="693738" algn="l"/>
                <a:tab pos="914400" algn="l"/>
                <a:tab pos="1150938" algn="l"/>
                <a:tab pos="1371600" algn="l"/>
              </a:tabLst>
            </a:pPr>
            <a:r>
              <a:rPr lang="en-GB" sz="1800" dirty="0">
                <a:latin typeface="Courier New" pitchFamily="-109" charset="0"/>
              </a:rPr>
              <a:t>			 AND NOT EXISTS</a:t>
            </a:r>
          </a:p>
          <a:p>
            <a:pPr>
              <a:buFontTx/>
              <a:buNone/>
              <a:tabLst>
                <a:tab pos="457200" algn="l"/>
                <a:tab pos="693738" algn="l"/>
                <a:tab pos="914400" algn="l"/>
                <a:tab pos="1150938" algn="l"/>
                <a:tab pos="1371600" algn="l"/>
              </a:tabLst>
            </a:pPr>
            <a:r>
              <a:rPr lang="en-GB" sz="1800" dirty="0">
                <a:latin typeface="Courier New" pitchFamily="-109" charset="0"/>
              </a:rPr>
              <a:t>				(SELECT * FROM </a:t>
            </a:r>
            <a:r>
              <a:rPr lang="en-GB" sz="1800" dirty="0" err="1">
                <a:latin typeface="Courier New" pitchFamily="-109" charset="0"/>
              </a:rPr>
              <a:t>lineitem</a:t>
            </a:r>
            <a:endParaRPr lang="en-GB" sz="1800" dirty="0">
              <a:latin typeface="Courier New" pitchFamily="-109" charset="0"/>
            </a:endParaRPr>
          </a:p>
          <a:p>
            <a:pPr>
              <a:buFontTx/>
              <a:buNone/>
              <a:tabLst>
                <a:tab pos="457200" algn="l"/>
                <a:tab pos="693738" algn="l"/>
                <a:tab pos="914400" algn="l"/>
                <a:tab pos="1150938" algn="l"/>
                <a:tab pos="1371600" algn="l"/>
              </a:tabLst>
            </a:pPr>
            <a:r>
              <a:rPr lang="en-GB" sz="1800" dirty="0">
                <a:latin typeface="Courier New" pitchFamily="-109" charset="0"/>
              </a:rPr>
              <a:t>					WHERE </a:t>
            </a:r>
            <a:r>
              <a:rPr lang="en-GB" sz="1800" dirty="0" err="1">
                <a:latin typeface="Courier New" pitchFamily="-109" charset="0"/>
              </a:rPr>
              <a:t>item.itemno</a:t>
            </a:r>
            <a:r>
              <a:rPr lang="en-GB" sz="1800" dirty="0">
                <a:latin typeface="Courier New" pitchFamily="-109" charset="0"/>
              </a:rPr>
              <a:t> = </a:t>
            </a:r>
            <a:r>
              <a:rPr lang="en-GB" sz="1800" dirty="0" err="1">
                <a:latin typeface="Courier New" pitchFamily="-109" charset="0"/>
              </a:rPr>
              <a:t>lineitem.itemno</a:t>
            </a:r>
            <a:r>
              <a:rPr lang="en-GB" sz="1800" dirty="0">
                <a:latin typeface="Courier New" pitchFamily="-109" charset="0"/>
              </a:rPr>
              <a:t>);</a:t>
            </a:r>
          </a:p>
        </p:txBody>
      </p:sp>
      <p:graphicFrame>
        <p:nvGraphicFramePr>
          <p:cNvPr id="13383" name="Group 71"/>
          <p:cNvGraphicFramePr>
            <a:graphicFrameLocks noGrp="1"/>
          </p:cNvGraphicFramePr>
          <p:nvPr/>
        </p:nvGraphicFramePr>
        <p:xfrm>
          <a:off x="1963738" y="4826000"/>
          <a:ext cx="3184525" cy="1557339"/>
        </p:xfrm>
        <a:graphic>
          <a:graphicData uri="http://schemas.openxmlformats.org/drawingml/2006/table">
            <a:tbl>
              <a:tblPr/>
              <a:tblGrid>
                <a:gridCol w="2032000">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tblGrid>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itemname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itemcolor</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Hat—Polar Explorer</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White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22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Boots—snake proof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Green</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Pith helmet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Khaki</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Stetson</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Brown</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970772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453209" y="240683"/>
            <a:ext cx="5084482" cy="6498786"/>
          </a:xfrm>
          <a:prstGeom prst="rect">
            <a:avLst/>
          </a:prstGeom>
        </p:spPr>
      </p:pic>
    </p:spTree>
    <p:extLst>
      <p:ext uri="{BB962C8B-B14F-4D97-AF65-F5344CB8AC3E}">
        <p14:creationId xmlns:p14="http://schemas.microsoft.com/office/powerpoint/2010/main" val="54717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6648750" y="558389"/>
          <a:ext cx="2385770" cy="5638592"/>
        </p:xfrm>
        <a:graphic>
          <a:graphicData uri="http://schemas.openxmlformats.org/drawingml/2006/table">
            <a:tbl>
              <a:tblPr firstRow="1" bandRow="1">
                <a:tableStyleId>{3C2FFA5D-87B4-456A-9821-1D502468CF0F}</a:tableStyleId>
              </a:tblPr>
              <a:tblGrid>
                <a:gridCol w="441498">
                  <a:extLst>
                    <a:ext uri="{9D8B030D-6E8A-4147-A177-3AD203B41FA5}">
                      <a16:colId xmlns:a16="http://schemas.microsoft.com/office/drawing/2014/main" val="20000"/>
                    </a:ext>
                  </a:extLst>
                </a:gridCol>
                <a:gridCol w="435891">
                  <a:extLst>
                    <a:ext uri="{9D8B030D-6E8A-4147-A177-3AD203B41FA5}">
                      <a16:colId xmlns:a16="http://schemas.microsoft.com/office/drawing/2014/main" val="20001"/>
                    </a:ext>
                  </a:extLst>
                </a:gridCol>
                <a:gridCol w="503643">
                  <a:extLst>
                    <a:ext uri="{9D8B030D-6E8A-4147-A177-3AD203B41FA5}">
                      <a16:colId xmlns:a16="http://schemas.microsoft.com/office/drawing/2014/main" val="20002"/>
                    </a:ext>
                  </a:extLst>
                </a:gridCol>
                <a:gridCol w="514590">
                  <a:extLst>
                    <a:ext uri="{9D8B030D-6E8A-4147-A177-3AD203B41FA5}">
                      <a16:colId xmlns:a16="http://schemas.microsoft.com/office/drawing/2014/main" val="20003"/>
                    </a:ext>
                  </a:extLst>
                </a:gridCol>
                <a:gridCol w="490148">
                  <a:extLst>
                    <a:ext uri="{9D8B030D-6E8A-4147-A177-3AD203B41FA5}">
                      <a16:colId xmlns:a16="http://schemas.microsoft.com/office/drawing/2014/main" val="20004"/>
                    </a:ext>
                  </a:extLst>
                </a:gridCol>
              </a:tblGrid>
              <a:tr h="296768">
                <a:tc>
                  <a:txBody>
                    <a:bodyPr/>
                    <a:lstStyle/>
                    <a:p>
                      <a:pPr marL="0" marR="0" algn="ctr">
                        <a:lnSpc>
                          <a:spcPts val="790"/>
                        </a:lnSpc>
                        <a:spcBef>
                          <a:spcPts val="0"/>
                        </a:spcBef>
                        <a:spcAft>
                          <a:spcPts val="450"/>
                        </a:spcAft>
                      </a:pPr>
                      <a:r>
                        <a:rPr lang="en-US" sz="750" u="sng" dirty="0" err="1">
                          <a:solidFill>
                            <a:schemeClr val="tx1"/>
                          </a:solidFill>
                          <a:effectLst/>
                        </a:rPr>
                        <a:t>lineno</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dirty="0" err="1">
                          <a:solidFill>
                            <a:schemeClr val="tx1"/>
                          </a:solidFill>
                          <a:effectLst/>
                        </a:rPr>
                        <a:t>lineqty</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dirty="0" err="1">
                          <a:solidFill>
                            <a:schemeClr val="tx1"/>
                          </a:solidFill>
                          <a:effectLst/>
                        </a:rPr>
                        <a:t>lineprice</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u="sng" dirty="0" err="1">
                          <a:solidFill>
                            <a:schemeClr val="tx1"/>
                          </a:solidFill>
                          <a:effectLst/>
                        </a:rPr>
                        <a:t>saleno</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gn="ctr">
                        <a:lnSpc>
                          <a:spcPts val="790"/>
                        </a:lnSpc>
                        <a:spcBef>
                          <a:spcPts val="0"/>
                        </a:spcBef>
                        <a:spcAft>
                          <a:spcPts val="450"/>
                        </a:spcAft>
                      </a:pPr>
                      <a:r>
                        <a:rPr lang="en-US" sz="750" dirty="0" err="1">
                          <a:solidFill>
                            <a:schemeClr val="tx1"/>
                          </a:solidFill>
                          <a:effectLst/>
                        </a:rPr>
                        <a:t>itemno</a:t>
                      </a:r>
                      <a:endParaRPr lang="en-US" sz="1200" dirty="0">
                        <a:solidFill>
                          <a:schemeClr val="tx1"/>
                        </a:solidFill>
                        <a:effectLst/>
                        <a:latin typeface="Cambria"/>
                        <a:ea typeface="ＭＳ 明朝"/>
                        <a:cs typeface="Times New Roman"/>
                      </a:endParaRPr>
                    </a:p>
                  </a:txBody>
                  <a:tcPr marL="17145" marR="17145" marT="17145" marB="17145"/>
                </a:tc>
                <a:extLst>
                  <a:ext uri="{0D108BD9-81ED-4DB2-BD59-A6C34878D82A}">
                    <a16:rowId xmlns:a16="http://schemas.microsoft.com/office/drawing/2014/main" val="10000"/>
                  </a:ext>
                </a:extLst>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1"/>
                  </a:ext>
                </a:extLst>
              </a:tr>
              <a:tr h="296768">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6</a:t>
                      </a:r>
                      <a:endParaRPr lang="en-US" sz="1200" dirty="0">
                        <a:effectLst/>
                        <a:latin typeface="Cambria"/>
                        <a:ea typeface="ＭＳ 明朝"/>
                        <a:cs typeface="Times New Roman"/>
                      </a:endParaRPr>
                    </a:p>
                  </a:txBody>
                  <a:tcPr marL="17145" marR="17145" marT="17145" marB="17145">
                    <a:solidFill>
                      <a:srgbClr val="FFFF00"/>
                    </a:solidFill>
                  </a:tcPr>
                </a:tc>
                <a:extLst>
                  <a:ext uri="{0D108BD9-81ED-4DB2-BD59-A6C34878D82A}">
                    <a16:rowId xmlns:a16="http://schemas.microsoft.com/office/drawing/2014/main" val="10002"/>
                  </a:ext>
                </a:extLst>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20</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16</a:t>
                      </a:r>
                      <a:endParaRPr lang="en-US" sz="1200" dirty="0">
                        <a:effectLst/>
                        <a:latin typeface="Cambria"/>
                        <a:ea typeface="ＭＳ 明朝"/>
                        <a:cs typeface="Times New Roman"/>
                      </a:endParaRPr>
                    </a:p>
                  </a:txBody>
                  <a:tcPr marL="17145" marR="17145" marT="17145" marB="17145">
                    <a:solidFill>
                      <a:srgbClr val="FFFF00"/>
                    </a:solidFill>
                  </a:tcPr>
                </a:tc>
                <a:extLst>
                  <a:ext uri="{0D108BD9-81ED-4DB2-BD59-A6C34878D82A}">
                    <a16:rowId xmlns:a16="http://schemas.microsoft.com/office/drawing/2014/main" val="10003"/>
                  </a:ext>
                </a:extLst>
              </a:tr>
              <a:tr h="296768">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19</a:t>
                      </a:r>
                      <a:endParaRPr lang="en-US" sz="1200" dirty="0">
                        <a:effectLst/>
                        <a:latin typeface="Cambria"/>
                        <a:ea typeface="ＭＳ 明朝"/>
                        <a:cs typeface="Times New Roman"/>
                      </a:endParaRPr>
                    </a:p>
                  </a:txBody>
                  <a:tcPr marL="17145" marR="17145" marT="17145" marB="17145">
                    <a:solidFill>
                      <a:srgbClr val="FFFF00"/>
                    </a:solidFill>
                  </a:tcPr>
                </a:tc>
                <a:extLst>
                  <a:ext uri="{0D108BD9-81ED-4DB2-BD59-A6C34878D82A}">
                    <a16:rowId xmlns:a16="http://schemas.microsoft.com/office/drawing/2014/main" val="10004"/>
                  </a:ext>
                </a:extLst>
              </a:tr>
              <a:tr h="296768">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2.25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5"/>
                  </a:ext>
                </a:extLst>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6"/>
                  </a:ext>
                </a:extLst>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2.25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7"/>
                  </a:ext>
                </a:extLst>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8"/>
                  </a:ext>
                </a:extLst>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65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9</a:t>
                      </a:r>
                      <a:endParaRPr lang="en-US" sz="1200" dirty="0">
                        <a:effectLst/>
                        <a:latin typeface="Cambria"/>
                        <a:ea typeface="ＭＳ 明朝"/>
                        <a:cs typeface="Times New Roman"/>
                      </a:endParaRPr>
                    </a:p>
                  </a:txBody>
                  <a:tcPr marL="17145" marR="17145" marT="17145" marB="17145">
                    <a:solidFill>
                      <a:srgbClr val="FFFF00"/>
                    </a:solidFill>
                  </a:tcPr>
                </a:tc>
                <a:extLst>
                  <a:ext uri="{0D108BD9-81ED-4DB2-BD59-A6C34878D82A}">
                    <a16:rowId xmlns:a16="http://schemas.microsoft.com/office/drawing/2014/main" val="10009"/>
                  </a:ext>
                </a:extLst>
              </a:tr>
              <a:tr h="296768">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60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13</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0"/>
                  </a:ext>
                </a:extLst>
              </a:tr>
              <a:tr h="296768">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75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14</a:t>
                      </a:r>
                      <a:endParaRPr lang="en-US" sz="120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1"/>
                  </a:ext>
                </a:extLst>
              </a:tr>
              <a:tr h="296768">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3</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2"/>
                  </a:ext>
                </a:extLst>
              </a:tr>
              <a:tr h="296768">
                <a:tc>
                  <a:txBody>
                    <a:bodyPr/>
                    <a:lstStyle/>
                    <a:p>
                      <a:pPr marL="0" marR="0" algn="ctr">
                        <a:lnSpc>
                          <a:spcPts val="865"/>
                        </a:lnSpc>
                        <a:spcBef>
                          <a:spcPts val="0"/>
                        </a:spcBef>
                        <a:spcAft>
                          <a:spcPts val="450"/>
                        </a:spcAft>
                      </a:pPr>
                      <a:r>
                        <a:rPr lang="en-US" sz="750">
                          <a:effectLst/>
                        </a:rPr>
                        <a:t>6</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2.25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3"/>
                  </a:ext>
                </a:extLst>
              </a:tr>
              <a:tr h="296768">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36</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10</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4"/>
                  </a:ext>
                </a:extLst>
              </a:tr>
              <a:tr h="296768">
                <a:tc>
                  <a:txBody>
                    <a:bodyPr/>
                    <a:lstStyle/>
                    <a:p>
                      <a:pPr marL="0" marR="0" algn="ctr">
                        <a:lnSpc>
                          <a:spcPts val="865"/>
                        </a:lnSpc>
                        <a:spcBef>
                          <a:spcPts val="0"/>
                        </a:spcBef>
                        <a:spcAft>
                          <a:spcPts val="450"/>
                        </a:spcAft>
                      </a:pPr>
                      <a:r>
                        <a:rPr lang="en-US" sz="750">
                          <a:effectLst/>
                        </a:rPr>
                        <a:t>2</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40.5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11</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5"/>
                  </a:ext>
                </a:extLst>
              </a:tr>
              <a:tr h="296768">
                <a:tc>
                  <a:txBody>
                    <a:bodyPr/>
                    <a:lstStyle/>
                    <a:p>
                      <a:pPr marL="0" marR="0" algn="ctr">
                        <a:lnSpc>
                          <a:spcPts val="865"/>
                        </a:lnSpc>
                        <a:spcBef>
                          <a:spcPts val="0"/>
                        </a:spcBef>
                        <a:spcAft>
                          <a:spcPts val="450"/>
                        </a:spcAft>
                      </a:pPr>
                      <a:r>
                        <a:rPr lang="en-US" sz="750">
                          <a:effectLst/>
                        </a:rPr>
                        <a:t>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8</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153</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12</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6"/>
                  </a:ext>
                </a:extLst>
              </a:tr>
              <a:tr h="296768">
                <a:tc>
                  <a:txBody>
                    <a:bodyPr/>
                    <a:lstStyle/>
                    <a:p>
                      <a:pPr marL="0" marR="0" algn="ctr">
                        <a:lnSpc>
                          <a:spcPts val="865"/>
                        </a:lnSpc>
                        <a:spcBef>
                          <a:spcPts val="0"/>
                        </a:spcBef>
                        <a:spcAft>
                          <a:spcPts val="450"/>
                        </a:spcAft>
                      </a:pPr>
                      <a:r>
                        <a:rPr lang="en-US" sz="750">
                          <a:effectLst/>
                        </a:rPr>
                        <a:t>4</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60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13</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7"/>
                  </a:ext>
                </a:extLst>
              </a:tr>
              <a:tr h="296768">
                <a:tc>
                  <a:txBody>
                    <a:bodyPr/>
                    <a:lstStyle/>
                    <a:p>
                      <a:pPr marL="0" marR="0" algn="ctr">
                        <a:lnSpc>
                          <a:spcPts val="865"/>
                        </a:lnSpc>
                        <a:spcBef>
                          <a:spcPts val="0"/>
                        </a:spcBef>
                        <a:spcAft>
                          <a:spcPts val="450"/>
                        </a:spcAft>
                      </a:pPr>
                      <a:r>
                        <a:rPr lang="en-US" sz="750">
                          <a:effectLst/>
                        </a:rPr>
                        <a:t>5</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1</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a:effectLst/>
                        </a:rPr>
                        <a:t>0</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42659624"/>
              </p:ext>
            </p:extLst>
          </p:nvPr>
        </p:nvGraphicFramePr>
        <p:xfrm>
          <a:off x="3614993" y="346772"/>
          <a:ext cx="2822208" cy="6211582"/>
        </p:xfrm>
        <a:graphic>
          <a:graphicData uri="http://schemas.openxmlformats.org/drawingml/2006/table">
            <a:tbl>
              <a:tblPr firstRow="1" bandRow="1">
                <a:tableStyleId>{3C2FFA5D-87B4-456A-9821-1D502468CF0F}</a:tableStyleId>
              </a:tblPr>
              <a:tblGrid>
                <a:gridCol w="523205">
                  <a:extLst>
                    <a:ext uri="{9D8B030D-6E8A-4147-A177-3AD203B41FA5}">
                      <a16:colId xmlns:a16="http://schemas.microsoft.com/office/drawing/2014/main" val="20000"/>
                    </a:ext>
                  </a:extLst>
                </a:gridCol>
                <a:gridCol w="1018129">
                  <a:extLst>
                    <a:ext uri="{9D8B030D-6E8A-4147-A177-3AD203B41FA5}">
                      <a16:colId xmlns:a16="http://schemas.microsoft.com/office/drawing/2014/main" val="20001"/>
                    </a:ext>
                  </a:extLst>
                </a:gridCol>
                <a:gridCol w="580224">
                  <a:extLst>
                    <a:ext uri="{9D8B030D-6E8A-4147-A177-3AD203B41FA5}">
                      <a16:colId xmlns:a16="http://schemas.microsoft.com/office/drawing/2014/main" val="20002"/>
                    </a:ext>
                  </a:extLst>
                </a:gridCol>
                <a:gridCol w="700650">
                  <a:extLst>
                    <a:ext uri="{9D8B030D-6E8A-4147-A177-3AD203B41FA5}">
                      <a16:colId xmlns:a16="http://schemas.microsoft.com/office/drawing/2014/main" val="20003"/>
                    </a:ext>
                  </a:extLst>
                </a:gridCol>
              </a:tblGrid>
              <a:tr h="293741">
                <a:tc>
                  <a:txBody>
                    <a:bodyPr/>
                    <a:lstStyle/>
                    <a:p>
                      <a:pPr marL="0" marR="0" algn="ctr">
                        <a:lnSpc>
                          <a:spcPts val="790"/>
                        </a:lnSpc>
                        <a:spcBef>
                          <a:spcPts val="0"/>
                        </a:spcBef>
                        <a:spcAft>
                          <a:spcPts val="450"/>
                        </a:spcAft>
                      </a:pPr>
                      <a:r>
                        <a:rPr lang="en-US" sz="750" u="sng" dirty="0" err="1">
                          <a:solidFill>
                            <a:schemeClr val="tx1"/>
                          </a:solidFill>
                          <a:effectLst/>
                        </a:rPr>
                        <a:t>itemno</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nSpc>
                          <a:spcPts val="790"/>
                        </a:lnSpc>
                        <a:spcBef>
                          <a:spcPts val="0"/>
                        </a:spcBef>
                        <a:spcAft>
                          <a:spcPts val="0"/>
                        </a:spcAft>
                      </a:pPr>
                      <a:r>
                        <a:rPr lang="en-US" sz="750" dirty="0" err="1">
                          <a:solidFill>
                            <a:schemeClr val="tx1"/>
                          </a:solidFill>
                          <a:effectLst/>
                        </a:rPr>
                        <a:t>itemname</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nSpc>
                          <a:spcPts val="790"/>
                        </a:lnSpc>
                        <a:spcBef>
                          <a:spcPts val="0"/>
                        </a:spcBef>
                        <a:spcAft>
                          <a:spcPts val="450"/>
                        </a:spcAft>
                      </a:pPr>
                      <a:r>
                        <a:rPr lang="en-US" sz="750" dirty="0" err="1">
                          <a:solidFill>
                            <a:schemeClr val="tx1"/>
                          </a:solidFill>
                          <a:effectLst/>
                        </a:rPr>
                        <a:t>itemtype</a:t>
                      </a:r>
                      <a:endParaRPr lang="en-US" sz="1200" dirty="0">
                        <a:solidFill>
                          <a:schemeClr val="tx1"/>
                        </a:solidFill>
                        <a:effectLst/>
                        <a:latin typeface="Cambria"/>
                        <a:ea typeface="ＭＳ 明朝"/>
                        <a:cs typeface="Times New Roman"/>
                      </a:endParaRPr>
                    </a:p>
                  </a:txBody>
                  <a:tcPr marL="17145" marR="17145" marT="17145" marB="17145"/>
                </a:tc>
                <a:tc>
                  <a:txBody>
                    <a:bodyPr/>
                    <a:lstStyle/>
                    <a:p>
                      <a:pPr marL="0" marR="0">
                        <a:lnSpc>
                          <a:spcPts val="790"/>
                        </a:lnSpc>
                        <a:spcBef>
                          <a:spcPts val="0"/>
                        </a:spcBef>
                        <a:spcAft>
                          <a:spcPts val="0"/>
                        </a:spcAft>
                      </a:pPr>
                      <a:r>
                        <a:rPr lang="en-US" sz="750" dirty="0" err="1">
                          <a:solidFill>
                            <a:schemeClr val="tx1"/>
                          </a:solidFill>
                          <a:effectLst/>
                        </a:rPr>
                        <a:t>itemcolor</a:t>
                      </a:r>
                      <a:endParaRPr lang="en-US" sz="1200" dirty="0">
                        <a:solidFill>
                          <a:schemeClr val="tx1"/>
                        </a:solidFill>
                        <a:effectLst/>
                        <a:latin typeface="Cambria"/>
                        <a:ea typeface="ＭＳ 明朝"/>
                        <a:cs typeface="Times New Roman"/>
                      </a:endParaRPr>
                    </a:p>
                  </a:txBody>
                  <a:tcPr marL="17145" marR="17145" marT="17145" marB="17145"/>
                </a:tc>
                <a:extLst>
                  <a:ext uri="{0D108BD9-81ED-4DB2-BD59-A6C34878D82A}">
                    <a16:rowId xmlns:a16="http://schemas.microsoft.com/office/drawing/2014/main" val="10000"/>
                  </a:ext>
                </a:extLst>
              </a:tr>
              <a:tr h="293741">
                <a:tc>
                  <a:txBody>
                    <a:bodyPr/>
                    <a:lstStyle/>
                    <a:p>
                      <a:pPr marL="0" marR="0" algn="ctr">
                        <a:lnSpc>
                          <a:spcPts val="865"/>
                        </a:lnSpc>
                        <a:spcBef>
                          <a:spcPts val="0"/>
                        </a:spcBef>
                        <a:spcAft>
                          <a:spcPts val="450"/>
                        </a:spcAft>
                      </a:pPr>
                      <a:r>
                        <a:rPr lang="en-US" sz="750" dirty="0">
                          <a:effectLst/>
                        </a:rPr>
                        <a:t>1</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Pocket knif</a:t>
                      </a:r>
                      <a:r>
                        <a:rPr lang="en-US" sz="750" spc="85">
                          <a:effectLst/>
                        </a:rPr>
                        <a:t>e—</a:t>
                      </a:r>
                      <a:r>
                        <a:rPr lang="en-US" sz="750">
                          <a:effectLst/>
                        </a:rPr>
                        <a:t>Nile</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E</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1"/>
                  </a:ext>
                </a:extLst>
              </a:tr>
              <a:tr h="293741">
                <a:tc>
                  <a:txBody>
                    <a:bodyPr/>
                    <a:lstStyle/>
                    <a:p>
                      <a:pPr marL="0" marR="0" algn="ctr">
                        <a:lnSpc>
                          <a:spcPts val="865"/>
                        </a:lnSpc>
                        <a:spcBef>
                          <a:spcPts val="0"/>
                        </a:spcBef>
                        <a:spcAft>
                          <a:spcPts val="450"/>
                        </a:spcAft>
                      </a:pPr>
                      <a:r>
                        <a:rPr lang="en-US" sz="750" dirty="0">
                          <a:effectLst/>
                        </a:rPr>
                        <a:t>2</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Pocket knif</a:t>
                      </a:r>
                      <a:r>
                        <a:rPr lang="en-US" sz="750" spc="85" dirty="0">
                          <a:effectLst/>
                        </a:rPr>
                        <a:t>e—</a:t>
                      </a:r>
                      <a:r>
                        <a:rPr lang="en-US" sz="750" dirty="0">
                          <a:effectLst/>
                        </a:rPr>
                        <a:t>Avon</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E</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2"/>
                  </a:ext>
                </a:extLst>
              </a:tr>
              <a:tr h="293741">
                <a:tc>
                  <a:txBody>
                    <a:bodyPr/>
                    <a:lstStyle/>
                    <a:p>
                      <a:pPr marL="0" marR="0" algn="ctr">
                        <a:lnSpc>
                          <a:spcPts val="865"/>
                        </a:lnSpc>
                        <a:spcBef>
                          <a:spcPts val="0"/>
                        </a:spcBef>
                        <a:spcAft>
                          <a:spcPts val="450"/>
                        </a:spcAft>
                      </a:pPr>
                      <a:r>
                        <a:rPr lang="en-US" sz="750" dirty="0">
                          <a:effectLst/>
                        </a:rPr>
                        <a:t>3</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Compass</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N</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3"/>
                  </a:ext>
                </a:extLst>
              </a:tr>
              <a:tr h="293741">
                <a:tc>
                  <a:txBody>
                    <a:bodyPr/>
                    <a:lstStyle/>
                    <a:p>
                      <a:pPr marL="0" marR="0" algn="ctr">
                        <a:lnSpc>
                          <a:spcPts val="865"/>
                        </a:lnSpc>
                        <a:spcBef>
                          <a:spcPts val="0"/>
                        </a:spcBef>
                        <a:spcAft>
                          <a:spcPts val="450"/>
                        </a:spcAft>
                      </a:pPr>
                      <a:r>
                        <a:rPr lang="en-US" sz="750" dirty="0">
                          <a:effectLst/>
                        </a:rPr>
                        <a:t>4</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err="1">
                          <a:effectLst/>
                        </a:rPr>
                        <a:t>Geopositioning</a:t>
                      </a:r>
                      <a:r>
                        <a:rPr lang="en-US" sz="750" dirty="0">
                          <a:effectLst/>
                        </a:rPr>
                        <a:t> system</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N</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4"/>
                  </a:ext>
                </a:extLst>
              </a:tr>
              <a:tr h="293741">
                <a:tc>
                  <a:txBody>
                    <a:bodyPr/>
                    <a:lstStyle/>
                    <a:p>
                      <a:pPr marL="0" marR="0" algn="ctr">
                        <a:lnSpc>
                          <a:spcPts val="865"/>
                        </a:lnSpc>
                        <a:spcBef>
                          <a:spcPts val="0"/>
                        </a:spcBef>
                        <a:spcAft>
                          <a:spcPts val="450"/>
                        </a:spcAft>
                      </a:pPr>
                      <a:r>
                        <a:rPr lang="en-US" sz="750" dirty="0">
                          <a:effectLst/>
                        </a:rPr>
                        <a:t>5</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Map measure</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N</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5"/>
                  </a:ext>
                </a:extLst>
              </a:tr>
              <a:tr h="293741">
                <a:tc>
                  <a:txBody>
                    <a:bodyPr/>
                    <a:lstStyle/>
                    <a:p>
                      <a:pPr marL="0" marR="0" algn="ctr">
                        <a:lnSpc>
                          <a:spcPts val="865"/>
                        </a:lnSpc>
                        <a:spcBef>
                          <a:spcPts val="0"/>
                        </a:spcBef>
                        <a:spcAft>
                          <a:spcPts val="450"/>
                        </a:spcAft>
                      </a:pPr>
                      <a:r>
                        <a:rPr lang="en-US" sz="750" dirty="0">
                          <a:effectLst/>
                        </a:rPr>
                        <a:t>6</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a:effectLst/>
                        </a:rPr>
                        <a:t>Ha</a:t>
                      </a:r>
                      <a:r>
                        <a:rPr lang="en-US" sz="750" spc="85">
                          <a:effectLst/>
                        </a:rPr>
                        <a:t>t—</a:t>
                      </a:r>
                      <a:r>
                        <a:rPr lang="en-US" sz="750">
                          <a:effectLst/>
                        </a:rPr>
                        <a:t>Polar Explorer</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Red</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6"/>
                  </a:ext>
                </a:extLst>
              </a:tr>
              <a:tr h="293741">
                <a:tc>
                  <a:txBody>
                    <a:bodyPr/>
                    <a:lstStyle/>
                    <a:p>
                      <a:pPr marL="0" marR="0" algn="ctr">
                        <a:lnSpc>
                          <a:spcPts val="865"/>
                        </a:lnSpc>
                        <a:spcBef>
                          <a:spcPts val="0"/>
                        </a:spcBef>
                        <a:spcAft>
                          <a:spcPts val="450"/>
                        </a:spcAft>
                      </a:pPr>
                      <a:r>
                        <a:rPr lang="en-US" sz="750" dirty="0">
                          <a:effectLst/>
                        </a:rPr>
                        <a:t>7</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Ha</a:t>
                      </a:r>
                      <a:r>
                        <a:rPr lang="en-US" sz="750" spc="85" dirty="0">
                          <a:effectLst/>
                        </a:rPr>
                        <a:t>t—</a:t>
                      </a:r>
                      <a:r>
                        <a:rPr lang="en-US" sz="750" dirty="0">
                          <a:effectLst/>
                        </a:rPr>
                        <a:t>Polar Explorer</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White</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7"/>
                  </a:ext>
                </a:extLst>
              </a:tr>
              <a:tr h="293741">
                <a:tc>
                  <a:txBody>
                    <a:bodyPr/>
                    <a:lstStyle/>
                    <a:p>
                      <a:pPr marL="0" marR="0" algn="ctr">
                        <a:lnSpc>
                          <a:spcPts val="865"/>
                        </a:lnSpc>
                        <a:spcBef>
                          <a:spcPts val="0"/>
                        </a:spcBef>
                        <a:spcAft>
                          <a:spcPts val="450"/>
                        </a:spcAft>
                      </a:pPr>
                      <a:r>
                        <a:rPr lang="en-US" sz="750" dirty="0">
                          <a:effectLst/>
                        </a:rPr>
                        <a:t>8</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Boot</a:t>
                      </a:r>
                      <a:r>
                        <a:rPr lang="en-US" sz="750" spc="85" dirty="0">
                          <a:effectLst/>
                        </a:rPr>
                        <a:t>s—</a:t>
                      </a:r>
                      <a:r>
                        <a:rPr lang="en-US" sz="750" dirty="0">
                          <a:effectLst/>
                        </a:rPr>
                        <a:t>snake proof</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Green</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8"/>
                  </a:ext>
                </a:extLst>
              </a:tr>
              <a:tr h="293741">
                <a:tc>
                  <a:txBody>
                    <a:bodyPr/>
                    <a:lstStyle/>
                    <a:p>
                      <a:pPr marL="0" marR="0" algn="ctr">
                        <a:lnSpc>
                          <a:spcPts val="865"/>
                        </a:lnSpc>
                        <a:spcBef>
                          <a:spcPts val="0"/>
                        </a:spcBef>
                        <a:spcAft>
                          <a:spcPts val="450"/>
                        </a:spcAft>
                      </a:pPr>
                      <a:r>
                        <a:rPr lang="en-US" sz="750" dirty="0">
                          <a:effectLst/>
                        </a:rPr>
                        <a:t>9</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a:effectLst/>
                        </a:rPr>
                        <a:t>Boot</a:t>
                      </a:r>
                      <a:r>
                        <a:rPr lang="en-US" sz="750" spc="85">
                          <a:effectLst/>
                        </a:rPr>
                        <a:t>s—</a:t>
                      </a:r>
                      <a:r>
                        <a:rPr lang="en-US" sz="750">
                          <a:effectLst/>
                        </a:rPr>
                        <a:t>snake proof</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Black</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09"/>
                  </a:ext>
                </a:extLst>
              </a:tr>
              <a:tr h="293741">
                <a:tc>
                  <a:txBody>
                    <a:bodyPr/>
                    <a:lstStyle/>
                    <a:p>
                      <a:pPr marL="0" marR="0" algn="ctr">
                        <a:lnSpc>
                          <a:spcPts val="865"/>
                        </a:lnSpc>
                        <a:spcBef>
                          <a:spcPts val="0"/>
                        </a:spcBef>
                        <a:spcAft>
                          <a:spcPts val="450"/>
                        </a:spcAft>
                      </a:pPr>
                      <a:r>
                        <a:rPr lang="en-US" sz="750" dirty="0">
                          <a:effectLst/>
                        </a:rPr>
                        <a:t>10</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Safari chair</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F</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Khaki</a:t>
                      </a:r>
                      <a:endParaRPr lang="en-US" sz="120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0"/>
                  </a:ext>
                </a:extLst>
              </a:tr>
              <a:tr h="293741">
                <a:tc>
                  <a:txBody>
                    <a:bodyPr/>
                    <a:lstStyle/>
                    <a:p>
                      <a:pPr marL="0" marR="0" algn="ctr">
                        <a:lnSpc>
                          <a:spcPts val="865"/>
                        </a:lnSpc>
                        <a:spcBef>
                          <a:spcPts val="0"/>
                        </a:spcBef>
                        <a:spcAft>
                          <a:spcPts val="450"/>
                        </a:spcAft>
                      </a:pPr>
                      <a:r>
                        <a:rPr lang="en-US" sz="750" dirty="0">
                          <a:effectLst/>
                        </a:rPr>
                        <a:t>11</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Hammock</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F</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Khaki</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1"/>
                  </a:ext>
                </a:extLst>
              </a:tr>
              <a:tr h="293741">
                <a:tc>
                  <a:txBody>
                    <a:bodyPr/>
                    <a:lstStyle/>
                    <a:p>
                      <a:pPr marL="0" marR="0" algn="ctr">
                        <a:lnSpc>
                          <a:spcPts val="865"/>
                        </a:lnSpc>
                        <a:spcBef>
                          <a:spcPts val="0"/>
                        </a:spcBef>
                        <a:spcAft>
                          <a:spcPts val="450"/>
                        </a:spcAft>
                      </a:pPr>
                      <a:r>
                        <a:rPr lang="en-US" sz="750" dirty="0">
                          <a:effectLst/>
                        </a:rPr>
                        <a:t>12</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Ten</a:t>
                      </a:r>
                      <a:r>
                        <a:rPr lang="en-US" sz="750" spc="85">
                          <a:effectLst/>
                        </a:rPr>
                        <a:t>t—</a:t>
                      </a:r>
                      <a:r>
                        <a:rPr lang="en-US" sz="750">
                          <a:effectLst/>
                        </a:rPr>
                        <a:t>8 person</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F</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Khaki</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2"/>
                  </a:ext>
                </a:extLst>
              </a:tr>
              <a:tr h="293741">
                <a:tc>
                  <a:txBody>
                    <a:bodyPr/>
                    <a:lstStyle/>
                    <a:p>
                      <a:pPr marL="0" marR="0" algn="ctr">
                        <a:lnSpc>
                          <a:spcPts val="865"/>
                        </a:lnSpc>
                        <a:spcBef>
                          <a:spcPts val="0"/>
                        </a:spcBef>
                        <a:spcAft>
                          <a:spcPts val="450"/>
                        </a:spcAft>
                      </a:pPr>
                      <a:r>
                        <a:rPr lang="en-US" sz="750" dirty="0">
                          <a:effectLst/>
                        </a:rPr>
                        <a:t>13</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Ten</a:t>
                      </a:r>
                      <a:r>
                        <a:rPr lang="en-US" sz="750" spc="85">
                          <a:effectLst/>
                        </a:rPr>
                        <a:t>t—</a:t>
                      </a:r>
                      <a:r>
                        <a:rPr lang="en-US" sz="750">
                          <a:effectLst/>
                        </a:rPr>
                        <a:t>2 person</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F</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Khaki</a:t>
                      </a:r>
                      <a:endParaRPr lang="en-US" sz="120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3"/>
                  </a:ext>
                </a:extLst>
              </a:tr>
              <a:tr h="293741">
                <a:tc>
                  <a:txBody>
                    <a:bodyPr/>
                    <a:lstStyle/>
                    <a:p>
                      <a:pPr marL="0" marR="0" algn="ctr">
                        <a:lnSpc>
                          <a:spcPts val="865"/>
                        </a:lnSpc>
                        <a:spcBef>
                          <a:spcPts val="0"/>
                        </a:spcBef>
                        <a:spcAft>
                          <a:spcPts val="450"/>
                        </a:spcAft>
                      </a:pPr>
                      <a:r>
                        <a:rPr lang="en-US" sz="750" dirty="0">
                          <a:effectLst/>
                        </a:rPr>
                        <a:t>14</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Safari cooking kit</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E</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a:t>
                      </a:r>
                      <a:endParaRPr lang="en-US" sz="120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4"/>
                  </a:ext>
                </a:extLst>
              </a:tr>
              <a:tr h="293741">
                <a:tc>
                  <a:txBody>
                    <a:bodyPr/>
                    <a:lstStyle/>
                    <a:p>
                      <a:pPr marL="0" marR="0" algn="ctr">
                        <a:lnSpc>
                          <a:spcPts val="865"/>
                        </a:lnSpc>
                        <a:spcBef>
                          <a:spcPts val="0"/>
                        </a:spcBef>
                        <a:spcAft>
                          <a:spcPts val="450"/>
                        </a:spcAft>
                      </a:pPr>
                      <a:r>
                        <a:rPr lang="en-US" sz="750" dirty="0">
                          <a:effectLst/>
                        </a:rPr>
                        <a:t>15</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Pith helmet</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Khaki</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5"/>
                  </a:ext>
                </a:extLst>
              </a:tr>
              <a:tr h="293741">
                <a:tc>
                  <a:txBody>
                    <a:bodyPr/>
                    <a:lstStyle/>
                    <a:p>
                      <a:pPr marL="0" marR="0" algn="ctr">
                        <a:lnSpc>
                          <a:spcPts val="865"/>
                        </a:lnSpc>
                        <a:spcBef>
                          <a:spcPts val="0"/>
                        </a:spcBef>
                        <a:spcAft>
                          <a:spcPts val="450"/>
                        </a:spcAft>
                      </a:pPr>
                      <a:r>
                        <a:rPr lang="en-US" sz="750" dirty="0">
                          <a:effectLst/>
                        </a:rPr>
                        <a:t>16</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Pith helmet</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White</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6"/>
                  </a:ext>
                </a:extLst>
              </a:tr>
              <a:tr h="293741">
                <a:tc>
                  <a:txBody>
                    <a:bodyPr/>
                    <a:lstStyle/>
                    <a:p>
                      <a:pPr marL="0" marR="0" algn="ctr">
                        <a:lnSpc>
                          <a:spcPts val="865"/>
                        </a:lnSpc>
                        <a:spcBef>
                          <a:spcPts val="0"/>
                        </a:spcBef>
                        <a:spcAft>
                          <a:spcPts val="450"/>
                        </a:spcAft>
                      </a:pPr>
                      <a:r>
                        <a:rPr lang="en-US" sz="750" dirty="0">
                          <a:effectLst/>
                        </a:rPr>
                        <a:t>17</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Map case</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N</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7"/>
                  </a:ext>
                </a:extLst>
              </a:tr>
              <a:tr h="293741">
                <a:tc>
                  <a:txBody>
                    <a:bodyPr/>
                    <a:lstStyle/>
                    <a:p>
                      <a:pPr marL="0" marR="0" algn="ctr">
                        <a:lnSpc>
                          <a:spcPts val="865"/>
                        </a:lnSpc>
                        <a:spcBef>
                          <a:spcPts val="0"/>
                        </a:spcBef>
                        <a:spcAft>
                          <a:spcPts val="450"/>
                        </a:spcAft>
                      </a:pPr>
                      <a:r>
                        <a:rPr lang="en-US" sz="750" dirty="0">
                          <a:effectLst/>
                        </a:rPr>
                        <a:t>18</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a:effectLst/>
                        </a:rPr>
                        <a:t>Sextant</a:t>
                      </a:r>
                      <a:endParaRPr lang="en-US" sz="120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N</a:t>
                      </a:r>
                      <a:endParaRPr lang="en-US" sz="1200" dirty="0">
                        <a:effectLst/>
                        <a:latin typeface="Cambria"/>
                        <a:ea typeface="ＭＳ 明朝"/>
                        <a:cs typeface="Times New Roman"/>
                      </a:endParaRPr>
                    </a:p>
                  </a:txBody>
                  <a:tcPr marL="17145" marR="17145" marT="17145" marB="17145"/>
                </a:tc>
                <a:tc>
                  <a:txBody>
                    <a:bodyPr/>
                    <a:lstStyle/>
                    <a:p>
                      <a:pPr marL="0" marR="0">
                        <a:lnSpc>
                          <a:spcPts val="865"/>
                        </a:lnSpc>
                        <a:spcBef>
                          <a:spcPts val="0"/>
                        </a:spcBef>
                        <a:spcAft>
                          <a:spcPts val="0"/>
                        </a:spcAft>
                      </a:pPr>
                      <a:r>
                        <a:rPr lang="en-US" sz="750" dirty="0">
                          <a:effectLst/>
                        </a:rPr>
                        <a:t>—</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8"/>
                  </a:ext>
                </a:extLst>
              </a:tr>
              <a:tr h="336762">
                <a:tc>
                  <a:txBody>
                    <a:bodyPr/>
                    <a:lstStyle/>
                    <a:p>
                      <a:pPr marL="0" marR="0" algn="ctr">
                        <a:lnSpc>
                          <a:spcPts val="865"/>
                        </a:lnSpc>
                        <a:spcBef>
                          <a:spcPts val="0"/>
                        </a:spcBef>
                        <a:spcAft>
                          <a:spcPts val="450"/>
                        </a:spcAft>
                      </a:pPr>
                      <a:r>
                        <a:rPr lang="en-US" sz="750" dirty="0">
                          <a:effectLst/>
                        </a:rPr>
                        <a:t>19</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Stetson</a:t>
                      </a:r>
                      <a:endParaRPr lang="en-US" sz="1200" dirty="0">
                        <a:effectLst/>
                        <a:latin typeface="Cambria"/>
                        <a:ea typeface="ＭＳ 明朝"/>
                        <a:cs typeface="Times New Roman"/>
                      </a:endParaRPr>
                    </a:p>
                  </a:txBody>
                  <a:tcPr marL="17145" marR="17145" marT="17145" marB="17145"/>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Black</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19"/>
                  </a:ext>
                </a:extLst>
              </a:tr>
              <a:tr h="293741">
                <a:tc>
                  <a:txBody>
                    <a:bodyPr/>
                    <a:lstStyle/>
                    <a:p>
                      <a:pPr marL="0" marR="0" algn="ctr">
                        <a:lnSpc>
                          <a:spcPts val="865"/>
                        </a:lnSpc>
                        <a:spcBef>
                          <a:spcPts val="0"/>
                        </a:spcBef>
                        <a:spcAft>
                          <a:spcPts val="450"/>
                        </a:spcAft>
                      </a:pPr>
                      <a:r>
                        <a:rPr lang="en-US" sz="750" dirty="0">
                          <a:effectLst/>
                        </a:rPr>
                        <a:t>20</a:t>
                      </a:r>
                      <a:endParaRPr lang="en-US" sz="1200" dirty="0">
                        <a:effectLst/>
                        <a:latin typeface="Cambria"/>
                        <a:ea typeface="ＭＳ 明朝"/>
                        <a:cs typeface="Times New Roman"/>
                      </a:endParaRPr>
                    </a:p>
                  </a:txBody>
                  <a:tcPr marL="17145" marR="17145" marT="17145" marB="17145">
                    <a:solidFill>
                      <a:srgbClr val="FFFF00"/>
                    </a:solidFill>
                  </a:tcPr>
                </a:tc>
                <a:tc>
                  <a:txBody>
                    <a:bodyPr/>
                    <a:lstStyle/>
                    <a:p>
                      <a:pPr marL="0" marR="0">
                        <a:lnSpc>
                          <a:spcPts val="865"/>
                        </a:lnSpc>
                        <a:spcBef>
                          <a:spcPts val="0"/>
                        </a:spcBef>
                        <a:spcAft>
                          <a:spcPts val="0"/>
                        </a:spcAft>
                      </a:pPr>
                      <a:r>
                        <a:rPr lang="en-US" sz="750" dirty="0">
                          <a:effectLst/>
                        </a:rPr>
                        <a:t>Stetson</a:t>
                      </a:r>
                      <a:endParaRPr lang="en-US" sz="1200" dirty="0">
                        <a:effectLst/>
                        <a:latin typeface="Cambria"/>
                        <a:ea typeface="ＭＳ 明朝"/>
                        <a:cs typeface="Times New Roman"/>
                      </a:endParaRPr>
                    </a:p>
                  </a:txBody>
                  <a:tcPr marL="17145" marR="17145" marT="17145" marB="17145">
                    <a:solidFill>
                      <a:srgbClr val="CCFFCC"/>
                    </a:solidFill>
                  </a:tcPr>
                </a:tc>
                <a:tc>
                  <a:txBody>
                    <a:bodyPr/>
                    <a:lstStyle/>
                    <a:p>
                      <a:pPr marL="0" marR="0" algn="ctr">
                        <a:lnSpc>
                          <a:spcPts val="865"/>
                        </a:lnSpc>
                        <a:spcBef>
                          <a:spcPts val="0"/>
                        </a:spcBef>
                        <a:spcAft>
                          <a:spcPts val="450"/>
                        </a:spcAft>
                      </a:pPr>
                      <a:r>
                        <a:rPr lang="en-US" sz="750" dirty="0">
                          <a:effectLst/>
                        </a:rPr>
                        <a:t>C</a:t>
                      </a:r>
                      <a:endParaRPr lang="en-US" sz="1200" dirty="0">
                        <a:effectLst/>
                        <a:latin typeface="Cambria"/>
                        <a:ea typeface="ＭＳ 明朝"/>
                        <a:cs typeface="Times New Roman"/>
                      </a:endParaRPr>
                    </a:p>
                  </a:txBody>
                  <a:tcPr marL="17145" marR="17145" marT="17145" marB="17145">
                    <a:solidFill>
                      <a:srgbClr val="FF6600"/>
                    </a:solidFill>
                  </a:tcPr>
                </a:tc>
                <a:tc>
                  <a:txBody>
                    <a:bodyPr/>
                    <a:lstStyle/>
                    <a:p>
                      <a:pPr marL="0" marR="0">
                        <a:lnSpc>
                          <a:spcPts val="865"/>
                        </a:lnSpc>
                        <a:spcBef>
                          <a:spcPts val="0"/>
                        </a:spcBef>
                        <a:spcAft>
                          <a:spcPts val="0"/>
                        </a:spcAft>
                      </a:pPr>
                      <a:r>
                        <a:rPr lang="en-US" sz="750" dirty="0">
                          <a:effectLst/>
                        </a:rPr>
                        <a:t>Brown</a:t>
                      </a:r>
                      <a:endParaRPr lang="en-US" sz="1200" dirty="0">
                        <a:effectLst/>
                        <a:latin typeface="Cambria"/>
                        <a:ea typeface="ＭＳ 明朝"/>
                        <a:cs typeface="Times New Roman"/>
                      </a:endParaRPr>
                    </a:p>
                  </a:txBody>
                  <a:tcPr marL="17145" marR="17145" marT="17145" marB="17145">
                    <a:noFill/>
                  </a:tcPr>
                </a:tc>
                <a:extLst>
                  <a:ext uri="{0D108BD9-81ED-4DB2-BD59-A6C34878D82A}">
                    <a16:rowId xmlns:a16="http://schemas.microsoft.com/office/drawing/2014/main" val="10020"/>
                  </a:ext>
                </a:extLst>
              </a:tr>
            </a:tbl>
          </a:graphicData>
        </a:graphic>
      </p:graphicFrame>
      <p:sp>
        <p:nvSpPr>
          <p:cNvPr id="10" name="TextBox 9"/>
          <p:cNvSpPr txBox="1"/>
          <p:nvPr/>
        </p:nvSpPr>
        <p:spPr>
          <a:xfrm>
            <a:off x="87580" y="580282"/>
            <a:ext cx="3527413" cy="2062103"/>
          </a:xfrm>
          <a:prstGeom prst="rect">
            <a:avLst/>
          </a:prstGeom>
          <a:noFill/>
        </p:spPr>
        <p:txBody>
          <a:bodyPr wrap="square" rtlCol="0">
            <a:spAutoFit/>
          </a:bodyPr>
          <a:lstStyle/>
          <a:p>
            <a:pPr>
              <a:buFontTx/>
              <a:buNone/>
              <a:tabLst>
                <a:tab pos="457200" algn="l"/>
                <a:tab pos="693738" algn="l"/>
                <a:tab pos="914400" algn="l"/>
                <a:tab pos="1150938" algn="l"/>
                <a:tab pos="1371600" algn="l"/>
              </a:tabLst>
            </a:pPr>
            <a:r>
              <a:rPr lang="en-GB" sz="1600" dirty="0">
                <a:latin typeface="Courier New" pitchFamily="-109" charset="0"/>
              </a:rPr>
              <a:t>SELECT </a:t>
            </a:r>
            <a:r>
              <a:rPr lang="en-GB" sz="1600" dirty="0" err="1">
                <a:latin typeface="Courier New" pitchFamily="-109" charset="0"/>
              </a:rPr>
              <a:t>itemname</a:t>
            </a:r>
            <a:r>
              <a:rPr lang="en-GB" sz="1600" dirty="0">
                <a:latin typeface="Courier New" pitchFamily="-109" charset="0"/>
              </a:rPr>
              <a:t>, </a:t>
            </a:r>
            <a:r>
              <a:rPr lang="en-GB" sz="1600" dirty="0" err="1">
                <a:latin typeface="Courier New" pitchFamily="-109" charset="0"/>
              </a:rPr>
              <a:t>itemcolor</a:t>
            </a:r>
            <a:r>
              <a:rPr lang="en-GB" sz="1600" dirty="0">
                <a:latin typeface="Courier New" pitchFamily="-109" charset="0"/>
              </a:rPr>
              <a:t> FROM item</a:t>
            </a:r>
          </a:p>
          <a:p>
            <a:pPr>
              <a:buFontTx/>
              <a:buNone/>
              <a:tabLst>
                <a:tab pos="457200" algn="l"/>
                <a:tab pos="693738" algn="l"/>
                <a:tab pos="914400" algn="l"/>
                <a:tab pos="1150938" algn="l"/>
                <a:tab pos="1371600" algn="l"/>
              </a:tabLst>
            </a:pPr>
            <a:r>
              <a:rPr lang="en-GB" sz="1600" dirty="0">
                <a:latin typeface="Courier New" pitchFamily="-109" charset="0"/>
              </a:rPr>
              <a:t>  WHERE </a:t>
            </a:r>
            <a:r>
              <a:rPr lang="en-GB" sz="1600" dirty="0" err="1">
                <a:latin typeface="Courier New" pitchFamily="-109" charset="0"/>
              </a:rPr>
              <a:t>itemtype</a:t>
            </a:r>
            <a:r>
              <a:rPr lang="en-GB" sz="1600" dirty="0">
                <a:latin typeface="Courier New" pitchFamily="-109" charset="0"/>
              </a:rPr>
              <a:t> = 'C'</a:t>
            </a:r>
          </a:p>
          <a:p>
            <a:pPr>
              <a:buFontTx/>
              <a:buNone/>
              <a:tabLst>
                <a:tab pos="457200" algn="l"/>
                <a:tab pos="693738" algn="l"/>
                <a:tab pos="914400" algn="l"/>
                <a:tab pos="1150938" algn="l"/>
                <a:tab pos="1371600" algn="l"/>
              </a:tabLst>
            </a:pPr>
            <a:r>
              <a:rPr lang="en-GB" sz="1600" dirty="0">
                <a:latin typeface="Courier New" pitchFamily="-109" charset="0"/>
              </a:rPr>
              <a:t>   AND NOT EXISTS</a:t>
            </a:r>
          </a:p>
          <a:p>
            <a:pPr>
              <a:buFontTx/>
              <a:buNone/>
              <a:tabLst>
                <a:tab pos="457200" algn="l"/>
                <a:tab pos="693738" algn="l"/>
                <a:tab pos="914400" algn="l"/>
                <a:tab pos="1150938" algn="l"/>
                <a:tab pos="1371600" algn="l"/>
              </a:tabLst>
            </a:pPr>
            <a:r>
              <a:rPr lang="en-GB" sz="1600" dirty="0">
                <a:latin typeface="Courier New" pitchFamily="-109" charset="0"/>
              </a:rPr>
              <a:t> (SELECT * FROM </a:t>
            </a:r>
            <a:r>
              <a:rPr lang="en-GB" sz="1600" dirty="0" err="1">
                <a:latin typeface="Courier New" pitchFamily="-109" charset="0"/>
              </a:rPr>
              <a:t>lineitem</a:t>
            </a:r>
            <a:endParaRPr lang="en-GB" sz="1600" dirty="0">
              <a:latin typeface="Courier New" pitchFamily="-109" charset="0"/>
            </a:endParaRPr>
          </a:p>
          <a:p>
            <a:pPr>
              <a:buFontTx/>
              <a:buNone/>
              <a:tabLst>
                <a:tab pos="457200" algn="l"/>
                <a:tab pos="693738" algn="l"/>
                <a:tab pos="914400" algn="l"/>
                <a:tab pos="1150938" algn="l"/>
                <a:tab pos="1371600" algn="l"/>
              </a:tabLst>
            </a:pPr>
            <a:r>
              <a:rPr lang="en-GB" sz="1600" dirty="0">
                <a:latin typeface="Courier New" pitchFamily="-109" charset="0"/>
              </a:rPr>
              <a:t>  WHERE </a:t>
            </a:r>
            <a:r>
              <a:rPr lang="en-GB" sz="1600" dirty="0" err="1">
                <a:latin typeface="Courier New" pitchFamily="-109" charset="0"/>
              </a:rPr>
              <a:t>item.itemno</a:t>
            </a:r>
            <a:r>
              <a:rPr lang="en-GB" sz="1600" dirty="0">
                <a:latin typeface="Courier New" pitchFamily="-109" charset="0"/>
              </a:rPr>
              <a:t> = </a:t>
            </a:r>
            <a:r>
              <a:rPr lang="en-GB" sz="1600" dirty="0" err="1">
                <a:latin typeface="Courier New" pitchFamily="-109" charset="0"/>
              </a:rPr>
              <a:t>lineitem.itemno</a:t>
            </a:r>
            <a:r>
              <a:rPr lang="en-GB" sz="1600" dirty="0">
                <a:latin typeface="Courier New" pitchFamily="-109" charset="0"/>
              </a:rPr>
              <a:t>);</a:t>
            </a:r>
          </a:p>
          <a:p>
            <a:endParaRPr lang="en-US" sz="1600" dirty="0">
              <a:latin typeface="Courier New"/>
              <a:cs typeface="Courier New"/>
            </a:endParaRPr>
          </a:p>
        </p:txBody>
      </p:sp>
      <p:graphicFrame>
        <p:nvGraphicFramePr>
          <p:cNvPr id="7" name="Group 71"/>
          <p:cNvGraphicFramePr>
            <a:graphicFrameLocks noGrp="1"/>
          </p:cNvGraphicFramePr>
          <p:nvPr/>
        </p:nvGraphicFramePr>
        <p:xfrm>
          <a:off x="190223" y="4530385"/>
          <a:ext cx="3184525" cy="1557339"/>
        </p:xfrm>
        <a:graphic>
          <a:graphicData uri="http://schemas.openxmlformats.org/drawingml/2006/table">
            <a:tbl>
              <a:tblPr/>
              <a:tblGrid>
                <a:gridCol w="2032000">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tblGrid>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itemname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itemcolor</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Hat—Polar Explorer</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White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22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Boots—snake proof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Green</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Pith helmet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Khaki</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Stetson</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109" charset="0"/>
                        </a:rPr>
                        <a:t>Brown</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9534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sz="2400" dirty="0"/>
              <a:t>Report all brown items that have been sold</a:t>
            </a:r>
          </a:p>
          <a:p>
            <a:r>
              <a:rPr lang="en-US" sz="2400" dirty="0"/>
              <a:t>Report all brown items that have not been sold</a:t>
            </a:r>
          </a:p>
          <a:p>
            <a:r>
              <a:rPr lang="en-US" sz="2400" dirty="0"/>
              <a:t>Using </a:t>
            </a:r>
            <a:r>
              <a:rPr lang="en-US" sz="2400" dirty="0" err="1"/>
              <a:t>ClassicModels</a:t>
            </a:r>
            <a:endParaRPr lang="en-US" sz="2400" dirty="0"/>
          </a:p>
          <a:p>
            <a:pPr lvl="1"/>
            <a:r>
              <a:rPr lang="en-US" sz="2000" dirty="0"/>
              <a:t>List the first and last name of employee’s with the title ‘Sales Rep’ that do not service any Customers. </a:t>
            </a:r>
          </a:p>
          <a:p>
            <a:pPr lvl="1"/>
            <a:r>
              <a:rPr lang="en-US" sz="2000" dirty="0"/>
              <a:t>List the names of products that have not been ordered.</a:t>
            </a:r>
          </a:p>
          <a:p>
            <a:endParaRPr lang="en-US" sz="2400" dirty="0"/>
          </a:p>
        </p:txBody>
      </p:sp>
    </p:spTree>
    <p:extLst>
      <p:ext uri="{BB962C8B-B14F-4D97-AF65-F5344CB8AC3E}">
        <p14:creationId xmlns:p14="http://schemas.microsoft.com/office/powerpoint/2010/main" val="1825094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z="4000"/>
              <a:t>Set operations</a:t>
            </a:r>
          </a:p>
        </p:txBody>
      </p:sp>
      <p:sp>
        <p:nvSpPr>
          <p:cNvPr id="20483" name="Rectangle 3"/>
          <p:cNvSpPr>
            <a:spLocks noGrp="1" noChangeArrowheads="1"/>
          </p:cNvSpPr>
          <p:nvPr>
            <p:ph idx="1"/>
          </p:nvPr>
        </p:nvSpPr>
        <p:spPr>
          <a:xfrm>
            <a:off x="1062038" y="2241550"/>
            <a:ext cx="7769225" cy="2055813"/>
          </a:xfrm>
        </p:spPr>
        <p:txBody>
          <a:bodyPr/>
          <a:lstStyle/>
          <a:p>
            <a:pPr>
              <a:lnSpc>
                <a:spcPct val="90000"/>
              </a:lnSpc>
            </a:pPr>
            <a:r>
              <a:rPr lang="en-GB">
                <a:latin typeface="Courier New" pitchFamily="-109" charset="0"/>
              </a:rPr>
              <a:t>UNION</a:t>
            </a:r>
            <a:r>
              <a:rPr lang="en-GB"/>
              <a:t> </a:t>
            </a:r>
          </a:p>
          <a:p>
            <a:pPr lvl="1">
              <a:lnSpc>
                <a:spcPct val="90000"/>
              </a:lnSpc>
            </a:pPr>
            <a:r>
              <a:rPr lang="en-GB"/>
              <a:t>Equivalent to OR</a:t>
            </a:r>
          </a:p>
          <a:p>
            <a:pPr>
              <a:lnSpc>
                <a:spcPct val="90000"/>
              </a:lnSpc>
            </a:pPr>
            <a:r>
              <a:rPr lang="en-GB">
                <a:latin typeface="Courier New" pitchFamily="-109" charset="0"/>
              </a:rPr>
              <a:t>INTERSECT</a:t>
            </a:r>
            <a:r>
              <a:rPr lang="en-GB"/>
              <a:t> </a:t>
            </a:r>
          </a:p>
          <a:p>
            <a:pPr lvl="1">
              <a:lnSpc>
                <a:spcPct val="90000"/>
              </a:lnSpc>
            </a:pPr>
            <a:r>
              <a:rPr lang="en-GB"/>
              <a:t>Equivalent to AND</a:t>
            </a:r>
          </a:p>
        </p:txBody>
      </p:sp>
    </p:spTree>
    <p:extLst>
      <p:ext uri="{BB962C8B-B14F-4D97-AF65-F5344CB8AC3E}">
        <p14:creationId xmlns:p14="http://schemas.microsoft.com/office/powerpoint/2010/main" val="34426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73742" y="985939"/>
            <a:ext cx="8229600" cy="762000"/>
          </a:xfrm>
        </p:spPr>
        <p:txBody>
          <a:bodyPr>
            <a:normAutofit/>
          </a:bodyPr>
          <a:lstStyle/>
          <a:p>
            <a:pPr eaLnBrk="1" hangingPunct="1">
              <a:defRPr/>
            </a:pPr>
            <a:r>
              <a:rPr lang="en-US" dirty="0"/>
              <a:t>Union</a:t>
            </a:r>
          </a:p>
        </p:txBody>
      </p:sp>
      <p:sp>
        <p:nvSpPr>
          <p:cNvPr id="346115" name="Rectangle 3"/>
          <p:cNvSpPr>
            <a:spLocks noGrp="1" noChangeArrowheads="1"/>
          </p:cNvSpPr>
          <p:nvPr>
            <p:ph idx="1"/>
          </p:nvPr>
        </p:nvSpPr>
        <p:spPr>
          <a:xfrm>
            <a:off x="415062" y="1963510"/>
            <a:ext cx="8436429" cy="3708997"/>
          </a:xfrm>
        </p:spPr>
        <p:txBody>
          <a:bodyPr>
            <a:normAutofit/>
          </a:bodyPr>
          <a:lstStyle/>
          <a:p>
            <a:pPr eaLnBrk="1" hangingPunct="1">
              <a:defRPr/>
            </a:pPr>
            <a:r>
              <a:rPr lang="en-US" sz="2800" dirty="0"/>
              <a:t>Combine the output (of multiple queries) together into a single result table.</a:t>
            </a:r>
          </a:p>
          <a:p>
            <a:pPr eaLnBrk="1" hangingPunct="1">
              <a:defRPr/>
            </a:pPr>
            <a:r>
              <a:rPr lang="en-US" sz="2800" dirty="0"/>
              <a:t>Each query must output the </a:t>
            </a:r>
            <a:r>
              <a:rPr lang="en-US" sz="2800" dirty="0">
                <a:solidFill>
                  <a:srgbClr val="C00000"/>
                </a:solidFill>
              </a:rPr>
              <a:t>same number </a:t>
            </a:r>
            <a:r>
              <a:rPr lang="en-US" sz="2800" dirty="0"/>
              <a:t>of columns.</a:t>
            </a:r>
          </a:p>
          <a:p>
            <a:pPr eaLnBrk="1" hangingPunct="1">
              <a:defRPr/>
            </a:pPr>
            <a:r>
              <a:rPr lang="en-US" sz="2800" dirty="0">
                <a:solidFill>
                  <a:srgbClr val="C00000"/>
                </a:solidFill>
              </a:rPr>
              <a:t>UNION compatible</a:t>
            </a:r>
          </a:p>
          <a:p>
            <a:pPr lvl="1">
              <a:defRPr/>
            </a:pPr>
            <a:r>
              <a:rPr lang="en-US" dirty="0"/>
              <a:t>Output from each query should have compatible data types for each column.</a:t>
            </a:r>
          </a:p>
        </p:txBody>
      </p:sp>
      <p:sp>
        <p:nvSpPr>
          <p:cNvPr id="14" name="Slide Number Placeholder 3"/>
          <p:cNvSpPr>
            <a:spLocks noGrp="1"/>
          </p:cNvSpPr>
          <p:nvPr>
            <p:ph type="sldNum" sz="quarter" idx="4294967295"/>
          </p:nvPr>
        </p:nvSpPr>
        <p:spPr/>
        <p:txBody>
          <a:bodyPr/>
          <a:lstStyle/>
          <a:p>
            <a:fld id="{799F4A1F-8639-4991-BD83-ED33BAC04DBC}" type="slidenum">
              <a:rPr lang="en-US"/>
              <a:pPr/>
              <a:t>23</a:t>
            </a:fld>
            <a:endParaRPr lang="en-US"/>
          </a:p>
        </p:txBody>
      </p:sp>
    </p:spTree>
    <p:extLst>
      <p:ext uri="{BB962C8B-B14F-4D97-AF65-F5344CB8AC3E}">
        <p14:creationId xmlns:p14="http://schemas.microsoft.com/office/powerpoint/2010/main" val="2782106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582613"/>
            <a:ext cx="8686800" cy="1143000"/>
          </a:xfrm>
        </p:spPr>
        <p:txBody>
          <a:bodyPr/>
          <a:lstStyle/>
          <a:p>
            <a:r>
              <a:rPr lang="en-GB" sz="4000"/>
              <a:t>UNION</a:t>
            </a:r>
          </a:p>
        </p:txBody>
      </p:sp>
      <p:sp>
        <p:nvSpPr>
          <p:cNvPr id="22531" name="Rectangle 3"/>
          <p:cNvSpPr>
            <a:spLocks noGrp="1" noChangeArrowheads="1"/>
          </p:cNvSpPr>
          <p:nvPr>
            <p:ph idx="1"/>
          </p:nvPr>
        </p:nvSpPr>
        <p:spPr>
          <a:xfrm>
            <a:off x="1158875" y="1747838"/>
            <a:ext cx="7772400" cy="2514600"/>
          </a:xfrm>
        </p:spPr>
        <p:txBody>
          <a:bodyPr/>
          <a:lstStyle/>
          <a:p>
            <a:pPr>
              <a:lnSpc>
                <a:spcPct val="90000"/>
              </a:lnSpc>
              <a:buFontTx/>
              <a:buNone/>
            </a:pPr>
            <a:r>
              <a:rPr lang="en-GB" sz="2000" i="1" dirty="0"/>
              <a:t>List all items that were sold on January 16, 2011, or are brown.</a:t>
            </a:r>
            <a:r>
              <a:rPr lang="en-GB" sz="1800" dirty="0">
                <a:latin typeface="Courier" pitchFamily="-109" charset="0"/>
              </a:rPr>
              <a:t> </a:t>
            </a:r>
          </a:p>
          <a:p>
            <a:pPr>
              <a:lnSpc>
                <a:spcPct val="90000"/>
              </a:lnSpc>
            </a:pPr>
            <a:endParaRPr lang="en-GB" sz="1800" dirty="0">
              <a:latin typeface="Courier" pitchFamily="-109" charset="0"/>
            </a:endParaRPr>
          </a:p>
          <a:p>
            <a:pPr>
              <a:lnSpc>
                <a:spcPct val="90000"/>
              </a:lnSpc>
              <a:buFontTx/>
              <a:buNone/>
            </a:pPr>
            <a:r>
              <a:rPr lang="en-GB" sz="1800" dirty="0">
                <a:latin typeface="Courier New" pitchFamily="-109" charset="0"/>
              </a:rPr>
              <a:t>SELECT </a:t>
            </a:r>
            <a:r>
              <a:rPr lang="en-GB" sz="1800" dirty="0" err="1">
                <a:latin typeface="Courier New" pitchFamily="-109" charset="0"/>
              </a:rPr>
              <a:t>itemname</a:t>
            </a:r>
            <a:r>
              <a:rPr lang="en-GB" sz="1800" dirty="0">
                <a:latin typeface="Courier New" pitchFamily="-109" charset="0"/>
              </a:rPr>
              <a:t> FROM item JOIN </a:t>
            </a:r>
            <a:r>
              <a:rPr lang="en-GB" sz="1800" dirty="0" err="1">
                <a:latin typeface="Courier New" pitchFamily="-109" charset="0"/>
              </a:rPr>
              <a:t>lineitem</a:t>
            </a:r>
            <a:endParaRPr lang="en-GB" sz="1800" dirty="0">
              <a:latin typeface="Courier New" pitchFamily="-109" charset="0"/>
            </a:endParaRPr>
          </a:p>
          <a:p>
            <a:pPr>
              <a:lnSpc>
                <a:spcPct val="90000"/>
              </a:lnSpc>
              <a:buFontTx/>
              <a:buNone/>
            </a:pPr>
            <a:r>
              <a:rPr lang="en-GB" sz="1800" dirty="0">
                <a:latin typeface="Courier New" pitchFamily="-109" charset="0"/>
              </a:rPr>
              <a:t>	ON </a:t>
            </a:r>
            <a:r>
              <a:rPr lang="en-GB" sz="1800" dirty="0" err="1">
                <a:latin typeface="Courier New" pitchFamily="-109" charset="0"/>
              </a:rPr>
              <a:t>item.itemno</a:t>
            </a:r>
            <a:r>
              <a:rPr lang="en-GB" sz="1800" dirty="0">
                <a:latin typeface="Courier New" pitchFamily="-109" charset="0"/>
              </a:rPr>
              <a:t> = </a:t>
            </a:r>
            <a:r>
              <a:rPr lang="en-GB" sz="1800" dirty="0" err="1">
                <a:latin typeface="Courier New" pitchFamily="-109" charset="0"/>
              </a:rPr>
              <a:t>lineitem.itemno</a:t>
            </a:r>
            <a:endParaRPr lang="en-GB" sz="1800" dirty="0">
              <a:latin typeface="Courier New" pitchFamily="-109" charset="0"/>
            </a:endParaRPr>
          </a:p>
          <a:p>
            <a:pPr>
              <a:lnSpc>
                <a:spcPct val="90000"/>
              </a:lnSpc>
              <a:buFontTx/>
              <a:buNone/>
            </a:pPr>
            <a:r>
              <a:rPr lang="en-GB" sz="1800" dirty="0">
                <a:latin typeface="Courier New" pitchFamily="-109" charset="0"/>
              </a:rPr>
              <a:t>	JOIN sale ON </a:t>
            </a:r>
            <a:r>
              <a:rPr lang="en-GB" sz="1800" dirty="0" err="1">
                <a:latin typeface="Courier New" pitchFamily="-109" charset="0"/>
              </a:rPr>
              <a:t>lineitem.saleno</a:t>
            </a:r>
            <a:r>
              <a:rPr lang="en-GB" sz="1800" dirty="0">
                <a:latin typeface="Courier New" pitchFamily="-109" charset="0"/>
              </a:rPr>
              <a:t> = </a:t>
            </a:r>
            <a:r>
              <a:rPr lang="en-GB" sz="1800" dirty="0" err="1">
                <a:latin typeface="Courier New" pitchFamily="-109" charset="0"/>
              </a:rPr>
              <a:t>sale.saleno</a:t>
            </a:r>
            <a:endParaRPr lang="en-GB" sz="1800" dirty="0">
              <a:latin typeface="Courier New" pitchFamily="-109" charset="0"/>
            </a:endParaRPr>
          </a:p>
          <a:p>
            <a:pPr>
              <a:lnSpc>
                <a:spcPct val="90000"/>
              </a:lnSpc>
              <a:buFontTx/>
              <a:buNone/>
            </a:pPr>
            <a:r>
              <a:rPr lang="en-GB" sz="1800" dirty="0">
                <a:latin typeface="Courier New" pitchFamily="-109" charset="0"/>
              </a:rPr>
              <a:t>	WHERE </a:t>
            </a:r>
            <a:r>
              <a:rPr lang="en-GB" sz="1800" dirty="0" err="1">
                <a:latin typeface="Courier New" pitchFamily="-109" charset="0"/>
              </a:rPr>
              <a:t>saledate</a:t>
            </a:r>
            <a:r>
              <a:rPr lang="en-GB" sz="1800" dirty="0">
                <a:latin typeface="Courier New" pitchFamily="-109" charset="0"/>
              </a:rPr>
              <a:t> = '2011-01-16'</a:t>
            </a:r>
          </a:p>
          <a:p>
            <a:pPr>
              <a:lnSpc>
                <a:spcPct val="90000"/>
              </a:lnSpc>
              <a:buFontTx/>
              <a:buNone/>
            </a:pPr>
            <a:r>
              <a:rPr lang="en-GB" sz="1800" dirty="0">
                <a:latin typeface="Courier New" pitchFamily="-109" charset="0"/>
              </a:rPr>
              <a:t>UNION</a:t>
            </a:r>
          </a:p>
          <a:p>
            <a:pPr>
              <a:lnSpc>
                <a:spcPct val="90000"/>
              </a:lnSpc>
              <a:buFontTx/>
              <a:buNone/>
            </a:pPr>
            <a:r>
              <a:rPr lang="en-GB" sz="1800" dirty="0">
                <a:latin typeface="Courier New" pitchFamily="-109" charset="0"/>
              </a:rPr>
              <a:t>	SELECT </a:t>
            </a:r>
            <a:r>
              <a:rPr lang="en-GB" sz="1800" dirty="0" err="1">
                <a:latin typeface="Courier New" pitchFamily="-109" charset="0"/>
              </a:rPr>
              <a:t>itemname</a:t>
            </a:r>
            <a:r>
              <a:rPr lang="en-GB" sz="1800" dirty="0">
                <a:latin typeface="Courier New" pitchFamily="-109" charset="0"/>
              </a:rPr>
              <a:t> FROM item WHERE </a:t>
            </a:r>
            <a:r>
              <a:rPr lang="en-GB" sz="1800" dirty="0" err="1">
                <a:latin typeface="Courier New" pitchFamily="-109" charset="0"/>
              </a:rPr>
              <a:t>itemcolor</a:t>
            </a:r>
            <a:r>
              <a:rPr lang="en-GB" sz="1800" dirty="0">
                <a:latin typeface="Courier New" pitchFamily="-109" charset="0"/>
              </a:rPr>
              <a:t> = 'Brown';</a:t>
            </a:r>
          </a:p>
        </p:txBody>
      </p:sp>
      <p:graphicFrame>
        <p:nvGraphicFramePr>
          <p:cNvPr id="22596" name="Group 68"/>
          <p:cNvGraphicFramePr>
            <a:graphicFrameLocks noGrp="1"/>
          </p:cNvGraphicFramePr>
          <p:nvPr/>
        </p:nvGraphicFramePr>
        <p:xfrm>
          <a:off x="1608138" y="4284663"/>
          <a:ext cx="1895475" cy="2523490"/>
        </p:xfrm>
        <a:graphic>
          <a:graphicData uri="http://schemas.openxmlformats.org/drawingml/2006/table">
            <a:tbl>
              <a:tblPr/>
              <a:tblGrid>
                <a:gridCol w="1895475">
                  <a:extLst>
                    <a:ext uri="{9D8B030D-6E8A-4147-A177-3AD203B41FA5}">
                      <a16:colId xmlns:a16="http://schemas.microsoft.com/office/drawing/2014/main" val="20000"/>
                    </a:ext>
                  </a:extLst>
                </a:gridCol>
              </a:tblGrid>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itemname</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17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Hammock</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257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Map case</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255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Pocket knife—Avon</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Pocket knife—Nile</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Safari chair</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5"/>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Stetson</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6"/>
                  </a:ext>
                </a:extLst>
              </a:tr>
              <a:tr h="268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Tent—2 person</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7"/>
                  </a:ext>
                </a:extLst>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rgbClr val="000000"/>
                          </a:solidFill>
                          <a:effectLst/>
                          <a:latin typeface="Courier New" pitchFamily="-109" charset="0"/>
                          <a:ea typeface="Osaka" pitchFamily="-109" charset="-128"/>
                          <a:cs typeface="Osaka" pitchFamily="-109" charset="-128"/>
                        </a:rPr>
                        <a:t>Tent—8 person</a:t>
                      </a:r>
                      <a:endParaRPr kumimoji="0" lang="en-US" sz="12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90156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4300" y="858837"/>
            <a:ext cx="8686800" cy="1143000"/>
          </a:xfrm>
        </p:spPr>
        <p:txBody>
          <a:bodyPr/>
          <a:lstStyle/>
          <a:p>
            <a:r>
              <a:rPr lang="en-GB" sz="4000"/>
              <a:t>INTERSECT</a:t>
            </a:r>
          </a:p>
        </p:txBody>
      </p:sp>
      <p:sp>
        <p:nvSpPr>
          <p:cNvPr id="23555" name="Rectangle 3"/>
          <p:cNvSpPr>
            <a:spLocks noGrp="1" noChangeArrowheads="1"/>
          </p:cNvSpPr>
          <p:nvPr>
            <p:ph idx="1"/>
          </p:nvPr>
        </p:nvSpPr>
        <p:spPr>
          <a:xfrm>
            <a:off x="776287" y="2165350"/>
            <a:ext cx="7840663" cy="2514600"/>
          </a:xfrm>
        </p:spPr>
        <p:txBody>
          <a:bodyPr/>
          <a:lstStyle/>
          <a:p>
            <a:pPr>
              <a:lnSpc>
                <a:spcPct val="90000"/>
              </a:lnSpc>
              <a:buFontTx/>
              <a:buNone/>
            </a:pPr>
            <a:r>
              <a:rPr lang="en-GB" sz="1800" i="1" dirty="0"/>
              <a:t>List all items that were sold on January 16, 2011, and are brown.</a:t>
            </a:r>
            <a:endParaRPr lang="en-GB" sz="1800" dirty="0">
              <a:latin typeface="Courier" pitchFamily="-109" charset="0"/>
            </a:endParaRPr>
          </a:p>
          <a:p>
            <a:pPr>
              <a:lnSpc>
                <a:spcPct val="90000"/>
              </a:lnSpc>
              <a:buFontTx/>
              <a:buNone/>
            </a:pPr>
            <a:endParaRPr lang="en-GB" sz="1800" dirty="0">
              <a:latin typeface="Courier" pitchFamily="-109" charset="0"/>
            </a:endParaRPr>
          </a:p>
          <a:p>
            <a:pPr>
              <a:lnSpc>
                <a:spcPct val="90000"/>
              </a:lnSpc>
              <a:buFontTx/>
              <a:buNone/>
            </a:pPr>
            <a:r>
              <a:rPr lang="en-GB" sz="1800" dirty="0">
                <a:latin typeface="Courier New" pitchFamily="-109" charset="0"/>
              </a:rPr>
              <a:t>SELECT </a:t>
            </a:r>
            <a:r>
              <a:rPr lang="en-GB" sz="1800" dirty="0" err="1">
                <a:latin typeface="Courier New" pitchFamily="-109" charset="0"/>
              </a:rPr>
              <a:t>itemname</a:t>
            </a:r>
            <a:r>
              <a:rPr lang="en-GB" sz="1800" dirty="0">
                <a:latin typeface="Courier New" pitchFamily="-109" charset="0"/>
              </a:rPr>
              <a:t> FROM item JOIN </a:t>
            </a:r>
            <a:r>
              <a:rPr lang="en-GB" sz="1800" dirty="0" err="1">
                <a:latin typeface="Courier New" pitchFamily="-109" charset="0"/>
              </a:rPr>
              <a:t>lineitem</a:t>
            </a:r>
            <a:endParaRPr lang="en-GB" sz="1800" dirty="0">
              <a:latin typeface="Courier New" pitchFamily="-109" charset="0"/>
            </a:endParaRPr>
          </a:p>
          <a:p>
            <a:pPr>
              <a:lnSpc>
                <a:spcPct val="90000"/>
              </a:lnSpc>
              <a:buFontTx/>
              <a:buNone/>
            </a:pPr>
            <a:r>
              <a:rPr lang="en-GB" sz="1800" dirty="0">
                <a:latin typeface="Courier New" pitchFamily="-109" charset="0"/>
              </a:rPr>
              <a:t>	ON </a:t>
            </a:r>
            <a:r>
              <a:rPr lang="en-GB" sz="1800" dirty="0" err="1">
                <a:latin typeface="Courier New" pitchFamily="-109" charset="0"/>
              </a:rPr>
              <a:t>item.itemno</a:t>
            </a:r>
            <a:r>
              <a:rPr lang="en-GB" sz="1800" dirty="0">
                <a:latin typeface="Courier New" pitchFamily="-109" charset="0"/>
              </a:rPr>
              <a:t> = </a:t>
            </a:r>
            <a:r>
              <a:rPr lang="en-GB" sz="1800" dirty="0" err="1">
                <a:latin typeface="Courier New" pitchFamily="-109" charset="0"/>
              </a:rPr>
              <a:t>lineitem.itemno</a:t>
            </a:r>
            <a:endParaRPr lang="en-GB" sz="1800" dirty="0">
              <a:latin typeface="Courier New" pitchFamily="-109" charset="0"/>
            </a:endParaRPr>
          </a:p>
          <a:p>
            <a:pPr>
              <a:lnSpc>
                <a:spcPct val="90000"/>
              </a:lnSpc>
              <a:buFontTx/>
              <a:buNone/>
            </a:pPr>
            <a:r>
              <a:rPr lang="en-GB" sz="1800" dirty="0">
                <a:latin typeface="Courier New" pitchFamily="-109" charset="0"/>
              </a:rPr>
              <a:t>	JOIN sale ON </a:t>
            </a:r>
            <a:r>
              <a:rPr lang="en-GB" sz="1800" dirty="0" err="1">
                <a:latin typeface="Courier New" pitchFamily="-109" charset="0"/>
              </a:rPr>
              <a:t>lineitem.saleno</a:t>
            </a:r>
            <a:r>
              <a:rPr lang="en-GB" sz="1800" dirty="0">
                <a:latin typeface="Courier New" pitchFamily="-109" charset="0"/>
              </a:rPr>
              <a:t> = </a:t>
            </a:r>
            <a:r>
              <a:rPr lang="en-GB" sz="1800" dirty="0" err="1">
                <a:latin typeface="Courier New" pitchFamily="-109" charset="0"/>
              </a:rPr>
              <a:t>sale.saleno</a:t>
            </a:r>
            <a:endParaRPr lang="en-GB" sz="1800" dirty="0">
              <a:latin typeface="Courier New" pitchFamily="-109" charset="0"/>
            </a:endParaRPr>
          </a:p>
          <a:p>
            <a:pPr>
              <a:lnSpc>
                <a:spcPct val="90000"/>
              </a:lnSpc>
              <a:buFontTx/>
              <a:buNone/>
            </a:pPr>
            <a:r>
              <a:rPr lang="en-GB" sz="1800" dirty="0">
                <a:latin typeface="Courier New" pitchFamily="-109" charset="0"/>
              </a:rPr>
              <a:t>	WHERE </a:t>
            </a:r>
            <a:r>
              <a:rPr lang="en-GB" sz="1800" dirty="0" err="1">
                <a:latin typeface="Courier New" pitchFamily="-109" charset="0"/>
              </a:rPr>
              <a:t>saledate</a:t>
            </a:r>
            <a:r>
              <a:rPr lang="en-GB" sz="1800" dirty="0">
                <a:latin typeface="Courier New" pitchFamily="-109" charset="0"/>
              </a:rPr>
              <a:t> = '2011-01-16'</a:t>
            </a:r>
          </a:p>
          <a:p>
            <a:pPr>
              <a:lnSpc>
                <a:spcPct val="90000"/>
              </a:lnSpc>
              <a:buFontTx/>
              <a:buNone/>
            </a:pPr>
            <a:r>
              <a:rPr lang="en-GB" sz="1800" dirty="0">
                <a:latin typeface="Courier New" pitchFamily="-109" charset="0"/>
              </a:rPr>
              <a:t>INTERSECT</a:t>
            </a:r>
          </a:p>
          <a:p>
            <a:pPr>
              <a:lnSpc>
                <a:spcPct val="90000"/>
              </a:lnSpc>
              <a:buFontTx/>
              <a:buNone/>
            </a:pPr>
            <a:r>
              <a:rPr lang="en-GB" sz="1800" dirty="0">
                <a:latin typeface="Courier New" pitchFamily="-109" charset="0"/>
              </a:rPr>
              <a:t>	SELECT </a:t>
            </a:r>
            <a:r>
              <a:rPr lang="en-GB" sz="1800" dirty="0" err="1">
                <a:latin typeface="Courier New" pitchFamily="-109" charset="0"/>
              </a:rPr>
              <a:t>itemname</a:t>
            </a:r>
            <a:r>
              <a:rPr lang="en-GB" sz="1800" dirty="0">
                <a:latin typeface="Courier New" pitchFamily="-109" charset="0"/>
              </a:rPr>
              <a:t> FROM item WHERE </a:t>
            </a:r>
            <a:r>
              <a:rPr lang="en-GB" sz="1800" dirty="0" err="1">
                <a:latin typeface="Courier New" pitchFamily="-109" charset="0"/>
              </a:rPr>
              <a:t>itemcolor</a:t>
            </a:r>
            <a:r>
              <a:rPr lang="en-GB" sz="1800" dirty="0">
                <a:latin typeface="Courier New" pitchFamily="-109" charset="0"/>
              </a:rPr>
              <a:t> = 'Brown';</a:t>
            </a:r>
            <a:endParaRPr lang="en-GB" sz="1800" dirty="0"/>
          </a:p>
          <a:p>
            <a:pPr>
              <a:lnSpc>
                <a:spcPct val="90000"/>
              </a:lnSpc>
              <a:buFontTx/>
              <a:buNone/>
            </a:pPr>
            <a:endParaRPr lang="en-GB" sz="1800" dirty="0"/>
          </a:p>
        </p:txBody>
      </p:sp>
      <p:graphicFrame>
        <p:nvGraphicFramePr>
          <p:cNvPr id="23577" name="Group 25"/>
          <p:cNvGraphicFramePr>
            <a:graphicFrameLocks noGrp="1"/>
          </p:cNvGraphicFramePr>
          <p:nvPr/>
        </p:nvGraphicFramePr>
        <p:xfrm>
          <a:off x="1709738" y="4843463"/>
          <a:ext cx="2066925" cy="936625"/>
        </p:xfrm>
        <a:graphic>
          <a:graphicData uri="http://schemas.openxmlformats.org/drawingml/2006/table">
            <a:tbl>
              <a:tblPr/>
              <a:tblGrid>
                <a:gridCol w="2066925">
                  <a:extLst>
                    <a:ext uri="{9D8B030D-6E8A-4147-A177-3AD203B41FA5}">
                      <a16:colId xmlns:a16="http://schemas.microsoft.com/office/drawing/2014/main" val="20000"/>
                    </a:ext>
                  </a:extLst>
                </a:gridCol>
              </a:tblGrid>
              <a:tr h="473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a:ln>
                            <a:noFill/>
                          </a:ln>
                          <a:solidFill>
                            <a:srgbClr val="000000"/>
                          </a:solidFill>
                          <a:effectLst/>
                          <a:latin typeface="Courier New" pitchFamily="-109" charset="0"/>
                          <a:ea typeface="Osaka" pitchFamily="-109" charset="-128"/>
                          <a:cs typeface="Osaka" pitchFamily="-109" charset="-128"/>
                        </a:rPr>
                        <a:t>itemname</a:t>
                      </a:r>
                      <a:endParaRPr kumimoji="0" lang="en-US" sz="1400" b="0" i="0" u="none" strike="noStrike" cap="none" normalizeH="0" baseline="0">
                        <a:ln>
                          <a:noFill/>
                        </a:ln>
                        <a:solidFill>
                          <a:srgbClr val="000000"/>
                        </a:solidFill>
                        <a:effectLst/>
                        <a:latin typeface="Courier New" pitchFamily="-109" charset="0"/>
                        <a:ea typeface="Osaka" pitchFamily="-109" charset="-128"/>
                        <a:cs typeface="Osaka" pitchFamily="-109"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109" charset="0"/>
                          <a:ea typeface="Osaka" pitchFamily="-109" charset="-128"/>
                          <a:cs typeface="Osaka" pitchFamily="-109" charset="-128"/>
                        </a:rPr>
                        <a:t>Pocket knife—Avon</a:t>
                      </a:r>
                      <a:endParaRPr kumimoji="0" lang="en-US" sz="1400" b="0" i="0" u="none" strike="noStrike" cap="none" normalizeH="0" baseline="0" dirty="0">
                        <a:ln>
                          <a:noFill/>
                        </a:ln>
                        <a:solidFill>
                          <a:srgbClr val="000000"/>
                        </a:solidFill>
                        <a:effectLst/>
                        <a:latin typeface="Courier New" pitchFamily="-109" charset="0"/>
                        <a:ea typeface="Osaka" pitchFamily="-109" charset="-128"/>
                        <a:cs typeface="Osaka" pitchFamily="-109"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23580" name="AutoShape 28"/>
          <p:cNvSpPr>
            <a:spLocks noChangeArrowheads="1"/>
          </p:cNvSpPr>
          <p:nvPr/>
        </p:nvSpPr>
        <p:spPr bwMode="auto">
          <a:xfrm>
            <a:off x="7137400" y="5259388"/>
            <a:ext cx="1479550" cy="815975"/>
          </a:xfrm>
          <a:prstGeom prst="foldedCorner">
            <a:avLst>
              <a:gd name="adj" fmla="val 12500"/>
            </a:avLst>
          </a:prstGeom>
          <a:solidFill>
            <a:srgbClr val="FFFF66"/>
          </a:solidFill>
          <a:ln w="12700">
            <a:solidFill>
              <a:schemeClr val="tx1"/>
            </a:solidFill>
            <a:round/>
            <a:headEnd/>
            <a:tailEnd/>
          </a:ln>
          <a:effectLst/>
        </p:spPr>
        <p:txBody>
          <a:bodyPr anchor="ctr">
            <a:prstTxWarp prst="textNoShape">
              <a:avLst/>
            </a:prstTxWarp>
            <a:spAutoFit/>
          </a:bodyPr>
          <a:lstStyle/>
          <a:p>
            <a:pPr>
              <a:spcBef>
                <a:spcPct val="50000"/>
              </a:spcBef>
            </a:pPr>
            <a:r>
              <a:rPr lang="en-US" sz="1400" i="1" dirty="0">
                <a:solidFill>
                  <a:srgbClr val="000000"/>
                </a:solidFill>
                <a:latin typeface="Georgia" pitchFamily="-109" charset="0"/>
              </a:rPr>
              <a:t>INTERSECT not supported by MySQL</a:t>
            </a:r>
            <a:endParaRPr lang="en-US" sz="1400" dirty="0">
              <a:solidFill>
                <a:srgbClr val="000000"/>
              </a:solidFill>
              <a:latin typeface="Georgia" pitchFamily="-109" charset="0"/>
            </a:endParaRPr>
          </a:p>
        </p:txBody>
      </p:sp>
    </p:spTree>
    <p:extLst>
      <p:ext uri="{BB962C8B-B14F-4D97-AF65-F5344CB8AC3E}">
        <p14:creationId xmlns:p14="http://schemas.microsoft.com/office/powerpoint/2010/main" val="2128193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4294967295"/>
          </p:nvPr>
        </p:nvSpPr>
        <p:spPr/>
        <p:txBody>
          <a:bodyPr/>
          <a:lstStyle/>
          <a:p>
            <a:fld id="{D1C02F94-B9CA-457B-9529-9954C10FD6BC}" type="slidenum">
              <a:rPr lang="en-US"/>
              <a:pPr/>
              <a:t>26</a:t>
            </a:fld>
            <a:endParaRPr lang="en-US"/>
          </a:p>
        </p:txBody>
      </p:sp>
      <p:sp>
        <p:nvSpPr>
          <p:cNvPr id="32771" name="Text Box 3"/>
          <p:cNvSpPr txBox="1">
            <a:spLocks noChangeArrowheads="1"/>
          </p:cNvSpPr>
          <p:nvPr/>
        </p:nvSpPr>
        <p:spPr bwMode="auto">
          <a:xfrm>
            <a:off x="364032" y="3024505"/>
            <a:ext cx="2790825" cy="707886"/>
          </a:xfrm>
          <a:prstGeom prst="rect">
            <a:avLst/>
          </a:prstGeom>
          <a:noFill/>
          <a:ln w="12700">
            <a:noFill/>
            <a:miter lim="800000"/>
            <a:headEnd type="none" w="sm" len="sm"/>
            <a:tailEnd type="none" w="sm" len="sm"/>
          </a:ln>
        </p:spPr>
        <p:txBody>
          <a:bodyPr>
            <a:spAutoFit/>
          </a:bodyPr>
          <a:lstStyle/>
          <a:p>
            <a:pPr lvl="1" eaLnBrk="0" hangingPunct="0"/>
            <a:r>
              <a:rPr lang="en-US" sz="2000" dirty="0">
                <a:latin typeface="Arial" charset="0"/>
              </a:rPr>
              <a:t>SQL statement processing order</a:t>
            </a:r>
          </a:p>
        </p:txBody>
      </p:sp>
      <p:pic>
        <p:nvPicPr>
          <p:cNvPr id="32772" name="Picture 4" descr="Noname.jpg"/>
          <p:cNvPicPr>
            <a:picLocks noChangeAspect="1"/>
          </p:cNvPicPr>
          <p:nvPr/>
        </p:nvPicPr>
        <p:blipFill>
          <a:blip r:embed="rId3"/>
          <a:srcRect/>
          <a:stretch>
            <a:fillRect/>
          </a:stretch>
        </p:blipFill>
        <p:spPr bwMode="auto">
          <a:xfrm>
            <a:off x="4368867" y="297111"/>
            <a:ext cx="4019550" cy="6162675"/>
          </a:xfrm>
          <a:prstGeom prst="rect">
            <a:avLst/>
          </a:prstGeom>
          <a:noFill/>
          <a:ln w="9525">
            <a:noFill/>
            <a:miter lim="800000"/>
            <a:headEnd/>
            <a:tailEnd/>
          </a:ln>
        </p:spPr>
      </p:pic>
      <p:sp>
        <p:nvSpPr>
          <p:cNvPr id="8" name="Text Box 3"/>
          <p:cNvSpPr txBox="1">
            <a:spLocks noChangeArrowheads="1"/>
          </p:cNvSpPr>
          <p:nvPr/>
        </p:nvSpPr>
        <p:spPr bwMode="auto">
          <a:xfrm>
            <a:off x="305240" y="1361608"/>
            <a:ext cx="3122103" cy="707886"/>
          </a:xfrm>
          <a:prstGeom prst="rect">
            <a:avLst/>
          </a:prstGeom>
          <a:noFill/>
          <a:ln w="12700">
            <a:noFill/>
            <a:miter lim="800000"/>
            <a:headEnd type="none" w="sm" len="sm"/>
            <a:tailEnd type="none" w="sm" len="sm"/>
          </a:ln>
        </p:spPr>
        <p:txBody>
          <a:bodyPr wrap="square">
            <a:spAutoFit/>
          </a:bodyPr>
          <a:lstStyle/>
          <a:p>
            <a:pPr lvl="1" eaLnBrk="0" hangingPunct="0"/>
            <a:r>
              <a:rPr lang="en-US" sz="2000" dirty="0">
                <a:latin typeface="Arial" charset="0"/>
              </a:rPr>
              <a:t>General Syntax of the SELECT statement</a:t>
            </a:r>
          </a:p>
        </p:txBody>
      </p:sp>
    </p:spTree>
    <p:extLst>
      <p:ext uri="{BB962C8B-B14F-4D97-AF65-F5344CB8AC3E}">
        <p14:creationId xmlns:p14="http://schemas.microsoft.com/office/powerpoint/2010/main" val="2793846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444910" y="776369"/>
            <a:ext cx="7772400" cy="1143000"/>
          </a:xfrm>
        </p:spPr>
        <p:txBody>
          <a:bodyPr/>
          <a:lstStyle/>
          <a:p>
            <a:pPr eaLnBrk="1" hangingPunct="1">
              <a:defRPr/>
            </a:pPr>
            <a:r>
              <a:rPr lang="en-US" dirty="0">
                <a:solidFill>
                  <a:schemeClr val="tx1"/>
                </a:solidFill>
              </a:rPr>
              <a:t>Tips for Developing Queries</a:t>
            </a:r>
          </a:p>
        </p:txBody>
      </p:sp>
      <p:sp>
        <p:nvSpPr>
          <p:cNvPr id="322563" name="Rectangle 3"/>
          <p:cNvSpPr>
            <a:spLocks noGrp="1" noChangeArrowheads="1"/>
          </p:cNvSpPr>
          <p:nvPr>
            <p:ph idx="1"/>
          </p:nvPr>
        </p:nvSpPr>
        <p:spPr>
          <a:xfrm>
            <a:off x="444910" y="2068989"/>
            <a:ext cx="7937090" cy="4680154"/>
          </a:xfrm>
        </p:spPr>
        <p:txBody>
          <a:bodyPr>
            <a:normAutofit/>
          </a:bodyPr>
          <a:lstStyle/>
          <a:p>
            <a:r>
              <a:rPr lang="en-US" sz="2800" dirty="0"/>
              <a:t>Be familiar with the tables and primary key and foreign key pairs.</a:t>
            </a:r>
          </a:p>
          <a:p>
            <a:r>
              <a:rPr lang="en-US" sz="2800" dirty="0"/>
              <a:t>Know the attributes desired in result.</a:t>
            </a:r>
          </a:p>
          <a:p>
            <a:r>
              <a:rPr lang="en-US" sz="2800" dirty="0"/>
              <a:t>Identify the tables that contain desired columns.</a:t>
            </a:r>
          </a:p>
          <a:p>
            <a:pPr lvl="1">
              <a:lnSpc>
                <a:spcPct val="90000"/>
              </a:lnSpc>
            </a:pPr>
            <a:r>
              <a:rPr lang="en-US" sz="2000" dirty="0"/>
              <a:t>Construct a ON to join tables.</a:t>
            </a:r>
          </a:p>
          <a:p>
            <a:pPr eaLnBrk="1" hangingPunct="1">
              <a:lnSpc>
                <a:spcPct val="90000"/>
              </a:lnSpc>
            </a:pPr>
            <a:r>
              <a:rPr lang="en-US" sz="2800" dirty="0"/>
              <a:t>Fine tune with GROUP BY and HAVING clauses if needed.</a:t>
            </a:r>
          </a:p>
          <a:p>
            <a:pPr eaLnBrk="1" hangingPunct="1">
              <a:lnSpc>
                <a:spcPct val="90000"/>
              </a:lnSpc>
            </a:pPr>
            <a:r>
              <a:rPr lang="en-US" sz="2800" dirty="0"/>
              <a:t>Sort the result using ORDER BY.</a:t>
            </a:r>
            <a:endParaRPr lang="en-US" sz="1800" dirty="0"/>
          </a:p>
        </p:txBody>
      </p:sp>
      <p:sp>
        <p:nvSpPr>
          <p:cNvPr id="4" name="Slide Number Placeholder 3"/>
          <p:cNvSpPr>
            <a:spLocks noGrp="1"/>
          </p:cNvSpPr>
          <p:nvPr>
            <p:ph type="sldNum" sz="quarter" idx="4294967295"/>
          </p:nvPr>
        </p:nvSpPr>
        <p:spPr/>
        <p:txBody>
          <a:bodyPr/>
          <a:lstStyle/>
          <a:p>
            <a:fld id="{8046E485-99BF-42E4-B4A3-299320CF75C0}" type="slidenum">
              <a:rPr lang="en-US"/>
              <a:pPr/>
              <a:t>27</a:t>
            </a:fld>
            <a:endParaRPr lang="en-US"/>
          </a:p>
        </p:txBody>
      </p:sp>
    </p:spTree>
    <p:extLst>
      <p:ext uri="{BB962C8B-B14F-4D97-AF65-F5344CB8AC3E}">
        <p14:creationId xmlns:p14="http://schemas.microsoft.com/office/powerpoint/2010/main" val="2858554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 y="1064244"/>
            <a:ext cx="8686800" cy="848186"/>
          </a:xfrm>
        </p:spPr>
        <p:txBody>
          <a:bodyPr lIns="90488" tIns="44450" rIns="90488" bIns="44450" anchor="t"/>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Query Efficiency Considerations</a:t>
            </a:r>
          </a:p>
        </p:txBody>
      </p:sp>
      <p:sp>
        <p:nvSpPr>
          <p:cNvPr id="43011" name="Content Placeholder 2"/>
          <p:cNvSpPr>
            <a:spLocks noGrp="1"/>
          </p:cNvSpPr>
          <p:nvPr>
            <p:ph idx="1"/>
          </p:nvPr>
        </p:nvSpPr>
        <p:spPr>
          <a:xfrm>
            <a:off x="357922" y="2124611"/>
            <a:ext cx="8229600" cy="4187108"/>
          </a:xfrm>
        </p:spPr>
        <p:txBody>
          <a:bodyPr>
            <a:normAutofit/>
          </a:bodyPr>
          <a:lstStyle/>
          <a:p>
            <a:pPr eaLnBrk="1" hangingPunct="1"/>
            <a:r>
              <a:rPr lang="en-US" altLang="en-US" sz="2400" dirty="0"/>
              <a:t>Instead of SELECT *, identify the specific columns in the SELECT clause; this helps reduce network traffic of result set.</a:t>
            </a:r>
          </a:p>
          <a:p>
            <a:pPr eaLnBrk="1" hangingPunct="1"/>
            <a:r>
              <a:rPr lang="en-US" altLang="en-US" sz="2400" dirty="0"/>
              <a:t>Limit the number of subqueries; try to make everything done in a single query if possible.</a:t>
            </a:r>
          </a:p>
          <a:p>
            <a:r>
              <a:rPr lang="en-US" sz="2400" dirty="0"/>
              <a:t>Subqueries can be very useful, but can also cause computational overload. This is especially true for correlated subqueries. </a:t>
            </a:r>
            <a:endParaRPr lang="en-US" altLang="en-US" sz="2400" dirty="0"/>
          </a:p>
          <a:p>
            <a:pPr eaLnBrk="1" hangingPunct="1"/>
            <a:r>
              <a:rPr lang="en-US" altLang="en-US" sz="2400" dirty="0"/>
              <a:t>If data is to be used many times, make a separate query and store it as a view.</a:t>
            </a:r>
          </a:p>
        </p:txBody>
      </p:sp>
    </p:spTree>
    <p:extLst>
      <p:ext uri="{BB962C8B-B14F-4D97-AF65-F5344CB8AC3E}">
        <p14:creationId xmlns:p14="http://schemas.microsoft.com/office/powerpoint/2010/main" val="2437679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Conclusion</a:t>
            </a:r>
          </a:p>
        </p:txBody>
      </p:sp>
      <p:sp>
        <p:nvSpPr>
          <p:cNvPr id="32771" name="Rectangle 3"/>
          <p:cNvSpPr>
            <a:spLocks noGrp="1" noChangeArrowheads="1"/>
          </p:cNvSpPr>
          <p:nvPr>
            <p:ph idx="1"/>
          </p:nvPr>
        </p:nvSpPr>
        <p:spPr/>
        <p:txBody>
          <a:bodyPr/>
          <a:lstStyle/>
          <a:p>
            <a:r>
              <a:rPr lang="en-US" dirty="0"/>
              <a:t>Introduced</a:t>
            </a:r>
          </a:p>
          <a:p>
            <a:pPr lvl="1"/>
            <a:r>
              <a:rPr lang="en-US" dirty="0" err="1"/>
              <a:t>m:m</a:t>
            </a:r>
            <a:r>
              <a:rPr lang="en-US" dirty="0"/>
              <a:t> relationship</a:t>
            </a:r>
          </a:p>
          <a:p>
            <a:pPr lvl="1"/>
            <a:r>
              <a:rPr lang="en-US" dirty="0"/>
              <a:t>Associative entity</a:t>
            </a:r>
          </a:p>
          <a:p>
            <a:pPr lvl="1"/>
            <a:r>
              <a:rPr lang="en-US" dirty="0"/>
              <a:t>Weak entity</a:t>
            </a:r>
          </a:p>
          <a:p>
            <a:pPr lvl="1"/>
            <a:r>
              <a:rPr lang="en-US" dirty="0">
                <a:latin typeface="Courier New" pitchFamily="-109" charset="0"/>
              </a:rPr>
              <a:t>EXISTS</a:t>
            </a:r>
            <a:endParaRPr lang="en-US" dirty="0"/>
          </a:p>
          <a:p>
            <a:pPr lvl="1"/>
            <a:r>
              <a:rPr lang="en-US"/>
              <a:t>Set </a:t>
            </a:r>
            <a:r>
              <a:rPr lang="en-US" dirty="0"/>
              <a:t>operations</a:t>
            </a:r>
          </a:p>
        </p:txBody>
      </p:sp>
    </p:spTree>
    <p:extLst>
      <p:ext uri="{BB962C8B-B14F-4D97-AF65-F5344CB8AC3E}">
        <p14:creationId xmlns:p14="http://schemas.microsoft.com/office/powerpoint/2010/main" val="22798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A sales form</a:t>
            </a:r>
          </a:p>
        </p:txBody>
      </p:sp>
      <p:pic>
        <p:nvPicPr>
          <p:cNvPr id="31763" name="Picture 19"/>
          <p:cNvPicPr>
            <a:picLocks noChangeAspect="1" noChangeArrowheads="1"/>
          </p:cNvPicPr>
          <p:nvPr/>
        </p:nvPicPr>
        <p:blipFill>
          <a:blip r:embed="rId3"/>
          <a:srcRect/>
          <a:stretch>
            <a:fillRect/>
          </a:stretch>
        </p:blipFill>
        <p:spPr bwMode="auto">
          <a:xfrm>
            <a:off x="844550" y="2300288"/>
            <a:ext cx="8077200" cy="3513137"/>
          </a:xfrm>
          <a:prstGeom prst="rect">
            <a:avLst/>
          </a:prstGeom>
          <a:noFill/>
          <a:ln w="12700">
            <a:noFill/>
            <a:miter lim="800000"/>
            <a:headEnd/>
            <a:tailEnd/>
          </a:ln>
          <a:effectLst/>
        </p:spPr>
      </p:pic>
    </p:spTree>
    <p:extLst>
      <p:ext uri="{BB962C8B-B14F-4D97-AF65-F5344CB8AC3E}">
        <p14:creationId xmlns:p14="http://schemas.microsoft.com/office/powerpoint/2010/main" val="137963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82600" y="990600"/>
            <a:ext cx="8229600" cy="1143000"/>
          </a:xfrm>
          <a:noFill/>
          <a:ln/>
        </p:spPr>
        <p:txBody>
          <a:bodyPr lIns="90488" tIns="44450" rIns="90488" bIns="44450" anchor="ctr"/>
          <a:lstStyle/>
          <a:p>
            <a:r>
              <a:rPr lang="en-GB" dirty="0"/>
              <a:t>Many-to-many relationship</a:t>
            </a:r>
          </a:p>
        </p:txBody>
      </p:sp>
      <p:sp>
        <p:nvSpPr>
          <p:cNvPr id="4" name="Rectangle 3">
            <a:extLst>
              <a:ext uri="{FF2B5EF4-FFF2-40B4-BE49-F238E27FC236}">
                <a16:creationId xmlns:a16="http://schemas.microsoft.com/office/drawing/2014/main" id="{E5B6D435-FB3D-F310-BCE7-B679F7A0C8C8}"/>
              </a:ext>
            </a:extLst>
          </p:cNvPr>
          <p:cNvSpPr/>
          <p:nvPr/>
        </p:nvSpPr>
        <p:spPr>
          <a:xfrm>
            <a:off x="1403927" y="3297382"/>
            <a:ext cx="1911928" cy="21058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SALE</a:t>
            </a:r>
          </a:p>
          <a:p>
            <a:pPr algn="ctr"/>
            <a:r>
              <a:rPr lang="en-US" dirty="0"/>
              <a:t>*</a:t>
            </a:r>
            <a:r>
              <a:rPr lang="en-US" dirty="0" err="1"/>
              <a:t>saleno</a:t>
            </a:r>
            <a:endParaRPr lang="en-US" dirty="0"/>
          </a:p>
          <a:p>
            <a:pPr algn="ctr"/>
            <a:r>
              <a:rPr lang="en-US" dirty="0" err="1"/>
              <a:t>Saledate</a:t>
            </a:r>
            <a:endParaRPr lang="en-US" dirty="0"/>
          </a:p>
          <a:p>
            <a:pPr algn="ctr"/>
            <a:r>
              <a:rPr lang="en-US" dirty="0" err="1"/>
              <a:t>saletext</a:t>
            </a:r>
            <a:endParaRPr lang="en-US" dirty="0"/>
          </a:p>
        </p:txBody>
      </p:sp>
      <p:sp>
        <p:nvSpPr>
          <p:cNvPr id="6" name="Rectangle 5">
            <a:extLst>
              <a:ext uri="{FF2B5EF4-FFF2-40B4-BE49-F238E27FC236}">
                <a16:creationId xmlns:a16="http://schemas.microsoft.com/office/drawing/2014/main" id="{6EB99B57-8C24-E310-9756-9B32AE9ABFBC}"/>
              </a:ext>
            </a:extLst>
          </p:cNvPr>
          <p:cNvSpPr/>
          <p:nvPr/>
        </p:nvSpPr>
        <p:spPr>
          <a:xfrm>
            <a:off x="5710381" y="3297383"/>
            <a:ext cx="1911928" cy="21058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ITEM</a:t>
            </a:r>
          </a:p>
          <a:p>
            <a:pPr algn="ctr"/>
            <a:r>
              <a:rPr lang="en-US" dirty="0"/>
              <a:t>*</a:t>
            </a:r>
            <a:r>
              <a:rPr lang="en-US" dirty="0" err="1"/>
              <a:t>itemno</a:t>
            </a:r>
            <a:endParaRPr lang="en-US" dirty="0"/>
          </a:p>
          <a:p>
            <a:pPr algn="ctr"/>
            <a:r>
              <a:rPr lang="en-US" dirty="0" err="1"/>
              <a:t>itemname</a:t>
            </a:r>
            <a:endParaRPr lang="en-US" dirty="0"/>
          </a:p>
          <a:p>
            <a:pPr algn="ctr"/>
            <a:r>
              <a:rPr lang="en-US" dirty="0" err="1"/>
              <a:t>Itemtype</a:t>
            </a:r>
            <a:endParaRPr lang="en-US" dirty="0"/>
          </a:p>
          <a:p>
            <a:pPr algn="ctr"/>
            <a:r>
              <a:rPr lang="en-US" dirty="0" err="1"/>
              <a:t>itemcolor</a:t>
            </a:r>
            <a:endParaRPr lang="en-US" dirty="0"/>
          </a:p>
        </p:txBody>
      </p:sp>
      <p:cxnSp>
        <p:nvCxnSpPr>
          <p:cNvPr id="8" name="Straight Connector 7">
            <a:extLst>
              <a:ext uri="{FF2B5EF4-FFF2-40B4-BE49-F238E27FC236}">
                <a16:creationId xmlns:a16="http://schemas.microsoft.com/office/drawing/2014/main" id="{64C0F565-E72B-8D87-EA0D-833678150520}"/>
              </a:ext>
            </a:extLst>
          </p:cNvPr>
          <p:cNvCxnSpPr>
            <a:cxnSpLocks/>
            <a:stCxn id="4" idx="3"/>
          </p:cNvCxnSpPr>
          <p:nvPr/>
        </p:nvCxnSpPr>
        <p:spPr>
          <a:xfrm>
            <a:off x="3315855" y="4350328"/>
            <a:ext cx="2385290" cy="5842"/>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a:extLst>
              <a:ext uri="{FF2B5EF4-FFF2-40B4-BE49-F238E27FC236}">
                <a16:creationId xmlns:a16="http://schemas.microsoft.com/office/drawing/2014/main" id="{EE4FA410-8692-FB00-793C-93153C9FE651}"/>
              </a:ext>
            </a:extLst>
          </p:cNvPr>
          <p:cNvCxnSpPr>
            <a:cxnSpLocks/>
          </p:cNvCxnSpPr>
          <p:nvPr/>
        </p:nvCxnSpPr>
        <p:spPr>
          <a:xfrm flipV="1">
            <a:off x="5477164" y="4128652"/>
            <a:ext cx="223981" cy="227518"/>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A9C78DB-CBD0-5DCD-0BDC-248D8D2CB769}"/>
              </a:ext>
            </a:extLst>
          </p:cNvPr>
          <p:cNvCxnSpPr>
            <a:cxnSpLocks/>
          </p:cNvCxnSpPr>
          <p:nvPr/>
        </p:nvCxnSpPr>
        <p:spPr>
          <a:xfrm flipV="1">
            <a:off x="3325091" y="4344485"/>
            <a:ext cx="223981" cy="227518"/>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F7AB2A95-4523-8E74-84F7-9F8E0D5A0673}"/>
              </a:ext>
            </a:extLst>
          </p:cNvPr>
          <p:cNvCxnSpPr>
            <a:cxnSpLocks/>
          </p:cNvCxnSpPr>
          <p:nvPr/>
        </p:nvCxnSpPr>
        <p:spPr>
          <a:xfrm>
            <a:off x="5486400" y="4362013"/>
            <a:ext cx="223981" cy="227518"/>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66F93E21-0C1E-16EF-2846-BEF5BB87F788}"/>
              </a:ext>
            </a:extLst>
          </p:cNvPr>
          <p:cNvCxnSpPr>
            <a:cxnSpLocks/>
          </p:cNvCxnSpPr>
          <p:nvPr/>
        </p:nvCxnSpPr>
        <p:spPr>
          <a:xfrm>
            <a:off x="3306619" y="4134495"/>
            <a:ext cx="223981" cy="22751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369707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82600" y="990600"/>
            <a:ext cx="8229600" cy="1143000"/>
          </a:xfrm>
          <a:noFill/>
          <a:ln/>
        </p:spPr>
        <p:txBody>
          <a:bodyPr lIns="90488" tIns="44450" rIns="90488" bIns="44450" anchor="ctr"/>
          <a:lstStyle/>
          <a:p>
            <a:r>
              <a:rPr lang="en-GB" dirty="0"/>
              <a:t>The many-to-many relationship</a:t>
            </a:r>
          </a:p>
        </p:txBody>
      </p:sp>
      <p:sp>
        <p:nvSpPr>
          <p:cNvPr id="5123" name="Rectangle 3"/>
          <p:cNvSpPr>
            <a:spLocks noGrp="1" noChangeArrowheads="1"/>
          </p:cNvSpPr>
          <p:nvPr>
            <p:ph idx="1"/>
          </p:nvPr>
        </p:nvSpPr>
        <p:spPr>
          <a:xfrm>
            <a:off x="939800" y="2021381"/>
            <a:ext cx="7772400" cy="3962400"/>
          </a:xfrm>
          <a:noFill/>
          <a:ln/>
        </p:spPr>
        <p:txBody>
          <a:bodyPr lIns="90488" tIns="44450" rIns="90488" bIns="44450"/>
          <a:lstStyle/>
          <a:p>
            <a:r>
              <a:rPr lang="en-GB" dirty="0"/>
              <a:t>Create a third entity to map an </a:t>
            </a:r>
            <a:r>
              <a:rPr lang="en-GB" dirty="0" err="1"/>
              <a:t>m:m</a:t>
            </a:r>
            <a:r>
              <a:rPr lang="en-GB" dirty="0"/>
              <a:t> relationship</a:t>
            </a:r>
          </a:p>
          <a:p>
            <a:pPr lvl="1"/>
            <a:r>
              <a:rPr lang="en-GB" dirty="0"/>
              <a:t>An associative entity</a:t>
            </a:r>
          </a:p>
          <a:p>
            <a:r>
              <a:rPr lang="en-GB" dirty="0"/>
              <a:t>The + on the crow's foot indicates that LINEITEM is identified by concatenating </a:t>
            </a:r>
            <a:r>
              <a:rPr lang="en-GB" i="1" dirty="0" err="1"/>
              <a:t>saleno</a:t>
            </a:r>
            <a:r>
              <a:rPr lang="en-GB" dirty="0"/>
              <a:t> and </a:t>
            </a:r>
            <a:r>
              <a:rPr lang="en-GB" i="1" dirty="0" err="1"/>
              <a:t>lineno</a:t>
            </a:r>
            <a:endParaRPr lang="en-GB" dirty="0"/>
          </a:p>
        </p:txBody>
      </p:sp>
      <p:pic>
        <p:nvPicPr>
          <p:cNvPr id="5192" name="Picture 72" descr="FireLite:Books:Data Management:6e:Art PNG:05-sale-item.png"/>
          <p:cNvPicPr>
            <a:picLocks noChangeAspect="1" noChangeArrowheads="1"/>
          </p:cNvPicPr>
          <p:nvPr/>
        </p:nvPicPr>
        <p:blipFill>
          <a:blip r:embed="rId3" r:link="rId4"/>
          <a:srcRect/>
          <a:stretch>
            <a:fillRect/>
          </a:stretch>
        </p:blipFill>
        <p:spPr bwMode="auto">
          <a:xfrm>
            <a:off x="1557338" y="5180013"/>
            <a:ext cx="4757737" cy="1279525"/>
          </a:xfrm>
          <a:prstGeom prst="rect">
            <a:avLst/>
          </a:prstGeom>
          <a:noFill/>
        </p:spPr>
      </p:pic>
      <p:sp>
        <p:nvSpPr>
          <p:cNvPr id="5195" name="AutoShape 75"/>
          <p:cNvSpPr>
            <a:spLocks noChangeArrowheads="1"/>
          </p:cNvSpPr>
          <p:nvPr/>
        </p:nvSpPr>
        <p:spPr bwMode="auto">
          <a:xfrm>
            <a:off x="6772275" y="4976306"/>
            <a:ext cx="1770062" cy="1782187"/>
          </a:xfrm>
          <a:prstGeom prst="foldedCorner">
            <a:avLst>
              <a:gd name="adj" fmla="val 12500"/>
            </a:avLst>
          </a:prstGeom>
          <a:solidFill>
            <a:srgbClr val="FFFF66"/>
          </a:solidFill>
          <a:ln w="12700">
            <a:solidFill>
              <a:schemeClr val="tx1"/>
            </a:solidFill>
            <a:round/>
            <a:headEnd/>
            <a:tailEnd/>
          </a:ln>
          <a:effectLst/>
        </p:spPr>
        <p:txBody>
          <a:bodyPr wrap="square" anchor="ctr">
            <a:prstTxWarp prst="textNoShape">
              <a:avLst/>
            </a:prstTxWarp>
            <a:spAutoFit/>
          </a:bodyPr>
          <a:lstStyle/>
          <a:p>
            <a:pPr algn="ctr"/>
            <a:r>
              <a:rPr lang="en-US" sz="1600" i="1" dirty="0">
                <a:solidFill>
                  <a:srgbClr val="000000"/>
                </a:solidFill>
                <a:latin typeface="Georgia" pitchFamily="-109" charset="0"/>
              </a:rPr>
              <a:t>LINEITEM is known as a weak entity, and it has an </a:t>
            </a:r>
            <a:r>
              <a:rPr lang="en-US" sz="1600" b="1" i="1" dirty="0">
                <a:solidFill>
                  <a:srgbClr val="000000"/>
                </a:solidFill>
                <a:latin typeface="Georgia" pitchFamily="-109" charset="0"/>
              </a:rPr>
              <a:t>identifying</a:t>
            </a:r>
            <a:r>
              <a:rPr lang="en-US" sz="1600" i="1" dirty="0">
                <a:solidFill>
                  <a:srgbClr val="000000"/>
                </a:solidFill>
                <a:latin typeface="Georgia" pitchFamily="-109" charset="0"/>
              </a:rPr>
              <a:t> relationship with SALE</a:t>
            </a:r>
            <a:endParaRPr lang="en-US" sz="1400" b="1" dirty="0">
              <a:solidFill>
                <a:srgbClr val="000000"/>
              </a:solidFill>
              <a:latin typeface="Georgia" pitchFamily="-109" charset="0"/>
            </a:endParaRPr>
          </a:p>
        </p:txBody>
      </p:sp>
    </p:spTree>
    <p:extLst>
      <p:ext uri="{BB962C8B-B14F-4D97-AF65-F5344CB8AC3E}">
        <p14:creationId xmlns:p14="http://schemas.microsoft.com/office/powerpoint/2010/main" val="84176251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473677"/>
            <a:ext cx="8229600" cy="1143000"/>
          </a:xfrm>
        </p:spPr>
        <p:txBody>
          <a:bodyPr/>
          <a:lstStyle/>
          <a:p>
            <a:r>
              <a:rPr lang="en-US" dirty="0"/>
              <a:t>Preference settings</a:t>
            </a:r>
          </a:p>
        </p:txBody>
      </p:sp>
      <p:pic>
        <p:nvPicPr>
          <p:cNvPr id="9" name="Content Placeholder 8" descr="key &amp; associate entity.tiff"/>
          <p:cNvPicPr>
            <a:picLocks noGrp="1" noChangeAspect="1"/>
          </p:cNvPicPr>
          <p:nvPr>
            <p:ph idx="1"/>
          </p:nvPr>
        </p:nvPicPr>
        <p:blipFill>
          <a:blip r:embed="rId2">
            <a:extLst>
              <a:ext uri="{28A0092B-C50C-407E-A947-70E740481C1C}">
                <a14:useLocalDpi xmlns:a14="http://schemas.microsoft.com/office/drawing/2010/main" val="0"/>
              </a:ext>
            </a:extLst>
          </a:blip>
          <a:srcRect t="-5034" b="-5034"/>
          <a:stretch>
            <a:fillRect/>
          </a:stretch>
        </p:blipFill>
        <p:spPr>
          <a:xfrm>
            <a:off x="1041047" y="2029295"/>
            <a:ext cx="7769225" cy="4113212"/>
          </a:xfrm>
        </p:spPr>
      </p:pic>
      <p:sp>
        <p:nvSpPr>
          <p:cNvPr id="6" name="Rectangular Callout 5"/>
          <p:cNvSpPr/>
          <p:nvPr/>
        </p:nvSpPr>
        <p:spPr bwMode="auto">
          <a:xfrm>
            <a:off x="790927" y="1532456"/>
            <a:ext cx="4582650" cy="440843"/>
          </a:xfrm>
          <a:prstGeom prst="wedgeRectCallout">
            <a:avLst>
              <a:gd name="adj1" fmla="val 66166"/>
              <a:gd name="adj2" fmla="val 574881"/>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ea typeface="Osaka" pitchFamily="-109" charset="-128"/>
                <a:cs typeface="Osaka" pitchFamily="-109" charset="-128"/>
              </a:rPr>
              <a:t>Foreign</a:t>
            </a:r>
            <a:r>
              <a:rPr kumimoji="0" lang="en-US" sz="1800" b="0" i="0" u="none" strike="noStrike" cap="none" normalizeH="0" dirty="0">
                <a:ln>
                  <a:noFill/>
                </a:ln>
                <a:solidFill>
                  <a:schemeClr val="tx1"/>
                </a:solidFill>
                <a:effectLst/>
                <a:latin typeface="+mn-lt"/>
                <a:ea typeface="Osaka" pitchFamily="-109" charset="-128"/>
                <a:cs typeface="Osaka" pitchFamily="-109" charset="-128"/>
              </a:rPr>
              <a:t> key same name as primary key</a:t>
            </a:r>
            <a:endParaRPr kumimoji="0" lang="en-US" sz="1800" b="0" i="0" u="none" strike="noStrike" cap="none" normalizeH="0" baseline="0" dirty="0">
              <a:ln>
                <a:noFill/>
              </a:ln>
              <a:solidFill>
                <a:schemeClr val="tx1"/>
              </a:solidFill>
              <a:effectLst/>
              <a:latin typeface="+mn-lt"/>
              <a:ea typeface="Osaka" pitchFamily="-109" charset="-128"/>
              <a:cs typeface="Osaka" pitchFamily="-109" charset="-128"/>
            </a:endParaRPr>
          </a:p>
        </p:txBody>
      </p:sp>
      <p:sp>
        <p:nvSpPr>
          <p:cNvPr id="7" name="Rectangular Callout 6"/>
          <p:cNvSpPr/>
          <p:nvPr/>
        </p:nvSpPr>
        <p:spPr bwMode="auto">
          <a:xfrm>
            <a:off x="1268679" y="6114282"/>
            <a:ext cx="4996993" cy="440843"/>
          </a:xfrm>
          <a:prstGeom prst="wedgeRectCallout">
            <a:avLst>
              <a:gd name="adj1" fmla="val 12482"/>
              <a:gd name="adj2" fmla="val -238420"/>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ea typeface="Osaka" pitchFamily="-109" charset="-128"/>
                <a:cs typeface="Osaka" pitchFamily="-109" charset="-128"/>
              </a:rPr>
              <a:t>Associative</a:t>
            </a:r>
            <a:r>
              <a:rPr kumimoji="0" lang="en-US" sz="1800" b="0" i="0" u="none" strike="noStrike" cap="none" normalizeH="0" dirty="0">
                <a:ln>
                  <a:noFill/>
                </a:ln>
                <a:solidFill>
                  <a:schemeClr val="tx1"/>
                </a:solidFill>
                <a:effectLst/>
                <a:latin typeface="+mn-lt"/>
                <a:ea typeface="Osaka" pitchFamily="-109" charset="-128"/>
                <a:cs typeface="Osaka" pitchFamily="-109" charset="-128"/>
              </a:rPr>
              <a:t> table name of form </a:t>
            </a:r>
            <a:r>
              <a:rPr kumimoji="0" lang="en-US" sz="1800" b="0" i="0" u="none" strike="noStrike" cap="none" normalizeH="0" dirty="0" err="1">
                <a:ln>
                  <a:noFill/>
                </a:ln>
                <a:solidFill>
                  <a:schemeClr val="tx1"/>
                </a:solidFill>
                <a:effectLst/>
                <a:latin typeface="+mn-lt"/>
                <a:ea typeface="Osaka" pitchFamily="-109" charset="-128"/>
                <a:cs typeface="Osaka" pitchFamily="-109" charset="-128"/>
              </a:rPr>
              <a:t>tableA_tableB</a:t>
            </a:r>
            <a:endParaRPr kumimoji="0" lang="en-US" sz="1800" b="0" i="0" u="none" strike="noStrike" cap="none" normalizeH="0" baseline="0" dirty="0">
              <a:ln>
                <a:noFill/>
              </a:ln>
              <a:solidFill>
                <a:schemeClr val="tx1"/>
              </a:solidFill>
              <a:effectLst/>
              <a:latin typeface="+mn-lt"/>
              <a:ea typeface="Osaka" pitchFamily="-109" charset="-128"/>
              <a:cs typeface="Osaka" pitchFamily="-109" charset="-128"/>
            </a:endParaRPr>
          </a:p>
        </p:txBody>
      </p:sp>
    </p:spTree>
    <p:extLst>
      <p:ext uri="{BB962C8B-B14F-4D97-AF65-F5344CB8AC3E}">
        <p14:creationId xmlns:p14="http://schemas.microsoft.com/office/powerpoint/2010/main" val="783678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9900" y="815975"/>
            <a:ext cx="8229600" cy="1143000"/>
          </a:xfrm>
          <a:noFill/>
          <a:ln/>
        </p:spPr>
        <p:txBody>
          <a:bodyPr lIns="90488" tIns="44450" rIns="90488" bIns="44450" anchor="ctr"/>
          <a:lstStyle/>
          <a:p>
            <a:r>
              <a:rPr lang="en-GB" dirty="0"/>
              <a:t>Many-to-many relationship</a:t>
            </a:r>
          </a:p>
        </p:txBody>
      </p:sp>
      <p:sp>
        <p:nvSpPr>
          <p:cNvPr id="8" name="Content Placeholder 7"/>
          <p:cNvSpPr>
            <a:spLocks noGrp="1"/>
          </p:cNvSpPr>
          <p:nvPr>
            <p:ph idx="1"/>
          </p:nvPr>
        </p:nvSpPr>
        <p:spPr>
          <a:xfrm>
            <a:off x="854075" y="1925638"/>
            <a:ext cx="7769225" cy="684212"/>
          </a:xfrm>
        </p:spPr>
        <p:txBody>
          <a:bodyPr/>
          <a:lstStyle/>
          <a:p>
            <a:r>
              <a:rPr lang="en-US" dirty="0"/>
              <a:t>MySQL Workbench</a:t>
            </a:r>
          </a:p>
        </p:txBody>
      </p:sp>
      <p:sp>
        <p:nvSpPr>
          <p:cNvPr id="10" name="Oval Callout 9"/>
          <p:cNvSpPr/>
          <p:nvPr/>
        </p:nvSpPr>
        <p:spPr bwMode="auto">
          <a:xfrm>
            <a:off x="825500" y="4597400"/>
            <a:ext cx="1549400" cy="1231900"/>
          </a:xfrm>
          <a:prstGeom prst="wedgeEllipseCallout">
            <a:avLst>
              <a:gd name="adj1" fmla="val 90597"/>
              <a:gd name="adj2" fmla="val 18675"/>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pitchFamily="-109" charset="0"/>
                <a:ea typeface="Osaka" pitchFamily="-109" charset="-128"/>
                <a:cs typeface="Osaka" pitchFamily="-109" charset="-128"/>
              </a:rPr>
              <a:t>m</a:t>
            </a:r>
            <a:r>
              <a:rPr lang="en-US" dirty="0" err="1"/>
              <a:t>:m</a:t>
            </a:r>
            <a:r>
              <a:rPr lang="en-US" dirty="0"/>
              <a:t> symbol</a:t>
            </a:r>
            <a:endParaRPr kumimoji="0" lang="en-US" sz="2400" b="0" i="0" u="none" strike="noStrike" cap="none" normalizeH="0" baseline="0" dirty="0">
              <a:ln>
                <a:noFill/>
              </a:ln>
              <a:solidFill>
                <a:schemeClr val="tx1"/>
              </a:solidFill>
              <a:effectLst/>
              <a:latin typeface="Times New Roman" pitchFamily="-109" charset="0"/>
              <a:ea typeface="Osaka" pitchFamily="-109" charset="-128"/>
              <a:cs typeface="Osaka" pitchFamily="-109" charset="-128"/>
            </a:endParaRPr>
          </a:p>
        </p:txBody>
      </p:sp>
      <p:pic>
        <p:nvPicPr>
          <p:cNvPr id="11" name="Picture 10"/>
          <p:cNvPicPr>
            <a:picLocks noChangeAspect="1"/>
          </p:cNvPicPr>
          <p:nvPr/>
        </p:nvPicPr>
        <p:blipFill>
          <a:blip r:embed="rId3"/>
          <a:stretch>
            <a:fillRect/>
          </a:stretch>
        </p:blipFill>
        <p:spPr>
          <a:xfrm>
            <a:off x="3111500" y="2609850"/>
            <a:ext cx="5461000" cy="3670300"/>
          </a:xfrm>
          <a:prstGeom prst="rect">
            <a:avLst/>
          </a:prstGeom>
        </p:spPr>
      </p:pic>
    </p:spTree>
    <p:extLst>
      <p:ext uri="{BB962C8B-B14F-4D97-AF65-F5344CB8AC3E}">
        <p14:creationId xmlns:p14="http://schemas.microsoft.com/office/powerpoint/2010/main" val="7693929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0266" y="848783"/>
            <a:ext cx="8229600" cy="1143000"/>
          </a:xfrm>
          <a:noFill/>
          <a:ln/>
        </p:spPr>
        <p:txBody>
          <a:bodyPr lIns="90488" tIns="44450" rIns="90488" bIns="44450" anchor="ctr"/>
          <a:lstStyle/>
          <a:p>
            <a:r>
              <a:rPr lang="en-GB" dirty="0"/>
              <a:t>Many-to-many relationship</a:t>
            </a:r>
          </a:p>
        </p:txBody>
      </p:sp>
      <p:sp>
        <p:nvSpPr>
          <p:cNvPr id="8" name="Content Placeholder 7"/>
          <p:cNvSpPr>
            <a:spLocks noGrp="1"/>
          </p:cNvSpPr>
          <p:nvPr>
            <p:ph idx="1"/>
          </p:nvPr>
        </p:nvSpPr>
        <p:spPr>
          <a:xfrm>
            <a:off x="1062038" y="1766888"/>
            <a:ext cx="7769225" cy="684212"/>
          </a:xfrm>
        </p:spPr>
        <p:txBody>
          <a:bodyPr/>
          <a:lstStyle/>
          <a:p>
            <a:r>
              <a:rPr lang="en-US" dirty="0"/>
              <a:t>MySQL Workbench</a:t>
            </a:r>
          </a:p>
        </p:txBody>
      </p:sp>
      <p:pic>
        <p:nvPicPr>
          <p:cNvPr id="9" name="Picture 8"/>
          <p:cNvPicPr>
            <a:picLocks noChangeAspect="1"/>
          </p:cNvPicPr>
          <p:nvPr/>
        </p:nvPicPr>
        <p:blipFill>
          <a:blip r:embed="rId3"/>
          <a:stretch>
            <a:fillRect/>
          </a:stretch>
        </p:blipFill>
        <p:spPr>
          <a:xfrm>
            <a:off x="1325032" y="2675465"/>
            <a:ext cx="6807199" cy="2760133"/>
          </a:xfrm>
          <a:prstGeom prst="rect">
            <a:avLst/>
          </a:prstGeom>
        </p:spPr>
      </p:pic>
      <p:sp>
        <p:nvSpPr>
          <p:cNvPr id="13" name="Oval Callout 12"/>
          <p:cNvSpPr/>
          <p:nvPr/>
        </p:nvSpPr>
        <p:spPr bwMode="auto">
          <a:xfrm>
            <a:off x="1367367" y="5541434"/>
            <a:ext cx="2611966" cy="1316566"/>
          </a:xfrm>
          <a:prstGeom prst="wedgeEllipseCallout">
            <a:avLst>
              <a:gd name="adj1" fmla="val 28721"/>
              <a:gd name="adj2" fmla="val -153145"/>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Identifying</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ea typeface="Osaka" pitchFamily="-109" charset="-128"/>
                <a:cs typeface="Osaka" pitchFamily="-109" charset="-128"/>
              </a:rPr>
              <a:t>relationship</a:t>
            </a:r>
          </a:p>
        </p:txBody>
      </p:sp>
      <p:sp>
        <p:nvSpPr>
          <p:cNvPr id="14" name="Oval Callout 13"/>
          <p:cNvSpPr/>
          <p:nvPr/>
        </p:nvSpPr>
        <p:spPr bwMode="auto">
          <a:xfrm>
            <a:off x="5516033" y="5541434"/>
            <a:ext cx="3153833" cy="1316566"/>
          </a:xfrm>
          <a:prstGeom prst="wedgeEllipseCallout">
            <a:avLst>
              <a:gd name="adj1" fmla="val -35172"/>
              <a:gd name="adj2" fmla="val -153145"/>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Non-identifying</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09" charset="0"/>
                <a:ea typeface="Osaka" pitchFamily="-109" charset="-128"/>
                <a:cs typeface="Osaka" pitchFamily="-109" charset="-128"/>
              </a:rPr>
              <a:t>relationship</a:t>
            </a:r>
          </a:p>
        </p:txBody>
      </p:sp>
    </p:spTree>
    <p:extLst>
      <p:ext uri="{BB962C8B-B14F-4D97-AF65-F5344CB8AC3E}">
        <p14:creationId xmlns:p14="http://schemas.microsoft.com/office/powerpoint/2010/main" val="144669456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58057"/>
            <a:ext cx="8229600" cy="750207"/>
          </a:xfrm>
          <a:noFill/>
          <a:ln/>
        </p:spPr>
        <p:txBody>
          <a:bodyPr lIns="90488" tIns="44450" rIns="90488" bIns="44450" anchor="ctr"/>
          <a:lstStyle/>
          <a:p>
            <a:r>
              <a:rPr lang="en-GB" dirty="0">
                <a:solidFill>
                  <a:schemeClr val="bg1"/>
                </a:solidFill>
              </a:rPr>
              <a:t>Associative Entity: Weak Entity</a:t>
            </a:r>
          </a:p>
        </p:txBody>
      </p:sp>
      <p:sp>
        <p:nvSpPr>
          <p:cNvPr id="6147" name="Rectangle 3"/>
          <p:cNvSpPr>
            <a:spLocks noGrp="1" noChangeArrowheads="1"/>
          </p:cNvSpPr>
          <p:nvPr>
            <p:ph idx="1"/>
          </p:nvPr>
        </p:nvSpPr>
        <p:spPr>
          <a:xfrm>
            <a:off x="687387" y="1123950"/>
            <a:ext cx="7769225" cy="5195207"/>
          </a:xfrm>
          <a:noFill/>
          <a:ln/>
        </p:spPr>
        <p:txBody>
          <a:bodyPr lIns="90488" tIns="44450" rIns="90488" bIns="44450"/>
          <a:lstStyle/>
          <a:p>
            <a:r>
              <a:rPr lang="en-GB" sz="2400" dirty="0">
                <a:highlight>
                  <a:srgbClr val="FFFF00"/>
                </a:highlight>
              </a:rPr>
              <a:t>Weak Entity</a:t>
            </a:r>
            <a:r>
              <a:rPr lang="en-GB" sz="2400" dirty="0"/>
              <a:t>: </a:t>
            </a:r>
            <a:r>
              <a:rPr lang="en-US" sz="2400" dirty="0"/>
              <a:t>an entity set</a:t>
            </a:r>
            <a:endParaRPr lang="en-GB" sz="2400" dirty="0"/>
          </a:p>
          <a:p>
            <a:pPr lvl="1"/>
            <a:r>
              <a:rPr lang="en-US" sz="1800" dirty="0"/>
              <a:t>depend on other entities; cannot exist by itself</a:t>
            </a:r>
          </a:p>
          <a:p>
            <a:pPr lvl="1"/>
            <a:r>
              <a:rPr lang="en-US" sz="1800" dirty="0"/>
              <a:t>does not have sufficient attributes for Unique Identification of its records</a:t>
            </a:r>
          </a:p>
          <a:p>
            <a:pPr lvl="1"/>
            <a:r>
              <a:rPr lang="en-GB" sz="1800" b="1" dirty="0"/>
              <a:t>Example:</a:t>
            </a:r>
            <a:r>
              <a:rPr lang="en-GB" sz="1800" dirty="0"/>
              <a:t> </a:t>
            </a:r>
          </a:p>
          <a:p>
            <a:pPr lvl="2"/>
            <a:r>
              <a:rPr lang="en-US" sz="1800" dirty="0"/>
              <a:t>A loan entity can not be created for a customer if the customer doesn’t exist; </a:t>
            </a:r>
          </a:p>
          <a:p>
            <a:pPr lvl="2"/>
            <a:r>
              <a:rPr lang="en-US" sz="1800" dirty="0"/>
              <a:t>A dependents list entity can not be created if the employee doesn’t exist</a:t>
            </a:r>
          </a:p>
          <a:p>
            <a:pPr lvl="1"/>
            <a:r>
              <a:rPr lang="en-US" sz="2200" dirty="0">
                <a:highlight>
                  <a:srgbClr val="FFFF00"/>
                </a:highlight>
              </a:rPr>
              <a:t>An associative entity is a weak entity</a:t>
            </a:r>
            <a:endParaRPr lang="en-GB" sz="2200" dirty="0">
              <a:highlight>
                <a:srgbClr val="FFFF00"/>
              </a:highlight>
            </a:endParaRPr>
          </a:p>
          <a:p>
            <a:r>
              <a:rPr lang="en-GB" sz="2400" dirty="0">
                <a:highlight>
                  <a:srgbClr val="FFFF00"/>
                </a:highlight>
              </a:rPr>
              <a:t>Strong Entity</a:t>
            </a:r>
            <a:r>
              <a:rPr lang="en-GB" sz="2400" dirty="0"/>
              <a:t>: </a:t>
            </a:r>
            <a:r>
              <a:rPr lang="en-US" sz="2400" dirty="0"/>
              <a:t>an entity set</a:t>
            </a:r>
            <a:endParaRPr lang="en-GB" sz="2400" dirty="0"/>
          </a:p>
          <a:p>
            <a:pPr lvl="1"/>
            <a:r>
              <a:rPr lang="en-US" sz="1800" dirty="0"/>
              <a:t>independent of any other entity</a:t>
            </a:r>
          </a:p>
          <a:p>
            <a:pPr lvl="1"/>
            <a:r>
              <a:rPr lang="en-US" sz="1800" dirty="0"/>
              <a:t>has its own primary key attribute</a:t>
            </a:r>
          </a:p>
          <a:p>
            <a:pPr lvl="1"/>
            <a:r>
              <a:rPr lang="en-GB" sz="1800" b="1" dirty="0"/>
              <a:t>Example:</a:t>
            </a:r>
            <a:r>
              <a:rPr lang="en-GB" sz="1800" dirty="0"/>
              <a:t> </a:t>
            </a:r>
            <a:r>
              <a:rPr lang="en-US" sz="1800" dirty="0"/>
              <a:t>An employee entity can exist without needing any other entity</a:t>
            </a:r>
            <a:endParaRPr lang="en-GB" sz="1800" dirty="0"/>
          </a:p>
          <a:p>
            <a:pPr lvl="1"/>
            <a:endParaRPr lang="en-US" sz="1800" dirty="0"/>
          </a:p>
        </p:txBody>
      </p:sp>
    </p:spTree>
    <p:extLst>
      <p:ext uri="{BB962C8B-B14F-4D97-AF65-F5344CB8AC3E}">
        <p14:creationId xmlns:p14="http://schemas.microsoft.com/office/powerpoint/2010/main" val="991956242"/>
      </p:ext>
    </p:extLst>
  </p:cSld>
  <p:clrMapOvr>
    <a:masterClrMapping/>
  </p:clrMapOvr>
  <p:transition/>
</p:sld>
</file>

<file path=ppt/theme/theme1.xml><?xml version="1.0" encoding="utf-8"?>
<a:theme xmlns:a="http://schemas.openxmlformats.org/drawingml/2006/main" name="UGA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GATemplate" id="{FBEAE634-6466-5C4C-9E8E-1905B47CE371}" vid="{1AAF9FC3-A5B1-DF43-972C-76DD711896C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UGATemplate</Template>
  <TotalTime>2462</TotalTime>
  <Words>1998</Words>
  <Application>Microsoft Office PowerPoint</Application>
  <PresentationFormat>Letter Paper (8.5x11 in)</PresentationFormat>
  <Paragraphs>644</Paragraphs>
  <Slides>29</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Courier</vt:lpstr>
      <vt:lpstr>Arial</vt:lpstr>
      <vt:lpstr>Cambria</vt:lpstr>
      <vt:lpstr>Courier New</vt:lpstr>
      <vt:lpstr>Georgia</vt:lpstr>
      <vt:lpstr>Times</vt:lpstr>
      <vt:lpstr>Times New Roman</vt:lpstr>
      <vt:lpstr>Trebuchet MS</vt:lpstr>
      <vt:lpstr>Wingdings</vt:lpstr>
      <vt:lpstr>UGA theme</vt:lpstr>
      <vt:lpstr>Many to Many Relationships and SQL</vt:lpstr>
      <vt:lpstr>PowerPoint Presentation</vt:lpstr>
      <vt:lpstr>A sales form</vt:lpstr>
      <vt:lpstr>Many-to-many relationship</vt:lpstr>
      <vt:lpstr>The many-to-many relationship</vt:lpstr>
      <vt:lpstr>Preference settings</vt:lpstr>
      <vt:lpstr>Many-to-many relationship</vt:lpstr>
      <vt:lpstr>Many-to-many relationship</vt:lpstr>
      <vt:lpstr>Associative Entity: Weak Entity</vt:lpstr>
      <vt:lpstr>Creating a relational database</vt:lpstr>
      <vt:lpstr>Why a third entity?</vt:lpstr>
      <vt:lpstr>Creating a relational database</vt:lpstr>
      <vt:lpstr>A three table join</vt:lpstr>
      <vt:lpstr>A three table join</vt:lpstr>
      <vt:lpstr>In-class Practice</vt:lpstr>
      <vt:lpstr>EXISTS</vt:lpstr>
      <vt:lpstr>PowerPoint Presentation</vt:lpstr>
      <vt:lpstr>PowerPoint Presentation</vt:lpstr>
      <vt:lpstr>NOT EXISTS</vt:lpstr>
      <vt:lpstr>PowerPoint Presentation</vt:lpstr>
      <vt:lpstr>Exercise</vt:lpstr>
      <vt:lpstr>Set operations</vt:lpstr>
      <vt:lpstr>Union</vt:lpstr>
      <vt:lpstr>UNION</vt:lpstr>
      <vt:lpstr>INTERSECT</vt:lpstr>
      <vt:lpstr>PowerPoint Presentation</vt:lpstr>
      <vt:lpstr>Tips for Developing Queries</vt:lpstr>
      <vt:lpstr>Query Efficiency Considerations</vt:lpstr>
      <vt:lpstr>Conclusion</vt:lpstr>
    </vt:vector>
  </TitlesOfParts>
  <Company>University of Georgia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Many-to-Many Relationship</dc:title>
  <cp:lastModifiedBy>Ling Xue</cp:lastModifiedBy>
  <cp:revision>107</cp:revision>
  <dcterms:created xsi:type="dcterms:W3CDTF">2010-09-07T12:19:34Z</dcterms:created>
  <dcterms:modified xsi:type="dcterms:W3CDTF">2023-09-17T21:38:33Z</dcterms:modified>
</cp:coreProperties>
</file>