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9" r:id="rId3"/>
    <p:sldId id="300" r:id="rId4"/>
    <p:sldId id="301" r:id="rId5"/>
    <p:sldId id="302" r:id="rId6"/>
    <p:sldId id="305" r:id="rId7"/>
    <p:sldId id="345" r:id="rId8"/>
    <p:sldId id="311" r:id="rId9"/>
    <p:sldId id="312" r:id="rId10"/>
    <p:sldId id="303" r:id="rId11"/>
    <p:sldId id="304" r:id="rId12"/>
    <p:sldId id="306" r:id="rId13"/>
    <p:sldId id="307" r:id="rId14"/>
    <p:sldId id="308" r:id="rId15"/>
    <p:sldId id="309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43" r:id="rId33"/>
    <p:sldId id="330" r:id="rId34"/>
    <p:sldId id="331" r:id="rId35"/>
    <p:sldId id="332" r:id="rId36"/>
    <p:sldId id="333" r:id="rId37"/>
    <p:sldId id="334" r:id="rId38"/>
    <p:sldId id="336" r:id="rId39"/>
    <p:sldId id="337" r:id="rId40"/>
    <p:sldId id="344" r:id="rId41"/>
    <p:sldId id="338" r:id="rId42"/>
    <p:sldId id="341" r:id="rId43"/>
    <p:sldId id="342" r:id="rId44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8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1631" autoAdjust="0"/>
  </p:normalViewPr>
  <p:slideViewPr>
    <p:cSldViewPr snapToGrid="0">
      <p:cViewPr varScale="1">
        <p:scale>
          <a:sx n="101" d="100"/>
          <a:sy n="101" d="100"/>
        </p:scale>
        <p:origin x="2070" y="114"/>
      </p:cViewPr>
      <p:guideLst>
        <p:guide orient="horz" pos="258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032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554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6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29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Arial" pitchFamily="34" charset="0"/>
              </a:rPr>
              <a:t>Sometimes it</a:t>
            </a:r>
            <a:r>
              <a:rPr lang="en-US" altLang="en-US" baseline="0" dirty="0">
                <a:cs typeface="Arial" pitchFamily="34" charset="0"/>
              </a:rPr>
              <a:t> is required for an entity instance to have related entity instances, and sometimes not. Also, it is possible for there to be a limit to how many related entity instances a given entity instance could be related to.</a:t>
            </a:r>
            <a:endParaRPr lang="en-US" altLang="en-US" dirty="0">
              <a:cs typeface="Arial" pitchFamily="34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3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4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2000 Safari kit</a:t>
            </a:r>
          </a:p>
          <a:p>
            <a:r>
              <a:rPr lang="en-US" dirty="0"/>
              <a:t>2001 5 Tent</a:t>
            </a:r>
          </a:p>
          <a:p>
            <a:r>
              <a:rPr lang="en-US" dirty="0"/>
              <a:t>10</a:t>
            </a:r>
            <a:r>
              <a:rPr lang="en-US" baseline="0" dirty="0"/>
              <a:t> Animal photo kits</a:t>
            </a:r>
          </a:p>
          <a:p>
            <a:endParaRPr lang="en-US" baseline="0" dirty="0"/>
          </a:p>
          <a:p>
            <a:r>
              <a:rPr lang="en-US" baseline="0" dirty="0"/>
              <a:t>Create a row in product for Safari Kit [2000	Safari Kit	20000]</a:t>
            </a:r>
          </a:p>
          <a:p>
            <a:r>
              <a:rPr lang="en-US" baseline="0" dirty="0"/>
              <a:t>Create row in assembly for Safari Kit [5	2000	2001]</a:t>
            </a:r>
          </a:p>
          <a:p>
            <a:r>
              <a:rPr lang="en-US" baseline="0" dirty="0"/>
              <a:t>		               10	2000	1000]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2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34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22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1"/>
            <a:ext cx="20574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066801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665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54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C2F8-28E7-E44A-9EEC-D5B2DF74DE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01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62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2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4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9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25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8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3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6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2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1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3" descr="tcb_horiz_prin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164264"/>
            <a:ext cx="344011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" descr="TCB_swoosh_cmyk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61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1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3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45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61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865" indent="-34286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873" indent="-28572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2882" indent="-22857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034" indent="-22857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186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339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491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644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797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2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1199984"/>
            <a:ext cx="7772400" cy="1470025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One-to-One and Recursive Relationships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Ling Xue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 recursive relationship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353468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A recursive relationship relates an entity to itself</a:t>
            </a:r>
          </a:p>
          <a:p>
            <a:r>
              <a:rPr lang="en-GB" dirty="0"/>
              <a:t>Label recursive relationships</a:t>
            </a:r>
          </a:p>
        </p:txBody>
      </p:sp>
      <p:pic>
        <p:nvPicPr>
          <p:cNvPr id="7248" name="Picture 80" descr="FireLite:Books:Data Management:5e:Art:Slides art:6-recursive 1-and-m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208213" y="4410075"/>
            <a:ext cx="5640387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8210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MySQL Workbench</a:t>
            </a:r>
          </a:p>
        </p:txBody>
      </p:sp>
      <p:pic>
        <p:nvPicPr>
          <p:cNvPr id="3" name="Picture 2" descr="06-recursive-1-and-m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946400"/>
            <a:ext cx="6337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Mapping a recursive relationship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474976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Usual rules</a:t>
            </a:r>
          </a:p>
          <a:p>
            <a:r>
              <a:rPr lang="en-GB" dirty="0"/>
              <a:t>1:m</a:t>
            </a:r>
          </a:p>
          <a:p>
            <a:pPr lvl="1"/>
            <a:r>
              <a:rPr lang="en-GB" dirty="0"/>
              <a:t>The entity gets an additional column for the foreign key</a:t>
            </a:r>
          </a:p>
          <a:p>
            <a:pPr lvl="1"/>
            <a:r>
              <a:rPr lang="en-GB" dirty="0"/>
              <a:t>Need a name different from the primary key</a:t>
            </a:r>
          </a:p>
        </p:txBody>
      </p:sp>
    </p:spTree>
    <p:extLst>
      <p:ext uri="{BB962C8B-B14F-4D97-AF65-F5344CB8AC3E}">
        <p14:creationId xmlns:p14="http://schemas.microsoft.com/office/powerpoint/2010/main" val="9881690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2212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Results of the mapping</a:t>
            </a:r>
          </a:p>
        </p:txBody>
      </p:sp>
      <p:graphicFrame>
        <p:nvGraphicFramePr>
          <p:cNvPr id="10711" name="Group 4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29700"/>
              </p:ext>
            </p:extLst>
          </p:nvPr>
        </p:nvGraphicFramePr>
        <p:xfrm>
          <a:off x="1384300" y="2026487"/>
          <a:ext cx="3776663" cy="1348740"/>
        </p:xfrm>
        <a:graphic>
          <a:graphicData uri="http://schemas.openxmlformats.org/drawingml/2006/table">
            <a:tbl>
              <a:tblPr/>
              <a:tblGrid>
                <a:gridCol w="1252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deptfloor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deptphone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14" name="Group 4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0026"/>
              </p:ext>
            </p:extLst>
          </p:nvPr>
        </p:nvGraphicFramePr>
        <p:xfrm>
          <a:off x="1419225" y="3891800"/>
          <a:ext cx="4899025" cy="223520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7273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87944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CREATE TABLE </a:t>
            </a:r>
            <a:r>
              <a:rPr lang="en-GB" sz="1400" dirty="0" err="1">
                <a:latin typeface="Courier New" pitchFamily="-109" charset="0"/>
              </a:rPr>
              <a:t>dept</a:t>
            </a:r>
            <a:r>
              <a:rPr lang="en-GB" sz="14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deptname</a:t>
            </a:r>
            <a:r>
              <a:rPr lang="en-GB" sz="1400" dirty="0">
                <a:latin typeface="Courier New" pitchFamily="-109" charset="0"/>
              </a:rPr>
              <a:t> 		VARCHAR(15),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deptfloor</a:t>
            </a:r>
            <a:r>
              <a:rPr lang="en-GB" sz="1400" dirty="0">
                <a:latin typeface="Courier New" pitchFamily="-109" charset="0"/>
              </a:rPr>
              <a:t> 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deptphone</a:t>
            </a:r>
            <a:r>
              <a:rPr lang="en-GB" sz="1400" dirty="0">
                <a:latin typeface="Courier New" pitchFamily="-109" charset="0"/>
              </a:rPr>
              <a:t> 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empno</a:t>
            </a:r>
            <a:r>
              <a:rPr lang="en-GB" sz="1400" dirty="0">
                <a:latin typeface="Courier New" pitchFamily="-109" charset="0"/>
              </a:rPr>
              <a:t>			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	PRIMARY KEY(</a:t>
            </a:r>
            <a:r>
              <a:rPr lang="en-GB" sz="1400" dirty="0" err="1">
                <a:latin typeface="Courier New" pitchFamily="-109" charset="0"/>
              </a:rPr>
              <a:t>deptname</a:t>
            </a:r>
            <a:r>
              <a:rPr lang="en-GB" sz="1400" dirty="0">
                <a:latin typeface="Courier New" pitchFamily="-10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endParaRPr lang="en-GB" sz="14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CREATE TABLE </a:t>
            </a:r>
            <a:r>
              <a:rPr lang="en-GB" sz="1400" dirty="0" err="1">
                <a:latin typeface="Courier New" pitchFamily="-109" charset="0"/>
              </a:rPr>
              <a:t>emp</a:t>
            </a:r>
            <a:r>
              <a:rPr lang="en-GB" sz="14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empno</a:t>
            </a:r>
            <a:r>
              <a:rPr lang="en-GB" sz="1400" dirty="0">
                <a:latin typeface="Courier New" pitchFamily="-109" charset="0"/>
              </a:rPr>
              <a:t> 			SMALLINT,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empfname</a:t>
            </a:r>
            <a:r>
              <a:rPr lang="en-GB" sz="1400" dirty="0">
                <a:latin typeface="Courier New" pitchFamily="-109" charset="0"/>
              </a:rPr>
              <a:t>		VARCHAR(10),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empsalary</a:t>
            </a:r>
            <a:r>
              <a:rPr lang="en-GB" sz="1400" dirty="0">
                <a:latin typeface="Courier New" pitchFamily="-109" charset="0"/>
              </a:rPr>
              <a:t> 	DECIMAL(7,0),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deptname</a:t>
            </a:r>
            <a:r>
              <a:rPr lang="en-GB" sz="1400" dirty="0">
                <a:latin typeface="Courier New" pitchFamily="-109" charset="0"/>
              </a:rPr>
              <a:t> 		VARCHAR(15),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bossno</a:t>
            </a:r>
            <a:r>
              <a:rPr lang="en-GB" sz="1400" dirty="0">
                <a:latin typeface="Courier New" pitchFamily="-109" charset="0"/>
              </a:rPr>
              <a:t> 			SMALLINT,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	PRIMARY KEY(</a:t>
            </a:r>
            <a:r>
              <a:rPr lang="en-GB" sz="1400" dirty="0" err="1">
                <a:latin typeface="Courier New" pitchFamily="-109" charset="0"/>
              </a:rPr>
              <a:t>empno</a:t>
            </a:r>
            <a:r>
              <a:rPr lang="en-GB" sz="1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urier New" pitchFamily="-109" charset="0"/>
              </a:rPr>
              <a:t>CONSTRAINT </a:t>
            </a:r>
            <a:r>
              <a:rPr lang="en-US" sz="1400" dirty="0" err="1">
                <a:solidFill>
                  <a:srgbClr val="FF0000"/>
                </a:solidFill>
                <a:latin typeface="Courier New" pitchFamily="-109" charset="0"/>
              </a:rPr>
              <a:t>fk_belong_dept</a:t>
            </a:r>
            <a:r>
              <a:rPr lang="en-US" sz="1400" dirty="0">
                <a:solidFill>
                  <a:srgbClr val="FF0000"/>
                </a:solidFill>
                <a:latin typeface="Courier New" pitchFamily="-109" charset="0"/>
              </a:rPr>
              <a:t> FOREIGN KEY(</a:t>
            </a:r>
            <a:r>
              <a:rPr lang="en-US" sz="1400" dirty="0" err="1">
                <a:solidFill>
                  <a:srgbClr val="FF0000"/>
                </a:solidFill>
                <a:latin typeface="Courier New" pitchFamily="-109" charset="0"/>
              </a:rPr>
              <a:t>deptname</a:t>
            </a:r>
            <a:r>
              <a:rPr lang="en-US" sz="1400" dirty="0">
                <a:solidFill>
                  <a:srgbClr val="FF0000"/>
                </a:solidFill>
                <a:latin typeface="Courier New" pitchFamily="-10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 dirty="0">
                <a:solidFill>
                  <a:srgbClr val="FF0000"/>
                </a:solidFill>
                <a:latin typeface="Courier New" pitchFamily="-109" charset="0"/>
              </a:rPr>
              <a:t>			REFERENCES </a:t>
            </a:r>
            <a:r>
              <a:rPr lang="en-US" sz="1400" dirty="0" err="1">
                <a:solidFill>
                  <a:srgbClr val="FF0000"/>
                </a:solidFill>
                <a:latin typeface="Courier New" pitchFamily="-109" charset="0"/>
              </a:rPr>
              <a:t>dept</a:t>
            </a:r>
            <a:r>
              <a:rPr lang="en-US" sz="1400" dirty="0">
                <a:solidFill>
                  <a:srgbClr val="FF0000"/>
                </a:solidFill>
                <a:latin typeface="Courier New" pitchFamily="-10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urier New" pitchFamily="-109" charset="0"/>
              </a:rPr>
              <a:t>deptname</a:t>
            </a:r>
            <a:r>
              <a:rPr lang="en-US" sz="1400" dirty="0">
                <a:solidFill>
                  <a:srgbClr val="FF0000"/>
                </a:solidFill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 dirty="0">
                <a:latin typeface="Courier New" pitchFamily="-109" charset="0"/>
              </a:rPr>
              <a:t>		CONSTRAINT </a:t>
            </a:r>
            <a:r>
              <a:rPr lang="en-US" sz="1400" dirty="0" err="1">
                <a:latin typeface="Courier New" pitchFamily="-109" charset="0"/>
              </a:rPr>
              <a:t>fk_has_boss</a:t>
            </a:r>
            <a:r>
              <a:rPr lang="en-US" sz="1400" dirty="0">
                <a:latin typeface="Courier New" pitchFamily="-109" charset="0"/>
              </a:rPr>
              <a:t> foreign key (</a:t>
            </a:r>
            <a:r>
              <a:rPr lang="en-US" sz="1400" dirty="0" err="1">
                <a:latin typeface="Courier New" pitchFamily="-109" charset="0"/>
              </a:rPr>
              <a:t>bossno</a:t>
            </a:r>
            <a:r>
              <a:rPr lang="en-US" sz="1400" dirty="0">
                <a:latin typeface="Courier New" pitchFamily="-10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 dirty="0">
                <a:latin typeface="Courier New" pitchFamily="-109" charset="0"/>
              </a:rPr>
              <a:t>			REFERENCES </a:t>
            </a:r>
            <a:r>
              <a:rPr lang="en-US" sz="1400" dirty="0" err="1">
                <a:latin typeface="Courier New" pitchFamily="-109" charset="0"/>
              </a:rPr>
              <a:t>emp</a:t>
            </a:r>
            <a:r>
              <a:rPr lang="en-US" sz="1400" dirty="0">
                <a:latin typeface="Courier New" pitchFamily="-109" charset="0"/>
              </a:rPr>
              <a:t>(</a:t>
            </a:r>
            <a:r>
              <a:rPr lang="en-US" sz="1400" dirty="0" err="1">
                <a:latin typeface="Courier New" pitchFamily="-109" charset="0"/>
              </a:rPr>
              <a:t>empno</a:t>
            </a:r>
            <a:r>
              <a:rPr lang="en-US" sz="1400" dirty="0">
                <a:latin typeface="Courier New" pitchFamily="-109" charset="0"/>
              </a:rPr>
              <a:t>));</a:t>
            </a:r>
            <a:endParaRPr lang="en-GB" sz="14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endParaRPr lang="en-GB" sz="1400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374732" y="2209800"/>
            <a:ext cx="2590800" cy="309872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There is no foreign key constraint for </a:t>
            </a:r>
            <a:r>
              <a:rPr lang="en-US" sz="1600" b="1" i="1" dirty="0" err="1">
                <a:solidFill>
                  <a:srgbClr val="000000"/>
                </a:solidFill>
                <a:latin typeface="Georgia" pitchFamily="-109" charset="0"/>
              </a:rPr>
              <a:t>empno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in </a:t>
            </a:r>
            <a:r>
              <a:rPr lang="en-US" sz="1600" b="1" i="1" dirty="0" err="1">
                <a:solidFill>
                  <a:srgbClr val="000000"/>
                </a:solidFill>
                <a:latin typeface="Georgia" pitchFamily="-109" charset="0"/>
              </a:rPr>
              <a:t>dept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, because it requires the matching primary key in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emp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exist. However, the matching foreign key in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emp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can’t be created until the matching primary key in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dept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exists.</a:t>
            </a:r>
            <a:r>
              <a:rPr lang="en-US" sz="1600" b="1" i="1" dirty="0">
                <a:solidFill>
                  <a:srgbClr val="000000"/>
                </a:solidFill>
                <a:latin typeface="Georgia" pitchFamily="-109" charset="0"/>
              </a:rPr>
              <a:t> An infinite circle of references.</a:t>
            </a:r>
            <a:endParaRPr lang="en-US" sz="1600" i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768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rows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emp (</a:t>
            </a:r>
            <a:r>
              <a:rPr lang="en-US" sz="1600" dirty="0" err="1">
                <a:latin typeface="Courier New" pitchFamily="-109" charset="0"/>
              </a:rPr>
              <a:t>empno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empfname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empsalary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deptname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bossno</a:t>
            </a:r>
            <a:r>
              <a:rPr lang="en-US" sz="1600" dirty="0">
                <a:latin typeface="Courier New" pitchFamily="-109" charset="0"/>
              </a:rPr>
              <a:t>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	VALUES (1,'Alice',75000,'Management');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(2,'Ned',45000,'Marketing',1);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(3,'Andrew',25000,'Marketing',2);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(4,'Clare',22000,'Marketing',2);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(5,'Todd',38000,'Accounting',1);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(6,'Nancy',22000,'Accounting',5);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(7,'Brier',43000,'Purchasing',1);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(8,'Sarah',56000,'Purchasing',7);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(9,'Sophie',35000,'Personnel',1);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667500" y="5460734"/>
            <a:ext cx="20066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Order the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INSERTs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to avoid referential integrity problems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91157" y="749849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Joining a table with itself</a:t>
            </a:r>
          </a:p>
        </p:txBody>
      </p:sp>
      <p:graphicFrame>
        <p:nvGraphicFramePr>
          <p:cNvPr id="15718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79813"/>
              </p:ext>
            </p:extLst>
          </p:nvPr>
        </p:nvGraphicFramePr>
        <p:xfrm>
          <a:off x="315185" y="2155685"/>
          <a:ext cx="4621212" cy="223520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720" name="Group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81151"/>
              </p:ext>
            </p:extLst>
          </p:nvPr>
        </p:nvGraphicFramePr>
        <p:xfrm>
          <a:off x="4377570" y="4496041"/>
          <a:ext cx="4621212" cy="223520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7286" y="1662016"/>
            <a:ext cx="4306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i="1" dirty="0"/>
              <a:t>Find the salary  of Nancy’s boss.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363748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78255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Querying a recursive relationship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6275" y="1868488"/>
            <a:ext cx="8010525" cy="4113212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800" i="1" dirty="0"/>
              <a:t>Find the salary  of Nancy’s boss.</a:t>
            </a:r>
            <a:endParaRPr lang="en-GB" sz="1600" i="1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endParaRPr lang="en-GB" sz="16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SELECT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wrk.empsalary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boss.empfname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boss.empsalary</a:t>
            </a:r>
            <a:endParaRPr lang="en-GB" sz="14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FROM </a:t>
            </a:r>
            <a:r>
              <a:rPr lang="en-GB" sz="1400" b="1" dirty="0" err="1">
                <a:latin typeface="Courier New" pitchFamily="-109" charset="0"/>
              </a:rPr>
              <a:t>emp</a:t>
            </a:r>
            <a:r>
              <a:rPr lang="en-GB" sz="1400" b="1" dirty="0">
                <a:latin typeface="Courier New" pitchFamily="-109" charset="0"/>
              </a:rPr>
              <a:t> </a:t>
            </a:r>
            <a:r>
              <a:rPr lang="en-GB" sz="1400" b="1" dirty="0" err="1">
                <a:latin typeface="Courier New" pitchFamily="-109" charset="0"/>
              </a:rPr>
              <a:t>wrk</a:t>
            </a:r>
            <a:r>
              <a:rPr lang="en-GB" sz="1400" b="1" dirty="0">
                <a:latin typeface="Courier New" pitchFamily="-109" charset="0"/>
              </a:rPr>
              <a:t> </a:t>
            </a:r>
            <a:r>
              <a:rPr lang="en-GB" sz="1400" dirty="0">
                <a:latin typeface="Courier New" pitchFamily="-109" charset="0"/>
              </a:rPr>
              <a:t>JOIN</a:t>
            </a:r>
            <a:r>
              <a:rPr lang="en-GB" sz="1400" b="1" dirty="0">
                <a:latin typeface="Courier New" pitchFamily="-109" charset="0"/>
              </a:rPr>
              <a:t> </a:t>
            </a:r>
            <a:r>
              <a:rPr lang="en-GB" sz="1400" b="1" dirty="0" err="1">
                <a:latin typeface="Courier New" pitchFamily="-109" charset="0"/>
              </a:rPr>
              <a:t>emp</a:t>
            </a:r>
            <a:r>
              <a:rPr lang="en-GB" sz="1400" b="1" dirty="0">
                <a:latin typeface="Courier New" pitchFamily="-109" charset="0"/>
              </a:rPr>
              <a:t> boss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ON </a:t>
            </a:r>
            <a:r>
              <a:rPr lang="en-GB" sz="1400" dirty="0" err="1">
                <a:latin typeface="Courier New" pitchFamily="-109" charset="0"/>
              </a:rPr>
              <a:t>wrk.bossno</a:t>
            </a:r>
            <a:r>
              <a:rPr lang="en-GB" sz="1400" dirty="0">
                <a:latin typeface="Courier New" pitchFamily="-109" charset="0"/>
              </a:rPr>
              <a:t> = </a:t>
            </a:r>
            <a:r>
              <a:rPr lang="en-GB" sz="1400" dirty="0" err="1">
                <a:latin typeface="Courier New" pitchFamily="-109" charset="0"/>
              </a:rPr>
              <a:t>boss.empno</a:t>
            </a:r>
            <a:r>
              <a:rPr lang="en-GB" sz="1400" dirty="0">
                <a:latin typeface="Courier New" pitchFamily="-109" charset="0"/>
              </a:rPr>
              <a:t> 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WHERE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r>
              <a:rPr lang="en-GB" sz="1400" dirty="0">
                <a:latin typeface="Courier New" pitchFamily="-109" charset="0"/>
              </a:rPr>
              <a:t> = 'Nancy’;</a:t>
            </a:r>
            <a:endParaRPr lang="en-GB" sz="14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endParaRPr lang="en-GB" sz="1400" dirty="0"/>
          </a:p>
        </p:txBody>
      </p:sp>
      <p:graphicFrame>
        <p:nvGraphicFramePr>
          <p:cNvPr id="13449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85103"/>
              </p:ext>
            </p:extLst>
          </p:nvPr>
        </p:nvGraphicFramePr>
        <p:xfrm>
          <a:off x="990600" y="5981700"/>
          <a:ext cx="6604000" cy="6746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wrk.empfname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wrk.empsalary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boss.empfname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boss.empsalary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Nancy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22000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70049"/>
              </p:ext>
            </p:extLst>
          </p:nvPr>
        </p:nvGraphicFramePr>
        <p:xfrm>
          <a:off x="990600" y="3619500"/>
          <a:ext cx="7404100" cy="2063133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9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809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887413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recursive relationship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2184400"/>
            <a:ext cx="7772400" cy="157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i="1" dirty="0"/>
              <a:t>Find the names of employees who earn more than their boss.</a:t>
            </a:r>
            <a:endParaRPr lang="en-GB" sz="1400" i="1" dirty="0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endParaRPr lang="en-GB" sz="1400" dirty="0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 dirty="0">
                <a:latin typeface="Courier New" pitchFamily="-109" charset="0"/>
              </a:rPr>
              <a:t>SELECT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endParaRPr lang="en-GB" sz="14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 dirty="0">
                <a:latin typeface="Courier New" pitchFamily="-109" charset="0"/>
              </a:rPr>
              <a:t>	FROM </a:t>
            </a:r>
            <a:r>
              <a:rPr lang="en-GB" sz="1400" b="1" dirty="0" err="1">
                <a:latin typeface="Courier New" pitchFamily="-109" charset="0"/>
              </a:rPr>
              <a:t>emp</a:t>
            </a:r>
            <a:r>
              <a:rPr lang="en-GB" sz="1400" b="1" dirty="0">
                <a:latin typeface="Courier New" pitchFamily="-109" charset="0"/>
              </a:rPr>
              <a:t> </a:t>
            </a:r>
            <a:r>
              <a:rPr lang="en-GB" sz="1400" b="1" dirty="0" err="1">
                <a:latin typeface="Courier New" pitchFamily="-109" charset="0"/>
              </a:rPr>
              <a:t>wrk</a:t>
            </a:r>
            <a:r>
              <a:rPr lang="en-GB" sz="1400" b="1" dirty="0">
                <a:latin typeface="Courier New" pitchFamily="-109" charset="0"/>
              </a:rPr>
              <a:t> JOIN </a:t>
            </a:r>
            <a:r>
              <a:rPr lang="en-GB" sz="1400" b="1" dirty="0" err="1">
                <a:latin typeface="Courier New" pitchFamily="-109" charset="0"/>
              </a:rPr>
              <a:t>emp</a:t>
            </a:r>
            <a:r>
              <a:rPr lang="en-GB" sz="1400" b="1" dirty="0">
                <a:latin typeface="Courier New" pitchFamily="-109" charset="0"/>
              </a:rPr>
              <a:t> boss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 dirty="0">
                <a:latin typeface="Courier New" pitchFamily="-109" charset="0"/>
              </a:rPr>
              <a:t>		ON </a:t>
            </a:r>
            <a:r>
              <a:rPr lang="en-GB" sz="1400" dirty="0" err="1">
                <a:latin typeface="Courier New" pitchFamily="-109" charset="0"/>
              </a:rPr>
              <a:t>wrk.bossno</a:t>
            </a:r>
            <a:r>
              <a:rPr lang="en-GB" sz="1400" dirty="0">
                <a:latin typeface="Courier New" pitchFamily="-109" charset="0"/>
              </a:rPr>
              <a:t> = </a:t>
            </a:r>
            <a:r>
              <a:rPr lang="en-GB" sz="1400" dirty="0" err="1">
                <a:latin typeface="Courier New" pitchFamily="-109" charset="0"/>
              </a:rPr>
              <a:t>boss.empno</a:t>
            </a:r>
            <a:endParaRPr lang="en-GB" sz="14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 dirty="0">
                <a:latin typeface="Courier New" pitchFamily="-109" charset="0"/>
              </a:rPr>
              <a:t>		WHERE </a:t>
            </a:r>
            <a:r>
              <a:rPr lang="en-GB" sz="1400" dirty="0" err="1">
                <a:latin typeface="Courier New" pitchFamily="-109" charset="0"/>
              </a:rPr>
              <a:t>wrk.empsalary</a:t>
            </a:r>
            <a:r>
              <a:rPr lang="en-GB" sz="1400" dirty="0">
                <a:latin typeface="Courier New" pitchFamily="-109" charset="0"/>
              </a:rPr>
              <a:t> &gt; </a:t>
            </a:r>
            <a:r>
              <a:rPr lang="en-GB" sz="1400" dirty="0" err="1">
                <a:latin typeface="Courier New" pitchFamily="-109" charset="0"/>
              </a:rPr>
              <a:t>boss.empsalary</a:t>
            </a:r>
            <a:r>
              <a:rPr lang="en-GB" sz="1400" dirty="0">
                <a:latin typeface="Courier New" pitchFamily="-109" charset="0"/>
              </a:rPr>
              <a:t>;</a:t>
            </a:r>
            <a:endParaRPr lang="en-GB" sz="1400" dirty="0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endParaRPr lang="en-GB" sz="1400" dirty="0"/>
          </a:p>
        </p:txBody>
      </p:sp>
      <p:graphicFrame>
        <p:nvGraphicFramePr>
          <p:cNvPr id="16910" name="Group 5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71049"/>
              </p:ext>
            </p:extLst>
          </p:nvPr>
        </p:nvGraphicFramePr>
        <p:xfrm>
          <a:off x="1079500" y="3759200"/>
          <a:ext cx="7404100" cy="20320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9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932" name="Group 548"/>
          <p:cNvGraphicFramePr>
            <a:graphicFrameLocks noGrp="1"/>
          </p:cNvGraphicFramePr>
          <p:nvPr/>
        </p:nvGraphicFramePr>
        <p:xfrm>
          <a:off x="1092200" y="6099175"/>
          <a:ext cx="1228725" cy="609600"/>
        </p:xfrm>
        <a:graphic>
          <a:graphicData uri="http://schemas.openxmlformats.org/drawingml/2006/table">
            <a:tbl>
              <a:tblPr/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Sarah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8297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names of the bosses and the number of employees they supervise.</a:t>
            </a:r>
          </a:p>
          <a:p>
            <a:r>
              <a:rPr lang="en-US" dirty="0"/>
              <a:t>Find the names of employees in the same department as their bosses</a:t>
            </a:r>
          </a:p>
          <a:p>
            <a:r>
              <a:rPr lang="en-US" dirty="0"/>
              <a:t>List the name of the department, the boss of the department and the number of employees they supervise.</a:t>
            </a:r>
          </a:p>
        </p:txBody>
      </p:sp>
    </p:spTree>
    <p:extLst>
      <p:ext uri="{BB962C8B-B14F-4D97-AF65-F5344CB8AC3E}">
        <p14:creationId xmlns:p14="http://schemas.microsoft.com/office/powerpoint/2010/main" val="49741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An organization chart</a:t>
            </a:r>
          </a:p>
        </p:txBody>
      </p:sp>
      <p:pic>
        <p:nvPicPr>
          <p:cNvPr id="5125" name="Picture 5" descr="FireLite:Books:Data Management:6e:Art PNG:06-org chart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662113" y="2420938"/>
            <a:ext cx="6732587" cy="2825750"/>
          </a:xfrm>
          <a:prstGeom prst="rect">
            <a:avLst/>
          </a:prstGeom>
          <a:noFill/>
        </p:spPr>
      </p:pic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7124700" y="5155774"/>
            <a:ext cx="1701800" cy="1502628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Every structure for presenting data has an underlying data model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814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Modeling a 1:1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575718"/>
            <a:ext cx="7769225" cy="4113213"/>
          </a:xfrm>
        </p:spPr>
        <p:txBody>
          <a:bodyPr/>
          <a:lstStyle/>
          <a:p>
            <a:r>
              <a:rPr lang="en-GB" dirty="0"/>
              <a:t>The English monarchy</a:t>
            </a:r>
          </a:p>
        </p:txBody>
      </p:sp>
      <p:pic>
        <p:nvPicPr>
          <p:cNvPr id="17419" name="Picture 11" descr="FireLite:Books:Data Management:6e:Art PNG:06-recursive-1-and-1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451225" y="3124200"/>
            <a:ext cx="3155950" cy="301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83730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Workbench</a:t>
            </a:r>
          </a:p>
        </p:txBody>
      </p:sp>
      <p:pic>
        <p:nvPicPr>
          <p:cNvPr id="2" name="Picture 1" descr="06-recursive-1-and-1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2247900"/>
            <a:ext cx="3175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928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graphicFrame>
        <p:nvGraphicFramePr>
          <p:cNvPr id="18784" name="Group 3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46209"/>
              </p:ext>
            </p:extLst>
          </p:nvPr>
        </p:nvGraphicFramePr>
        <p:xfrm>
          <a:off x="621506" y="2747211"/>
          <a:ext cx="7900988" cy="3017520"/>
        </p:xfrm>
        <a:graphic>
          <a:graphicData uri="http://schemas.openxmlformats.org/drawingml/2006/table">
            <a:tbl>
              <a:tblPr/>
              <a:tblGrid>
                <a:gridCol w="122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monarch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montype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rgnbeg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premonnum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Victoria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1837/6/20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William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1901/1/22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Victoria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1910/5/6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1936/12/11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Elizabeth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1952/2/6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Charles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Osaka" pitchFamily="-109" charset="-128"/>
                          <a:cs typeface="Osaka" pitchFamily="-109" charset="-128"/>
                        </a:rPr>
                        <a:t>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Osaka" pitchFamily="-109" charset="-128"/>
                          <a:cs typeface="Osaka" pitchFamily="-109" charset="-128"/>
                        </a:rPr>
                        <a:t>2022/9/8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Osaka" pitchFamily="-109" charset="-128"/>
                          <a:cs typeface="Osaka" pitchFamily="-109" charset="-128"/>
                        </a:rPr>
                        <a:t>Elizabeth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Osaka" pitchFamily="-109" charset="-128"/>
                          <a:cs typeface="Osaka" pitchFamily="-109" charset="-128"/>
                        </a:rPr>
                        <a:t>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06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660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Enforcing a 1:1 </a:t>
            </a:r>
            <a:r>
              <a:rPr lang="en-GB"/>
              <a:t>recursive relationship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1:1 recursive relationship means that the foreign key must be unique for its column</a:t>
            </a:r>
          </a:p>
          <a:p>
            <a:pPr lvl="1"/>
            <a:r>
              <a:rPr lang="en-US" dirty="0"/>
              <a:t>There can be only one matching primary key</a:t>
            </a:r>
          </a:p>
          <a:p>
            <a:r>
              <a:rPr lang="en-US" dirty="0"/>
              <a:t>Add a UNIQUE INDEX constraint to the foreign key column</a:t>
            </a:r>
          </a:p>
          <a:p>
            <a:pPr lvl="1"/>
            <a:r>
              <a:rPr lang="en-US" dirty="0"/>
              <a:t>A uniqueness constraint does not prevent the column from being NULL </a:t>
            </a:r>
          </a:p>
        </p:txBody>
      </p:sp>
    </p:spTree>
    <p:extLst>
      <p:ext uri="{BB962C8B-B14F-4D97-AF65-F5344CB8AC3E}">
        <p14:creationId xmlns:p14="http://schemas.microsoft.com/office/powerpoint/2010/main" val="14386659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Creating the 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1461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CREATE TABLE monarch (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montype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VARCHAR(5), 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monname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VARCHAR(15)	NOT NULL,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VARCHAR(5)	NOT NULL,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rgnbeg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DATE,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premonname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VARCHAR(15),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VARCHAR(5),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PRIMARY KEY(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monname,monnum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UNIQUE INDEX un</a:t>
            </a:r>
            <a:r>
              <a:rPr lang="en-US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iq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_monarch (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premonname,premonnum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</a:t>
            </a:r>
            <a:r>
              <a:rPr lang="en-US" sz="1800" dirty="0">
                <a:latin typeface="Courier New" pitchFamily="-109" charset="0"/>
              </a:rPr>
              <a:t>CONSTRAINT </a:t>
            </a:r>
            <a:r>
              <a:rPr lang="en-US" sz="1800" dirty="0" err="1">
                <a:latin typeface="Courier New" pitchFamily="-109" charset="0"/>
              </a:rPr>
              <a:t>fk_monarch</a:t>
            </a:r>
            <a:r>
              <a:rPr lang="en-US" sz="1800" dirty="0">
                <a:latin typeface="Courier New" pitchFamily="-109" charset="0"/>
              </a:rPr>
              <a:t> 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US" sz="1800" dirty="0">
                <a:latin typeface="Courier New" pitchFamily="-109" charset="0"/>
              </a:rPr>
              <a:t>		FOREIGN KEY (</a:t>
            </a:r>
            <a:r>
              <a:rPr lang="en-US" sz="1800" dirty="0" err="1">
                <a:latin typeface="Courier New" pitchFamily="-109" charset="0"/>
              </a:rPr>
              <a:t>premonname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premonnum</a:t>
            </a:r>
            <a:r>
              <a:rPr lang="en-US" sz="1800" dirty="0">
                <a:latin typeface="Courier New" pitchFamily="-109" charset="0"/>
              </a:rPr>
              <a:t>)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US" sz="1800" dirty="0">
                <a:latin typeface="Courier New" pitchFamily="-109" charset="0"/>
              </a:rPr>
              <a:t>		REFERENCES monarch(</a:t>
            </a:r>
            <a:r>
              <a:rPr lang="en-US" sz="1800" dirty="0" err="1">
                <a:latin typeface="Courier New" pitchFamily="-109" charset="0"/>
              </a:rPr>
              <a:t>monname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monnum</a:t>
            </a:r>
            <a:r>
              <a:rPr lang="en-US" sz="1800" dirty="0">
                <a:latin typeface="Courier New" pitchFamily="-109" charset="0"/>
              </a:rPr>
              <a:t>)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);</a:t>
            </a:r>
            <a:endParaRPr lang="en-GB" sz="1600" dirty="0">
              <a:latin typeface="Courier New" pitchFamily="-109" charset="0"/>
              <a:ea typeface="Osaka" pitchFamily="-109" charset="-128"/>
              <a:cs typeface="Osaka" pitchFamily="-109" charset="-128"/>
            </a:endParaRP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endParaRPr lang="en-GB" sz="16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8789" y="5195668"/>
            <a:ext cx="1526684" cy="1288146"/>
          </a:xfrm>
          <a:prstGeom prst="wedgeRoundRectCallout">
            <a:avLst>
              <a:gd name="adj1" fmla="val 64469"/>
              <a:gd name="adj2" fmla="val -74648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Enforces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 1:1 recursive relationship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13923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1:1 recursive &amp;1:m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add a foreign key to the same table</a:t>
            </a:r>
          </a:p>
          <a:p>
            <a:r>
              <a:rPr lang="en-US" dirty="0"/>
              <a:t>1:1 recursive</a:t>
            </a:r>
          </a:p>
          <a:p>
            <a:pPr lvl="1"/>
            <a:r>
              <a:rPr lang="en-US" dirty="0"/>
              <a:t>Specify that the foreign key must be unique</a:t>
            </a:r>
          </a:p>
          <a:p>
            <a:r>
              <a:rPr lang="en-US" dirty="0"/>
              <a:t>1:m recursive</a:t>
            </a:r>
          </a:p>
          <a:p>
            <a:pPr lvl="1"/>
            <a:r>
              <a:rPr lang="en-US" dirty="0"/>
              <a:t>No uniqueness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2354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1:1 recursive &amp;1:m recursive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788128"/>
            <a:ext cx="6915150" cy="4942871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 bwMode="auto">
          <a:xfrm>
            <a:off x="6994659" y="5169430"/>
            <a:ext cx="1587500" cy="584323"/>
          </a:xfrm>
          <a:prstGeom prst="wedgeRoundRectCallout">
            <a:avLst>
              <a:gd name="adj1" fmla="val -160777"/>
              <a:gd name="adj2" fmla="val 153197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n-lt"/>
              </a:rPr>
              <a:t>Spouse must </a:t>
            </a:r>
            <a:r>
              <a:rPr lang="en-US" sz="1400">
                <a:latin typeface="+mn-lt"/>
              </a:rPr>
              <a:t>be a unique </a:t>
            </a:r>
            <a:r>
              <a:rPr lang="en-US" sz="1400" dirty="0">
                <a:latin typeface="+mn-lt"/>
              </a:rPr>
              <a:t>column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94659" y="5930480"/>
            <a:ext cx="1587500" cy="749362"/>
          </a:xfrm>
          <a:prstGeom prst="wedgeRoundRectCallout">
            <a:avLst>
              <a:gd name="adj1" fmla="val -159763"/>
              <a:gd name="adj2" fmla="val 42363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n-lt"/>
              </a:rPr>
              <a:t>Multiple people can have same father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984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rows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(</a:t>
            </a:r>
            <a:r>
              <a:rPr lang="en-US" sz="1400" dirty="0" err="1">
                <a:latin typeface="Courier New" pitchFamily="-109" charset="0"/>
              </a:rPr>
              <a:t>montype,monname</a:t>
            </a:r>
            <a:r>
              <a:rPr lang="en-US" sz="1400" dirty="0">
                <a:latin typeface="Courier New" pitchFamily="-109" charset="0"/>
              </a:rPr>
              <a:t>, </a:t>
            </a:r>
            <a:r>
              <a:rPr lang="en-US" sz="1400" dirty="0" err="1">
                <a:latin typeface="Courier New" pitchFamily="-109" charset="0"/>
              </a:rPr>
              <a:t>monnum,rgnbeg</a:t>
            </a:r>
            <a:r>
              <a:rPr lang="en-US" sz="1400" dirty="0">
                <a:latin typeface="Courier New" pitchFamily="-109" charset="0"/>
              </a:rPr>
              <a:t>, </a:t>
            </a:r>
            <a:r>
              <a:rPr lang="en-US" sz="1400" dirty="0" err="1">
                <a:latin typeface="Courier New" pitchFamily="-109" charset="0"/>
              </a:rPr>
              <a:t>premonname</a:t>
            </a:r>
            <a:r>
              <a:rPr lang="en-US" sz="1400" dirty="0">
                <a:latin typeface="Courier New" pitchFamily="-109" charset="0"/>
              </a:rPr>
              <a:t>, </a:t>
            </a:r>
            <a:r>
              <a:rPr lang="en-US" sz="1400" dirty="0" err="1">
                <a:latin typeface="Courier New" pitchFamily="-109" charset="0"/>
              </a:rPr>
              <a:t>premonnum</a:t>
            </a:r>
            <a:r>
              <a:rPr lang="en-US" sz="1400" dirty="0">
                <a:latin typeface="Courier New" pitchFamily="-109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VALUES ('King','William','IV','1830-06-26');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('Queen','Victoria','I','1837-06-20','William','IV');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('King','Edward','VII','1901-01-22','Victoria','I');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('King','George','V','1910-05-06','Edward','VII');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('King','Edward','VIII','1936-01-20','George','V');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('King','George','VI','1936-12-11','Edward','VIII');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('Queen','Elizabeth','II','1952-02-06','George','VI’);</a:t>
            </a:r>
          </a:p>
          <a:p>
            <a:pPr>
              <a:buFontTx/>
              <a:buNone/>
            </a:pPr>
            <a:endParaRPr lang="en-US" sz="1400" dirty="0">
              <a:latin typeface="Courier New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database to record details of all Olympic cities</a:t>
            </a:r>
          </a:p>
          <a:p>
            <a:pPr lvl="1"/>
            <a:r>
              <a:rPr lang="en-US" dirty="0"/>
              <a:t>Recognize that a city can host an Olympics more than once, though a particular Olympics is in only one city at a time</a:t>
            </a:r>
          </a:p>
          <a:p>
            <a:pPr lvl="1"/>
            <a:r>
              <a:rPr lang="en-US" dirty="0"/>
              <a:t>Recognize that each Olympics has only one predecessor and successor</a:t>
            </a:r>
          </a:p>
        </p:txBody>
      </p:sp>
    </p:spTree>
    <p:extLst>
      <p:ext uri="{BB962C8B-B14F-4D97-AF65-F5344CB8AC3E}">
        <p14:creationId xmlns:p14="http://schemas.microsoft.com/office/powerpoint/2010/main" val="1167910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599" y="1101682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12786" y="2389061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 dirty="0"/>
              <a:t>Who preceded Elizabeth II?</a:t>
            </a:r>
            <a:endParaRPr lang="en-GB" sz="1600" dirty="0"/>
          </a:p>
          <a:p>
            <a:pPr>
              <a:buFontTx/>
              <a:buNone/>
            </a:pPr>
            <a:endParaRPr lang="en-GB" sz="1600" dirty="0"/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SELECT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premonname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,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premonnum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FROM monarch</a:t>
            </a:r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WHERE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monname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= 'Elizabeth' and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monnum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= 'II</a:t>
            </a:r>
            <a:r>
              <a:rPr lang="en-GB" sz="2000" dirty="0">
                <a:latin typeface="Courier New" pitchFamily="-109" charset="0"/>
              </a:rPr>
              <a:t>'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;</a:t>
            </a:r>
          </a:p>
          <a:p>
            <a:pPr>
              <a:buFontTx/>
              <a:buNone/>
            </a:pPr>
            <a:endParaRPr lang="en-GB" sz="1600" dirty="0"/>
          </a:p>
        </p:txBody>
      </p:sp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73357"/>
              </p:ext>
            </p:extLst>
          </p:nvPr>
        </p:nvGraphicFramePr>
        <p:xfrm>
          <a:off x="1786021" y="4250489"/>
          <a:ext cx="2667000" cy="6604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premonname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premonnum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VI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5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 1:1 relationship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89452" y="4416425"/>
            <a:ext cx="7508412" cy="1819275"/>
          </a:xfrm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1:1 relationship is labelled</a:t>
            </a:r>
          </a:p>
          <a:p>
            <a:pPr lvl="1"/>
            <a:r>
              <a:rPr lang="en-GB" sz="2400" dirty="0"/>
              <a:t>A relationship descriptor</a:t>
            </a:r>
          </a:p>
          <a:p>
            <a:r>
              <a:rPr lang="en-GB" sz="2800" dirty="0"/>
              <a:t>Obvious relationships are not labelled</a:t>
            </a:r>
          </a:p>
        </p:txBody>
      </p:sp>
      <p:pic>
        <p:nvPicPr>
          <p:cNvPr id="6173" name="Picture 29" descr="FireLite:Books:Data Management:6e:Art PNG:06-1-and-1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159233" y="2308117"/>
            <a:ext cx="4768850" cy="1865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421245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i="1" dirty="0"/>
              <a:t>Was Elizabeth II's predecessor a king or queen?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endParaRPr lang="en-GB" sz="1800" dirty="0"/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pre.montype</a:t>
            </a:r>
            <a:r>
              <a:rPr lang="en-GB" sz="1800" dirty="0">
                <a:latin typeface="Courier New" pitchFamily="-109" charset="0"/>
              </a:rPr>
              <a:t> FROM monarch cur JOIN monarch pre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ON </a:t>
            </a:r>
            <a:r>
              <a:rPr lang="en-GB" sz="1800" dirty="0" err="1">
                <a:latin typeface="Courier New" pitchFamily="-109" charset="0"/>
              </a:rPr>
              <a:t>cur.premonname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pre.monname</a:t>
            </a:r>
            <a:r>
              <a:rPr lang="en-GB" sz="1800" dirty="0">
                <a:latin typeface="Courier New" pitchFamily="-109" charset="0"/>
              </a:rPr>
              <a:t> AND </a:t>
            </a:r>
            <a:r>
              <a:rPr lang="en-GB" sz="1800" dirty="0" err="1">
                <a:latin typeface="Courier New" pitchFamily="-109" charset="0"/>
              </a:rPr>
              <a:t>cur.premonnum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pre.monnum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WHERE </a:t>
            </a:r>
            <a:r>
              <a:rPr lang="en-GB" sz="1800" dirty="0" err="1">
                <a:latin typeface="Courier New" pitchFamily="-109" charset="0"/>
              </a:rPr>
              <a:t>cur.monname</a:t>
            </a:r>
            <a:r>
              <a:rPr lang="en-GB" sz="1800" dirty="0">
                <a:latin typeface="Courier New" pitchFamily="-109" charset="0"/>
              </a:rPr>
              <a:t> = 'Elizabeth'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AND </a:t>
            </a:r>
            <a:r>
              <a:rPr lang="en-GB" sz="1800" dirty="0" err="1">
                <a:latin typeface="Courier New" pitchFamily="-109" charset="0"/>
              </a:rPr>
              <a:t>cur.monnum</a:t>
            </a:r>
            <a:r>
              <a:rPr lang="en-GB" sz="1800" dirty="0">
                <a:latin typeface="Courier New" pitchFamily="-109" charset="0"/>
              </a:rPr>
              <a:t> = 'II';</a:t>
            </a:r>
            <a:endParaRPr lang="en-GB" sz="1800" dirty="0"/>
          </a:p>
        </p:txBody>
      </p:sp>
      <p:graphicFrame>
        <p:nvGraphicFramePr>
          <p:cNvPr id="2153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73244"/>
              </p:ext>
            </p:extLst>
          </p:nvPr>
        </p:nvGraphicFramePr>
        <p:xfrm>
          <a:off x="984251" y="4862512"/>
          <a:ext cx="1016000" cy="611188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montype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42693"/>
              </p:ext>
            </p:extLst>
          </p:nvPr>
        </p:nvGraphicFramePr>
        <p:xfrm>
          <a:off x="0" y="5473700"/>
          <a:ext cx="4571999" cy="8839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cur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montype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monnum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rgnbeg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premonnum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Elizabeth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1952/2/6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3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30144"/>
              </p:ext>
            </p:extLst>
          </p:nvPr>
        </p:nvGraphicFramePr>
        <p:xfrm>
          <a:off x="4559301" y="5473700"/>
          <a:ext cx="4571999" cy="8839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montype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monnum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rgnbeg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premonnum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1936/12/11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8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</a:tabLst>
            </a:pPr>
            <a:r>
              <a:rPr lang="en-GB" sz="1800" i="1" dirty="0"/>
              <a:t>List the kings and queens of England in ascending chronological order.</a:t>
            </a:r>
            <a:endParaRPr lang="en-GB" sz="1800" dirty="0"/>
          </a:p>
          <a:p>
            <a:pPr>
              <a:buFontTx/>
              <a:buNone/>
              <a:tabLst>
                <a:tab pos="693738" algn="l"/>
              </a:tabLst>
            </a:pPr>
            <a:endParaRPr lang="en-GB" sz="1800" dirty="0"/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montype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monname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monnum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rgnbeg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 dirty="0">
                <a:latin typeface="Courier New" pitchFamily="-109" charset="0"/>
              </a:rPr>
              <a:t>	FROM monarch ORDER BY </a:t>
            </a:r>
            <a:r>
              <a:rPr lang="en-GB" sz="1800" dirty="0" err="1">
                <a:latin typeface="Courier New" pitchFamily="-109" charset="0"/>
              </a:rPr>
              <a:t>rgnbeg</a:t>
            </a:r>
            <a:r>
              <a:rPr lang="en-GB" sz="1800" dirty="0">
                <a:latin typeface="Courier New" pitchFamily="-109" charset="0"/>
              </a:rPr>
              <a:t>;</a:t>
            </a:r>
          </a:p>
          <a:p>
            <a:pPr>
              <a:buFontTx/>
              <a:buNone/>
              <a:tabLst>
                <a:tab pos="693738" algn="l"/>
              </a:tabLst>
            </a:pPr>
            <a:endParaRPr lang="en-GB" sz="1800" dirty="0"/>
          </a:p>
        </p:txBody>
      </p:sp>
      <p:graphicFrame>
        <p:nvGraphicFramePr>
          <p:cNvPr id="22695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88775"/>
              </p:ext>
            </p:extLst>
          </p:nvPr>
        </p:nvGraphicFramePr>
        <p:xfrm>
          <a:off x="1670050" y="3941762"/>
          <a:ext cx="5803900" cy="2413003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montype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monnum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rgnbeg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Victoria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1837-06-20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1901-01-22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1910-05-06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1936-01-20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1936-12-11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Elizabeth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1952-02-06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6872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4A04-2D86-6941-9556-4F100D7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25A0-2201-814B-974E-D48D1599F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did the reign of the monarch preceding Elizabeth II ‘s begin.</a:t>
            </a:r>
          </a:p>
          <a:p>
            <a:r>
              <a:rPr lang="en-US" dirty="0"/>
              <a:t>What was the duration of the reign of every monarch (look up DATEDIFF)</a:t>
            </a:r>
          </a:p>
        </p:txBody>
      </p:sp>
    </p:spTree>
    <p:extLst>
      <p:ext uri="{BB962C8B-B14F-4D97-AF65-F5344CB8AC3E}">
        <p14:creationId xmlns:p14="http://schemas.microsoft.com/office/powerpoint/2010/main" val="1664443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details of the last three summer Olympics’ cities</a:t>
            </a:r>
          </a:p>
          <a:p>
            <a:r>
              <a:rPr lang="en-US" dirty="0"/>
              <a:t>Use SQL to determine which city was the host </a:t>
            </a:r>
            <a:r>
              <a:rPr lang="en-US"/>
              <a:t>before London in 2008.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99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4715"/>
            <a:ext cx="8045450" cy="1403685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dirty="0"/>
              <a:t>Bill of materials structure</a:t>
            </a:r>
          </a:p>
          <a:p>
            <a:r>
              <a:rPr lang="en-GB" dirty="0"/>
              <a:t>A product can appear as part of many other products and can be made up of many products</a:t>
            </a:r>
          </a:p>
        </p:txBody>
      </p:sp>
      <p:pic>
        <p:nvPicPr>
          <p:cNvPr id="23597" name="Picture 45" descr="FireLite:Books:Data Management:6e:Art PNG:06-recursive-m-and-m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358898" y="4072355"/>
            <a:ext cx="3511550" cy="2636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565579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910" y="1451810"/>
            <a:ext cx="8045450" cy="1227222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pic>
        <p:nvPicPr>
          <p:cNvPr id="3" name="Picture 2" descr="06-recursive-m-and-m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42" y="3422985"/>
            <a:ext cx="4064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9844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graphicFrame>
        <p:nvGraphicFramePr>
          <p:cNvPr id="24974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60313"/>
              </p:ext>
            </p:extLst>
          </p:nvPr>
        </p:nvGraphicFramePr>
        <p:xfrm>
          <a:off x="587543" y="2937116"/>
          <a:ext cx="5029200" cy="268224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13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product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prodid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proddesc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prodcost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prodprice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Animal photography kit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Camera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Camera case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70-210 zoom lens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28-85 zoom lens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185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Photographer’s vest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Lens cleaning cloth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1.25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Tripod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16 GB  SDHC memory card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4977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70902"/>
              </p:ext>
            </p:extLst>
          </p:nvPr>
        </p:nvGraphicFramePr>
        <p:xfrm>
          <a:off x="6305550" y="3067250"/>
          <a:ext cx="2381250" cy="24384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assembly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quantity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sng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prodid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sng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subprodid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104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94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374775" y="2047875"/>
            <a:ext cx="7769225" cy="4384929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CREATE TABLE product (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	</a:t>
            </a:r>
            <a:r>
              <a:rPr lang="en-GB" sz="1600" dirty="0" err="1">
                <a:latin typeface="Courier New" pitchFamily="-109" charset="0"/>
              </a:rPr>
              <a:t>prodid</a:t>
            </a:r>
            <a:r>
              <a:rPr lang="en-GB" sz="1600" dirty="0">
                <a:latin typeface="Courier New" pitchFamily="-109" charset="0"/>
              </a:rPr>
              <a:t>		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	</a:t>
            </a:r>
            <a:r>
              <a:rPr lang="en-GB" sz="1600" dirty="0" err="1">
                <a:latin typeface="Courier New" pitchFamily="-109" charset="0"/>
              </a:rPr>
              <a:t>proddesc</a:t>
            </a:r>
            <a:r>
              <a:rPr lang="en-GB" sz="1600" dirty="0">
                <a:latin typeface="Courier New" pitchFamily="-109" charset="0"/>
              </a:rPr>
              <a:t>		VARCHAR(30),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	</a:t>
            </a:r>
            <a:r>
              <a:rPr lang="en-GB" sz="1600" dirty="0" err="1">
                <a:latin typeface="Courier New" pitchFamily="-109" charset="0"/>
              </a:rPr>
              <a:t>prodcost</a:t>
            </a:r>
            <a:r>
              <a:rPr lang="en-GB" sz="1600" dirty="0">
                <a:latin typeface="Courier New" pitchFamily="-109" charset="0"/>
              </a:rPr>
              <a:t>		DECIMAL(9,2),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	</a:t>
            </a:r>
            <a:r>
              <a:rPr lang="en-GB" sz="1600" dirty="0" err="1">
                <a:latin typeface="Courier New" pitchFamily="-109" charset="0"/>
              </a:rPr>
              <a:t>prodprice</a:t>
            </a:r>
            <a:r>
              <a:rPr lang="en-GB" sz="1600" dirty="0">
                <a:latin typeface="Courier New" pitchFamily="-109" charset="0"/>
              </a:rPr>
              <a:t>	DECIMAL(9,2),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		PRIMARY KEY(</a:t>
            </a:r>
            <a:r>
              <a:rPr lang="en-GB" sz="1600" dirty="0" err="1">
                <a:latin typeface="Courier New" pitchFamily="-109" charset="0"/>
              </a:rPr>
              <a:t>prodid</a:t>
            </a:r>
            <a:r>
              <a:rPr lang="en-GB" sz="1600" dirty="0">
                <a:latin typeface="Courier New" pitchFamily="-10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endParaRPr lang="en-GB" sz="16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CREATE TABLE assembly (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	quantity		INTEGER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	</a:t>
            </a:r>
            <a:r>
              <a:rPr lang="en-GB" sz="1600" dirty="0" err="1">
                <a:latin typeface="Courier New" pitchFamily="-109" charset="0"/>
              </a:rPr>
              <a:t>prodid</a:t>
            </a:r>
            <a:r>
              <a:rPr lang="en-GB" sz="1600" dirty="0">
                <a:latin typeface="Courier New" pitchFamily="-109" charset="0"/>
              </a:rPr>
              <a:t>		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	</a:t>
            </a:r>
            <a:r>
              <a:rPr lang="en-GB" sz="1600" dirty="0" err="1">
                <a:latin typeface="Courier New" pitchFamily="-109" charset="0"/>
              </a:rPr>
              <a:t>subprodid</a:t>
            </a:r>
            <a:r>
              <a:rPr lang="en-GB" sz="1600" dirty="0">
                <a:latin typeface="Courier New" pitchFamily="-109" charset="0"/>
              </a:rPr>
              <a:t>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		PRIMARY KEY(</a:t>
            </a:r>
            <a:r>
              <a:rPr lang="en-GB" sz="1600" dirty="0" err="1">
                <a:latin typeface="Courier New" pitchFamily="-109" charset="0"/>
              </a:rPr>
              <a:t>prodid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subprodid</a:t>
            </a:r>
            <a:r>
              <a:rPr lang="en-GB" sz="16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 dirty="0">
                <a:latin typeface="Courier New" pitchFamily="-109" charset="0"/>
              </a:rPr>
              <a:t>		</a:t>
            </a:r>
            <a:r>
              <a:rPr lang="en-US" sz="1600" dirty="0">
                <a:latin typeface="Courier New" pitchFamily="-109" charset="0"/>
              </a:rPr>
              <a:t>CONSTRAINT </a:t>
            </a:r>
            <a:r>
              <a:rPr lang="en-US" sz="1600" dirty="0" err="1">
                <a:latin typeface="Courier New" pitchFamily="-109" charset="0"/>
              </a:rPr>
              <a:t>fk_assembly_product</a:t>
            </a:r>
            <a:r>
              <a:rPr lang="en-US" sz="1600" dirty="0">
                <a:latin typeface="Courier New" pitchFamily="-109" charset="0"/>
              </a:rPr>
              <a:t> FOREIGN KEY(</a:t>
            </a:r>
            <a:r>
              <a:rPr lang="en-US" sz="1600" dirty="0" err="1">
                <a:latin typeface="Courier New" pitchFamily="-109" charset="0"/>
              </a:rPr>
              <a:t>prodid</a:t>
            </a:r>
            <a:r>
              <a:rPr lang="en-US" sz="1600" dirty="0">
                <a:latin typeface="Courier New" pitchFamily="-10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 dirty="0">
                <a:latin typeface="Courier New" pitchFamily="-109" charset="0"/>
              </a:rPr>
              <a:t>			 REFERENCES product(</a:t>
            </a:r>
            <a:r>
              <a:rPr lang="en-US" sz="1600" dirty="0" err="1">
                <a:latin typeface="Courier New" pitchFamily="-109" charset="0"/>
              </a:rPr>
              <a:t>prodid</a:t>
            </a:r>
            <a:r>
              <a:rPr lang="en-US" sz="16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 dirty="0">
                <a:latin typeface="Courier New" pitchFamily="-109" charset="0"/>
              </a:rPr>
              <a:t>		CONSTRAINT </a:t>
            </a:r>
            <a:r>
              <a:rPr lang="en-US" sz="1600" dirty="0" err="1">
                <a:latin typeface="Courier New" pitchFamily="-109" charset="0"/>
              </a:rPr>
              <a:t>fk_assembly_subproduct</a:t>
            </a:r>
            <a:r>
              <a:rPr lang="en-US" sz="1600" dirty="0">
                <a:latin typeface="Courier New" pitchFamily="-109" charset="0"/>
              </a:rPr>
              <a:t> FOREIGN KEY(</a:t>
            </a:r>
            <a:r>
              <a:rPr lang="en-US" sz="1600" dirty="0" err="1">
                <a:latin typeface="Courier New" pitchFamily="-109" charset="0"/>
              </a:rPr>
              <a:t>subprodid</a:t>
            </a:r>
            <a:r>
              <a:rPr lang="en-US" sz="1600" dirty="0">
                <a:latin typeface="Courier New" pitchFamily="-10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 dirty="0">
                <a:latin typeface="Courier New" pitchFamily="-109" charset="0"/>
              </a:rPr>
              <a:t>			 REFERENCES product (</a:t>
            </a:r>
            <a:r>
              <a:rPr lang="en-US" sz="1600" dirty="0" err="1">
                <a:latin typeface="Courier New" pitchFamily="-109" charset="0"/>
              </a:rPr>
              <a:t>prodid</a:t>
            </a:r>
            <a:r>
              <a:rPr lang="en-US" sz="1600" dirty="0">
                <a:latin typeface="Courier New" pitchFamily="-109" charset="0"/>
              </a:rPr>
              <a:t>));</a:t>
            </a:r>
            <a:endParaRPr lang="en-GB" sz="16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9396457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66976"/>
            <a:ext cx="7769225" cy="19510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List the product identifier of each component of the animal photography kit.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subprodid</a:t>
            </a:r>
            <a:r>
              <a:rPr lang="en-GB" sz="1800" dirty="0">
                <a:latin typeface="Courier New" pitchFamily="-109" charset="0"/>
              </a:rPr>
              <a:t> FROM product JOIN assembly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ON 	</a:t>
            </a:r>
            <a:r>
              <a:rPr lang="en-GB" sz="1800" dirty="0" err="1">
                <a:latin typeface="Courier New" pitchFamily="-109" charset="0"/>
              </a:rPr>
              <a:t>product.prodid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assembly.prodid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sz="1800" dirty="0">
                <a:latin typeface="Courier New" pitchFamily="-109" charset="0"/>
              </a:rPr>
              <a:t>   WHERE </a:t>
            </a:r>
            <a:r>
              <a:rPr lang="en-GB" sz="1800" dirty="0" err="1">
                <a:latin typeface="Courier New" pitchFamily="-109" charset="0"/>
              </a:rPr>
              <a:t>proddesc</a:t>
            </a:r>
            <a:r>
              <a:rPr lang="en-GB" sz="1800" dirty="0">
                <a:latin typeface="Courier New" pitchFamily="-109" charset="0"/>
              </a:rPr>
              <a:t> = 'Animal photography kit‘;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66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4335"/>
              </p:ext>
            </p:extLst>
          </p:nvPr>
        </p:nvGraphicFramePr>
        <p:xfrm>
          <a:off x="7569200" y="2884488"/>
          <a:ext cx="1117600" cy="306705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subprodid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5967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866274"/>
            <a:ext cx="8229600" cy="1343526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Querying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0675" y="2340059"/>
            <a:ext cx="8502650" cy="2217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	List the product description and cost of each component of the animal photography kit.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SELECT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proddesc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,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prodcost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FROM 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   WHERE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     (</a:t>
            </a:r>
            <a:r>
              <a:rPr lang="en-GB" sz="1600" dirty="0">
                <a:latin typeface="Courier New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</a:rPr>
              <a:t>subprodid</a:t>
            </a:r>
            <a:r>
              <a:rPr lang="en-GB" sz="1600" dirty="0">
                <a:latin typeface="Courier New" pitchFamily="-109" charset="0"/>
              </a:rPr>
              <a:t> FROM product JOIN assembly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	      ON </a:t>
            </a:r>
            <a:r>
              <a:rPr lang="en-GB" sz="1600" dirty="0" err="1">
                <a:latin typeface="Courier New" pitchFamily="-109" charset="0"/>
              </a:rPr>
              <a:t>product.prodid</a:t>
            </a:r>
            <a:r>
              <a:rPr lang="en-GB" sz="1600" dirty="0">
                <a:latin typeface="Courier New" pitchFamily="-109" charset="0"/>
              </a:rPr>
              <a:t> = </a:t>
            </a:r>
            <a:r>
              <a:rPr lang="en-GB" sz="1600" dirty="0" err="1">
                <a:latin typeface="Courier New" pitchFamily="-109" charset="0"/>
              </a:rPr>
              <a:t>assembly.prodid</a:t>
            </a:r>
            <a:endParaRPr lang="en-GB" sz="16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 	      WHERE </a:t>
            </a:r>
            <a:r>
              <a:rPr lang="en-GB" sz="1600" dirty="0" err="1">
                <a:latin typeface="Courier New" pitchFamily="-109" charset="0"/>
              </a:rPr>
              <a:t>proddesc</a:t>
            </a:r>
            <a:r>
              <a:rPr lang="en-GB" sz="1600" dirty="0">
                <a:latin typeface="Courier New" pitchFamily="-109" charset="0"/>
              </a:rPr>
              <a:t> = 'Animal photography kit'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endParaRPr lang="en-GB" sz="1800" dirty="0">
              <a:latin typeface="Courier New" pitchFamily="-109" charset="0"/>
              <a:ea typeface="Osaka" pitchFamily="-109" charset="-128"/>
              <a:cs typeface="Osaka" pitchFamily="-109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774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38728"/>
              </p:ext>
            </p:extLst>
          </p:nvPr>
        </p:nvGraphicFramePr>
        <p:xfrm>
          <a:off x="4949825" y="4688055"/>
          <a:ext cx="3873500" cy="2494915"/>
        </p:xfrm>
        <a:graphic>
          <a:graphicData uri="http://schemas.openxmlformats.org/drawingml/2006/table">
            <a:tbl>
              <a:tblPr/>
              <a:tblGrid>
                <a:gridCol w="27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proddesc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prodcost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Camera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Camera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70-210 zoom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28-85 zoom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115.00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Photographer’s vest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Lens cleaning cloth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Tripod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 GB  SDHC memory 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1418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a relationship</a:t>
            </a:r>
            <a:br>
              <a:rPr lang="en-US" dirty="0"/>
            </a:br>
            <a:r>
              <a:rPr lang="en-US" sz="2800" i="1" dirty="0"/>
              <a:t>Workbench Preferences &gt; Diagram</a:t>
            </a:r>
          </a:p>
        </p:txBody>
      </p:sp>
      <p:pic>
        <p:nvPicPr>
          <p:cNvPr id="5" name="Content Placeholder 4" descr="temp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95" y="2454876"/>
            <a:ext cx="4643610" cy="3687763"/>
          </a:xfrm>
        </p:spPr>
      </p:pic>
      <p:sp>
        <p:nvSpPr>
          <p:cNvPr id="6" name="Rectangular Callout 5"/>
          <p:cNvSpPr/>
          <p:nvPr/>
        </p:nvSpPr>
        <p:spPr bwMode="auto">
          <a:xfrm>
            <a:off x="1181100" y="5105400"/>
            <a:ext cx="1016000" cy="825500"/>
          </a:xfrm>
          <a:prstGeom prst="wedgeRectCallout">
            <a:avLst>
              <a:gd name="adj1" fmla="val 116707"/>
              <a:gd name="adj2" fmla="val 2206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Turn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off </a:t>
            </a:r>
            <a:r>
              <a:rPr lang="en-US" sz="1400" dirty="0">
                <a:latin typeface="+mn-lt"/>
              </a:rPr>
              <a:t>hide captions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10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DFB6-30E9-AD45-B7E7-7F099FF1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C77C-72CD-8848-AF7D-DBA8E91A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cost to put together each kit </a:t>
            </a:r>
            <a:r>
              <a:rPr lang="en-US"/>
              <a:t>of “</a:t>
            </a:r>
            <a:r>
              <a:rPr lang="en-US" dirty="0"/>
              <a:t>Animal photography kit” and “Basic photography kit”</a:t>
            </a:r>
          </a:p>
          <a:p>
            <a:r>
              <a:rPr lang="en-US" dirty="0"/>
              <a:t>What is the profit on each kit.</a:t>
            </a:r>
          </a:p>
        </p:txBody>
      </p:sp>
    </p:spTree>
    <p:extLst>
      <p:ext uri="{BB962C8B-B14F-4D97-AF65-F5344CB8AC3E}">
        <p14:creationId xmlns:p14="http://schemas.microsoft.com/office/powerpoint/2010/main" val="1836980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the following situations</a:t>
            </a:r>
          </a:p>
          <a:p>
            <a:pPr lvl="1"/>
            <a:r>
              <a:rPr lang="en-US" dirty="0"/>
              <a:t>Friendship</a:t>
            </a:r>
          </a:p>
          <a:p>
            <a:pPr lvl="1"/>
            <a:r>
              <a:rPr lang="en-US" dirty="0"/>
              <a:t>Course prerequisites</a:t>
            </a:r>
          </a:p>
          <a:p>
            <a:pPr lvl="1"/>
            <a:r>
              <a:rPr lang="en-US" dirty="0"/>
              <a:t>A matrix organization where a person can report to </a:t>
            </a:r>
            <a:r>
              <a:rPr lang="en-US"/>
              <a:t>multiple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3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Introduced</a:t>
            </a:r>
          </a:p>
          <a:p>
            <a:pPr lvl="1"/>
            <a:r>
              <a:rPr lang="en-US"/>
              <a:t>Recursive relationship</a:t>
            </a:r>
          </a:p>
          <a:p>
            <a:pPr lvl="1"/>
            <a:r>
              <a:rPr lang="en-US"/>
              <a:t>Self-referential constraint</a:t>
            </a:r>
          </a:p>
          <a:p>
            <a:pPr lvl="1"/>
            <a:r>
              <a:rPr lang="en-US"/>
              <a:t>Self-join</a:t>
            </a:r>
          </a:p>
        </p:txBody>
      </p:sp>
    </p:spTree>
    <p:extLst>
      <p:ext uri="{BB962C8B-B14F-4D97-AF65-F5344CB8AC3E}">
        <p14:creationId xmlns:p14="http://schemas.microsoft.com/office/powerpoint/2010/main" val="1910339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3953"/>
            <a:ext cx="8229600" cy="43165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DEPT and EMP tables </a:t>
            </a:r>
          </a:p>
          <a:p>
            <a:r>
              <a:rPr lang="en-US" dirty="0"/>
              <a:t>Find the departments where all the employees earn less than their bosses. (</a:t>
            </a:r>
            <a:r>
              <a:rPr lang="en-US" dirty="0">
                <a:highlight>
                  <a:srgbClr val="FFFF00"/>
                </a:highlight>
              </a:rPr>
              <a:t>Challenging</a:t>
            </a:r>
            <a:r>
              <a:rPr lang="en-US" dirty="0"/>
              <a:t>)</a:t>
            </a:r>
          </a:p>
          <a:p>
            <a:r>
              <a:rPr lang="en-US" dirty="0"/>
              <a:t>Find the names of employees who are in the same department as their bosses (as an employee). </a:t>
            </a:r>
          </a:p>
          <a:p>
            <a:r>
              <a:rPr lang="en-US" dirty="0"/>
              <a:t>List the departments having an average salary greater than $ 25,000. (</a:t>
            </a:r>
            <a:r>
              <a:rPr lang="en-US" dirty="0">
                <a:highlight>
                  <a:srgbClr val="FFFF00"/>
                </a:highlight>
              </a:rPr>
              <a:t>Challenge: an average boss salary &gt;$25,000</a:t>
            </a:r>
            <a:r>
              <a:rPr lang="en-US" dirty="0"/>
              <a:t>)</a:t>
            </a:r>
          </a:p>
          <a:p>
            <a:r>
              <a:rPr lang="en-US" dirty="0"/>
              <a:t>List the departments where the average salary of the employees, excluding the bosses, is greater than $ 25,000. </a:t>
            </a:r>
          </a:p>
          <a:p>
            <a:r>
              <a:rPr lang="en-US" dirty="0"/>
              <a:t>List the names and manager of the employees of the Marketing department who have a salary greater than $ 25,000. </a:t>
            </a:r>
          </a:p>
          <a:p>
            <a:r>
              <a:rPr lang="en-US" dirty="0"/>
              <a:t>List the names of the employees who earn more than any employee in the Marketing department.</a:t>
            </a:r>
          </a:p>
        </p:txBody>
      </p:sp>
    </p:spTree>
    <p:extLst>
      <p:ext uri="{BB962C8B-B14F-4D97-AF65-F5344CB8AC3E}">
        <p14:creationId xmlns:p14="http://schemas.microsoft.com/office/powerpoint/2010/main" val="84682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Labelling a relationship</a:t>
            </a:r>
            <a:br>
              <a:rPr lang="en-US" dirty="0"/>
            </a:br>
            <a:r>
              <a:rPr lang="en-US" sz="2800" i="1" dirty="0"/>
              <a:t>Edit Relationship</a:t>
            </a:r>
          </a:p>
        </p:txBody>
      </p:sp>
      <p:pic>
        <p:nvPicPr>
          <p:cNvPr id="7" name="Content Placeholder 6" descr="Untitled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48" y="2438400"/>
            <a:ext cx="4396504" cy="3687763"/>
          </a:xfrm>
        </p:spPr>
      </p:pic>
      <p:sp>
        <p:nvSpPr>
          <p:cNvPr id="6" name="Rectangular Callout 5"/>
          <p:cNvSpPr/>
          <p:nvPr/>
        </p:nvSpPr>
        <p:spPr bwMode="auto">
          <a:xfrm>
            <a:off x="1079500" y="3630318"/>
            <a:ext cx="1016000" cy="1422400"/>
          </a:xfrm>
          <a:prstGeom prst="wedgeRectCallout">
            <a:avLst>
              <a:gd name="adj1" fmla="val 142957"/>
              <a:gd name="adj2" fmla="val 730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Enter</a:t>
            </a:r>
            <a:r>
              <a:rPr lang="en-US" sz="1400" dirty="0">
                <a:latin typeface="+mn-lt"/>
              </a:rPr>
              <a:t> caption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n-lt"/>
              </a:rPr>
              <a:t>blank an unwanted captions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9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242" y="90487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Mapping a 1:1 relationship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03429" y="2047875"/>
            <a:ext cx="7769225" cy="4505325"/>
          </a:xfrm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Usual rules apply.</a:t>
            </a:r>
          </a:p>
          <a:p>
            <a:r>
              <a:rPr lang="en-GB" sz="2800" dirty="0"/>
              <a:t>Where do you put the foreign key?</a:t>
            </a:r>
          </a:p>
          <a:p>
            <a:pPr lvl="1"/>
            <a:r>
              <a:rPr lang="en-GB" sz="2400" dirty="0">
                <a:latin typeface="Courier New" pitchFamily="-109" charset="0"/>
              </a:rPr>
              <a:t>DEPT</a:t>
            </a:r>
          </a:p>
          <a:p>
            <a:pPr lvl="1"/>
            <a:r>
              <a:rPr lang="en-GB" sz="2400" dirty="0">
                <a:latin typeface="Courier New" pitchFamily="-109" charset="0"/>
              </a:rPr>
              <a:t>EMP</a:t>
            </a:r>
            <a:endParaRPr lang="en-GB" sz="2400" dirty="0"/>
          </a:p>
          <a:p>
            <a:r>
              <a:rPr lang="en-GB" sz="2800" dirty="0"/>
              <a:t>What is mandatory?</a:t>
            </a:r>
          </a:p>
          <a:p>
            <a:pPr lvl="1"/>
            <a:r>
              <a:rPr lang="en-GB" sz="2400" dirty="0"/>
              <a:t>A department must have a boss?</a:t>
            </a:r>
          </a:p>
          <a:p>
            <a:pPr lvl="1"/>
            <a:r>
              <a:rPr lang="en-GB" sz="2400" dirty="0"/>
              <a:t>An employee must be a boss?</a:t>
            </a:r>
          </a:p>
          <a:p>
            <a:r>
              <a:rPr lang="en-GB" sz="2800" dirty="0"/>
              <a:t>Foreign key for the entity with the mandate</a:t>
            </a:r>
          </a:p>
        </p:txBody>
      </p:sp>
    </p:spTree>
    <p:extLst>
      <p:ext uri="{BB962C8B-B14F-4D97-AF65-F5344CB8AC3E}">
        <p14:creationId xmlns:p14="http://schemas.microsoft.com/office/powerpoint/2010/main" val="36590739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0228" y="861024"/>
            <a:ext cx="82296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Cardinality Constraints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355092" y="2124131"/>
            <a:ext cx="8510129" cy="4150853"/>
          </a:xfrm>
        </p:spPr>
        <p:txBody>
          <a:bodyPr lIns="90488" tIns="44450" rIns="90488" bIns="44450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Cardinality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number of instances of one entity that can or must be associated with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instance of another entity.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Minimum Cardinality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Zero or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Optional or mandatory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Maximum Cardinality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 or many</a:t>
            </a:r>
          </a:p>
          <a:p>
            <a:pPr eaLnBrk="1" hangingPunct="1">
              <a:lnSpc>
                <a:spcPct val="90000"/>
              </a:lnSpc>
              <a:buFontTx/>
              <a:buChar char="–"/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8BFCF26-B068-4EE4-B421-71A1847DB233}" type="slidenum">
              <a:rPr lang="en-US"/>
              <a:pPr/>
              <a:t>7</a:t>
            </a:fld>
            <a:endParaRPr lang="en-US"/>
          </a:p>
        </p:txBody>
      </p:sp>
      <p:pic>
        <p:nvPicPr>
          <p:cNvPr id="5" name="Picture 7" descr="CA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0498" y="3671569"/>
            <a:ext cx="4243915" cy="20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79462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990" y="90487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Querying a 1:1 relationship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7365" y="2224338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 dirty="0"/>
              <a:t>List the salary of each department’s boss.</a:t>
            </a:r>
            <a:endParaRPr lang="en-GB" sz="1600" i="1" dirty="0"/>
          </a:p>
          <a:p>
            <a:pPr>
              <a:buFontTx/>
              <a:buNone/>
            </a:pPr>
            <a:endParaRPr lang="en-GB" sz="1600" dirty="0"/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empfname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empsalary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FROM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</a:t>
            </a:r>
            <a:endParaRPr lang="en-GB" sz="1600" dirty="0">
              <a:latin typeface="Courier New" pitchFamily="-109" charset="0"/>
              <a:ea typeface="Garamond" pitchFamily="-109" charset="0"/>
              <a:cs typeface="Garamond" pitchFamily="-109" charset="0"/>
            </a:endParaRPr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	WHERE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IN (SELECT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FROM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);</a:t>
            </a:r>
          </a:p>
        </p:txBody>
      </p:sp>
      <p:graphicFrame>
        <p:nvGraphicFramePr>
          <p:cNvPr id="12439" name="Group 151"/>
          <p:cNvGraphicFramePr>
            <a:graphicFrameLocks noGrp="1"/>
          </p:cNvGraphicFramePr>
          <p:nvPr/>
        </p:nvGraphicFramePr>
        <p:xfrm>
          <a:off x="1714500" y="3657600"/>
          <a:ext cx="3898900" cy="19827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deptname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empsalary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Alice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Management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75000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Ned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Marketing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Accounting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Brier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Purchasing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43000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Sophie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Personnel &amp; PR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024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948" y="90487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relationship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91135" y="2240381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 dirty="0"/>
              <a:t>List the salary of each department’s boss.</a:t>
            </a:r>
            <a:endParaRPr lang="en-GB" sz="1600" i="1" dirty="0"/>
          </a:p>
          <a:p>
            <a:pPr>
              <a:buFontTx/>
              <a:buNone/>
            </a:pPr>
            <a:endParaRPr lang="en-GB" sz="1600" dirty="0"/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empfname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dept.deptname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empsalary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FROM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JOIN 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</a:t>
            </a:r>
            <a:endParaRPr lang="en-GB" sz="1600" dirty="0">
              <a:latin typeface="Courier New" pitchFamily="-109" charset="0"/>
              <a:ea typeface="Garamond" pitchFamily="-109" charset="0"/>
              <a:cs typeface="Garamond" pitchFamily="-109" charset="0"/>
            </a:endParaRPr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	ON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dept.empno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=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emp.empno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;</a:t>
            </a:r>
          </a:p>
        </p:txBody>
      </p:sp>
      <p:graphicFrame>
        <p:nvGraphicFramePr>
          <p:cNvPr id="12439" name="Group 151"/>
          <p:cNvGraphicFramePr>
            <a:graphicFrameLocks noGrp="1"/>
          </p:cNvGraphicFramePr>
          <p:nvPr/>
        </p:nvGraphicFramePr>
        <p:xfrm>
          <a:off x="1714500" y="3657600"/>
          <a:ext cx="3898900" cy="19827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deptname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empsalary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Alice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Management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75000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Ned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Marketing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Accounting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Brier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Purchasing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43000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Sophie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Personnel &amp; PR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5671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GA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GATemplate" id="{FBEAE634-6466-5C4C-9E8E-1905B47CE371}" vid="{1AAF9FC3-A5B1-DF43-972C-76DD711896C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UGATemplate</Template>
  <TotalTime>1882652</TotalTime>
  <Pages>24</Pages>
  <Words>2547</Words>
  <Application>Microsoft Office PowerPoint</Application>
  <PresentationFormat>Letter Paper (8.5x11 in)</PresentationFormat>
  <Paragraphs>848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Courier New</vt:lpstr>
      <vt:lpstr>Georgia</vt:lpstr>
      <vt:lpstr>Times</vt:lpstr>
      <vt:lpstr>Times New Roman</vt:lpstr>
      <vt:lpstr>Trebuchet MS</vt:lpstr>
      <vt:lpstr>UGA theme</vt:lpstr>
      <vt:lpstr>One-to-One and Recursive Relationships</vt:lpstr>
      <vt:lpstr>An organization chart</vt:lpstr>
      <vt:lpstr>Modeling a 1:1 relationship</vt:lpstr>
      <vt:lpstr>Labeling a relationship Workbench Preferences &gt; Diagram</vt:lpstr>
      <vt:lpstr>Labelling a relationship Edit Relationship</vt:lpstr>
      <vt:lpstr>Mapping a 1:1 relationship</vt:lpstr>
      <vt:lpstr>Cardinality Constraints</vt:lpstr>
      <vt:lpstr>Querying a 1:1 relationship</vt:lpstr>
      <vt:lpstr>Querying a 1:1 relationship</vt:lpstr>
      <vt:lpstr>Modeling a recursive relationship</vt:lpstr>
      <vt:lpstr>MySQL Workbench</vt:lpstr>
      <vt:lpstr>Mapping a recursive relationship</vt:lpstr>
      <vt:lpstr>Results of the mapping</vt:lpstr>
      <vt:lpstr>Creating the tables</vt:lpstr>
      <vt:lpstr>Inserting rows</vt:lpstr>
      <vt:lpstr>Joining a table with itself</vt:lpstr>
      <vt:lpstr>Querying a recursive relationship</vt:lpstr>
      <vt:lpstr>Querying a recursive relationship</vt:lpstr>
      <vt:lpstr>Exercise</vt:lpstr>
      <vt:lpstr>Modeling a 1:1  recursive relationship</vt:lpstr>
      <vt:lpstr>MySQL Workbench</vt:lpstr>
      <vt:lpstr>Mapping a 1:1  recursive relationship</vt:lpstr>
      <vt:lpstr>Enforcing a 1:1 recursive relationship</vt:lpstr>
      <vt:lpstr>Creating the table</vt:lpstr>
      <vt:lpstr>Mapping 1:1 recursive &amp;1:m recursive</vt:lpstr>
      <vt:lpstr>Mapping 1:1 recursive &amp;1:m recursive</vt:lpstr>
      <vt:lpstr>Inserting rows</vt:lpstr>
      <vt:lpstr>Exercise</vt:lpstr>
      <vt:lpstr>Querying a 1:1  recursive relationship</vt:lpstr>
      <vt:lpstr>Querying a 1:1  recursive relationship</vt:lpstr>
      <vt:lpstr>Querying a 1:1  recursive relationship</vt:lpstr>
      <vt:lpstr>Exercise</vt:lpstr>
      <vt:lpstr>Exercise</vt:lpstr>
      <vt:lpstr>Modeling an m:m  recursive relationship</vt:lpstr>
      <vt:lpstr>Modeling an m:m  recursive relationship</vt:lpstr>
      <vt:lpstr>Mapping an m:m  recursive relationship</vt:lpstr>
      <vt:lpstr>Creating the tables</vt:lpstr>
      <vt:lpstr>Querying an m:m  recursive relationship</vt:lpstr>
      <vt:lpstr>Querying an m:m  recursive relationship</vt:lpstr>
      <vt:lpstr>Exercise</vt:lpstr>
      <vt:lpstr>Exercises</vt:lpstr>
      <vt:lpstr>Conclusion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One-and-one and recursive relationships</dc:title>
  <dc:subject/>
  <dc:creator>Richard T. Watson</dc:creator>
  <cp:keywords/>
  <dc:description/>
  <cp:lastModifiedBy>Ling Xue</cp:lastModifiedBy>
  <cp:revision>307</cp:revision>
  <cp:lastPrinted>1996-09-23T11:11:46Z</cp:lastPrinted>
  <dcterms:created xsi:type="dcterms:W3CDTF">2010-09-13T11:49:24Z</dcterms:created>
  <dcterms:modified xsi:type="dcterms:W3CDTF">2023-09-27T12:40:47Z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C:\html-database</vt:lpwstr>
  </property>
</Properties>
</file>